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8.xml" ContentType="application/vnd.openxmlformats-officedocument.presentationml.tags+xml"/>
  <Override PartName="/ppt/notesSlides/notesSlide3.xml" ContentType="application/vnd.openxmlformats-officedocument.presentationml.notesSlide+xml"/>
  <Override PartName="/ppt/tags/tag9.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7.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8.xml" ContentType="application/vnd.openxmlformats-officedocument.presentationml.notesSlide+xml"/>
  <Override PartName="/ppt/tags/tag16.xml" ContentType="application/vnd.openxmlformats-officedocument.presentationml.tags+xml"/>
  <Override PartName="/ppt/notesSlides/notesSlide9.xml" ContentType="application/vnd.openxmlformats-officedocument.presentationml.notesSlide+xml"/>
  <Override PartName="/ppt/tags/tag17.xml" ContentType="application/vnd.openxmlformats-officedocument.presentationml.tags+xml"/>
  <Override PartName="/ppt/notesSlides/notesSlide10.xml" ContentType="application/vnd.openxmlformats-officedocument.presentationml.notesSlide+xml"/>
  <Override PartName="/ppt/tags/tag18.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19.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23.xml" ContentType="application/vnd.openxmlformats-officedocument.presentationml.tags+xml"/>
  <Override PartName="/ppt/notesSlides/notesSlide19.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2"/>
  </p:notesMasterIdLst>
  <p:sldIdLst>
    <p:sldId id="2145705059" r:id="rId5"/>
    <p:sldId id="2145705333" r:id="rId6"/>
    <p:sldId id="2147483253" r:id="rId7"/>
    <p:sldId id="2147483270" r:id="rId8"/>
    <p:sldId id="267" r:id="rId9"/>
    <p:sldId id="2145705125" r:id="rId10"/>
    <p:sldId id="2147483259" r:id="rId11"/>
    <p:sldId id="2145705308" r:id="rId12"/>
    <p:sldId id="2145705332" r:id="rId13"/>
    <p:sldId id="2145705297" r:id="rId14"/>
    <p:sldId id="2147483264" r:id="rId15"/>
    <p:sldId id="2147483269" r:id="rId16"/>
    <p:sldId id="2147483257" r:id="rId17"/>
    <p:sldId id="2145705327" r:id="rId18"/>
    <p:sldId id="2145705278" r:id="rId19"/>
    <p:sldId id="2147483272" r:id="rId20"/>
    <p:sldId id="2147483268" r:id="rId21"/>
    <p:sldId id="2145705309" r:id="rId22"/>
    <p:sldId id="2145705294" r:id="rId23"/>
    <p:sldId id="2147483262" r:id="rId24"/>
    <p:sldId id="2145705310" r:id="rId25"/>
    <p:sldId id="2147483265" r:id="rId26"/>
    <p:sldId id="2145705340" r:id="rId27"/>
    <p:sldId id="2145705311" r:id="rId28"/>
    <p:sldId id="2145705269" r:id="rId29"/>
    <p:sldId id="2145705281" r:id="rId30"/>
    <p:sldId id="2145705318" r:id="rId31"/>
    <p:sldId id="2145705319" r:id="rId32"/>
    <p:sldId id="2145705301" r:id="rId33"/>
    <p:sldId id="2145705321" r:id="rId34"/>
    <p:sldId id="2145705266" r:id="rId35"/>
    <p:sldId id="2145705325" r:id="rId36"/>
    <p:sldId id="2145705147" r:id="rId37"/>
    <p:sldId id="2145705326" r:id="rId38"/>
    <p:sldId id="2145705146" r:id="rId39"/>
    <p:sldId id="2147483271" r:id="rId40"/>
    <p:sldId id="2147483267" r:id="rId41"/>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CD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561" autoAdjust="0"/>
    <p:restoredTop sz="96242" autoAdjust="0"/>
  </p:normalViewPr>
  <p:slideViewPr>
    <p:cSldViewPr snapToGrid="0">
      <p:cViewPr varScale="1">
        <p:scale>
          <a:sx n="102" d="100"/>
          <a:sy n="102" d="100"/>
        </p:scale>
        <p:origin x="118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notesMaster" Target="notesMasters/notesMaster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45BCC9B2-4423-4C81-9AEC-0DBDD8F38B9C}" type="datetimeFigureOut">
              <a:rPr kumimoji="1" lang="ja-JP" altLang="en-US" smtClean="0"/>
              <a:t>2025/4/7</a:t>
            </a:fld>
            <a:endParaRPr kumimoji="1" lang="ja-JP" altLang="en-US"/>
          </a:p>
        </p:txBody>
      </p:sp>
      <p:sp>
        <p:nvSpPr>
          <p:cNvPr id="4" name="スライド イメージ プレースホルダー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ACF5F59B-DAE5-4FA1-8DC5-30E8FD087FF0}" type="slidenum">
              <a:rPr kumimoji="1" lang="ja-JP" altLang="en-US" smtClean="0"/>
              <a:t>‹#›</a:t>
            </a:fld>
            <a:endParaRPr kumimoji="1" lang="ja-JP" altLang="en-US"/>
          </a:p>
        </p:txBody>
      </p:sp>
    </p:spTree>
    <p:extLst>
      <p:ext uri="{BB962C8B-B14F-4D97-AF65-F5344CB8AC3E}">
        <p14:creationId xmlns:p14="http://schemas.microsoft.com/office/powerpoint/2010/main" val="81002542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6</a:t>
            </a:fld>
            <a:endParaRPr lang="en-US"/>
          </a:p>
        </p:txBody>
      </p:sp>
    </p:spTree>
    <p:extLst>
      <p:ext uri="{BB962C8B-B14F-4D97-AF65-F5344CB8AC3E}">
        <p14:creationId xmlns:p14="http://schemas.microsoft.com/office/powerpoint/2010/main" val="19214763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4B479E-E3E9-F8AE-6773-1A23CE2DF90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4EC735B7-29E0-84D2-A3D2-90F9A9691CB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6AE7E18D-CD06-4299-7977-EE2F40EF32B7}"/>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00BDAE1B-FBB1-F570-C27D-62A46CC369BC}"/>
              </a:ext>
            </a:extLst>
          </p:cNvPr>
          <p:cNvSpPr>
            <a:spLocks noGrp="1"/>
          </p:cNvSpPr>
          <p:nvPr>
            <p:ph type="sldNum" sz="quarter" idx="5"/>
          </p:nvPr>
        </p:nvSpPr>
        <p:spPr/>
        <p:txBody>
          <a:bodyPr/>
          <a:lstStyle/>
          <a:p>
            <a:r>
              <a:rPr lang="en-US"/>
              <a:t>Notes view: </a:t>
            </a:r>
            <a:fld id="{128CEAFE-FA94-43E5-B0FF-D47E1CCDD1B4}" type="slidenum">
              <a:rPr lang="en-US" smtClean="0"/>
              <a:pPr/>
              <a:t>20</a:t>
            </a:fld>
            <a:endParaRPr lang="en-US"/>
          </a:p>
        </p:txBody>
      </p:sp>
    </p:spTree>
    <p:extLst>
      <p:ext uri="{BB962C8B-B14F-4D97-AF65-F5344CB8AC3E}">
        <p14:creationId xmlns:p14="http://schemas.microsoft.com/office/powerpoint/2010/main" val="19007940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21</a:t>
            </a:fld>
            <a:endParaRPr lang="en-US"/>
          </a:p>
        </p:txBody>
      </p:sp>
    </p:spTree>
    <p:extLst>
      <p:ext uri="{BB962C8B-B14F-4D97-AF65-F5344CB8AC3E}">
        <p14:creationId xmlns:p14="http://schemas.microsoft.com/office/powerpoint/2010/main" val="39927824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094667-FE80-4438-1A1D-7351B4FA9D81}"/>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0F3F6CF5-4DE9-05A9-BE74-CDCE47169FD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B325556-DAAB-6ADA-D10C-530FCD3C4A40}"/>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A20BE7BB-6C79-F2FC-647A-C947BED63696}"/>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400" b="0" i="0" u="none" strike="noStrike" kern="1200" cap="none" spc="0" normalizeH="0" baseline="0" noProof="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29121164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None/>
            </a:pPr>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23</a:t>
            </a:fld>
            <a:endParaRPr lang="en-US"/>
          </a:p>
        </p:txBody>
      </p:sp>
    </p:spTree>
    <p:extLst>
      <p:ext uri="{BB962C8B-B14F-4D97-AF65-F5344CB8AC3E}">
        <p14:creationId xmlns:p14="http://schemas.microsoft.com/office/powerpoint/2010/main" val="11940670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24</a:t>
            </a:fld>
            <a:endParaRPr lang="en-US"/>
          </a:p>
        </p:txBody>
      </p:sp>
    </p:spTree>
    <p:extLst>
      <p:ext uri="{BB962C8B-B14F-4D97-AF65-F5344CB8AC3E}">
        <p14:creationId xmlns:p14="http://schemas.microsoft.com/office/powerpoint/2010/main" val="34116230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25</a:t>
            </a:fld>
            <a:endParaRPr lang="en-US"/>
          </a:p>
        </p:txBody>
      </p:sp>
    </p:spTree>
    <p:extLst>
      <p:ext uri="{BB962C8B-B14F-4D97-AF65-F5344CB8AC3E}">
        <p14:creationId xmlns:p14="http://schemas.microsoft.com/office/powerpoint/2010/main" val="32231107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27</a:t>
            </a:fld>
            <a:endParaRPr lang="en-US"/>
          </a:p>
        </p:txBody>
      </p:sp>
    </p:spTree>
    <p:extLst>
      <p:ext uri="{BB962C8B-B14F-4D97-AF65-F5344CB8AC3E}">
        <p14:creationId xmlns:p14="http://schemas.microsoft.com/office/powerpoint/2010/main" val="28304227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28</a:t>
            </a:fld>
            <a:endParaRPr lang="en-US"/>
          </a:p>
        </p:txBody>
      </p:sp>
    </p:spTree>
    <p:extLst>
      <p:ext uri="{BB962C8B-B14F-4D97-AF65-F5344CB8AC3E}">
        <p14:creationId xmlns:p14="http://schemas.microsoft.com/office/powerpoint/2010/main" val="17019648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29</a:t>
            </a:fld>
            <a:endParaRPr lang="en-US"/>
          </a:p>
        </p:txBody>
      </p:sp>
    </p:spTree>
    <p:extLst>
      <p:ext uri="{BB962C8B-B14F-4D97-AF65-F5344CB8AC3E}">
        <p14:creationId xmlns:p14="http://schemas.microsoft.com/office/powerpoint/2010/main" val="2525713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None/>
            </a:pPr>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32</a:t>
            </a:fld>
            <a:endParaRPr lang="en-US"/>
          </a:p>
        </p:txBody>
      </p:sp>
    </p:spTree>
    <p:extLst>
      <p:ext uri="{BB962C8B-B14F-4D97-AF65-F5344CB8AC3E}">
        <p14:creationId xmlns:p14="http://schemas.microsoft.com/office/powerpoint/2010/main" val="13759379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4116F2-F3E8-5CC3-602B-98DEE5338FF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3DC669E-5DA4-38FC-F623-32F225FFEF3E}"/>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FEF153B-B22F-134D-87C9-4EF533A7CD24}"/>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D8E8F0AD-920B-C763-B2A6-C1F85A5D4307}"/>
              </a:ext>
            </a:extLst>
          </p:cNvPr>
          <p:cNvSpPr>
            <a:spLocks noGrp="1"/>
          </p:cNvSpPr>
          <p:nvPr>
            <p:ph type="sldNum" sz="quarter" idx="5"/>
          </p:nvPr>
        </p:nvSpPr>
        <p:spPr/>
        <p:txBody>
          <a:bodyPr/>
          <a:lstStyle/>
          <a:p>
            <a:r>
              <a:rPr lang="en-US"/>
              <a:t>Notes view: </a:t>
            </a:r>
            <a:fld id="{128CEAFE-FA94-43E5-B0FF-D47E1CCDD1B4}" type="slidenum">
              <a:rPr lang="en-US" smtClean="0"/>
              <a:pPr/>
              <a:t>7</a:t>
            </a:fld>
            <a:endParaRPr lang="en-US"/>
          </a:p>
        </p:txBody>
      </p:sp>
    </p:spTree>
    <p:extLst>
      <p:ext uri="{BB962C8B-B14F-4D97-AF65-F5344CB8AC3E}">
        <p14:creationId xmlns:p14="http://schemas.microsoft.com/office/powerpoint/2010/main" val="14895316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8</a:t>
            </a:fld>
            <a:endParaRPr lang="en-US"/>
          </a:p>
        </p:txBody>
      </p:sp>
    </p:spTree>
    <p:extLst>
      <p:ext uri="{BB962C8B-B14F-4D97-AF65-F5344CB8AC3E}">
        <p14:creationId xmlns:p14="http://schemas.microsoft.com/office/powerpoint/2010/main" val="41349302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None/>
            </a:pPr>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9</a:t>
            </a:fld>
            <a:endParaRPr lang="en-US"/>
          </a:p>
        </p:txBody>
      </p:sp>
    </p:spTree>
    <p:extLst>
      <p:ext uri="{BB962C8B-B14F-4D97-AF65-F5344CB8AC3E}">
        <p14:creationId xmlns:p14="http://schemas.microsoft.com/office/powerpoint/2010/main" val="42166439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10</a:t>
            </a:fld>
            <a:endParaRPr lang="en-US"/>
          </a:p>
        </p:txBody>
      </p:sp>
    </p:spTree>
    <p:extLst>
      <p:ext uri="{BB962C8B-B14F-4D97-AF65-F5344CB8AC3E}">
        <p14:creationId xmlns:p14="http://schemas.microsoft.com/office/powerpoint/2010/main" val="31651010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BF166A-B0E0-39BB-4D4F-F72EE43C35B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2A79C79-0926-F8D3-8F40-B1D61911394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E27C9BB-AB6C-8A0D-973C-F7EA52189179}"/>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87A71977-0395-04FA-2ACD-F29E8BFBE2B0}"/>
              </a:ext>
            </a:extLst>
          </p:cNvPr>
          <p:cNvSpPr>
            <a:spLocks noGrp="1"/>
          </p:cNvSpPr>
          <p:nvPr>
            <p:ph type="sldNum" sz="quarter" idx="5"/>
          </p:nvPr>
        </p:nvSpPr>
        <p:spPr/>
        <p:txBody>
          <a:bodyPr/>
          <a:lstStyle/>
          <a:p>
            <a:r>
              <a:rPr lang="en-US"/>
              <a:t>Notes view: </a:t>
            </a:r>
            <a:fld id="{128CEAFE-FA94-43E5-B0FF-D47E1CCDD1B4}" type="slidenum">
              <a:rPr lang="en-US" smtClean="0"/>
              <a:pPr/>
              <a:t>11</a:t>
            </a:fld>
            <a:endParaRPr lang="en-US"/>
          </a:p>
        </p:txBody>
      </p:sp>
    </p:spTree>
    <p:extLst>
      <p:ext uri="{BB962C8B-B14F-4D97-AF65-F5344CB8AC3E}">
        <p14:creationId xmlns:p14="http://schemas.microsoft.com/office/powerpoint/2010/main" val="12131734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None/>
            </a:pPr>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14</a:t>
            </a:fld>
            <a:endParaRPr lang="en-US"/>
          </a:p>
        </p:txBody>
      </p:sp>
    </p:spTree>
    <p:extLst>
      <p:ext uri="{BB962C8B-B14F-4D97-AF65-F5344CB8AC3E}">
        <p14:creationId xmlns:p14="http://schemas.microsoft.com/office/powerpoint/2010/main" val="7460307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18</a:t>
            </a:fld>
            <a:endParaRPr lang="en-US"/>
          </a:p>
        </p:txBody>
      </p:sp>
    </p:spTree>
    <p:extLst>
      <p:ext uri="{BB962C8B-B14F-4D97-AF65-F5344CB8AC3E}">
        <p14:creationId xmlns:p14="http://schemas.microsoft.com/office/powerpoint/2010/main" val="14093269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19</a:t>
            </a:fld>
            <a:endParaRPr lang="en-US"/>
          </a:p>
        </p:txBody>
      </p:sp>
    </p:spTree>
    <p:extLst>
      <p:ext uri="{BB962C8B-B14F-4D97-AF65-F5344CB8AC3E}">
        <p14:creationId xmlns:p14="http://schemas.microsoft.com/office/powerpoint/2010/main" val="16132304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5D8679E-D6BD-1C10-6F70-9CE84319A5CB}"/>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119F514B-AE1A-8A16-EF59-23D52119410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7" name="TextBox 6">
            <a:extLst>
              <a:ext uri="{FF2B5EF4-FFF2-40B4-BE49-F238E27FC236}">
                <a16:creationId xmlns:a16="http://schemas.microsoft.com/office/drawing/2014/main" id="{9568C680-7D28-7851-248D-C6717E24B2D8}"/>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37858098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a:xfrm>
            <a:off x="838200" y="6356350"/>
            <a:ext cx="2743200" cy="365125"/>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a:t>Click to add title</a:t>
            </a:r>
          </a:p>
        </p:txBody>
      </p:sp>
      <p:sp>
        <p:nvSpPr>
          <p:cNvPr id="2" name="TextBox 6">
            <a:extLst>
              <a:ext uri="{FF2B5EF4-FFF2-40B4-BE49-F238E27FC236}">
                <a16:creationId xmlns:a16="http://schemas.microsoft.com/office/drawing/2014/main" id="{D37878C8-F4CD-D546-274C-537EB8C7C68F}"/>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187497937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FF764C6-CAEC-A3AA-2B53-B1A2F18A1F0A}"/>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FBAB775-77FB-616E-065F-96AA2247F2B8}"/>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TextBox 6">
            <a:extLst>
              <a:ext uri="{FF2B5EF4-FFF2-40B4-BE49-F238E27FC236}">
                <a16:creationId xmlns:a16="http://schemas.microsoft.com/office/drawing/2014/main" id="{4948B663-0AEE-B356-A67A-75A5687EBA7D}"/>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243625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FDF61C5-4BA7-AD42-7DAD-50735DBFD786}"/>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5A32840-5C4E-A977-56AA-F482B2D02FB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7" name="TextBox 6">
            <a:extLst>
              <a:ext uri="{FF2B5EF4-FFF2-40B4-BE49-F238E27FC236}">
                <a16:creationId xmlns:a16="http://schemas.microsoft.com/office/drawing/2014/main" id="{FB641D74-A453-C720-7AC8-8E2A148C1700}"/>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32483718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8C6028-CCD4-C63B-850F-BD034A271F1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A4477B2-1B8D-585C-6E66-DE8B56E58BA1}"/>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A22C08F7-1CEF-0471-D2BB-784633F4D903}"/>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8" name="TextBox 6">
            <a:extLst>
              <a:ext uri="{FF2B5EF4-FFF2-40B4-BE49-F238E27FC236}">
                <a16:creationId xmlns:a16="http://schemas.microsoft.com/office/drawing/2014/main" id="{854C7C0F-3432-6779-8102-3943D058895C}"/>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79090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E4D6C30-A5C6-7F0B-910C-1289D7E8673B}"/>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56E9CE2-8210-7F71-C886-18B74CABA3A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7F11651D-1A51-850B-E8CE-2057D326BF0C}"/>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BDE5BF30-43EE-77E9-90E9-3A84D73E522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860A2125-9239-65F6-8F57-4AA577ABA28F}"/>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 name="TextBox 6">
            <a:extLst>
              <a:ext uri="{FF2B5EF4-FFF2-40B4-BE49-F238E27FC236}">
                <a16:creationId xmlns:a16="http://schemas.microsoft.com/office/drawing/2014/main" id="{EDF2D552-B6AA-ED51-ACB4-E1E71D415201}"/>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16060286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E44560A-C0EC-1657-2BBE-FB7F739ACF46}"/>
              </a:ext>
            </a:extLst>
          </p:cNvPr>
          <p:cNvSpPr>
            <a:spLocks noGrp="1"/>
          </p:cNvSpPr>
          <p:nvPr>
            <p:ph type="title"/>
          </p:nvPr>
        </p:nvSpPr>
        <p:spPr/>
        <p:txBody>
          <a:bodyPr/>
          <a:lstStyle/>
          <a:p>
            <a:r>
              <a:rPr kumimoji="1" lang="ja-JP" altLang="en-US"/>
              <a:t>マスター タイトルの書式設定</a:t>
            </a:r>
          </a:p>
        </p:txBody>
      </p:sp>
      <p:sp>
        <p:nvSpPr>
          <p:cNvPr id="6" name="TextBox 6">
            <a:extLst>
              <a:ext uri="{FF2B5EF4-FFF2-40B4-BE49-F238E27FC236}">
                <a16:creationId xmlns:a16="http://schemas.microsoft.com/office/drawing/2014/main" id="{CA298FCF-1464-B293-C56F-A50F08C064A3}"/>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28344195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5" name="TextBox 6">
            <a:extLst>
              <a:ext uri="{FF2B5EF4-FFF2-40B4-BE49-F238E27FC236}">
                <a16:creationId xmlns:a16="http://schemas.microsoft.com/office/drawing/2014/main" id="{77C8AA6E-D5AB-A974-DDE5-7D2E68669052}"/>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23534260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１">
    <p:bg bwMode="blackWhite">
      <p:bgPr>
        <a:gradFill>
          <a:gsLst>
            <a:gs pos="0">
              <a:schemeClr val="tx1">
                <a:lumMod val="50000"/>
                <a:lumOff val="5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ysClr val="windowText" lastClr="000000"/>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a:p>
        </p:txBody>
      </p:sp>
      <p:cxnSp>
        <p:nvCxnSpPr>
          <p:cNvPr id="148" name="Straight Connector 147"/>
          <p:cNvCxnSpPr/>
          <p:nvPr userDrawn="1"/>
        </p:nvCxnSpPr>
        <p:spPr bwMode="white">
          <a:xfrm>
            <a:off x="618898" y="3680016"/>
            <a:ext cx="11576304" cy="0"/>
          </a:xfrm>
          <a:prstGeom prst="line">
            <a:avLst/>
          </a:prstGeom>
          <a:ln w="19050" cmpd="sng">
            <a:solidFill>
              <a:schemeClr val="tx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2" name="TextBox 6">
            <a:extLst>
              <a:ext uri="{FF2B5EF4-FFF2-40B4-BE49-F238E27FC236}">
                <a16:creationId xmlns:a16="http://schemas.microsoft.com/office/drawing/2014/main" id="{0FD9AE7B-E2E4-2822-D4DD-E6B45C3782D9}"/>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2924285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２">
    <p:bg>
      <p:bgPr>
        <a:gradFill>
          <a:gsLst>
            <a:gs pos="0">
              <a:schemeClr val="tx1">
                <a:lumMod val="50000"/>
                <a:lumOff val="5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3" name="TextBox 6">
            <a:extLst>
              <a:ext uri="{FF2B5EF4-FFF2-40B4-BE49-F238E27FC236}">
                <a16:creationId xmlns:a16="http://schemas.microsoft.com/office/drawing/2014/main" id="{E2E9F9B5-BF99-1AA6-05D0-869E4D5558F4}"/>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0763293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1A44846E-0D35-DFE5-AE7D-DA58821E5598}"/>
              </a:ext>
            </a:extLst>
          </p:cNvPr>
          <p:cNvGraphicFramePr>
            <a:graphicFrameLocks noChangeAspect="1"/>
          </p:cNvGraphicFramePr>
          <p:nvPr userDrawn="1">
            <p:custDataLst>
              <p:tags r:id="rId12"/>
            </p:custDataLst>
            <p:extLst>
              <p:ext uri="{D42A27DB-BD31-4B8C-83A1-F6EECF244321}">
                <p14:modId xmlns:p14="http://schemas.microsoft.com/office/powerpoint/2010/main" val="8410501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13" imgW="561" imgH="561" progId="TCLayout.ActiveDocument.1">
                  <p:embed/>
                </p:oleObj>
              </mc:Choice>
              <mc:Fallback>
                <p:oleObj name="think-cellスライド" r:id="rId13" imgW="561" imgH="561" progId="TCLayout.ActiveDocument.1">
                  <p:embed/>
                  <p:pic>
                    <p:nvPicPr>
                      <p:cNvPr id="8" name="think-cell data - do not delete" hidden="1">
                        <a:extLst>
                          <a:ext uri="{FF2B5EF4-FFF2-40B4-BE49-F238E27FC236}">
                            <a16:creationId xmlns:a16="http://schemas.microsoft.com/office/drawing/2014/main" id="{1A44846E-0D35-DFE5-AE7D-DA58821E5598}"/>
                          </a:ext>
                        </a:extLst>
                      </p:cNvPr>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2" name="タイトル プレースホルダー 1">
            <a:extLst>
              <a:ext uri="{FF2B5EF4-FFF2-40B4-BE49-F238E27FC236}">
                <a16:creationId xmlns:a16="http://schemas.microsoft.com/office/drawing/2014/main" id="{2BCFCE14-8355-4070-C355-4FEDC25574F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80FD521-B34A-5038-C9D6-B5ACCBF788F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9" name="TextBox 6">
            <a:extLst>
              <a:ext uri="{FF2B5EF4-FFF2-40B4-BE49-F238E27FC236}">
                <a16:creationId xmlns:a16="http://schemas.microsoft.com/office/drawing/2014/main" id="{0068829E-0299-5343-1034-18ECBBC88A1B}"/>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1368644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61" r:id="rId9"/>
    <p:sldLayoutId id="2147483662" r:id="rId10"/>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2.x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10.xml"/><Relationship Id="rId1" Type="http://schemas.openxmlformats.org/officeDocument/2006/relationships/tags" Target="../tags/tag10.xml"/><Relationship Id="rId4" Type="http://schemas.openxmlformats.org/officeDocument/2006/relationships/image" Target="../media/image4.emf"/></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10.xml"/><Relationship Id="rId1" Type="http://schemas.openxmlformats.org/officeDocument/2006/relationships/tags" Target="../tags/tag11.xml"/><Relationship Id="rId4" Type="http://schemas.openxmlformats.org/officeDocument/2006/relationships/image" Target="../media/image4.emf"/></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0.xml"/><Relationship Id="rId1" Type="http://schemas.openxmlformats.org/officeDocument/2006/relationships/tags" Target="../tags/tag12.xml"/><Relationship Id="rId5" Type="http://schemas.openxmlformats.org/officeDocument/2006/relationships/image" Target="../media/image3.emf"/><Relationship Id="rId4" Type="http://schemas.openxmlformats.org/officeDocument/2006/relationships/oleObject" Target="../embeddings/oleObject6.bin"/></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10.xml"/><Relationship Id="rId1" Type="http://schemas.openxmlformats.org/officeDocument/2006/relationships/tags" Target="../tags/tag13.xml"/><Relationship Id="rId4" Type="http://schemas.openxmlformats.org/officeDocument/2006/relationships/image" Target="../media/image5.emf"/></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10.xml"/><Relationship Id="rId1" Type="http://schemas.openxmlformats.org/officeDocument/2006/relationships/tags" Target="../tags/tag14.xml"/><Relationship Id="rId4" Type="http://schemas.openxmlformats.org/officeDocument/2006/relationships/image" Target="../media/image5.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0.xml"/><Relationship Id="rId1" Type="http://schemas.openxmlformats.org/officeDocument/2006/relationships/tags" Target="../tags/tag15.xml"/><Relationship Id="rId5" Type="http://schemas.openxmlformats.org/officeDocument/2006/relationships/image" Target="../media/image3.emf"/><Relationship Id="rId4" Type="http://schemas.openxmlformats.org/officeDocument/2006/relationships/oleObject" Target="../embeddings/oleObject8.bin"/></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0.xml"/><Relationship Id="rId1" Type="http://schemas.openxmlformats.org/officeDocument/2006/relationships/tags" Target="../tags/tag16.xml"/><Relationship Id="rId5" Type="http://schemas.openxmlformats.org/officeDocument/2006/relationships/image" Target="../media/image3.emf"/><Relationship Id="rId4" Type="http://schemas.openxmlformats.org/officeDocument/2006/relationships/oleObject" Target="../embeddings/oleObject9.bin"/></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0.xml"/><Relationship Id="rId1" Type="http://schemas.openxmlformats.org/officeDocument/2006/relationships/tags" Target="../tags/tag17.xml"/><Relationship Id="rId5" Type="http://schemas.openxmlformats.org/officeDocument/2006/relationships/image" Target="../media/image3.emf"/><Relationship Id="rId4" Type="http://schemas.openxmlformats.org/officeDocument/2006/relationships/oleObject" Target="../embeddings/oleObject10.bin"/></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0.xml"/><Relationship Id="rId1" Type="http://schemas.openxmlformats.org/officeDocument/2006/relationships/tags" Target="../tags/tag18.xml"/><Relationship Id="rId5" Type="http://schemas.openxmlformats.org/officeDocument/2006/relationships/image" Target="../media/image5.emf"/><Relationship Id="rId4" Type="http://schemas.openxmlformats.org/officeDocument/2006/relationships/oleObject" Target="../embeddings/oleObject11.bin"/></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0.xml"/><Relationship Id="rId1" Type="http://schemas.openxmlformats.org/officeDocument/2006/relationships/tags" Target="../tags/tag19.xml"/><Relationship Id="rId5" Type="http://schemas.openxmlformats.org/officeDocument/2006/relationships/image" Target="../media/image4.emf"/><Relationship Id="rId4" Type="http://schemas.openxmlformats.org/officeDocument/2006/relationships/oleObject" Target="../embeddings/oleObject12.bin"/></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21.xml"/><Relationship Id="rId1" Type="http://schemas.openxmlformats.org/officeDocument/2006/relationships/tags" Target="../tags/tag20.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0.xml"/><Relationship Id="rId1" Type="http://schemas.openxmlformats.org/officeDocument/2006/relationships/tags" Target="../tags/tag22.xml"/><Relationship Id="rId5" Type="http://schemas.openxmlformats.org/officeDocument/2006/relationships/image" Target="../media/image5.emf"/><Relationship Id="rId4" Type="http://schemas.openxmlformats.org/officeDocument/2006/relationships/oleObject" Target="../embeddings/oleObject13.bin"/></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tags" Target="../tags/tag2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14.bin"/><Relationship Id="rId7" Type="http://schemas.openxmlformats.org/officeDocument/2006/relationships/image" Target="../media/image9.png"/><Relationship Id="rId2" Type="http://schemas.openxmlformats.org/officeDocument/2006/relationships/slideLayout" Target="../slideLayouts/slideLayout10.xml"/><Relationship Id="rId1" Type="http://schemas.openxmlformats.org/officeDocument/2006/relationships/tags" Target="../tags/tag2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emf"/></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5.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7.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0.xml"/><Relationship Id="rId1" Type="http://schemas.openxmlformats.org/officeDocument/2006/relationships/tags" Target="../tags/tag8.xml"/><Relationship Id="rId5" Type="http://schemas.openxmlformats.org/officeDocument/2006/relationships/image" Target="../media/image1.emf"/><Relationship Id="rId4" Type="http://schemas.openxmlformats.org/officeDocument/2006/relationships/oleObject" Target="../embeddings/oleObject3.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0.xml"/><Relationship Id="rId1" Type="http://schemas.openxmlformats.org/officeDocument/2006/relationships/tags" Target="../tags/tag9.xml"/><Relationship Id="rId5" Type="http://schemas.openxmlformats.org/officeDocument/2006/relationships/image" Target="../media/image3.emf"/><Relationship Id="rId4" Type="http://schemas.openxmlformats.org/officeDocument/2006/relationships/oleObject" Target="../embeddings/oleObject4.bin"/></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F543AED8-CCA8-9932-BF30-9788C2975E1D}"/>
              </a:ext>
            </a:extLst>
          </p:cNvPr>
          <p:cNvGraphicFramePr>
            <a:graphicFrameLocks noChangeAspect="1"/>
          </p:cNvGraphicFramePr>
          <p:nvPr>
            <p:custDataLst>
              <p:tags r:id="rId1"/>
            </p:custDataLst>
            <p:extLst>
              <p:ext uri="{D42A27DB-BD31-4B8C-83A1-F6EECF244321}">
                <p14:modId xmlns:p14="http://schemas.microsoft.com/office/powerpoint/2010/main" val="220536883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639" imgH="642" progId="TCLayout.ActiveDocument.1">
                  <p:embed/>
                </p:oleObj>
              </mc:Choice>
              <mc:Fallback>
                <p:oleObj name="think-cellスライド" r:id="rId3" imgW="639" imgH="642" progId="TCLayout.ActiveDocument.1">
                  <p:embed/>
                  <p:pic>
                    <p:nvPicPr>
                      <p:cNvPr id="5" name="think-cell data - do not delete" hidden="1">
                        <a:extLst>
                          <a:ext uri="{FF2B5EF4-FFF2-40B4-BE49-F238E27FC236}">
                            <a16:creationId xmlns:a16="http://schemas.microsoft.com/office/drawing/2014/main" id="{F543AED8-CCA8-9932-BF30-9788C2975E1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Title 6">
            <a:extLst>
              <a:ext uri="{FF2B5EF4-FFF2-40B4-BE49-F238E27FC236}">
                <a16:creationId xmlns:a16="http://schemas.microsoft.com/office/drawing/2014/main" id="{1F0EC748-671F-4E80-A072-520E15019CCE}"/>
              </a:ext>
            </a:extLst>
          </p:cNvPr>
          <p:cNvSpPr>
            <a:spLocks noGrp="1"/>
          </p:cNvSpPr>
          <p:nvPr>
            <p:ph type="title" idx="4294967295"/>
          </p:nvPr>
        </p:nvSpPr>
        <p:spPr>
          <a:xfrm>
            <a:off x="627600" y="3063902"/>
            <a:ext cx="10937875" cy="901700"/>
          </a:xfrm>
        </p:spPr>
        <p:txBody>
          <a:bodyPr vert="horz"/>
          <a:lstStyle/>
          <a:p>
            <a:pPr>
              <a:tabLst>
                <a:tab pos="10768013" algn="r"/>
              </a:tabLst>
            </a:pPr>
            <a:r>
              <a:rPr kumimoji="1" lang="ja-JP" altLang="en-US" dirty="0">
                <a:solidFill>
                  <a:sysClr val="windowText" lastClr="000000"/>
                </a:solidFill>
                <a:latin typeface="Meiryo UI" panose="020B0604030504040204" pitchFamily="50" charset="-128"/>
                <a:ea typeface="Meiryo UI" panose="020B0604030504040204" pitchFamily="50" charset="-128"/>
              </a:rPr>
              <a:t>＠＠＠（</a:t>
            </a:r>
            <a:r>
              <a:rPr lang="ja-JP" altLang="en-US" dirty="0">
                <a:solidFill>
                  <a:sysClr val="windowText" lastClr="000000"/>
                </a:solidFill>
                <a:latin typeface="Meiryo UI" panose="020B0604030504040204" pitchFamily="50" charset="-128"/>
                <a:ea typeface="Meiryo UI" panose="020B0604030504040204" pitchFamily="50" charset="-128"/>
              </a:rPr>
              <a:t>間接</a:t>
            </a:r>
            <a:r>
              <a:rPr kumimoji="1" lang="ja-JP" altLang="en-US" dirty="0">
                <a:solidFill>
                  <a:sysClr val="windowText" lastClr="000000"/>
                </a:solidFill>
                <a:latin typeface="Meiryo UI" panose="020B0604030504040204" pitchFamily="50" charset="-128"/>
                <a:ea typeface="Meiryo UI" panose="020B0604030504040204" pitchFamily="50" charset="-128"/>
              </a:rPr>
              <a:t>補助事業の名称</a:t>
            </a:r>
            <a:r>
              <a:rPr lang="ja-JP" altLang="en-US" dirty="0">
                <a:latin typeface="Meiryo UI" panose="020B0604030504040204" pitchFamily="50" charset="-128"/>
                <a:ea typeface="Meiryo UI" panose="020B0604030504040204" pitchFamily="50" charset="-128"/>
              </a:rPr>
              <a:t>）</a:t>
            </a:r>
            <a:endParaRPr kumimoji="1" lang="en-US" sz="1800" dirty="0">
              <a:solidFill>
                <a:sysClr val="windowText" lastClr="000000"/>
              </a:solidFill>
              <a:latin typeface="Meiryo UI" panose="020B0604030504040204" pitchFamily="50" charset="-128"/>
              <a:ea typeface="Meiryo UI" panose="020B0604030504040204" pitchFamily="50" charset="-128"/>
            </a:endParaRPr>
          </a:p>
        </p:txBody>
      </p:sp>
      <p:sp>
        <p:nvSpPr>
          <p:cNvPr id="8" name="テキスト ボックス 7"/>
          <p:cNvSpPr txBox="1"/>
          <p:nvPr/>
        </p:nvSpPr>
        <p:spPr>
          <a:xfrm>
            <a:off x="7296150" y="205562"/>
            <a:ext cx="4669022" cy="396949"/>
          </a:xfrm>
          <a:prstGeom prst="rect">
            <a:avLst/>
          </a:prstGeom>
          <a:solidFill>
            <a:schemeClr val="bg1"/>
          </a:solidFill>
          <a:ln w="952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600" dirty="0">
                <a:solidFill>
                  <a:srgbClr val="575757"/>
                </a:solidFill>
                <a:latin typeface="Meiryo UI" panose="020B0604030504040204" pitchFamily="50" charset="-128"/>
                <a:ea typeface="Meiryo UI" panose="020B0604030504040204" pitchFamily="50" charset="-128"/>
              </a:rPr>
              <a:t>様式第３　間接補助事業の実施計画</a:t>
            </a:r>
            <a:endParaRPr kumimoji="1" lang="en-US" altLang="ja-JP" sz="1600" dirty="0">
              <a:solidFill>
                <a:srgbClr val="575757"/>
              </a:solidFill>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DCB66B5A-4BD3-DAD5-A42F-E07AC8F6E170}"/>
              </a:ext>
            </a:extLst>
          </p:cNvPr>
          <p:cNvSpPr txBox="1"/>
          <p:nvPr/>
        </p:nvSpPr>
        <p:spPr>
          <a:xfrm>
            <a:off x="627600" y="4433672"/>
            <a:ext cx="11542536" cy="14284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（社名）　</a:t>
            </a:r>
            <a:r>
              <a:rPr kumimoji="1" lang="ja-JP" altLang="en-US" sz="2000" dirty="0">
                <a:solidFill>
                  <a:sysClr val="windowText" lastClr="000000"/>
                </a:solidFill>
                <a:latin typeface="Meiryo UI" panose="020B0604030504040204" pitchFamily="50" charset="-128"/>
                <a:ea typeface="Meiryo UI" panose="020B0604030504040204" pitchFamily="50" charset="-128"/>
              </a:rPr>
              <a:t>＠＠＠（代表者の役職、氏名）</a:t>
            </a:r>
            <a:endParaRPr kumimoji="1" lang="en-US" altLang="ja-JP" sz="2000" dirty="0">
              <a:solidFill>
                <a:sysClr val="windowText" lastClr="000000"/>
              </a:solidFill>
              <a:latin typeface="Meiryo UI" panose="020B0604030504040204" pitchFamily="50" charset="-128"/>
              <a:ea typeface="Meiryo UI" panose="020B0604030504040204" pitchFamily="50" charset="-128"/>
            </a:endParaRPr>
          </a:p>
          <a:p>
            <a:endParaRPr lang="en-US" altLang="ja-JP" sz="2000" dirty="0">
              <a:solidFill>
                <a:sysClr val="windowText" lastClr="000000"/>
              </a:solidFill>
              <a:latin typeface="Meiryo UI" panose="020B0604030504040204" pitchFamily="50" charset="-128"/>
              <a:ea typeface="Meiryo UI" panose="020B0604030504040204" pitchFamily="50" charset="-128"/>
            </a:endParaRPr>
          </a:p>
          <a:p>
            <a:r>
              <a:rPr kumimoji="1" lang="ja-JP" altLang="en-US" sz="2000" dirty="0">
                <a:solidFill>
                  <a:sysClr val="windowText" lastClr="000000"/>
                </a:solidFill>
                <a:latin typeface="Meiryo UI" panose="020B0604030504040204" pitchFamily="50" charset="-128"/>
                <a:ea typeface="Meiryo UI" panose="020B0604030504040204" pitchFamily="50" charset="-128"/>
              </a:rPr>
              <a:t>共同提案者</a:t>
            </a:r>
            <a:endParaRPr kumimoji="1" lang="en-US" altLang="ja-JP" sz="2000" dirty="0">
              <a:solidFill>
                <a:sysClr val="windowText" lastClr="000000"/>
              </a:solidFill>
              <a:latin typeface="Meiryo UI" panose="020B0604030504040204" pitchFamily="50" charset="-128"/>
              <a:ea typeface="Meiryo UI" panose="020B0604030504040204" pitchFamily="50" charset="-128"/>
            </a:endParaRPr>
          </a:p>
          <a:p>
            <a:r>
              <a:rPr lang="ja-JP" altLang="en-US" sz="2000" dirty="0">
                <a:solidFill>
                  <a:sysClr val="windowText" lastClr="000000"/>
                </a:solidFill>
                <a:latin typeface="Meiryo UI" panose="020B0604030504040204" pitchFamily="50" charset="-128"/>
                <a:ea typeface="Meiryo UI" panose="020B0604030504040204" pitchFamily="50" charset="-128"/>
              </a:rPr>
              <a:t>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（社名）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（代表者の役職、氏名）</a:t>
            </a:r>
            <a:endParaRPr kumimoji="1" lang="en-US" altLang="ja-JP" sz="2000" dirty="0">
              <a:solidFill>
                <a:sysClr val="windowText" lastClr="000000"/>
              </a:solidFill>
              <a:latin typeface="Meiryo UI" panose="020B0604030504040204" pitchFamily="50" charset="-128"/>
              <a:ea typeface="Meiryo UI" panose="020B0604030504040204" pitchFamily="50" charset="-128"/>
            </a:endParaRPr>
          </a:p>
          <a:p>
            <a:r>
              <a:rPr lang="ja-JP" altLang="en-US" sz="2000" dirty="0">
                <a:solidFill>
                  <a:sysClr val="windowText" lastClr="000000"/>
                </a:solidFill>
                <a:latin typeface="Meiryo UI" panose="020B0604030504040204" pitchFamily="50" charset="-128"/>
                <a:ea typeface="Meiryo UI" panose="020B0604030504040204" pitchFamily="50" charset="-128"/>
              </a:rPr>
              <a:t>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（社名）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（代表者の役職、氏名）</a:t>
            </a:r>
            <a:endParaRPr lang="en-US" altLang="ja-JP" sz="2000" dirty="0">
              <a:solidFill>
                <a:sysClr val="windowText" lastClr="000000"/>
              </a:solidFill>
              <a:latin typeface="Meiryo UI" panose="020B0604030504040204" pitchFamily="50" charset="-128"/>
              <a:ea typeface="Meiryo UI" panose="020B0604030504040204" pitchFamily="50" charset="-128"/>
            </a:endParaRPr>
          </a:p>
          <a:p>
            <a:r>
              <a:rPr lang="ja-JP" altLang="en-US" sz="2000" dirty="0">
                <a:solidFill>
                  <a:sysClr val="windowText" lastClr="000000"/>
                </a:solidFill>
                <a:latin typeface="Meiryo UI" panose="020B0604030504040204" pitchFamily="50" charset="-128"/>
                <a:ea typeface="Meiryo UI" panose="020B0604030504040204" pitchFamily="50" charset="-128"/>
              </a:rPr>
              <a:t>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（社名）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（代表者の役職、氏名）</a:t>
            </a:r>
            <a:endParaRPr kumimoji="1" lang="en-US" altLang="ja-JP" sz="2000" dirty="0">
              <a:solidFill>
                <a:sysClr val="windowText" lastClr="000000"/>
              </a:solidFill>
              <a:latin typeface="Meiryo UI" panose="020B0604030504040204" pitchFamily="50" charset="-128"/>
              <a:ea typeface="Meiryo UI" panose="020B0604030504040204" pitchFamily="50" charset="-128"/>
            </a:endParaRPr>
          </a:p>
          <a:p>
            <a:endParaRPr kumimoji="1" lang="en-US" sz="2000" dirty="0">
              <a:solidFill>
                <a:sysClr val="windowText" lastClr="000000"/>
              </a:solidFill>
              <a:latin typeface="Meiryo UI" panose="020B0604030504040204" pitchFamily="50" charset="-128"/>
              <a:ea typeface="Meiryo UI" panose="020B0604030504040204" pitchFamily="50" charset="-128"/>
            </a:endParaRPr>
          </a:p>
        </p:txBody>
      </p:sp>
      <p:sp>
        <p:nvSpPr>
          <p:cNvPr id="11" name="Title 6">
            <a:extLst>
              <a:ext uri="{FF2B5EF4-FFF2-40B4-BE49-F238E27FC236}">
                <a16:creationId xmlns:a16="http://schemas.microsoft.com/office/drawing/2014/main" id="{7EF133A4-4713-F136-D309-8514A6AE71DD}"/>
              </a:ext>
            </a:extLst>
          </p:cNvPr>
          <p:cNvSpPr txBox="1">
            <a:spLocks/>
          </p:cNvSpPr>
          <p:nvPr/>
        </p:nvSpPr>
        <p:spPr bwMode="blackWhite">
          <a:xfrm>
            <a:off x="627600" y="721756"/>
            <a:ext cx="10936800" cy="2050037"/>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kumimoji="1" sz="5400" kern="1200">
                <a:solidFill>
                  <a:sysClr val="windowText" lastClr="000000"/>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tabLst>
                <a:tab pos="10768013" algn="r"/>
              </a:tabLst>
            </a:pPr>
            <a:r>
              <a:rPr lang="ja-JP" altLang="en-US" sz="2800" dirty="0">
                <a:solidFill>
                  <a:schemeClr val="bg2">
                    <a:lumMod val="50000"/>
                  </a:schemeClr>
                </a:solidFill>
              </a:rPr>
              <a:t>令和７年度</a:t>
            </a:r>
            <a:endParaRPr lang="en-US" altLang="ja-JP" sz="2800" dirty="0">
              <a:solidFill>
                <a:schemeClr val="bg2">
                  <a:lumMod val="50000"/>
                </a:schemeClr>
              </a:solidFill>
            </a:endParaRPr>
          </a:p>
          <a:p>
            <a:pPr>
              <a:tabLst>
                <a:tab pos="10768013" algn="r"/>
              </a:tabLst>
            </a:pPr>
            <a:r>
              <a:rPr lang="ja-JP" altLang="en-US" sz="2800" dirty="0">
                <a:solidFill>
                  <a:schemeClr val="bg2">
                    <a:lumMod val="50000"/>
                  </a:schemeClr>
                </a:solidFill>
              </a:rPr>
              <a:t>排出削減が困難な産業におけるエネルギー・製造プロセス転換支援事業</a:t>
            </a:r>
            <a:endParaRPr lang="en-US" altLang="ja-JP" sz="2800" dirty="0">
              <a:solidFill>
                <a:schemeClr val="bg2">
                  <a:lumMod val="50000"/>
                </a:schemeClr>
              </a:solidFill>
            </a:endParaRPr>
          </a:p>
          <a:p>
            <a:pPr>
              <a:tabLst>
                <a:tab pos="10768013" algn="r"/>
              </a:tabLst>
            </a:pPr>
            <a:endParaRPr lang="en-US" altLang="ja-JP" sz="2800" dirty="0">
              <a:solidFill>
                <a:schemeClr val="bg2">
                  <a:lumMod val="50000"/>
                </a:schemeClr>
              </a:solidFill>
            </a:endParaRPr>
          </a:p>
          <a:p>
            <a:pPr>
              <a:tabLst>
                <a:tab pos="10768013" algn="r"/>
              </a:tabLst>
            </a:pPr>
            <a:r>
              <a:rPr lang="ja-JP" altLang="en-US" sz="2000" dirty="0">
                <a:solidFill>
                  <a:schemeClr val="bg2">
                    <a:lumMod val="50000"/>
                  </a:schemeClr>
                </a:solidFill>
              </a:rPr>
              <a:t>事業</a:t>
            </a:r>
            <a:r>
              <a:rPr lang="en-US" altLang="ja-JP" sz="2000" dirty="0">
                <a:solidFill>
                  <a:schemeClr val="bg2">
                    <a:lumMod val="50000"/>
                  </a:schemeClr>
                </a:solidFill>
              </a:rPr>
              <a:t>Ⅰ</a:t>
            </a:r>
            <a:r>
              <a:rPr lang="ja-JP" altLang="en-US" sz="2000" dirty="0">
                <a:solidFill>
                  <a:schemeClr val="bg2">
                    <a:lumMod val="50000"/>
                  </a:schemeClr>
                </a:solidFill>
              </a:rPr>
              <a:t>（鉄鋼）</a:t>
            </a:r>
            <a:br>
              <a:rPr kumimoji="1" lang="en-US" altLang="ja-JP" sz="2800" dirty="0">
                <a:solidFill>
                  <a:schemeClr val="bg2">
                    <a:lumMod val="50000"/>
                  </a:schemeClr>
                </a:solidFill>
              </a:rPr>
            </a:br>
            <a:endParaRPr lang="en-US" sz="2800" dirty="0">
              <a:solidFill>
                <a:schemeClr val="bg2">
                  <a:lumMod val="50000"/>
                </a:schemeClr>
              </a:solidFill>
            </a:endParaRPr>
          </a:p>
        </p:txBody>
      </p:sp>
      <p:sp>
        <p:nvSpPr>
          <p:cNvPr id="12" name="正方形/長方形 11">
            <a:extLst>
              <a:ext uri="{FF2B5EF4-FFF2-40B4-BE49-F238E27FC236}">
                <a16:creationId xmlns:a16="http://schemas.microsoft.com/office/drawing/2014/main" id="{8B432159-63A6-B89C-1EE0-7E3CC8D006F8}"/>
              </a:ext>
            </a:extLst>
          </p:cNvPr>
          <p:cNvSpPr/>
          <p:nvPr/>
        </p:nvSpPr>
        <p:spPr>
          <a:xfrm>
            <a:off x="5773777" y="4433672"/>
            <a:ext cx="6191395" cy="184023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単独申請の場合</a:t>
            </a:r>
            <a:r>
              <a:rPr kumimoji="1" lang="en-US" altLang="ja-JP" sz="1400" dirty="0">
                <a:solidFill>
                  <a:schemeClr val="tx1"/>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社名に加えて、代表者の役職と氏名を記載してください。</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共同提案者欄は削除してください。</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endParaRPr lang="en-US" sz="1400" dirty="0">
              <a:solidFill>
                <a:schemeClr val="tx1"/>
              </a:solidFill>
              <a:latin typeface="Meiryo UI" panose="020B0604030504040204" pitchFamily="50" charset="-128"/>
              <a:ea typeface="Meiryo UI" panose="020B0604030504040204" pitchFamily="50" charset="-128"/>
            </a:endParaRPr>
          </a:p>
          <a:p>
            <a:r>
              <a:rPr kumimoji="1"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共同</a:t>
            </a:r>
            <a:r>
              <a:rPr kumimoji="1" lang="ja-JP" altLang="en-US" sz="1400" dirty="0">
                <a:solidFill>
                  <a:schemeClr val="tx1"/>
                </a:solidFill>
                <a:latin typeface="Meiryo UI" panose="020B0604030504040204" pitchFamily="50" charset="-128"/>
                <a:ea typeface="Meiryo UI" panose="020B0604030504040204" pitchFamily="50" charset="-128"/>
              </a:rPr>
              <a:t>申請の場合</a:t>
            </a:r>
            <a:r>
              <a:rPr kumimoji="1" lang="en-US" altLang="ja-JP" sz="1400" dirty="0">
                <a:solidFill>
                  <a:schemeClr val="tx1"/>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幹事企業については、社名に加えて、代表者の役職と氏名を記載してください。</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その他の共同提案者は、社名のみを記載してください。</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4C9CDF39-8BB5-484F-6D80-8B39C465AA08}"/>
              </a:ext>
            </a:extLst>
          </p:cNvPr>
          <p:cNvSpPr/>
          <p:nvPr/>
        </p:nvSpPr>
        <p:spPr>
          <a:xfrm>
            <a:off x="5828428" y="2390235"/>
            <a:ext cx="6136744" cy="1038765"/>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latin typeface="Meiryo UI" panose="020B0604030504040204" pitchFamily="50" charset="-128"/>
                <a:ea typeface="Meiryo UI" panose="020B0604030504040204" pitchFamily="50" charset="-128"/>
              </a:rPr>
              <a:t>間接補助事業の名称は、様式第１から転記してください。</a:t>
            </a:r>
            <a:endParaRPr kumimoji="1" lang="en-US"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565606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39">
            <a:extLst>
              <a:ext uri="{FF2B5EF4-FFF2-40B4-BE49-F238E27FC236}">
                <a16:creationId xmlns:a16="http://schemas.microsoft.com/office/drawing/2014/main" id="{40B2C80F-0269-E86A-6DAA-9541ECB47F1A}"/>
              </a:ext>
            </a:extLst>
          </p:cNvPr>
          <p:cNvSpPr txBox="1"/>
          <p:nvPr/>
        </p:nvSpPr>
        <p:spPr>
          <a:xfrm>
            <a:off x="180000" y="3360530"/>
            <a:ext cx="1620000" cy="126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粗鋼生産あたりの</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ja-JP" altLang="en-US" sz="1400" dirty="0">
                <a:solidFill>
                  <a:schemeClr val="tx1"/>
                </a:solidFill>
                <a:latin typeface="Meiryo UI" panose="020B0604030504040204" pitchFamily="50" charset="-128"/>
                <a:ea typeface="Meiryo UI" panose="020B0604030504040204" pitchFamily="50" charset="-128"/>
              </a:rPr>
              <a:t>エネルギー起源</a:t>
            </a:r>
            <a:br>
              <a:rPr kumimoji="1" lang="en-US" altLang="ja-JP" sz="1400" dirty="0">
                <a:solidFill>
                  <a:schemeClr val="tx1"/>
                </a:solidFill>
                <a:latin typeface="Meiryo UI" panose="020B0604030504040204" pitchFamily="50" charset="-128"/>
                <a:ea typeface="Meiryo UI" panose="020B0604030504040204" pitchFamily="50" charset="-128"/>
              </a:rPr>
            </a:br>
            <a:r>
              <a:rPr lang="en-US" altLang="ja-JP" sz="1400" dirty="0">
                <a:solidFill>
                  <a:schemeClr val="tx1"/>
                </a:solidFill>
                <a:latin typeface="Meiryo UI" panose="020B0604030504040204" pitchFamily="50" charset="-128"/>
                <a:ea typeface="Meiryo UI" panose="020B0604030504040204" pitchFamily="50" charset="-128"/>
              </a:rPr>
              <a:t>CO2</a:t>
            </a:r>
            <a:r>
              <a:rPr kumimoji="1" lang="ja-JP" altLang="en-US" sz="1400" dirty="0">
                <a:solidFill>
                  <a:schemeClr val="tx1"/>
                </a:solidFill>
                <a:latin typeface="Meiryo UI" panose="020B0604030504040204" pitchFamily="50" charset="-128"/>
                <a:ea typeface="Meiryo UI" panose="020B0604030504040204" pitchFamily="50" charset="-128"/>
              </a:rPr>
              <a:t>の削減率</a:t>
            </a:r>
            <a:endParaRPr kumimoji="1" lang="en-US" sz="1100" dirty="0">
              <a:solidFill>
                <a:schemeClr val="tx1"/>
              </a:solidFill>
              <a:latin typeface="Meiryo UI" panose="020B0604030504040204" pitchFamily="50" charset="-128"/>
              <a:ea typeface="Meiryo UI" panose="020B0604030504040204" pitchFamily="50" charset="-128"/>
            </a:endParaRPr>
          </a:p>
        </p:txBody>
      </p:sp>
      <p:sp>
        <p:nvSpPr>
          <p:cNvPr id="13" name="TextBox 40">
            <a:extLst>
              <a:ext uri="{FF2B5EF4-FFF2-40B4-BE49-F238E27FC236}">
                <a16:creationId xmlns:a16="http://schemas.microsoft.com/office/drawing/2014/main" id="{F169E572-FDC7-BAC1-B4FA-82549D7DF8BD}"/>
              </a:ext>
            </a:extLst>
          </p:cNvPr>
          <p:cNvSpPr txBox="1"/>
          <p:nvPr/>
        </p:nvSpPr>
        <p:spPr>
          <a:xfrm>
            <a:off x="180000" y="4718823"/>
            <a:ext cx="1620000" cy="126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溶鋼中の不純物の濃度</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1" name="TextBox 39">
            <a:extLst>
              <a:ext uri="{FF2B5EF4-FFF2-40B4-BE49-F238E27FC236}">
                <a16:creationId xmlns:a16="http://schemas.microsoft.com/office/drawing/2014/main" id="{2B1DD7D1-2B3B-EA1A-AA88-A62E7CD99E65}"/>
              </a:ext>
            </a:extLst>
          </p:cNvPr>
          <p:cNvSpPr txBox="1"/>
          <p:nvPr/>
        </p:nvSpPr>
        <p:spPr>
          <a:xfrm>
            <a:off x="1910153" y="3360530"/>
            <a:ext cx="1966443" cy="1260000"/>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sz="1400">
                <a:solidFill>
                  <a:schemeClr val="tx1"/>
                </a:solidFill>
                <a:latin typeface="Meiryo UI" panose="020B0604030504040204" pitchFamily="50" charset="-128"/>
                <a:ea typeface="Meiryo UI" panose="020B0604030504040204" pitchFamily="50" charset="-128"/>
              </a:rPr>
              <a:t>xxx</a:t>
            </a:r>
            <a:br>
              <a:rPr kumimoji="1" lang="en-US" sz="1400">
                <a:solidFill>
                  <a:schemeClr val="tx1"/>
                </a:solidFill>
                <a:latin typeface="Meiryo UI" panose="020B0604030504040204" pitchFamily="50" charset="-128"/>
                <a:ea typeface="Meiryo UI" panose="020B0604030504040204" pitchFamily="50" charset="-128"/>
              </a:rPr>
            </a:br>
            <a:r>
              <a:rPr kumimoji="1" lang="ja-JP" altLang="en-US" sz="1400">
                <a:solidFill>
                  <a:schemeClr val="tx1"/>
                </a:solidFill>
                <a:latin typeface="Meiryo UI" panose="020B0604030504040204" pitchFamily="50" charset="-128"/>
                <a:ea typeface="Meiryo UI" panose="020B0604030504040204" pitchFamily="50" charset="-128"/>
              </a:rPr>
              <a:t>（</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年度）</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2" name="TextBox 40">
            <a:extLst>
              <a:ext uri="{FF2B5EF4-FFF2-40B4-BE49-F238E27FC236}">
                <a16:creationId xmlns:a16="http://schemas.microsoft.com/office/drawing/2014/main" id="{35D3621C-104E-EEBC-2E0D-7A535CBC9E15}"/>
              </a:ext>
            </a:extLst>
          </p:cNvPr>
          <p:cNvSpPr txBox="1"/>
          <p:nvPr/>
        </p:nvSpPr>
        <p:spPr>
          <a:xfrm>
            <a:off x="1910153" y="4718823"/>
            <a:ext cx="1966443" cy="1260000"/>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br>
              <a:rPr kumimoji="1" lang="en-US" altLang="ja-JP" sz="1400">
                <a:solidFill>
                  <a:schemeClr val="tx1"/>
                </a:solidFill>
                <a:latin typeface="Meiryo UI" panose="020B0604030504040204" pitchFamily="50" charset="-128"/>
                <a:ea typeface="Meiryo UI" panose="020B0604030504040204" pitchFamily="50" charset="-128"/>
              </a:rPr>
            </a:br>
            <a:r>
              <a:rPr kumimoji="1" lang="ja-JP" altLang="en-US" sz="1400">
                <a:solidFill>
                  <a:schemeClr val="tx1"/>
                </a:solidFill>
                <a:latin typeface="Meiryo UI" panose="020B0604030504040204" pitchFamily="50" charset="-128"/>
                <a:ea typeface="Meiryo UI" panose="020B0604030504040204" pitchFamily="50" charset="-128"/>
              </a:rPr>
              <a:t>（</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年度）</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2" name="TextBox 39">
            <a:extLst>
              <a:ext uri="{FF2B5EF4-FFF2-40B4-BE49-F238E27FC236}">
                <a16:creationId xmlns:a16="http://schemas.microsoft.com/office/drawing/2014/main" id="{6F1ABF80-B5B4-573C-41A2-730CCFCBC5F9}"/>
              </a:ext>
            </a:extLst>
          </p:cNvPr>
          <p:cNvSpPr txBox="1"/>
          <p:nvPr/>
        </p:nvSpPr>
        <p:spPr>
          <a:xfrm>
            <a:off x="3986748" y="3360530"/>
            <a:ext cx="3696912" cy="1260000"/>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80975" indent="-180975">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43" name="TextBox 40">
            <a:extLst>
              <a:ext uri="{FF2B5EF4-FFF2-40B4-BE49-F238E27FC236}">
                <a16:creationId xmlns:a16="http://schemas.microsoft.com/office/drawing/2014/main" id="{0377E27B-E5D5-9DAB-B37C-41FDE59CB413}"/>
              </a:ext>
            </a:extLst>
          </p:cNvPr>
          <p:cNvSpPr txBox="1"/>
          <p:nvPr/>
        </p:nvSpPr>
        <p:spPr>
          <a:xfrm>
            <a:off x="3986748" y="4718823"/>
            <a:ext cx="3696912" cy="1260000"/>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marL="180975" indent="-180975">
              <a:buFont typeface="Arial" panose="020B0604020202020204" pitchFamily="34" charset="0"/>
              <a:buChar char="•"/>
              <a:defRPr kumimoji="1" sz="1400">
                <a:solidFill>
                  <a:schemeClr val="tx1"/>
                </a:solidFill>
                <a:latin typeface="Meiryo UI" panose="020B0604030504040204" pitchFamily="50" charset="-128"/>
                <a:ea typeface="Meiryo UI" panose="020B0604030504040204" pitchFamily="50" charset="-128"/>
              </a:defRPr>
            </a:lvl1pPr>
          </a:lstStyle>
          <a:p>
            <a:r>
              <a:rPr lang="en-US" altLang="ja-JP"/>
              <a:t>XX</a:t>
            </a:r>
          </a:p>
        </p:txBody>
      </p:sp>
      <p:sp>
        <p:nvSpPr>
          <p:cNvPr id="55" name="TextBox 39">
            <a:extLst>
              <a:ext uri="{FF2B5EF4-FFF2-40B4-BE49-F238E27FC236}">
                <a16:creationId xmlns:a16="http://schemas.microsoft.com/office/drawing/2014/main" id="{0D23EF7E-417D-D56C-C8B7-EBB894649A01}"/>
              </a:ext>
            </a:extLst>
          </p:cNvPr>
          <p:cNvSpPr txBox="1"/>
          <p:nvPr/>
        </p:nvSpPr>
        <p:spPr>
          <a:xfrm>
            <a:off x="8076956" y="3360530"/>
            <a:ext cx="3959044" cy="1260000"/>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marL="180975" indent="-180975">
              <a:buFont typeface="Arial" panose="020B0604020202020204" pitchFamily="34" charset="0"/>
              <a:buChar char="•"/>
              <a:defRPr kumimoji="1" sz="1400">
                <a:solidFill>
                  <a:schemeClr val="tx1"/>
                </a:solidFill>
                <a:latin typeface="Meiryo UI" panose="020B0604030504040204" pitchFamily="50" charset="-128"/>
                <a:ea typeface="Meiryo UI" panose="020B0604030504040204" pitchFamily="50" charset="-128"/>
              </a:defRPr>
            </a:lvl1pPr>
          </a:lstStyle>
          <a:p>
            <a:r>
              <a:rPr lang="en-US" altLang="ja-JP"/>
              <a:t>XX</a:t>
            </a:r>
            <a:endParaRPr lang="en-US"/>
          </a:p>
        </p:txBody>
      </p:sp>
      <p:sp>
        <p:nvSpPr>
          <p:cNvPr id="56" name="TextBox 40">
            <a:extLst>
              <a:ext uri="{FF2B5EF4-FFF2-40B4-BE49-F238E27FC236}">
                <a16:creationId xmlns:a16="http://schemas.microsoft.com/office/drawing/2014/main" id="{F3C0BFB6-198D-B409-D4C3-DC6A3FDE1E33}"/>
              </a:ext>
            </a:extLst>
          </p:cNvPr>
          <p:cNvSpPr txBox="1"/>
          <p:nvPr/>
        </p:nvSpPr>
        <p:spPr>
          <a:xfrm>
            <a:off x="8076957" y="4718823"/>
            <a:ext cx="3959044" cy="1260000"/>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marL="180975" indent="-180975">
              <a:buFont typeface="Arial" panose="020B0604020202020204" pitchFamily="34" charset="0"/>
              <a:buChar char="•"/>
              <a:defRPr kumimoji="1" sz="1400">
                <a:solidFill>
                  <a:schemeClr val="tx1"/>
                </a:solidFill>
                <a:latin typeface="Meiryo UI" panose="020B0604030504040204" pitchFamily="50" charset="-128"/>
                <a:ea typeface="Meiryo UI" panose="020B0604030504040204" pitchFamily="50" charset="-128"/>
              </a:defRPr>
            </a:lvl1pPr>
          </a:lstStyle>
          <a:p>
            <a:r>
              <a:rPr lang="en-US" altLang="ja-JP"/>
              <a:t>XX</a:t>
            </a:r>
          </a:p>
        </p:txBody>
      </p:sp>
      <p:sp>
        <p:nvSpPr>
          <p:cNvPr id="7" name="TextBox 35" descr="ｔ">
            <a:extLst>
              <a:ext uri="{FF2B5EF4-FFF2-40B4-BE49-F238E27FC236}">
                <a16:creationId xmlns:a16="http://schemas.microsoft.com/office/drawing/2014/main" id="{AE8B2C13-D28A-B9AD-B59D-64982D232006}"/>
              </a:ext>
            </a:extLst>
          </p:cNvPr>
          <p:cNvSpPr txBox="1"/>
          <p:nvPr/>
        </p:nvSpPr>
        <p:spPr>
          <a:xfrm>
            <a:off x="180000" y="1909393"/>
            <a:ext cx="3265456"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en-US" altLang="ja-JP" b="1" dirty="0">
                <a:solidFill>
                  <a:schemeClr val="tx1"/>
                </a:solidFill>
                <a:latin typeface="Meiryo UI" panose="020B0604030504040204" pitchFamily="50" charset="-128"/>
                <a:ea typeface="Meiryo UI" panose="020B0604030504040204" pitchFamily="50" charset="-128"/>
              </a:rPr>
              <a:t>20XX</a:t>
            </a:r>
            <a:r>
              <a:rPr kumimoji="1" lang="ja-JP" altLang="en-US" b="1" dirty="0">
                <a:solidFill>
                  <a:schemeClr val="tx1"/>
                </a:solidFill>
                <a:latin typeface="Meiryo UI" panose="020B0604030504040204" pitchFamily="50" charset="-128"/>
                <a:ea typeface="Meiryo UI" panose="020B0604030504040204" pitchFamily="50" charset="-128"/>
              </a:rPr>
              <a:t>年度</a:t>
            </a:r>
            <a:endParaRPr kumimoji="1" lang="en-US" altLang="ja-JP" dirty="0">
              <a:solidFill>
                <a:schemeClr val="tx1"/>
              </a:solidFill>
              <a:latin typeface="Meiryo UI" panose="020B0604030504040204" pitchFamily="50" charset="-128"/>
              <a:ea typeface="Meiryo UI" panose="020B0604030504040204" pitchFamily="50" charset="-128"/>
            </a:endParaRPr>
          </a:p>
        </p:txBody>
      </p:sp>
      <p:grpSp>
        <p:nvGrpSpPr>
          <p:cNvPr id="15" name="グループ化 14">
            <a:extLst>
              <a:ext uri="{FF2B5EF4-FFF2-40B4-BE49-F238E27FC236}">
                <a16:creationId xmlns:a16="http://schemas.microsoft.com/office/drawing/2014/main" id="{875E3B59-A2F6-E11F-008A-E418E134DE09}"/>
              </a:ext>
            </a:extLst>
          </p:cNvPr>
          <p:cNvGrpSpPr/>
          <p:nvPr/>
        </p:nvGrpSpPr>
        <p:grpSpPr>
          <a:xfrm>
            <a:off x="180000" y="1591138"/>
            <a:ext cx="3776255" cy="288000"/>
            <a:chOff x="156000" y="1879963"/>
            <a:chExt cx="5760000" cy="288000"/>
          </a:xfrm>
        </p:grpSpPr>
        <p:sp>
          <p:nvSpPr>
            <p:cNvPr id="17" name="正方形/長方形 16">
              <a:extLst>
                <a:ext uri="{FF2B5EF4-FFF2-40B4-BE49-F238E27FC236}">
                  <a16:creationId xmlns:a16="http://schemas.microsoft.com/office/drawing/2014/main" id="{4C050DDA-168E-35D7-BD88-022538E2737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商用生産開始</a:t>
              </a:r>
              <a:r>
                <a:rPr lang="ja-JP" altLang="en-US" sz="1400" dirty="0">
                  <a:solidFill>
                    <a:schemeClr val="tx1"/>
                  </a:solidFill>
                  <a:latin typeface="Meiryo UI" panose="020B0604030504040204" pitchFamily="50" charset="-128"/>
                  <a:ea typeface="Meiryo UI" panose="020B0604030504040204" pitchFamily="50" charset="-128"/>
                </a:rPr>
                <a:t>時期</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18" name="直線コネクタ 17">
              <a:extLst>
                <a:ext uri="{FF2B5EF4-FFF2-40B4-BE49-F238E27FC236}">
                  <a16:creationId xmlns:a16="http://schemas.microsoft.com/office/drawing/2014/main" id="{504BCE56-1B12-FDB1-5E28-620F8EDC7880}"/>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9" name="グループ化 18">
            <a:extLst>
              <a:ext uri="{FF2B5EF4-FFF2-40B4-BE49-F238E27FC236}">
                <a16:creationId xmlns:a16="http://schemas.microsoft.com/office/drawing/2014/main" id="{8A837141-9755-6547-E97B-F8CA453B73A1}"/>
              </a:ext>
            </a:extLst>
          </p:cNvPr>
          <p:cNvGrpSpPr/>
          <p:nvPr/>
        </p:nvGrpSpPr>
        <p:grpSpPr>
          <a:xfrm>
            <a:off x="180000" y="2585260"/>
            <a:ext cx="11856000" cy="288000"/>
            <a:chOff x="156000" y="1879963"/>
            <a:chExt cx="5760000" cy="288000"/>
          </a:xfrm>
        </p:grpSpPr>
        <p:sp>
          <p:nvSpPr>
            <p:cNvPr id="20" name="正方形/長方形 19">
              <a:extLst>
                <a:ext uri="{FF2B5EF4-FFF2-40B4-BE49-F238E27FC236}">
                  <a16:creationId xmlns:a16="http://schemas.microsoft.com/office/drawing/2014/main" id="{7AF70CC0-4628-C40D-82A1-983BD45D2AC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補助対象事業の要件充足に係る</a:t>
              </a:r>
              <a:r>
                <a:rPr kumimoji="1" lang="en-US" altLang="ja-JP" sz="1400" dirty="0">
                  <a:solidFill>
                    <a:schemeClr val="tx1"/>
                  </a:solidFill>
                  <a:latin typeface="Meiryo UI" panose="020B0604030504040204" pitchFamily="50" charset="-128"/>
                  <a:ea typeface="Meiryo UI" panose="020B0604030504040204" pitchFamily="50" charset="-128"/>
                </a:rPr>
                <a:t>KPI</a:t>
              </a:r>
              <a:r>
                <a:rPr kumimoji="1" lang="ja-JP" altLang="en-US" sz="1400" dirty="0">
                  <a:solidFill>
                    <a:schemeClr val="tx1"/>
                  </a:solidFill>
                  <a:latin typeface="Meiryo UI" panose="020B0604030504040204" pitchFamily="50" charset="-128"/>
                  <a:ea typeface="Meiryo UI" panose="020B0604030504040204" pitchFamily="50" charset="-128"/>
                </a:rPr>
                <a:t>設定</a:t>
              </a:r>
            </a:p>
          </p:txBody>
        </p:sp>
        <p:cxnSp>
          <p:nvCxnSpPr>
            <p:cNvPr id="21" name="直線コネクタ 20">
              <a:extLst>
                <a:ext uri="{FF2B5EF4-FFF2-40B4-BE49-F238E27FC236}">
                  <a16:creationId xmlns:a16="http://schemas.microsoft.com/office/drawing/2014/main" id="{2F8BA410-4F94-4997-0332-FA1C8471D9F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2" name="グループ化 21">
            <a:extLst>
              <a:ext uri="{FF2B5EF4-FFF2-40B4-BE49-F238E27FC236}">
                <a16:creationId xmlns:a16="http://schemas.microsoft.com/office/drawing/2014/main" id="{81BB482C-138E-16CC-11B7-20DB1ADC4EF0}"/>
              </a:ext>
            </a:extLst>
          </p:cNvPr>
          <p:cNvGrpSpPr/>
          <p:nvPr/>
        </p:nvGrpSpPr>
        <p:grpSpPr>
          <a:xfrm>
            <a:off x="180001" y="2981036"/>
            <a:ext cx="1620000" cy="288000"/>
            <a:chOff x="156000" y="1879963"/>
            <a:chExt cx="5760000" cy="288000"/>
          </a:xfrm>
        </p:grpSpPr>
        <p:sp>
          <p:nvSpPr>
            <p:cNvPr id="23" name="正方形/長方形 22">
              <a:extLst>
                <a:ext uri="{FF2B5EF4-FFF2-40B4-BE49-F238E27FC236}">
                  <a16:creationId xmlns:a16="http://schemas.microsoft.com/office/drawing/2014/main" id="{A1189C69-E75B-D4D5-EAD2-8E64D05CF8E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KPI</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24" name="直線コネクタ 23">
              <a:extLst>
                <a:ext uri="{FF2B5EF4-FFF2-40B4-BE49-F238E27FC236}">
                  <a16:creationId xmlns:a16="http://schemas.microsoft.com/office/drawing/2014/main" id="{2D61CDCC-8FA2-8669-BBEF-25EE1500E382}"/>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 name="TextBox 23">
            <a:extLst>
              <a:ext uri="{FF2B5EF4-FFF2-40B4-BE49-F238E27FC236}">
                <a16:creationId xmlns:a16="http://schemas.microsoft.com/office/drawing/2014/main" id="{6B4A1D30-98E6-3702-76B3-77172D1CC73C}"/>
              </a:ext>
            </a:extLst>
          </p:cNvPr>
          <p:cNvSpPr txBox="1"/>
          <p:nvPr/>
        </p:nvSpPr>
        <p:spPr>
          <a:xfrm>
            <a:off x="180000" y="6359296"/>
            <a:ext cx="10620000" cy="205978"/>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sz="1000">
                <a:solidFill>
                  <a:schemeClr val="tx1"/>
                </a:solidFill>
              </a:rPr>
              <a:t>※</a:t>
            </a:r>
            <a:r>
              <a:rPr lang="ja-JP" altLang="en-US" sz="1000">
                <a:solidFill>
                  <a:schemeClr val="tx1"/>
                </a:solidFill>
              </a:rPr>
              <a:t>　要件達成に向けたより具体的な取組や、そうした取組を通じた要件達成の見通しなど、本ページに記載しきれない詳細については、別紙で示すこと。</a:t>
            </a:r>
            <a:endParaRPr lang="en-US" altLang="ja-JP" sz="1000">
              <a:solidFill>
                <a:schemeClr val="tx1"/>
              </a:solidFill>
            </a:endParaRPr>
          </a:p>
        </p:txBody>
      </p:sp>
      <p:sp>
        <p:nvSpPr>
          <p:cNvPr id="3" name="正方形/長方形 2">
            <a:extLst>
              <a:ext uri="{FF2B5EF4-FFF2-40B4-BE49-F238E27FC236}">
                <a16:creationId xmlns:a16="http://schemas.microsoft.com/office/drawing/2014/main" id="{A44E5E83-EF59-357C-99A8-DB8E780C4FAF}"/>
              </a:ext>
            </a:extLst>
          </p:cNvPr>
          <p:cNvSpPr/>
          <p:nvPr/>
        </p:nvSpPr>
        <p:spPr>
          <a:xfrm>
            <a:off x="8001000" y="-842211"/>
            <a:ext cx="4191001" cy="784225"/>
          </a:xfrm>
          <a:prstGeom prst="rect">
            <a:avLst/>
          </a:prstGeom>
          <a:solidFill>
            <a:srgbClr val="FFFF00"/>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fontAlgn="ct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①基本的事項の審査</a:t>
            </a:r>
          </a:p>
          <a:p>
            <a:pPr algn="just" fontAlgn="ct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ア．基本的要件（必須項目）</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p:txBody>
      </p:sp>
      <p:sp>
        <p:nvSpPr>
          <p:cNvPr id="4" name="Title 1">
            <a:extLst>
              <a:ext uri="{FF2B5EF4-FFF2-40B4-BE49-F238E27FC236}">
                <a16:creationId xmlns:a16="http://schemas.microsoft.com/office/drawing/2014/main" id="{6C9051F1-DC17-2633-9CDC-95080C6C70D3}"/>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lumMod val="50000"/>
                    <a:lumOff val="50000"/>
                  </a:schemeClr>
                </a:solidFill>
              </a:rPr>
              <a:t>2. </a:t>
            </a:r>
            <a:r>
              <a:rPr lang="ja-JP" altLang="en-US" sz="2000" dirty="0">
                <a:solidFill>
                  <a:schemeClr val="tx1">
                    <a:lumMod val="50000"/>
                    <a:lumOff val="50000"/>
                  </a:schemeClr>
                </a:solidFill>
              </a:rPr>
              <a:t>間接補助事業の実施内容｜</a:t>
            </a:r>
            <a:r>
              <a:rPr lang="en-US" altLang="ja-JP" sz="2000" dirty="0">
                <a:solidFill>
                  <a:schemeClr val="tx1">
                    <a:lumMod val="50000"/>
                    <a:lumOff val="50000"/>
                  </a:schemeClr>
                </a:solidFill>
              </a:rPr>
              <a:t>2.1 </a:t>
            </a:r>
            <a:r>
              <a:rPr lang="ja-JP" altLang="en-US" sz="2000" dirty="0">
                <a:solidFill>
                  <a:schemeClr val="tx1">
                    <a:lumMod val="50000"/>
                    <a:lumOff val="50000"/>
                  </a:schemeClr>
                </a:solidFill>
              </a:rPr>
              <a:t>申請の概要</a:t>
            </a:r>
          </a:p>
        </p:txBody>
      </p:sp>
      <p:sp>
        <p:nvSpPr>
          <p:cNvPr id="5" name="Title 1">
            <a:extLst>
              <a:ext uri="{FF2B5EF4-FFF2-40B4-BE49-F238E27FC236}">
                <a16:creationId xmlns:a16="http://schemas.microsoft.com/office/drawing/2014/main" id="{CE812368-0CDC-81A7-3383-D80902655C6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en-US" altLang="ja-JP" dirty="0">
                <a:solidFill>
                  <a:schemeClr val="tx1"/>
                </a:solidFill>
              </a:rPr>
              <a:t>xx</a:t>
            </a:r>
            <a:r>
              <a:rPr kumimoji="1" lang="ja-JP" altLang="en-US" dirty="0">
                <a:solidFill>
                  <a:schemeClr val="tx1"/>
                </a:solidFill>
              </a:rPr>
              <a:t>等に取り組むことで、補助対象事業の要件については充足できる見込み</a:t>
            </a:r>
            <a:endParaRPr kumimoji="1" lang="en-US" altLang="ja-JP" dirty="0">
              <a:solidFill>
                <a:schemeClr val="tx1"/>
              </a:solidFill>
            </a:endParaRPr>
          </a:p>
        </p:txBody>
      </p:sp>
      <p:cxnSp>
        <p:nvCxnSpPr>
          <p:cNvPr id="8" name="直線コネクタ 7">
            <a:extLst>
              <a:ext uri="{FF2B5EF4-FFF2-40B4-BE49-F238E27FC236}">
                <a16:creationId xmlns:a16="http://schemas.microsoft.com/office/drawing/2014/main" id="{C39F6181-6DBB-1C80-234C-46ACC01D88AA}"/>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正方形/長方形 8">
            <a:extLst>
              <a:ext uri="{FF2B5EF4-FFF2-40B4-BE49-F238E27FC236}">
                <a16:creationId xmlns:a16="http://schemas.microsoft.com/office/drawing/2014/main" id="{AECF0552-9B3D-CB2D-27A8-BA983C99455A}"/>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grpSp>
        <p:nvGrpSpPr>
          <p:cNvPr id="29" name="グループ化 28">
            <a:extLst>
              <a:ext uri="{FF2B5EF4-FFF2-40B4-BE49-F238E27FC236}">
                <a16:creationId xmlns:a16="http://schemas.microsoft.com/office/drawing/2014/main" id="{AEB0ADE1-1511-542F-A1C5-56F8536D8A04}"/>
              </a:ext>
            </a:extLst>
          </p:cNvPr>
          <p:cNvGrpSpPr/>
          <p:nvPr/>
        </p:nvGrpSpPr>
        <p:grpSpPr>
          <a:xfrm>
            <a:off x="1910153" y="2981036"/>
            <a:ext cx="1966442" cy="288000"/>
            <a:chOff x="156000" y="1879963"/>
            <a:chExt cx="5760000" cy="288000"/>
          </a:xfrm>
        </p:grpSpPr>
        <p:sp>
          <p:nvSpPr>
            <p:cNvPr id="30" name="正方形/長方形 29">
              <a:extLst>
                <a:ext uri="{FF2B5EF4-FFF2-40B4-BE49-F238E27FC236}">
                  <a16:creationId xmlns:a16="http://schemas.microsoft.com/office/drawing/2014/main" id="{D4A69BE9-7D0F-0CC2-44CF-944EDA0EC64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目標年度・目標値</a:t>
              </a:r>
              <a:endParaRPr kumimoji="1" lang="en-US" altLang="ja-JP" sz="1400" baseline="30000" dirty="0">
                <a:solidFill>
                  <a:schemeClr val="tx1"/>
                </a:solidFill>
                <a:latin typeface="Meiryo UI" panose="020B0604030504040204" pitchFamily="50" charset="-128"/>
                <a:ea typeface="Meiryo UI" panose="020B0604030504040204" pitchFamily="50" charset="-128"/>
              </a:endParaRPr>
            </a:p>
          </p:txBody>
        </p:sp>
        <p:cxnSp>
          <p:nvCxnSpPr>
            <p:cNvPr id="39" name="直線コネクタ 38">
              <a:extLst>
                <a:ext uri="{FF2B5EF4-FFF2-40B4-BE49-F238E27FC236}">
                  <a16:creationId xmlns:a16="http://schemas.microsoft.com/office/drawing/2014/main" id="{9BE52F8F-060E-3B87-916F-E8ECADB70E5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40" name="グループ化 39">
            <a:extLst>
              <a:ext uri="{FF2B5EF4-FFF2-40B4-BE49-F238E27FC236}">
                <a16:creationId xmlns:a16="http://schemas.microsoft.com/office/drawing/2014/main" id="{32E82ED5-AD18-05CC-3282-A89A1ED5E5A5}"/>
              </a:ext>
            </a:extLst>
          </p:cNvPr>
          <p:cNvGrpSpPr/>
          <p:nvPr/>
        </p:nvGrpSpPr>
        <p:grpSpPr>
          <a:xfrm>
            <a:off x="3986748" y="2981036"/>
            <a:ext cx="3696912" cy="288000"/>
            <a:chOff x="156000" y="1879963"/>
            <a:chExt cx="5760000" cy="288000"/>
          </a:xfrm>
        </p:grpSpPr>
        <p:sp>
          <p:nvSpPr>
            <p:cNvPr id="41" name="正方形/長方形 40">
              <a:extLst>
                <a:ext uri="{FF2B5EF4-FFF2-40B4-BE49-F238E27FC236}">
                  <a16:creationId xmlns:a16="http://schemas.microsoft.com/office/drawing/2014/main" id="{0B7FCC68-0864-8547-3B57-8A74234EF27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目標年度・目標値の設定の考え方</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44" name="直線コネクタ 43">
              <a:extLst>
                <a:ext uri="{FF2B5EF4-FFF2-40B4-BE49-F238E27FC236}">
                  <a16:creationId xmlns:a16="http://schemas.microsoft.com/office/drawing/2014/main" id="{25513807-45AB-1EF5-E7D8-AE52CC9070CD}"/>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45" name="グループ化 44">
            <a:extLst>
              <a:ext uri="{FF2B5EF4-FFF2-40B4-BE49-F238E27FC236}">
                <a16:creationId xmlns:a16="http://schemas.microsoft.com/office/drawing/2014/main" id="{F73CDC47-29DA-1923-06FF-6911AC2CD76D}"/>
              </a:ext>
            </a:extLst>
          </p:cNvPr>
          <p:cNvGrpSpPr/>
          <p:nvPr/>
        </p:nvGrpSpPr>
        <p:grpSpPr>
          <a:xfrm>
            <a:off x="8076956" y="2981036"/>
            <a:ext cx="3959044" cy="288000"/>
            <a:chOff x="156000" y="1879963"/>
            <a:chExt cx="5760000" cy="288000"/>
          </a:xfrm>
        </p:grpSpPr>
        <p:sp>
          <p:nvSpPr>
            <p:cNvPr id="46" name="正方形/長方形 45">
              <a:extLst>
                <a:ext uri="{FF2B5EF4-FFF2-40B4-BE49-F238E27FC236}">
                  <a16:creationId xmlns:a16="http://schemas.microsoft.com/office/drawing/2014/main" id="{1CFAB760-276F-AFC1-2CF3-1C0BFEEB7B5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目標達成に向けたアプローチ</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47" name="直線コネクタ 46">
              <a:extLst>
                <a:ext uri="{FF2B5EF4-FFF2-40B4-BE49-F238E27FC236}">
                  <a16:creationId xmlns:a16="http://schemas.microsoft.com/office/drawing/2014/main" id="{0A148D29-E28A-6A04-55DD-A66CE2748ABA}"/>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8" name="二等辺三角形 47">
            <a:extLst>
              <a:ext uri="{FF2B5EF4-FFF2-40B4-BE49-F238E27FC236}">
                <a16:creationId xmlns:a16="http://schemas.microsoft.com/office/drawing/2014/main" id="{4778CC65-E181-0FAF-F090-2447D540D7D7}"/>
              </a:ext>
            </a:extLst>
          </p:cNvPr>
          <p:cNvSpPr/>
          <p:nvPr/>
        </p:nvSpPr>
        <p:spPr bwMode="gray">
          <a:xfrm rot="5400000">
            <a:off x="7776453" y="3932109"/>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dirty="0">
              <a:solidFill>
                <a:schemeClr val="bg1"/>
              </a:solidFill>
              <a:latin typeface="Meiryo UI" panose="020B0604030504040204" pitchFamily="50" charset="-128"/>
              <a:ea typeface="Meiryo UI" panose="020B0604030504040204" pitchFamily="50" charset="-128"/>
            </a:endParaRPr>
          </a:p>
        </p:txBody>
      </p:sp>
      <p:sp>
        <p:nvSpPr>
          <p:cNvPr id="49" name="二等辺三角形 48">
            <a:extLst>
              <a:ext uri="{FF2B5EF4-FFF2-40B4-BE49-F238E27FC236}">
                <a16:creationId xmlns:a16="http://schemas.microsoft.com/office/drawing/2014/main" id="{2CC98C1C-3A3A-AA14-0283-F5C05BB13FB0}"/>
              </a:ext>
            </a:extLst>
          </p:cNvPr>
          <p:cNvSpPr/>
          <p:nvPr/>
        </p:nvSpPr>
        <p:spPr bwMode="gray">
          <a:xfrm rot="5400000">
            <a:off x="7776453" y="5288966"/>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dirty="0">
              <a:solidFill>
                <a:schemeClr val="bg1"/>
              </a:solidFill>
              <a:latin typeface="Meiryo UI" panose="020B0604030504040204" pitchFamily="50" charset="-128"/>
              <a:ea typeface="Meiryo UI" panose="020B0604030504040204" pitchFamily="50" charset="-128"/>
            </a:endParaRPr>
          </a:p>
        </p:txBody>
      </p:sp>
      <p:sp>
        <p:nvSpPr>
          <p:cNvPr id="51" name="正方形/長方形 50">
            <a:extLst>
              <a:ext uri="{FF2B5EF4-FFF2-40B4-BE49-F238E27FC236}">
                <a16:creationId xmlns:a16="http://schemas.microsoft.com/office/drawing/2014/main" id="{E0F21A99-CACE-69F2-DB6B-DC99168FF128}"/>
              </a:ext>
            </a:extLst>
          </p:cNvPr>
          <p:cNvSpPr/>
          <p:nvPr/>
        </p:nvSpPr>
        <p:spPr>
          <a:xfrm>
            <a:off x="2161953" y="1936948"/>
            <a:ext cx="7868093" cy="3258874"/>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商用生産開始予定時期</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補助対象事業の要件充足に係る</a:t>
            </a:r>
            <a:r>
              <a:rPr lang="en-US" altLang="ja-JP" sz="1400" dirty="0">
                <a:solidFill>
                  <a:srgbClr val="FF0000"/>
                </a:solidFill>
                <a:latin typeface="Meiryo UI" panose="020B0604030504040204" pitchFamily="50" charset="-128"/>
                <a:ea typeface="Meiryo UI" panose="020B0604030504040204" pitchFamily="50" charset="-128"/>
              </a:rPr>
              <a:t>KPI</a:t>
            </a:r>
            <a:r>
              <a:rPr lang="ja-JP" altLang="en-US" sz="1400" dirty="0">
                <a:solidFill>
                  <a:srgbClr val="FF0000"/>
                </a:solidFill>
                <a:latin typeface="Meiryo UI" panose="020B0604030504040204" pitchFamily="50" charset="-128"/>
                <a:ea typeface="Meiryo UI" panose="020B0604030504040204" pitchFamily="50" charset="-128"/>
              </a:rPr>
              <a:t>設定</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→あくまで間接補助事業の実施によるものを記載すること。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285518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06D149-1C6D-89D8-DF6A-9B52CB2E7FCF}"/>
            </a:ext>
          </a:extLst>
        </p:cNvPr>
        <p:cNvGrpSpPr/>
        <p:nvPr/>
      </p:nvGrpSpPr>
      <p:grpSpPr>
        <a:xfrm>
          <a:off x="0" y="0"/>
          <a:ext cx="0" cy="0"/>
          <a:chOff x="0" y="0"/>
          <a:chExt cx="0" cy="0"/>
        </a:xfrm>
      </p:grpSpPr>
      <p:sp>
        <p:nvSpPr>
          <p:cNvPr id="6" name="正方形/長方形 5">
            <a:extLst>
              <a:ext uri="{FF2B5EF4-FFF2-40B4-BE49-F238E27FC236}">
                <a16:creationId xmlns:a16="http://schemas.microsoft.com/office/drawing/2014/main" id="{59BF61AA-6FCE-AB63-E071-AE88D3F5FE47}"/>
              </a:ext>
            </a:extLst>
          </p:cNvPr>
          <p:cNvSpPr/>
          <p:nvPr/>
        </p:nvSpPr>
        <p:spPr>
          <a:xfrm>
            <a:off x="8001000" y="-842211"/>
            <a:ext cx="4191001" cy="784225"/>
          </a:xfrm>
          <a:prstGeom prst="rect">
            <a:avLst/>
          </a:prstGeom>
          <a:solidFill>
            <a:srgbClr val="FFFF00"/>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fontAlgn="ct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①基本的事項の審査</a:t>
            </a:r>
          </a:p>
          <a:p>
            <a:pPr algn="just" fontAlgn="ct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ア．基本的要件（必須項目）</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p>
            <a:pPr algn="just" fontAlgn="ct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③排出削減への貢献に関する審査</a:t>
            </a:r>
            <a:endParaRPr lang="en-US" altLang="ja-JP" sz="1200" dirty="0">
              <a:solidFill>
                <a:schemeClr val="tx1"/>
              </a:solidFill>
              <a:latin typeface="Meiryo UI" panose="020B0604030504040204" pitchFamily="50" charset="-128"/>
              <a:ea typeface="Meiryo UI" panose="020B0604030504040204" pitchFamily="50" charset="-128"/>
            </a:endParaRPr>
          </a:p>
          <a:p>
            <a:pPr algn="just" fontAlgn="ct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ア．</a:t>
            </a: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間接補助事業による</a:t>
            </a: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CO2</a:t>
            </a: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排出削減効果（必須項目）</a:t>
            </a:r>
            <a:endParaRPr lang="ja-JP" altLang="ja-JP" sz="1200" b="0" i="0" u="none" strike="noStrike" dirty="0">
              <a:solidFill>
                <a:schemeClr val="tx1"/>
              </a:solidFill>
              <a:effectLst/>
              <a:latin typeface="Meiryo UI" panose="020B0604030504040204" pitchFamily="50" charset="-128"/>
              <a:ea typeface="Meiryo UI" panose="020B0604030504040204" pitchFamily="50" charset="-128"/>
            </a:endParaRPr>
          </a:p>
        </p:txBody>
      </p:sp>
      <p:sp>
        <p:nvSpPr>
          <p:cNvPr id="7" name="Title 1">
            <a:extLst>
              <a:ext uri="{FF2B5EF4-FFF2-40B4-BE49-F238E27FC236}">
                <a16:creationId xmlns:a16="http://schemas.microsoft.com/office/drawing/2014/main" id="{F4C0AAF1-DE95-5967-650E-D602652DC83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lumMod val="50000"/>
                    <a:lumOff val="50000"/>
                  </a:schemeClr>
                </a:solidFill>
              </a:rPr>
              <a:t>2. </a:t>
            </a:r>
            <a:r>
              <a:rPr lang="ja-JP" altLang="en-US" sz="2000" dirty="0">
                <a:solidFill>
                  <a:schemeClr val="tx1">
                    <a:lumMod val="50000"/>
                    <a:lumOff val="50000"/>
                  </a:schemeClr>
                </a:solidFill>
              </a:rPr>
              <a:t>間接補助事業の実施内容｜</a:t>
            </a:r>
            <a:r>
              <a:rPr lang="en-US" altLang="ja-JP" sz="2000" dirty="0">
                <a:solidFill>
                  <a:schemeClr val="tx1">
                    <a:lumMod val="50000"/>
                    <a:lumOff val="50000"/>
                  </a:schemeClr>
                </a:solidFill>
              </a:rPr>
              <a:t>2.1 </a:t>
            </a:r>
            <a:r>
              <a:rPr lang="ja-JP" altLang="en-US" sz="2000" dirty="0">
                <a:solidFill>
                  <a:schemeClr val="tx1">
                    <a:lumMod val="50000"/>
                    <a:lumOff val="50000"/>
                  </a:schemeClr>
                </a:solidFill>
              </a:rPr>
              <a:t>申請の概要（間接補助事業による</a:t>
            </a:r>
            <a:r>
              <a:rPr lang="en-US" altLang="ja-JP" sz="2000" dirty="0">
                <a:solidFill>
                  <a:schemeClr val="tx1">
                    <a:lumMod val="50000"/>
                    <a:lumOff val="50000"/>
                  </a:schemeClr>
                </a:solidFill>
              </a:rPr>
              <a:t>CO2</a:t>
            </a:r>
            <a:r>
              <a:rPr lang="ja-JP" altLang="en-US" sz="2000" dirty="0">
                <a:solidFill>
                  <a:schemeClr val="tx1">
                    <a:lumMod val="50000"/>
                    <a:lumOff val="50000"/>
                  </a:schemeClr>
                </a:solidFill>
              </a:rPr>
              <a:t>排出削減効果）</a:t>
            </a:r>
          </a:p>
        </p:txBody>
      </p:sp>
      <p:sp>
        <p:nvSpPr>
          <p:cNvPr id="13" name="Title 1">
            <a:extLst>
              <a:ext uri="{FF2B5EF4-FFF2-40B4-BE49-F238E27FC236}">
                <a16:creationId xmlns:a16="http://schemas.microsoft.com/office/drawing/2014/main" id="{3A961594-4686-DEFE-4497-05794251960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間接補助</a:t>
            </a:r>
            <a:r>
              <a:rPr kumimoji="1" lang="ja-JP" altLang="en-US" dirty="0">
                <a:solidFill>
                  <a:schemeClr val="tx1"/>
                </a:solidFill>
              </a:rPr>
              <a:t>事業による製造プロセス転換により、</a:t>
            </a:r>
            <a:r>
              <a:rPr kumimoji="1" lang="en-US" altLang="ja-JP" dirty="0">
                <a:solidFill>
                  <a:schemeClr val="tx1"/>
                </a:solidFill>
              </a:rPr>
              <a:t>xx</a:t>
            </a:r>
            <a:r>
              <a:rPr kumimoji="1" lang="ja-JP" altLang="en-US" dirty="0">
                <a:solidFill>
                  <a:schemeClr val="tx1"/>
                </a:solidFill>
              </a:rPr>
              <a:t>年度比</a:t>
            </a:r>
            <a:r>
              <a:rPr kumimoji="1" lang="en-US" altLang="ja-JP" dirty="0">
                <a:solidFill>
                  <a:schemeClr val="tx1"/>
                </a:solidFill>
              </a:rPr>
              <a:t>xx%</a:t>
            </a:r>
            <a:r>
              <a:rPr lang="ja-JP" altLang="en-US" dirty="0">
                <a:solidFill>
                  <a:schemeClr val="tx1"/>
                </a:solidFill>
              </a:rPr>
              <a:t>の</a:t>
            </a:r>
            <a:r>
              <a:rPr kumimoji="1" lang="en-US" altLang="ja-JP" dirty="0">
                <a:solidFill>
                  <a:schemeClr val="tx1"/>
                </a:solidFill>
              </a:rPr>
              <a:t>CO</a:t>
            </a:r>
            <a:r>
              <a:rPr kumimoji="1" lang="en-US" altLang="ja-JP" baseline="-25000" dirty="0">
                <a:solidFill>
                  <a:schemeClr val="tx1"/>
                </a:solidFill>
              </a:rPr>
              <a:t>2</a:t>
            </a:r>
            <a:r>
              <a:rPr kumimoji="1" lang="ja-JP" altLang="en-US" dirty="0">
                <a:solidFill>
                  <a:schemeClr val="tx1"/>
                </a:solidFill>
              </a:rPr>
              <a:t>削減を見込む</a:t>
            </a:r>
            <a:endParaRPr kumimoji="1" lang="en-US" altLang="ja-JP" dirty="0">
              <a:solidFill>
                <a:schemeClr val="tx1"/>
              </a:solidFill>
            </a:endParaRPr>
          </a:p>
        </p:txBody>
      </p:sp>
      <p:cxnSp>
        <p:nvCxnSpPr>
          <p:cNvPr id="15" name="直線コネクタ 14">
            <a:extLst>
              <a:ext uri="{FF2B5EF4-FFF2-40B4-BE49-F238E27FC236}">
                <a16:creationId xmlns:a16="http://schemas.microsoft.com/office/drawing/2014/main" id="{0C587FDC-0789-C492-DD25-A39C42BDF14A}"/>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B659DB98-D513-41FD-DEDB-A1967882578C}"/>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25" name="TextBox 40">
            <a:extLst>
              <a:ext uri="{FF2B5EF4-FFF2-40B4-BE49-F238E27FC236}">
                <a16:creationId xmlns:a16="http://schemas.microsoft.com/office/drawing/2014/main" id="{B4BEC6CF-FD2C-10D4-5D76-55F0C1435C77}"/>
              </a:ext>
            </a:extLst>
          </p:cNvPr>
          <p:cNvSpPr txBox="1"/>
          <p:nvPr/>
        </p:nvSpPr>
        <p:spPr>
          <a:xfrm>
            <a:off x="156001" y="2288220"/>
            <a:ext cx="2806940" cy="662724"/>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対象年度</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通年で商用生産開始した年度</a:t>
            </a:r>
            <a:endParaRPr kumimoji="1" lang="en-US" sz="1050" dirty="0">
              <a:solidFill>
                <a:schemeClr val="tx1"/>
              </a:solidFill>
              <a:latin typeface="Meiryo UI" panose="020B0604030504040204" pitchFamily="50" charset="-128"/>
              <a:ea typeface="Meiryo UI" panose="020B0604030504040204" pitchFamily="50" charset="-128"/>
            </a:endParaRPr>
          </a:p>
        </p:txBody>
      </p:sp>
      <p:sp>
        <p:nvSpPr>
          <p:cNvPr id="26" name="TextBox 40">
            <a:extLst>
              <a:ext uri="{FF2B5EF4-FFF2-40B4-BE49-F238E27FC236}">
                <a16:creationId xmlns:a16="http://schemas.microsoft.com/office/drawing/2014/main" id="{E8F6AEA4-A739-0AAB-64AB-3F5C98F6CE17}"/>
              </a:ext>
            </a:extLst>
          </p:cNvPr>
          <p:cNvSpPr txBox="1"/>
          <p:nvPr/>
        </p:nvSpPr>
        <p:spPr>
          <a:xfrm>
            <a:off x="3038901" y="2288220"/>
            <a:ext cx="2587202" cy="662724"/>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年度</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36" name="TextBox 40">
            <a:extLst>
              <a:ext uri="{FF2B5EF4-FFF2-40B4-BE49-F238E27FC236}">
                <a16:creationId xmlns:a16="http://schemas.microsoft.com/office/drawing/2014/main" id="{094362A9-548A-F094-A8DC-702534274917}"/>
              </a:ext>
            </a:extLst>
          </p:cNvPr>
          <p:cNvSpPr txBox="1"/>
          <p:nvPr/>
        </p:nvSpPr>
        <p:spPr>
          <a:xfrm>
            <a:off x="156001" y="3752698"/>
            <a:ext cx="796017" cy="139201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tx1"/>
                </a:solidFill>
                <a:latin typeface="Meiryo UI" panose="020B0604030504040204" pitchFamily="50" charset="-128"/>
                <a:ea typeface="Meiryo UI" panose="020B0604030504040204" pitchFamily="50" charset="-128"/>
              </a:rPr>
              <a:t>生産物</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37" name="TextBox 40">
            <a:extLst>
              <a:ext uri="{FF2B5EF4-FFF2-40B4-BE49-F238E27FC236}">
                <a16:creationId xmlns:a16="http://schemas.microsoft.com/office/drawing/2014/main" id="{B0D4F434-CE5B-EDF0-AD05-6B1D19227E3B}"/>
              </a:ext>
            </a:extLst>
          </p:cNvPr>
          <p:cNvSpPr txBox="1"/>
          <p:nvPr/>
        </p:nvSpPr>
        <p:spPr>
          <a:xfrm>
            <a:off x="1041991" y="3752698"/>
            <a:ext cx="4584111" cy="1392010"/>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a:t>
            </a:r>
          </a:p>
        </p:txBody>
      </p:sp>
      <p:sp>
        <p:nvSpPr>
          <p:cNvPr id="42" name="TextBox 40">
            <a:extLst>
              <a:ext uri="{FF2B5EF4-FFF2-40B4-BE49-F238E27FC236}">
                <a16:creationId xmlns:a16="http://schemas.microsoft.com/office/drawing/2014/main" id="{0C6C5075-F2CE-1143-DA65-79FBA23FCE85}"/>
              </a:ext>
            </a:extLst>
          </p:cNvPr>
          <p:cNvSpPr txBox="1"/>
          <p:nvPr/>
        </p:nvSpPr>
        <p:spPr>
          <a:xfrm>
            <a:off x="156001" y="1555981"/>
            <a:ext cx="2806940" cy="662724"/>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間接補助事業における</a:t>
            </a:r>
            <a:endPar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製造プロセス転換による</a:t>
            </a:r>
            <a:r>
              <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CO2</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削減率</a:t>
            </a:r>
            <a:endPar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43" name="TextBox 40">
            <a:extLst>
              <a:ext uri="{FF2B5EF4-FFF2-40B4-BE49-F238E27FC236}">
                <a16:creationId xmlns:a16="http://schemas.microsoft.com/office/drawing/2014/main" id="{5E5BC234-3729-4100-6B08-E69D7FF2E0C2}"/>
              </a:ext>
            </a:extLst>
          </p:cNvPr>
          <p:cNvSpPr txBox="1"/>
          <p:nvPr/>
        </p:nvSpPr>
        <p:spPr>
          <a:xfrm>
            <a:off x="3038901" y="1555981"/>
            <a:ext cx="2587202" cy="662724"/>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トン</a:t>
            </a:r>
            <a:r>
              <a:rPr kumimoji="1" lang="en-US" altLang="ja-JP" sz="1400" dirty="0">
                <a:solidFill>
                  <a:schemeClr val="tx1"/>
                </a:solidFill>
                <a:latin typeface="Meiryo UI" panose="020B0604030504040204" pitchFamily="50" charset="-128"/>
                <a:ea typeface="Meiryo UI" panose="020B0604030504040204" pitchFamily="50" charset="-128"/>
              </a:rPr>
              <a:t>CO2/</a:t>
            </a:r>
            <a:r>
              <a:rPr kumimoji="1" lang="ja-JP" altLang="en-US" sz="1400" dirty="0">
                <a:solidFill>
                  <a:schemeClr val="tx1"/>
                </a:solidFill>
                <a:latin typeface="Meiryo UI" panose="020B0604030504040204" pitchFamily="50" charset="-128"/>
                <a:ea typeface="Meiryo UI" panose="020B0604030504040204" pitchFamily="50" charset="-128"/>
              </a:rPr>
              <a:t>年削減</a:t>
            </a:r>
            <a:br>
              <a:rPr kumimoji="1" lang="ja-JP" altLang="en-US"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a:t>
            </a: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年度比</a:t>
            </a: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減）</a:t>
            </a:r>
          </a:p>
        </p:txBody>
      </p:sp>
      <p:sp>
        <p:nvSpPr>
          <p:cNvPr id="44" name="TextBox 40">
            <a:extLst>
              <a:ext uri="{FF2B5EF4-FFF2-40B4-BE49-F238E27FC236}">
                <a16:creationId xmlns:a16="http://schemas.microsoft.com/office/drawing/2014/main" id="{A0AF1416-7A5F-04DC-545D-421469438E40}"/>
              </a:ext>
            </a:extLst>
          </p:cNvPr>
          <p:cNvSpPr txBox="1"/>
          <p:nvPr/>
        </p:nvSpPr>
        <p:spPr>
          <a:xfrm>
            <a:off x="5769884" y="1551334"/>
            <a:ext cx="796017" cy="3593373"/>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tx1"/>
                </a:solidFill>
                <a:latin typeface="Meiryo UI" panose="020B0604030504040204" pitchFamily="50" charset="-128"/>
                <a:ea typeface="Meiryo UI" panose="020B0604030504040204" pitchFamily="50" charset="-128"/>
              </a:rPr>
              <a:t>導出</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根拠</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45" name="TextBox 40">
            <a:extLst>
              <a:ext uri="{FF2B5EF4-FFF2-40B4-BE49-F238E27FC236}">
                <a16:creationId xmlns:a16="http://schemas.microsoft.com/office/drawing/2014/main" id="{F9DDB159-19A5-7EB6-8574-31EE95243406}"/>
              </a:ext>
            </a:extLst>
          </p:cNvPr>
          <p:cNvSpPr txBox="1"/>
          <p:nvPr/>
        </p:nvSpPr>
        <p:spPr>
          <a:xfrm>
            <a:off x="6655874" y="1551334"/>
            <a:ext cx="5380125" cy="3593373"/>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（導出過程）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（出典）</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a:t>
            </a:r>
          </a:p>
        </p:txBody>
      </p:sp>
      <p:sp>
        <p:nvSpPr>
          <p:cNvPr id="46" name="TextBox 40">
            <a:extLst>
              <a:ext uri="{FF2B5EF4-FFF2-40B4-BE49-F238E27FC236}">
                <a16:creationId xmlns:a16="http://schemas.microsoft.com/office/drawing/2014/main" id="{7F70441B-55DE-06DE-D31C-2B88A71679B8}"/>
              </a:ext>
            </a:extLst>
          </p:cNvPr>
          <p:cNvSpPr txBox="1"/>
          <p:nvPr/>
        </p:nvSpPr>
        <p:spPr>
          <a:xfrm>
            <a:off x="156001" y="3020459"/>
            <a:ext cx="2806940" cy="662724"/>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tx1"/>
                </a:solidFill>
                <a:latin typeface="Meiryo UI" panose="020B0604030504040204" pitchFamily="50" charset="-128"/>
                <a:ea typeface="Meiryo UI" panose="020B0604030504040204" pitchFamily="50" charset="-128"/>
              </a:rPr>
              <a:t>報告</a:t>
            </a:r>
            <a:r>
              <a:rPr kumimoji="1" lang="ja-JP" altLang="en-US" sz="1400" dirty="0">
                <a:solidFill>
                  <a:schemeClr val="tx1"/>
                </a:solidFill>
                <a:latin typeface="Meiryo UI" panose="020B0604030504040204" pitchFamily="50" charset="-128"/>
                <a:ea typeface="Meiryo UI" panose="020B0604030504040204" pitchFamily="50" charset="-128"/>
              </a:rPr>
              <a:t>年度</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通年で商用生産開始した年度の翌年度</a:t>
            </a:r>
            <a:endParaRPr kumimoji="1" lang="en-US" sz="1050" dirty="0">
              <a:solidFill>
                <a:schemeClr val="tx1"/>
              </a:solidFill>
              <a:latin typeface="Meiryo UI" panose="020B0604030504040204" pitchFamily="50" charset="-128"/>
              <a:ea typeface="Meiryo UI" panose="020B0604030504040204" pitchFamily="50" charset="-128"/>
            </a:endParaRPr>
          </a:p>
        </p:txBody>
      </p:sp>
      <p:sp>
        <p:nvSpPr>
          <p:cNvPr id="47" name="TextBox 40">
            <a:extLst>
              <a:ext uri="{FF2B5EF4-FFF2-40B4-BE49-F238E27FC236}">
                <a16:creationId xmlns:a16="http://schemas.microsoft.com/office/drawing/2014/main" id="{7381F995-67D4-A385-E444-71B3B15D38BE}"/>
              </a:ext>
            </a:extLst>
          </p:cNvPr>
          <p:cNvSpPr txBox="1"/>
          <p:nvPr/>
        </p:nvSpPr>
        <p:spPr>
          <a:xfrm>
            <a:off x="3038901" y="3020459"/>
            <a:ext cx="2587202" cy="662724"/>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年度</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48" name="TextBox 40">
            <a:extLst>
              <a:ext uri="{FF2B5EF4-FFF2-40B4-BE49-F238E27FC236}">
                <a16:creationId xmlns:a16="http://schemas.microsoft.com/office/drawing/2014/main" id="{512D5D88-27E4-4AF2-F8EF-1172AAFC9A63}"/>
              </a:ext>
            </a:extLst>
          </p:cNvPr>
          <p:cNvSpPr txBox="1"/>
          <p:nvPr/>
        </p:nvSpPr>
        <p:spPr>
          <a:xfrm>
            <a:off x="156001" y="5214224"/>
            <a:ext cx="796017" cy="139201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原料</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49" name="TextBox 40">
            <a:extLst>
              <a:ext uri="{FF2B5EF4-FFF2-40B4-BE49-F238E27FC236}">
                <a16:creationId xmlns:a16="http://schemas.microsoft.com/office/drawing/2014/main" id="{7F96AA79-4562-256C-DD0E-C19751E26DB5}"/>
              </a:ext>
            </a:extLst>
          </p:cNvPr>
          <p:cNvSpPr txBox="1"/>
          <p:nvPr/>
        </p:nvSpPr>
        <p:spPr>
          <a:xfrm>
            <a:off x="1041991" y="5214224"/>
            <a:ext cx="4584111" cy="1392010"/>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a:t>
            </a:r>
          </a:p>
        </p:txBody>
      </p:sp>
      <p:sp>
        <p:nvSpPr>
          <p:cNvPr id="50" name="TextBox 40">
            <a:extLst>
              <a:ext uri="{FF2B5EF4-FFF2-40B4-BE49-F238E27FC236}">
                <a16:creationId xmlns:a16="http://schemas.microsoft.com/office/drawing/2014/main" id="{7DD14D96-8055-4BB2-B929-EAC5E8B4E889}"/>
              </a:ext>
            </a:extLst>
          </p:cNvPr>
          <p:cNvSpPr txBox="1"/>
          <p:nvPr/>
        </p:nvSpPr>
        <p:spPr>
          <a:xfrm>
            <a:off x="5769884" y="5214224"/>
            <a:ext cx="796017" cy="139201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排出量</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ja-JP" altLang="en-US" sz="1400" dirty="0">
                <a:solidFill>
                  <a:schemeClr val="tx1"/>
                </a:solidFill>
                <a:latin typeface="Meiryo UI" panose="020B0604030504040204" pitchFamily="50" charset="-128"/>
                <a:ea typeface="Meiryo UI" panose="020B0604030504040204" pitchFamily="50" charset="-128"/>
              </a:rPr>
              <a:t>削減</a:t>
            </a:r>
            <a:r>
              <a:rPr lang="ja-JP" altLang="en-US" sz="1400" dirty="0">
                <a:solidFill>
                  <a:schemeClr val="tx1"/>
                </a:solidFill>
                <a:latin typeface="Meiryo UI" panose="020B0604030504040204" pitchFamily="50" charset="-128"/>
                <a:ea typeface="Meiryo UI" panose="020B0604030504040204" pitchFamily="50" charset="-128"/>
              </a:rPr>
              <a:t>に</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ja-JP" altLang="en-US" sz="1400" dirty="0">
                <a:solidFill>
                  <a:schemeClr val="tx1"/>
                </a:solidFill>
                <a:latin typeface="Meiryo UI" panose="020B0604030504040204" pitchFamily="50" charset="-128"/>
                <a:ea typeface="Meiryo UI" panose="020B0604030504040204" pitchFamily="50" charset="-128"/>
              </a:rPr>
              <a:t>向けた</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取組</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51" name="TextBox 40">
            <a:extLst>
              <a:ext uri="{FF2B5EF4-FFF2-40B4-BE49-F238E27FC236}">
                <a16:creationId xmlns:a16="http://schemas.microsoft.com/office/drawing/2014/main" id="{6EE5308B-D35B-3DC0-6088-4495C94932C0}"/>
              </a:ext>
            </a:extLst>
          </p:cNvPr>
          <p:cNvSpPr txBox="1"/>
          <p:nvPr/>
        </p:nvSpPr>
        <p:spPr>
          <a:xfrm>
            <a:off x="6655874" y="5214224"/>
            <a:ext cx="5380125" cy="1392010"/>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a:t>
            </a:r>
          </a:p>
        </p:txBody>
      </p:sp>
      <p:sp>
        <p:nvSpPr>
          <p:cNvPr id="52" name="正方形/長方形 51">
            <a:extLst>
              <a:ext uri="{FF2B5EF4-FFF2-40B4-BE49-F238E27FC236}">
                <a16:creationId xmlns:a16="http://schemas.microsoft.com/office/drawing/2014/main" id="{ECA329F4-2031-9C17-6489-AD00A200E51E}"/>
              </a:ext>
            </a:extLst>
          </p:cNvPr>
          <p:cNvSpPr/>
          <p:nvPr/>
        </p:nvSpPr>
        <p:spPr>
          <a:xfrm>
            <a:off x="1963765" y="2548954"/>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フォーマットに記載された全ての項目</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→様式第１などの他の様式と整合するよう記載すること。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なお、「排出量削減に向けた取組」は、商用生産時の原材料調達から製造・廃棄までの「ライフサイクル全体」での</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排出削減に向けてどのような取組を予定しているかを記載すること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500059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FCE992-58A3-DEF0-4DC0-CADA20EE84F5}"/>
            </a:ext>
          </a:extLst>
        </p:cNvPr>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AFA3EAEA-318A-F0CA-B4E5-E798E926CAB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359" imgH="360" progId="TCLayout.ActiveDocument.1">
                  <p:embed/>
                </p:oleObj>
              </mc:Choice>
              <mc:Fallback>
                <p:oleObj name="think-cellスライド" r:id="rId3" imgW="359" imgH="360" progId="TCLayout.ActiveDocument.1">
                  <p:embed/>
                  <p:pic>
                    <p:nvPicPr>
                      <p:cNvPr id="5" name="think-cell data - do not delete" hidden="1">
                        <a:extLst>
                          <a:ext uri="{FF2B5EF4-FFF2-40B4-BE49-F238E27FC236}">
                            <a16:creationId xmlns:a16="http://schemas.microsoft.com/office/drawing/2014/main" id="{AFA3EAEA-318A-F0CA-B4E5-E798E926CAB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1" name="Title 1">
            <a:extLst>
              <a:ext uri="{FF2B5EF4-FFF2-40B4-BE49-F238E27FC236}">
                <a16:creationId xmlns:a16="http://schemas.microsoft.com/office/drawing/2014/main" id="{3D7C02FA-B180-CF34-F24D-453F610FAC76}"/>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lumMod val="50000"/>
                    <a:lumOff val="50000"/>
                  </a:schemeClr>
                </a:solidFill>
              </a:rPr>
              <a:t>2. </a:t>
            </a:r>
            <a:r>
              <a:rPr lang="ja-JP" altLang="en-US" sz="2000" dirty="0">
                <a:solidFill>
                  <a:schemeClr val="tx1">
                    <a:lumMod val="50000"/>
                    <a:lumOff val="50000"/>
                  </a:schemeClr>
                </a:solidFill>
              </a:rPr>
              <a:t>間接補助事業の実施内容｜</a:t>
            </a:r>
            <a:r>
              <a:rPr lang="en-US" altLang="ja-JP" sz="2000" dirty="0">
                <a:solidFill>
                  <a:schemeClr val="tx1">
                    <a:lumMod val="50000"/>
                    <a:lumOff val="50000"/>
                  </a:schemeClr>
                </a:solidFill>
              </a:rPr>
              <a:t>2.1 </a:t>
            </a:r>
            <a:r>
              <a:rPr lang="ja-JP" altLang="en-US" sz="2000" dirty="0">
                <a:solidFill>
                  <a:schemeClr val="tx1">
                    <a:lumMod val="50000"/>
                    <a:lumOff val="50000"/>
                  </a:schemeClr>
                </a:solidFill>
              </a:rPr>
              <a:t>申請の概要（デジタル技術の活用に関する計画）</a:t>
            </a:r>
          </a:p>
        </p:txBody>
      </p:sp>
      <p:sp>
        <p:nvSpPr>
          <p:cNvPr id="6" name="Title 1">
            <a:extLst>
              <a:ext uri="{FF2B5EF4-FFF2-40B4-BE49-F238E27FC236}">
                <a16:creationId xmlns:a16="http://schemas.microsoft.com/office/drawing/2014/main" id="{462D1E1B-299F-E1CF-89DB-4DF5FC2AE76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ja-JP" altLang="en-US" sz="2400" dirty="0">
                <a:solidFill>
                  <a:schemeClr val="tx1"/>
                </a:solidFill>
                <a:latin typeface="Meiryo UI" panose="020B0604030504040204" pitchFamily="50" charset="-128"/>
                <a:ea typeface="Meiryo UI" panose="020B0604030504040204" pitchFamily="50" charset="-128"/>
              </a:rPr>
              <a:t>デジタル技術の活用</a:t>
            </a:r>
            <a:r>
              <a:rPr lang="ja-JP" altLang="en-US" sz="2400" dirty="0">
                <a:solidFill>
                  <a:schemeClr val="tx1"/>
                </a:solidFill>
                <a:latin typeface="Meiryo UI" panose="020B0604030504040204" pitchFamily="50" charset="-128"/>
                <a:ea typeface="Meiryo UI" panose="020B0604030504040204" pitchFamily="50" charset="-128"/>
              </a:rPr>
              <a:t>による</a:t>
            </a:r>
            <a:r>
              <a:rPr lang="ja-JP" altLang="en-US" dirty="0">
                <a:solidFill>
                  <a:schemeClr val="tx1"/>
                </a:solidFill>
              </a:rPr>
              <a:t>効率化・省力化のため、</a:t>
            </a:r>
            <a:r>
              <a:rPr lang="en-US" altLang="ja-JP" dirty="0">
                <a:solidFill>
                  <a:schemeClr val="tx1"/>
                </a:solidFill>
              </a:rPr>
              <a:t>xx</a:t>
            </a:r>
            <a:r>
              <a:rPr lang="ja-JP" altLang="en-US" dirty="0">
                <a:solidFill>
                  <a:schemeClr val="tx1"/>
                </a:solidFill>
              </a:rPr>
              <a:t>に取り組む予定</a:t>
            </a:r>
            <a:endParaRPr kumimoji="1" lang="en-US" altLang="ja-JP" dirty="0">
              <a:solidFill>
                <a:schemeClr val="tx1"/>
              </a:solidFill>
            </a:endParaRPr>
          </a:p>
        </p:txBody>
      </p:sp>
      <p:cxnSp>
        <p:nvCxnSpPr>
          <p:cNvPr id="7" name="直線コネクタ 6">
            <a:extLst>
              <a:ext uri="{FF2B5EF4-FFF2-40B4-BE49-F238E27FC236}">
                <a16:creationId xmlns:a16="http://schemas.microsoft.com/office/drawing/2014/main" id="{B52AEB4A-E5EC-59E1-AAEF-7DC0DE319F03}"/>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 name="正方形/長方形 3">
            <a:extLst>
              <a:ext uri="{FF2B5EF4-FFF2-40B4-BE49-F238E27FC236}">
                <a16:creationId xmlns:a16="http://schemas.microsoft.com/office/drawing/2014/main" id="{1B3678F4-1096-080C-966E-DDDCC25DD886}"/>
              </a:ext>
            </a:extLst>
          </p:cNvPr>
          <p:cNvSpPr/>
          <p:nvPr/>
        </p:nvSpPr>
        <p:spPr>
          <a:xfrm>
            <a:off x="8001000" y="-842211"/>
            <a:ext cx="4191001" cy="784225"/>
          </a:xfrm>
          <a:prstGeom prst="rect">
            <a:avLst/>
          </a:prstGeom>
          <a:solidFill>
            <a:srgbClr val="FFFF00"/>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fontAlgn="ct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②産業競争力強化への貢献に関する審査</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p>
            <a:pPr algn="just" fontAlgn="ct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ウ</a:t>
            </a: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競争力強化に向けた事業戦略（必須項目）</a:t>
            </a:r>
            <a:endParaRPr lang="ja-JP" altLang="ja-JP" sz="1200" b="0" i="0" u="none" strike="noStrike" dirty="0">
              <a:solidFill>
                <a:schemeClr val="tx1"/>
              </a:solidFill>
              <a:effectLst/>
              <a:latin typeface="Meiryo UI" panose="020B0604030504040204" pitchFamily="50" charset="-128"/>
              <a:ea typeface="Meiryo UI" panose="020B0604030504040204" pitchFamily="50" charset="-128"/>
            </a:endParaRPr>
          </a:p>
        </p:txBody>
      </p:sp>
      <p:grpSp>
        <p:nvGrpSpPr>
          <p:cNvPr id="11" name="グループ化 10">
            <a:extLst>
              <a:ext uri="{FF2B5EF4-FFF2-40B4-BE49-F238E27FC236}">
                <a16:creationId xmlns:a16="http://schemas.microsoft.com/office/drawing/2014/main" id="{A20B9457-CB62-B869-9F9D-B8BB223470D1}"/>
              </a:ext>
            </a:extLst>
          </p:cNvPr>
          <p:cNvGrpSpPr/>
          <p:nvPr/>
        </p:nvGrpSpPr>
        <p:grpSpPr>
          <a:xfrm>
            <a:off x="180000" y="1659209"/>
            <a:ext cx="11856000" cy="288000"/>
            <a:chOff x="156000" y="1879963"/>
            <a:chExt cx="5760000" cy="288000"/>
          </a:xfrm>
        </p:grpSpPr>
        <p:sp>
          <p:nvSpPr>
            <p:cNvPr id="12" name="正方形/長方形 11">
              <a:extLst>
                <a:ext uri="{FF2B5EF4-FFF2-40B4-BE49-F238E27FC236}">
                  <a16:creationId xmlns:a16="http://schemas.microsoft.com/office/drawing/2014/main" id="{87D2158F-F8DC-CAC6-C4C5-4844429107B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デジタル技術の活用</a:t>
              </a:r>
              <a:r>
                <a:rPr lang="ja-JP" altLang="en-US" sz="1400" dirty="0">
                  <a:solidFill>
                    <a:schemeClr val="tx1"/>
                  </a:solidFill>
                  <a:latin typeface="Meiryo UI" panose="020B0604030504040204" pitchFamily="50" charset="-128"/>
                  <a:ea typeface="Meiryo UI" panose="020B0604030504040204" pitchFamily="50" charset="-128"/>
                </a:rPr>
                <a:t>による</a:t>
              </a:r>
              <a:r>
                <a:rPr kumimoji="1" lang="ja-JP" altLang="en-US" sz="1400" dirty="0">
                  <a:solidFill>
                    <a:schemeClr val="tx1"/>
                  </a:solidFill>
                  <a:latin typeface="Meiryo UI" panose="020B0604030504040204" pitchFamily="50" charset="-128"/>
                  <a:ea typeface="Meiryo UI" panose="020B0604030504040204" pitchFamily="50" charset="-128"/>
                </a:rPr>
                <a:t>効率化・省力化に関する計画</a:t>
              </a:r>
            </a:p>
          </p:txBody>
        </p:sp>
        <p:cxnSp>
          <p:nvCxnSpPr>
            <p:cNvPr id="13" name="直線コネクタ 12">
              <a:extLst>
                <a:ext uri="{FF2B5EF4-FFF2-40B4-BE49-F238E27FC236}">
                  <a16:creationId xmlns:a16="http://schemas.microsoft.com/office/drawing/2014/main" id="{1A6C7CB5-7AFE-92A2-E48A-D4552BD47AD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8" name="正方形/長方形 7">
            <a:extLst>
              <a:ext uri="{FF2B5EF4-FFF2-40B4-BE49-F238E27FC236}">
                <a16:creationId xmlns:a16="http://schemas.microsoft.com/office/drawing/2014/main" id="{71818617-76E8-7D09-69D4-4906D05B7FE5}"/>
              </a:ext>
            </a:extLst>
          </p:cNvPr>
          <p:cNvSpPr/>
          <p:nvPr/>
        </p:nvSpPr>
        <p:spPr>
          <a:xfrm>
            <a:off x="2152432" y="2923572"/>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デジタル技術の活用による効率化・省力化に関する計画</a:t>
            </a:r>
          </a:p>
          <a:p>
            <a:r>
              <a:rPr lang="ja-JP" altLang="en-US" sz="1400" dirty="0">
                <a:solidFill>
                  <a:srgbClr val="FF0000"/>
                </a:solidFill>
                <a:latin typeface="Meiryo UI" panose="020B0604030504040204" pitchFamily="50" charset="-128"/>
                <a:ea typeface="Meiryo UI" panose="020B0604030504040204" pitchFamily="50" charset="-128"/>
              </a:rPr>
              <a:t>→主に製造プロセスへの</a:t>
            </a:r>
            <a:r>
              <a:rPr lang="en-US" altLang="ja-JP" sz="1400" dirty="0">
                <a:solidFill>
                  <a:srgbClr val="FF0000"/>
                </a:solidFill>
                <a:latin typeface="Meiryo UI" panose="020B0604030504040204" pitchFamily="50" charset="-128"/>
                <a:ea typeface="Meiryo UI" panose="020B0604030504040204" pitchFamily="50" charset="-128"/>
              </a:rPr>
              <a:t>AI</a:t>
            </a:r>
            <a:r>
              <a:rPr lang="ja-JP" altLang="en-US" sz="1400" dirty="0">
                <a:solidFill>
                  <a:srgbClr val="FF0000"/>
                </a:solidFill>
                <a:latin typeface="Meiryo UI" panose="020B0604030504040204" pitchFamily="50" charset="-128"/>
                <a:ea typeface="Meiryo UI" panose="020B0604030504040204" pitchFamily="50" charset="-128"/>
              </a:rPr>
              <a:t>やロボットの活用など、補助対象事業の実施時や事業完了後の当該設備を利用して行う事業活動においてデジタル技術を活用し、効率化や省力化を図る計画を有しているか</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BC215AF0-CD20-E11D-E34E-9B6DFCB1C84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Tree>
    <p:extLst>
      <p:ext uri="{BB962C8B-B14F-4D97-AF65-F5344CB8AC3E}">
        <p14:creationId xmlns:p14="http://schemas.microsoft.com/office/powerpoint/2010/main" val="316143163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BBA16F-F3D3-C58E-4246-3BA96565934C}"/>
            </a:ext>
          </a:extLst>
        </p:cNvPr>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8BB916F0-8DDA-FA32-BB4E-8CA8F7AE414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359" imgH="360" progId="TCLayout.ActiveDocument.1">
                  <p:embed/>
                </p:oleObj>
              </mc:Choice>
              <mc:Fallback>
                <p:oleObj name="think-cellスライド" r:id="rId3" imgW="359" imgH="360" progId="TCLayout.ActiveDocument.1">
                  <p:embed/>
                  <p:pic>
                    <p:nvPicPr>
                      <p:cNvPr id="5" name="think-cell data - do not delete" hidden="1">
                        <a:extLst>
                          <a:ext uri="{FF2B5EF4-FFF2-40B4-BE49-F238E27FC236}">
                            <a16:creationId xmlns:a16="http://schemas.microsoft.com/office/drawing/2014/main" id="{8BB916F0-8DDA-FA32-BB4E-8CA8F7AE414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1" name="Title 1">
            <a:extLst>
              <a:ext uri="{FF2B5EF4-FFF2-40B4-BE49-F238E27FC236}">
                <a16:creationId xmlns:a16="http://schemas.microsoft.com/office/drawing/2014/main" id="{49ADD19B-1834-707C-76B7-EA454D7615D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lumMod val="50000"/>
                    <a:lumOff val="50000"/>
                  </a:schemeClr>
                </a:solidFill>
              </a:rPr>
              <a:t>2. </a:t>
            </a:r>
            <a:r>
              <a:rPr lang="ja-JP" altLang="en-US" sz="2000" dirty="0">
                <a:solidFill>
                  <a:schemeClr val="tx1">
                    <a:lumMod val="50000"/>
                    <a:lumOff val="50000"/>
                  </a:schemeClr>
                </a:solidFill>
              </a:rPr>
              <a:t>間接補助事業の実施内容｜</a:t>
            </a:r>
            <a:r>
              <a:rPr lang="en-US" altLang="ja-JP" sz="2000" dirty="0">
                <a:solidFill>
                  <a:schemeClr val="tx1">
                    <a:lumMod val="50000"/>
                    <a:lumOff val="50000"/>
                  </a:schemeClr>
                </a:solidFill>
              </a:rPr>
              <a:t>2.1 </a:t>
            </a:r>
            <a:r>
              <a:rPr lang="ja-JP" altLang="en-US" sz="2000" dirty="0">
                <a:solidFill>
                  <a:schemeClr val="tx1">
                    <a:lumMod val="50000"/>
                    <a:lumOff val="50000"/>
                  </a:schemeClr>
                </a:solidFill>
              </a:rPr>
              <a:t>申請の概要（実施体制、スケジュール）</a:t>
            </a:r>
          </a:p>
        </p:txBody>
      </p:sp>
      <p:sp>
        <p:nvSpPr>
          <p:cNvPr id="6" name="Title 1">
            <a:extLst>
              <a:ext uri="{FF2B5EF4-FFF2-40B4-BE49-F238E27FC236}">
                <a16:creationId xmlns:a16="http://schemas.microsoft.com/office/drawing/2014/main" id="{F21485E0-7611-A87A-49C5-E15A452DCBBC}"/>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a:solidFill>
                  <a:schemeClr val="tx1"/>
                </a:solidFill>
              </a:rPr>
              <a:t>xx</a:t>
            </a:r>
            <a:r>
              <a:rPr lang="ja-JP" altLang="en-US" dirty="0">
                <a:solidFill>
                  <a:schemeClr val="tx1"/>
                </a:solidFill>
              </a:rPr>
              <a:t>が幹事企業となり推進。</a:t>
            </a:r>
            <a:r>
              <a:rPr kumimoji="1" lang="en-US" altLang="ja-JP" dirty="0">
                <a:solidFill>
                  <a:schemeClr val="tx1"/>
                </a:solidFill>
              </a:rPr>
              <a:t>xx</a:t>
            </a:r>
            <a:r>
              <a:rPr kumimoji="1" lang="ja-JP" altLang="en-US" dirty="0">
                <a:solidFill>
                  <a:schemeClr val="tx1"/>
                </a:solidFill>
              </a:rPr>
              <a:t>年に商用生産開始、</a:t>
            </a:r>
            <a:r>
              <a:rPr kumimoji="1" lang="en-US" altLang="ja-JP" dirty="0">
                <a:solidFill>
                  <a:schemeClr val="tx1"/>
                </a:solidFill>
              </a:rPr>
              <a:t>xx</a:t>
            </a:r>
            <a:r>
              <a:rPr kumimoji="1" lang="ja-JP" altLang="en-US" dirty="0">
                <a:solidFill>
                  <a:schemeClr val="tx1"/>
                </a:solidFill>
              </a:rPr>
              <a:t>年頃の投資回収を想定</a:t>
            </a:r>
            <a:endParaRPr kumimoji="1" lang="en-US" altLang="ja-JP" dirty="0">
              <a:solidFill>
                <a:schemeClr val="tx1"/>
              </a:solidFill>
            </a:endParaRPr>
          </a:p>
        </p:txBody>
      </p:sp>
      <p:cxnSp>
        <p:nvCxnSpPr>
          <p:cNvPr id="7" name="直線コネクタ 6">
            <a:extLst>
              <a:ext uri="{FF2B5EF4-FFF2-40B4-BE49-F238E27FC236}">
                <a16:creationId xmlns:a16="http://schemas.microsoft.com/office/drawing/2014/main" id="{FCEEBB15-734C-CA5C-8604-F5AD1602DE82}"/>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 name="正方形/長方形 3">
            <a:extLst>
              <a:ext uri="{FF2B5EF4-FFF2-40B4-BE49-F238E27FC236}">
                <a16:creationId xmlns:a16="http://schemas.microsoft.com/office/drawing/2014/main" id="{83398FC2-4B50-7402-3D0D-4CF3BCF0F47A}"/>
              </a:ext>
            </a:extLst>
          </p:cNvPr>
          <p:cNvSpPr/>
          <p:nvPr/>
        </p:nvSpPr>
        <p:spPr>
          <a:xfrm>
            <a:off x="8001000" y="-842211"/>
            <a:ext cx="4191001" cy="784225"/>
          </a:xfrm>
          <a:prstGeom prst="rect">
            <a:avLst/>
          </a:prstGeom>
          <a:solidFill>
            <a:srgbClr val="FFFF00"/>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fontAlgn="ct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①基本的事項の審査</a:t>
            </a:r>
          </a:p>
          <a:p>
            <a:pPr algn="just" fontAlgn="ct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ウ．</a:t>
            </a: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間接補助事業の実施体制（必須項目）</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p:txBody>
      </p:sp>
      <p:grpSp>
        <p:nvGrpSpPr>
          <p:cNvPr id="11" name="グループ化 10">
            <a:extLst>
              <a:ext uri="{FF2B5EF4-FFF2-40B4-BE49-F238E27FC236}">
                <a16:creationId xmlns:a16="http://schemas.microsoft.com/office/drawing/2014/main" id="{4FDE4D9D-919F-D2D7-8EE9-B9AAFAFEF858}"/>
              </a:ext>
            </a:extLst>
          </p:cNvPr>
          <p:cNvGrpSpPr/>
          <p:nvPr/>
        </p:nvGrpSpPr>
        <p:grpSpPr>
          <a:xfrm>
            <a:off x="180000" y="1659209"/>
            <a:ext cx="5702400" cy="288000"/>
            <a:chOff x="156000" y="1879963"/>
            <a:chExt cx="5760000" cy="288000"/>
          </a:xfrm>
        </p:grpSpPr>
        <p:sp>
          <p:nvSpPr>
            <p:cNvPr id="12" name="正方形/長方形 11">
              <a:extLst>
                <a:ext uri="{FF2B5EF4-FFF2-40B4-BE49-F238E27FC236}">
                  <a16:creationId xmlns:a16="http://schemas.microsoft.com/office/drawing/2014/main" id="{839A69FF-D149-B07F-7B45-086C1E7E1C1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実施体制</a:t>
              </a:r>
            </a:p>
          </p:txBody>
        </p:sp>
        <p:cxnSp>
          <p:nvCxnSpPr>
            <p:cNvPr id="13" name="直線コネクタ 12">
              <a:extLst>
                <a:ext uri="{FF2B5EF4-FFF2-40B4-BE49-F238E27FC236}">
                  <a16:creationId xmlns:a16="http://schemas.microsoft.com/office/drawing/2014/main" id="{C82B955B-87E8-C6FF-A800-985C777B8F44}"/>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4" name="グループ化 13">
            <a:extLst>
              <a:ext uri="{FF2B5EF4-FFF2-40B4-BE49-F238E27FC236}">
                <a16:creationId xmlns:a16="http://schemas.microsoft.com/office/drawing/2014/main" id="{715D8645-CF20-B533-6727-9FFE93192AA0}"/>
              </a:ext>
            </a:extLst>
          </p:cNvPr>
          <p:cNvGrpSpPr/>
          <p:nvPr/>
        </p:nvGrpSpPr>
        <p:grpSpPr>
          <a:xfrm>
            <a:off x="6333600" y="1659209"/>
            <a:ext cx="5702400" cy="288000"/>
            <a:chOff x="156000" y="1879963"/>
            <a:chExt cx="5760000" cy="288000"/>
          </a:xfrm>
        </p:grpSpPr>
        <p:sp>
          <p:nvSpPr>
            <p:cNvPr id="15" name="正方形/長方形 14">
              <a:extLst>
                <a:ext uri="{FF2B5EF4-FFF2-40B4-BE49-F238E27FC236}">
                  <a16:creationId xmlns:a16="http://schemas.microsoft.com/office/drawing/2014/main" id="{2EA686D1-41F7-BEB7-2E66-0019CC937E1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スケジュール</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16" name="直線コネクタ 15">
              <a:extLst>
                <a:ext uri="{FF2B5EF4-FFF2-40B4-BE49-F238E27FC236}">
                  <a16:creationId xmlns:a16="http://schemas.microsoft.com/office/drawing/2014/main" id="{51FF477C-CA29-4067-E5B8-F83E5639D9FF}"/>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17" name="Straight Connector 40">
            <a:extLst>
              <a:ext uri="{FF2B5EF4-FFF2-40B4-BE49-F238E27FC236}">
                <a16:creationId xmlns:a16="http://schemas.microsoft.com/office/drawing/2014/main" id="{B4C103CA-B548-588B-6054-DCC6D3A75526}"/>
              </a:ext>
            </a:extLst>
          </p:cNvPr>
          <p:cNvCxnSpPr>
            <a:cxnSpLocks/>
          </p:cNvCxnSpPr>
          <p:nvPr/>
        </p:nvCxnSpPr>
        <p:spPr>
          <a:xfrm flipV="1">
            <a:off x="6108000" y="2052084"/>
            <a:ext cx="0" cy="4563399"/>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8" name="正方形/長方形 7">
            <a:extLst>
              <a:ext uri="{FF2B5EF4-FFF2-40B4-BE49-F238E27FC236}">
                <a16:creationId xmlns:a16="http://schemas.microsoft.com/office/drawing/2014/main" id="{8B3CF51E-B721-1E1C-8905-455139E26F3F}"/>
              </a:ext>
            </a:extLst>
          </p:cNvPr>
          <p:cNvSpPr/>
          <p:nvPr/>
        </p:nvSpPr>
        <p:spPr>
          <a:xfrm>
            <a:off x="2152432" y="2923572"/>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実施体制</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→単独申請の場合、</a:t>
            </a:r>
            <a:r>
              <a:rPr lang="ja-JP" altLang="en-US" sz="1400" u="sng" dirty="0">
                <a:solidFill>
                  <a:srgbClr val="FF0000"/>
                </a:solidFill>
                <a:latin typeface="Meiryo UI" panose="020B0604030504040204" pitchFamily="50" charset="-128"/>
                <a:ea typeface="Meiryo UI" panose="020B0604030504040204" pitchFamily="50" charset="-128"/>
              </a:rPr>
              <a:t>事業部等の単位で</a:t>
            </a:r>
            <a:r>
              <a:rPr lang="ja-JP" altLang="en-US" sz="1400" dirty="0">
                <a:solidFill>
                  <a:srgbClr val="FF0000"/>
                </a:solidFill>
                <a:latin typeface="Meiryo UI" panose="020B0604030504040204" pitchFamily="50" charset="-128"/>
                <a:ea typeface="Meiryo UI" panose="020B0604030504040204" pitchFamily="50" charset="-128"/>
              </a:rPr>
              <a:t>間接補助事業における役割分担を記載すること。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共同申請の場合、</a:t>
            </a:r>
            <a:r>
              <a:rPr lang="ja-JP" altLang="en-US" sz="1400" u="sng" dirty="0">
                <a:solidFill>
                  <a:srgbClr val="FF0000"/>
                </a:solidFill>
                <a:latin typeface="Meiryo UI" panose="020B0604030504040204" pitchFamily="50" charset="-128"/>
                <a:ea typeface="Meiryo UI" panose="020B0604030504040204" pitchFamily="50" charset="-128"/>
              </a:rPr>
              <a:t>事業者単位で</a:t>
            </a:r>
            <a:r>
              <a:rPr lang="ja-JP" altLang="en-US" sz="1400" dirty="0">
                <a:solidFill>
                  <a:srgbClr val="FF0000"/>
                </a:solidFill>
                <a:latin typeface="Meiryo UI" panose="020B0604030504040204" pitchFamily="50" charset="-128"/>
                <a:ea typeface="Meiryo UI" panose="020B0604030504040204" pitchFamily="50" charset="-128"/>
              </a:rPr>
              <a:t>補助事業における役割分担を記載すること。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スケジュール</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→簡潔にタスク分解したうえで、間接補助事業のスケジュールの全体感を記載すること。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また、設計、設備導入、商用生産開始、投資回収の</a:t>
            </a:r>
            <a:r>
              <a:rPr lang="en-US" altLang="ja-JP" sz="1400" dirty="0">
                <a:solidFill>
                  <a:srgbClr val="FF0000"/>
                </a:solidFill>
                <a:latin typeface="Meiryo UI" panose="020B0604030504040204" pitchFamily="50" charset="-128"/>
                <a:ea typeface="Meiryo UI" panose="020B0604030504040204" pitchFamily="50" charset="-128"/>
              </a:rPr>
              <a:t>4</a:t>
            </a:r>
            <a:r>
              <a:rPr lang="ja-JP" altLang="en-US" sz="1400" dirty="0">
                <a:solidFill>
                  <a:srgbClr val="FF0000"/>
                </a:solidFill>
                <a:latin typeface="Meiryo UI" panose="020B0604030504040204" pitchFamily="50" charset="-128"/>
                <a:ea typeface="Meiryo UI" panose="020B0604030504040204" pitchFamily="50" charset="-128"/>
              </a:rPr>
              <a:t>時点を明記すること。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3BFB2222-16F9-497C-26D1-E96898F30A1E}"/>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Tree>
    <p:extLst>
      <p:ext uri="{BB962C8B-B14F-4D97-AF65-F5344CB8AC3E}">
        <p14:creationId xmlns:p14="http://schemas.microsoft.com/office/powerpoint/2010/main" val="250192231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0" name="think-cell data - do not delete" hidden="1">
            <a:extLst>
              <a:ext uri="{FF2B5EF4-FFF2-40B4-BE49-F238E27FC236}">
                <a16:creationId xmlns:a16="http://schemas.microsoft.com/office/drawing/2014/main" id="{E76DF1BA-ED21-044A-C8A3-6052A3626FCE}"/>
              </a:ext>
            </a:extLst>
          </p:cNvPr>
          <p:cNvGraphicFramePr>
            <a:graphicFrameLocks noChangeAspect="1"/>
          </p:cNvGraphicFramePr>
          <p:nvPr>
            <p:custDataLst>
              <p:tags r:id="rId1"/>
            </p:custDataLst>
            <p:extLst>
              <p:ext uri="{D42A27DB-BD31-4B8C-83A1-F6EECF244321}">
                <p14:modId xmlns:p14="http://schemas.microsoft.com/office/powerpoint/2010/main" val="39929298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24" imgH="623" progId="TCLayout.ActiveDocument.1">
                  <p:embed/>
                </p:oleObj>
              </mc:Choice>
              <mc:Fallback>
                <p:oleObj name="think-cellスライド" r:id="rId4" imgW="624" imgH="623" progId="TCLayout.ActiveDocument.1">
                  <p:embed/>
                  <p:pic>
                    <p:nvPicPr>
                      <p:cNvPr id="70" name="think-cell data - do not delete" hidden="1">
                        <a:extLst>
                          <a:ext uri="{FF2B5EF4-FFF2-40B4-BE49-F238E27FC236}">
                            <a16:creationId xmlns:a16="http://schemas.microsoft.com/office/drawing/2014/main" id="{E76DF1BA-ED21-044A-C8A3-6052A3626FC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正方形/長方形 1">
            <a:extLst>
              <a:ext uri="{FF2B5EF4-FFF2-40B4-BE49-F238E27FC236}">
                <a16:creationId xmlns:a16="http://schemas.microsoft.com/office/drawing/2014/main" id="{EAB18966-86E3-9E9E-B288-4592C64D6B64}"/>
              </a:ext>
            </a:extLst>
          </p:cNvPr>
          <p:cNvSpPr/>
          <p:nvPr/>
        </p:nvSpPr>
        <p:spPr>
          <a:xfrm>
            <a:off x="8001000" y="-842211"/>
            <a:ext cx="4191001" cy="784225"/>
          </a:xfrm>
          <a:prstGeom prst="rect">
            <a:avLst/>
          </a:prstGeom>
          <a:solidFill>
            <a:srgbClr val="FFFF00"/>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fontAlgn="ct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②産業競争力強化への貢献に関する審査</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p>
            <a:pPr algn="just" fontAlgn="ct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ウ</a:t>
            </a: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競争力強化に向けた事業戦略（必須項目）</a:t>
            </a:r>
            <a:endParaRPr lang="ja-JP" altLang="ja-JP" sz="1200" b="0" i="0" u="none" strike="noStrike" dirty="0">
              <a:solidFill>
                <a:schemeClr val="tx1"/>
              </a:solidFill>
              <a:effectLst/>
              <a:latin typeface="Meiryo UI" panose="020B0604030504040204" pitchFamily="50" charset="-128"/>
              <a:ea typeface="Meiryo UI" panose="020B0604030504040204" pitchFamily="50" charset="-128"/>
            </a:endParaRPr>
          </a:p>
        </p:txBody>
      </p:sp>
      <p:sp>
        <p:nvSpPr>
          <p:cNvPr id="3" name="Title 1">
            <a:extLst>
              <a:ext uri="{FF2B5EF4-FFF2-40B4-BE49-F238E27FC236}">
                <a16:creationId xmlns:a16="http://schemas.microsoft.com/office/drawing/2014/main" id="{51AAC744-489B-A70B-AC9A-BBF8326B8C95}"/>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lumMod val="50000"/>
                    <a:lumOff val="50000"/>
                  </a:schemeClr>
                </a:solidFill>
              </a:rPr>
              <a:t>2. </a:t>
            </a:r>
            <a:r>
              <a:rPr lang="ja-JP" altLang="en-US" sz="2000" dirty="0">
                <a:solidFill>
                  <a:schemeClr val="tx1">
                    <a:lumMod val="50000"/>
                    <a:lumOff val="50000"/>
                  </a:schemeClr>
                </a:solidFill>
              </a:rPr>
              <a:t>間接補助事業の実施内容｜</a:t>
            </a:r>
            <a:r>
              <a:rPr lang="en-US" altLang="ja-JP" sz="2000" dirty="0">
                <a:solidFill>
                  <a:schemeClr val="tx1">
                    <a:lumMod val="50000"/>
                    <a:lumOff val="50000"/>
                  </a:schemeClr>
                </a:solidFill>
              </a:rPr>
              <a:t>2.1 </a:t>
            </a:r>
            <a:r>
              <a:rPr lang="ja-JP" altLang="en-US" sz="2000" dirty="0">
                <a:solidFill>
                  <a:schemeClr val="tx1">
                    <a:lumMod val="50000"/>
                    <a:lumOff val="50000"/>
                  </a:schemeClr>
                </a:solidFill>
              </a:rPr>
              <a:t>申請の概要（間接補助事業の特徴・勝ち筋）</a:t>
            </a:r>
          </a:p>
        </p:txBody>
      </p:sp>
      <p:sp>
        <p:nvSpPr>
          <p:cNvPr id="5" name="Title 1">
            <a:extLst>
              <a:ext uri="{FF2B5EF4-FFF2-40B4-BE49-F238E27FC236}">
                <a16:creationId xmlns:a16="http://schemas.microsoft.com/office/drawing/2014/main" id="{E3BC5BB8-4A01-43D4-53A3-F71AA15F577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p>
          <a:p>
            <a:r>
              <a:rPr kumimoji="1" lang="ja-JP" altLang="en-US" dirty="0">
                <a:solidFill>
                  <a:schemeClr val="tx1"/>
                </a:solidFill>
              </a:rPr>
              <a:t>自社の強みは</a:t>
            </a:r>
            <a:r>
              <a:rPr kumimoji="1" lang="en-US" altLang="ja-JP" dirty="0">
                <a:solidFill>
                  <a:schemeClr val="tx1"/>
                </a:solidFill>
              </a:rPr>
              <a:t>xx</a:t>
            </a:r>
            <a:r>
              <a:rPr kumimoji="1" lang="ja-JP" altLang="en-US" dirty="0">
                <a:solidFill>
                  <a:schemeClr val="tx1"/>
                </a:solidFill>
              </a:rPr>
              <a:t>であり、</a:t>
            </a:r>
            <a:r>
              <a:rPr kumimoji="1" lang="en-US" altLang="ja-JP" dirty="0">
                <a:solidFill>
                  <a:schemeClr val="tx1"/>
                </a:solidFill>
              </a:rPr>
              <a:t>xx</a:t>
            </a:r>
            <a:r>
              <a:rPr kumimoji="1" lang="ja-JP" altLang="en-US" dirty="0">
                <a:solidFill>
                  <a:schemeClr val="tx1"/>
                </a:solidFill>
              </a:rPr>
              <a:t>によって競合他社との差別化を目指す</a:t>
            </a:r>
            <a:endParaRPr kumimoji="1" lang="en-US" altLang="ja-JP" dirty="0">
              <a:solidFill>
                <a:schemeClr val="tx1"/>
              </a:solidFill>
            </a:endParaRPr>
          </a:p>
        </p:txBody>
      </p:sp>
      <p:cxnSp>
        <p:nvCxnSpPr>
          <p:cNvPr id="6" name="直線コネクタ 5">
            <a:extLst>
              <a:ext uri="{FF2B5EF4-FFF2-40B4-BE49-F238E27FC236}">
                <a16:creationId xmlns:a16="http://schemas.microsoft.com/office/drawing/2014/main" id="{F206E09E-A4FE-0131-8B23-D274B086728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EE872313-95EA-E11B-6E08-8274497E3BE7}"/>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cxnSp>
        <p:nvCxnSpPr>
          <p:cNvPr id="8" name="Straight Connector 13">
            <a:extLst>
              <a:ext uri="{FF2B5EF4-FFF2-40B4-BE49-F238E27FC236}">
                <a16:creationId xmlns:a16="http://schemas.microsoft.com/office/drawing/2014/main" id="{3FF96B17-5ADA-6A2F-2663-C14B3D250400}"/>
              </a:ext>
            </a:extLst>
          </p:cNvPr>
          <p:cNvCxnSpPr>
            <a:cxnSpLocks/>
          </p:cNvCxnSpPr>
          <p:nvPr/>
        </p:nvCxnSpPr>
        <p:spPr>
          <a:xfrm>
            <a:off x="6108000" y="2030835"/>
            <a:ext cx="0" cy="4265688"/>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4" name="TextBox 52">
            <a:extLst>
              <a:ext uri="{FF2B5EF4-FFF2-40B4-BE49-F238E27FC236}">
                <a16:creationId xmlns:a16="http://schemas.microsoft.com/office/drawing/2014/main" id="{F5FB522C-F117-889B-73B8-1C8B2FDF9E4C}"/>
              </a:ext>
            </a:extLst>
          </p:cNvPr>
          <p:cNvSpPr txBox="1"/>
          <p:nvPr/>
        </p:nvSpPr>
        <p:spPr>
          <a:xfrm>
            <a:off x="6333600" y="2116005"/>
            <a:ext cx="5702400" cy="90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自社の強み</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p:txBody>
      </p:sp>
      <p:cxnSp>
        <p:nvCxnSpPr>
          <p:cNvPr id="18" name="Straight Connector 75">
            <a:extLst>
              <a:ext uri="{FF2B5EF4-FFF2-40B4-BE49-F238E27FC236}">
                <a16:creationId xmlns:a16="http://schemas.microsoft.com/office/drawing/2014/main" id="{45DD2CFC-7795-3C1E-81A0-DDF515C6B041}"/>
              </a:ext>
            </a:extLst>
          </p:cNvPr>
          <p:cNvCxnSpPr>
            <a:cxnSpLocks/>
          </p:cNvCxnSpPr>
          <p:nvPr/>
        </p:nvCxnSpPr>
        <p:spPr>
          <a:xfrm>
            <a:off x="6324001" y="4302352"/>
            <a:ext cx="5702400"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1" name="TextBox 52">
            <a:extLst>
              <a:ext uri="{FF2B5EF4-FFF2-40B4-BE49-F238E27FC236}">
                <a16:creationId xmlns:a16="http://schemas.microsoft.com/office/drawing/2014/main" id="{16B41F05-9438-B5CE-F768-52A1DB9763C6}"/>
              </a:ext>
            </a:extLst>
          </p:cNvPr>
          <p:cNvSpPr txBox="1"/>
          <p:nvPr/>
        </p:nvSpPr>
        <p:spPr>
          <a:xfrm>
            <a:off x="6324001" y="3150262"/>
            <a:ext cx="5702400" cy="90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自社の弱み及び対応</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p:txBody>
      </p:sp>
      <p:sp>
        <p:nvSpPr>
          <p:cNvPr id="28" name="正方形/長方形 27">
            <a:extLst>
              <a:ext uri="{FF2B5EF4-FFF2-40B4-BE49-F238E27FC236}">
                <a16:creationId xmlns:a16="http://schemas.microsoft.com/office/drawing/2014/main" id="{AF80AC0A-DAF4-40B0-1173-9D89438F6695}"/>
              </a:ext>
            </a:extLst>
          </p:cNvPr>
          <p:cNvSpPr/>
          <p:nvPr/>
        </p:nvSpPr>
        <p:spPr>
          <a:xfrm>
            <a:off x="181464" y="2468927"/>
            <a:ext cx="994371" cy="1224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自社</a:t>
            </a:r>
            <a:endParaRPr kumimoji="1" lang="ja-JP" altLang="en-US" sz="1400" dirty="0">
              <a:solidFill>
                <a:srgbClr val="FF0000"/>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8C7856FB-D16B-2C5E-F763-1646EE4ACDE1}"/>
              </a:ext>
            </a:extLst>
          </p:cNvPr>
          <p:cNvSpPr/>
          <p:nvPr/>
        </p:nvSpPr>
        <p:spPr>
          <a:xfrm>
            <a:off x="1304690" y="2468927"/>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32" name="正方形/長方形 31">
            <a:extLst>
              <a:ext uri="{FF2B5EF4-FFF2-40B4-BE49-F238E27FC236}">
                <a16:creationId xmlns:a16="http://schemas.microsoft.com/office/drawing/2014/main" id="{B43AD43C-5442-4460-D960-EC4588DE8F0C}"/>
              </a:ext>
            </a:extLst>
          </p:cNvPr>
          <p:cNvSpPr/>
          <p:nvPr/>
        </p:nvSpPr>
        <p:spPr>
          <a:xfrm>
            <a:off x="2873545" y="2468927"/>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A7216C52-D6C9-BE88-9D53-20F65CD3A483}"/>
              </a:ext>
            </a:extLst>
          </p:cNvPr>
          <p:cNvSpPr/>
          <p:nvPr/>
        </p:nvSpPr>
        <p:spPr>
          <a:xfrm>
            <a:off x="4442400" y="2468927"/>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400">
              <a:solidFill>
                <a:schemeClr val="tx1"/>
              </a:solidFill>
              <a:latin typeface="Meiryo UI" panose="020B0604030504040204" pitchFamily="50" charset="-128"/>
              <a:ea typeface="Meiryo UI" panose="020B0604030504040204" pitchFamily="50" charset="-128"/>
            </a:endParaRPr>
          </a:p>
        </p:txBody>
      </p:sp>
      <p:grpSp>
        <p:nvGrpSpPr>
          <p:cNvPr id="40" name="グループ化 39">
            <a:extLst>
              <a:ext uri="{FF2B5EF4-FFF2-40B4-BE49-F238E27FC236}">
                <a16:creationId xmlns:a16="http://schemas.microsoft.com/office/drawing/2014/main" id="{19ABE55E-D417-218A-50E1-5649826C1D77}"/>
              </a:ext>
            </a:extLst>
          </p:cNvPr>
          <p:cNvGrpSpPr/>
          <p:nvPr/>
        </p:nvGrpSpPr>
        <p:grpSpPr>
          <a:xfrm>
            <a:off x="1304690" y="2037176"/>
            <a:ext cx="1440000" cy="360000"/>
            <a:chOff x="543578" y="1377175"/>
            <a:chExt cx="5239039" cy="360000"/>
          </a:xfrm>
        </p:grpSpPr>
        <p:cxnSp>
          <p:nvCxnSpPr>
            <p:cNvPr id="41" name="Straight Connector 18">
              <a:extLst>
                <a:ext uri="{FF2B5EF4-FFF2-40B4-BE49-F238E27FC236}">
                  <a16:creationId xmlns:a16="http://schemas.microsoft.com/office/drawing/2014/main" id="{3AD0610C-E121-C603-5AF8-66F0F0641DA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23">
              <a:extLst>
                <a:ext uri="{FF2B5EF4-FFF2-40B4-BE49-F238E27FC236}">
                  <a16:creationId xmlns:a16="http://schemas.microsoft.com/office/drawing/2014/main" id="{99366BB3-E71A-89CD-7A35-5342D9F4F3F6}"/>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dirty="0">
                  <a:solidFill>
                    <a:schemeClr val="tx1"/>
                  </a:solidFill>
                </a:rPr>
                <a:t>評価軸１</a:t>
              </a:r>
            </a:p>
          </p:txBody>
        </p:sp>
      </p:grpSp>
      <p:grpSp>
        <p:nvGrpSpPr>
          <p:cNvPr id="43" name="グループ化 42">
            <a:extLst>
              <a:ext uri="{FF2B5EF4-FFF2-40B4-BE49-F238E27FC236}">
                <a16:creationId xmlns:a16="http://schemas.microsoft.com/office/drawing/2014/main" id="{037A3D46-4EF7-579D-5855-73862061B2DE}"/>
              </a:ext>
            </a:extLst>
          </p:cNvPr>
          <p:cNvGrpSpPr/>
          <p:nvPr/>
        </p:nvGrpSpPr>
        <p:grpSpPr>
          <a:xfrm>
            <a:off x="2873545" y="2030835"/>
            <a:ext cx="1440000" cy="360000"/>
            <a:chOff x="543578" y="1377175"/>
            <a:chExt cx="5239039" cy="360000"/>
          </a:xfrm>
        </p:grpSpPr>
        <p:cxnSp>
          <p:nvCxnSpPr>
            <p:cNvPr id="44" name="Straight Connector 18">
              <a:extLst>
                <a:ext uri="{FF2B5EF4-FFF2-40B4-BE49-F238E27FC236}">
                  <a16:creationId xmlns:a16="http://schemas.microsoft.com/office/drawing/2014/main" id="{E7E84E4A-2A09-0FF6-1F14-D51CA152EA79}"/>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5" name="TextBox 23">
              <a:extLst>
                <a:ext uri="{FF2B5EF4-FFF2-40B4-BE49-F238E27FC236}">
                  <a16:creationId xmlns:a16="http://schemas.microsoft.com/office/drawing/2014/main" id="{4FBDC832-4A8D-C0D0-680D-E736206AA3DA}"/>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評価軸２</a:t>
              </a:r>
            </a:p>
          </p:txBody>
        </p:sp>
      </p:grpSp>
      <p:grpSp>
        <p:nvGrpSpPr>
          <p:cNvPr id="46" name="グループ化 45">
            <a:extLst>
              <a:ext uri="{FF2B5EF4-FFF2-40B4-BE49-F238E27FC236}">
                <a16:creationId xmlns:a16="http://schemas.microsoft.com/office/drawing/2014/main" id="{3E860F8D-BDAB-2807-1979-D2E2E40B02C2}"/>
              </a:ext>
            </a:extLst>
          </p:cNvPr>
          <p:cNvGrpSpPr/>
          <p:nvPr/>
        </p:nvGrpSpPr>
        <p:grpSpPr>
          <a:xfrm>
            <a:off x="4442400" y="2030835"/>
            <a:ext cx="1440000" cy="360000"/>
            <a:chOff x="543578" y="1377175"/>
            <a:chExt cx="5239039" cy="360000"/>
          </a:xfrm>
        </p:grpSpPr>
        <p:cxnSp>
          <p:nvCxnSpPr>
            <p:cNvPr id="47" name="Straight Connector 18">
              <a:extLst>
                <a:ext uri="{FF2B5EF4-FFF2-40B4-BE49-F238E27FC236}">
                  <a16:creationId xmlns:a16="http://schemas.microsoft.com/office/drawing/2014/main" id="{F0C8B6D5-C6A2-76A7-0828-1AA467948641}"/>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8" name="TextBox 23">
              <a:extLst>
                <a:ext uri="{FF2B5EF4-FFF2-40B4-BE49-F238E27FC236}">
                  <a16:creationId xmlns:a16="http://schemas.microsoft.com/office/drawing/2014/main" id="{C3F63B58-88EB-E3C3-B8CD-1587A6C1C549}"/>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dirty="0">
                  <a:solidFill>
                    <a:schemeClr val="tx1"/>
                  </a:solidFill>
                </a:rPr>
                <a:t>評価軸３</a:t>
              </a:r>
            </a:p>
          </p:txBody>
        </p:sp>
      </p:grpSp>
      <p:sp>
        <p:nvSpPr>
          <p:cNvPr id="50" name="正方形/長方形 49">
            <a:extLst>
              <a:ext uri="{FF2B5EF4-FFF2-40B4-BE49-F238E27FC236}">
                <a16:creationId xmlns:a16="http://schemas.microsoft.com/office/drawing/2014/main" id="{984F44A3-2EB1-0121-5CB0-1F4115AEEF41}"/>
              </a:ext>
            </a:extLst>
          </p:cNvPr>
          <p:cNvSpPr/>
          <p:nvPr/>
        </p:nvSpPr>
        <p:spPr>
          <a:xfrm>
            <a:off x="181464" y="3772915"/>
            <a:ext cx="994371" cy="1224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競合</a:t>
            </a:r>
            <a:r>
              <a:rPr kumimoji="1" lang="en-US" altLang="ja-JP" sz="1400" dirty="0">
                <a:solidFill>
                  <a:schemeClr val="tx1"/>
                </a:solidFill>
                <a:latin typeface="Meiryo UI" panose="020B0604030504040204" pitchFamily="50" charset="-128"/>
                <a:ea typeface="Meiryo UI" panose="020B0604030504040204" pitchFamily="50" charset="-128"/>
              </a:rPr>
              <a:t>A</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51" name="正方形/長方形 50">
            <a:extLst>
              <a:ext uri="{FF2B5EF4-FFF2-40B4-BE49-F238E27FC236}">
                <a16:creationId xmlns:a16="http://schemas.microsoft.com/office/drawing/2014/main" id="{EB386150-69AB-8170-57FC-23E966DE0407}"/>
              </a:ext>
            </a:extLst>
          </p:cNvPr>
          <p:cNvSpPr/>
          <p:nvPr/>
        </p:nvSpPr>
        <p:spPr>
          <a:xfrm>
            <a:off x="1304690" y="3772915"/>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52" name="正方形/長方形 51">
            <a:extLst>
              <a:ext uri="{FF2B5EF4-FFF2-40B4-BE49-F238E27FC236}">
                <a16:creationId xmlns:a16="http://schemas.microsoft.com/office/drawing/2014/main" id="{791F49F8-D344-65A2-18E2-7AD15805689A}"/>
              </a:ext>
            </a:extLst>
          </p:cNvPr>
          <p:cNvSpPr/>
          <p:nvPr/>
        </p:nvSpPr>
        <p:spPr>
          <a:xfrm>
            <a:off x="2873545" y="3772915"/>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53" name="正方形/長方形 52">
            <a:extLst>
              <a:ext uri="{FF2B5EF4-FFF2-40B4-BE49-F238E27FC236}">
                <a16:creationId xmlns:a16="http://schemas.microsoft.com/office/drawing/2014/main" id="{EA02E31F-2FE4-A426-5C0F-AEF3DE07BDFF}"/>
              </a:ext>
            </a:extLst>
          </p:cNvPr>
          <p:cNvSpPr/>
          <p:nvPr/>
        </p:nvSpPr>
        <p:spPr>
          <a:xfrm>
            <a:off x="4442400" y="3772915"/>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E18E407B-D7FE-CE76-CBEE-22480CAD0673}"/>
              </a:ext>
            </a:extLst>
          </p:cNvPr>
          <p:cNvSpPr/>
          <p:nvPr/>
        </p:nvSpPr>
        <p:spPr>
          <a:xfrm>
            <a:off x="181476" y="5072525"/>
            <a:ext cx="994371" cy="1224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競合</a:t>
            </a:r>
            <a:r>
              <a:rPr kumimoji="1" lang="en-US" altLang="ja-JP" sz="1400">
                <a:solidFill>
                  <a:schemeClr val="tx1"/>
                </a:solidFill>
                <a:latin typeface="Meiryo UI" panose="020B0604030504040204" pitchFamily="50" charset="-128"/>
                <a:ea typeface="Meiryo UI" panose="020B0604030504040204" pitchFamily="50" charset="-128"/>
              </a:rPr>
              <a:t>B</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6799C553-D13E-6468-BCE9-F6FBFDECF621}"/>
              </a:ext>
            </a:extLst>
          </p:cNvPr>
          <p:cNvSpPr/>
          <p:nvPr/>
        </p:nvSpPr>
        <p:spPr>
          <a:xfrm>
            <a:off x="1304698" y="5072525"/>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57" name="正方形/長方形 56">
            <a:extLst>
              <a:ext uri="{FF2B5EF4-FFF2-40B4-BE49-F238E27FC236}">
                <a16:creationId xmlns:a16="http://schemas.microsoft.com/office/drawing/2014/main" id="{4BDD0FA7-D0B1-4733-257B-AF0100AE5CBE}"/>
              </a:ext>
            </a:extLst>
          </p:cNvPr>
          <p:cNvSpPr/>
          <p:nvPr/>
        </p:nvSpPr>
        <p:spPr>
          <a:xfrm>
            <a:off x="2873549" y="5072525"/>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1F69A74B-C664-2380-A745-CAF1DBEF712A}"/>
              </a:ext>
            </a:extLst>
          </p:cNvPr>
          <p:cNvSpPr/>
          <p:nvPr/>
        </p:nvSpPr>
        <p:spPr>
          <a:xfrm>
            <a:off x="4442400" y="5072525"/>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400">
              <a:solidFill>
                <a:schemeClr val="tx1"/>
              </a:solidFill>
              <a:latin typeface="Meiryo UI" panose="020B0604030504040204" pitchFamily="50" charset="-128"/>
              <a:ea typeface="Meiryo UI" panose="020B0604030504040204" pitchFamily="50" charset="-128"/>
            </a:endParaRPr>
          </a:p>
        </p:txBody>
      </p:sp>
      <p:grpSp>
        <p:nvGrpSpPr>
          <p:cNvPr id="60" name="Group 41">
            <a:extLst>
              <a:ext uri="{FF2B5EF4-FFF2-40B4-BE49-F238E27FC236}">
                <a16:creationId xmlns:a16="http://schemas.microsoft.com/office/drawing/2014/main" id="{C7D1D744-FB0D-3E7E-BE2F-420380212591}"/>
              </a:ext>
            </a:extLst>
          </p:cNvPr>
          <p:cNvGrpSpPr/>
          <p:nvPr/>
        </p:nvGrpSpPr>
        <p:grpSpPr>
          <a:xfrm rot="10800000" flipH="1">
            <a:off x="6000000" y="4055679"/>
            <a:ext cx="216000" cy="216000"/>
            <a:chOff x="5937564" y="3833745"/>
            <a:chExt cx="306171" cy="306910"/>
          </a:xfrm>
        </p:grpSpPr>
        <p:sp>
          <p:nvSpPr>
            <p:cNvPr id="61" name="Freeform 94">
              <a:extLst>
                <a:ext uri="{FF2B5EF4-FFF2-40B4-BE49-F238E27FC236}">
                  <a16:creationId xmlns:a16="http://schemas.microsoft.com/office/drawing/2014/main" id="{8879908F-2431-ACE2-52A4-94EE8479B538}"/>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62" name="Freeform 95">
              <a:extLst>
                <a:ext uri="{FF2B5EF4-FFF2-40B4-BE49-F238E27FC236}">
                  <a16:creationId xmlns:a16="http://schemas.microsoft.com/office/drawing/2014/main" id="{80F62F3E-05F3-5A21-710D-8D463A657420}"/>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64" name="Group 41">
            <a:extLst>
              <a:ext uri="{FF2B5EF4-FFF2-40B4-BE49-F238E27FC236}">
                <a16:creationId xmlns:a16="http://schemas.microsoft.com/office/drawing/2014/main" id="{2CC48029-E60F-8820-7F04-D8832BBCB135}"/>
              </a:ext>
            </a:extLst>
          </p:cNvPr>
          <p:cNvGrpSpPr/>
          <p:nvPr/>
        </p:nvGrpSpPr>
        <p:grpSpPr>
          <a:xfrm rot="16200000" flipH="1">
            <a:off x="9067201" y="4200335"/>
            <a:ext cx="216000" cy="216000"/>
            <a:chOff x="5937564" y="3833745"/>
            <a:chExt cx="306171" cy="306910"/>
          </a:xfrm>
        </p:grpSpPr>
        <p:sp>
          <p:nvSpPr>
            <p:cNvPr id="65" name="Freeform 94">
              <a:extLst>
                <a:ext uri="{FF2B5EF4-FFF2-40B4-BE49-F238E27FC236}">
                  <a16:creationId xmlns:a16="http://schemas.microsoft.com/office/drawing/2014/main" id="{CADDEA9E-42E7-B87C-50A0-87B44C2AB355}"/>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66" name="Freeform 95">
              <a:extLst>
                <a:ext uri="{FF2B5EF4-FFF2-40B4-BE49-F238E27FC236}">
                  <a16:creationId xmlns:a16="http://schemas.microsoft.com/office/drawing/2014/main" id="{49EC0198-822F-3FA9-B9E9-6B222750FF0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68" name="グループ化 67">
            <a:extLst>
              <a:ext uri="{FF2B5EF4-FFF2-40B4-BE49-F238E27FC236}">
                <a16:creationId xmlns:a16="http://schemas.microsoft.com/office/drawing/2014/main" id="{F0160323-B56F-66FA-E41F-71887AAEB54C}"/>
              </a:ext>
            </a:extLst>
          </p:cNvPr>
          <p:cNvGrpSpPr/>
          <p:nvPr/>
        </p:nvGrpSpPr>
        <p:grpSpPr>
          <a:xfrm>
            <a:off x="180000" y="1659209"/>
            <a:ext cx="5702400" cy="288000"/>
            <a:chOff x="156000" y="1879963"/>
            <a:chExt cx="5760000" cy="288000"/>
          </a:xfrm>
        </p:grpSpPr>
        <p:sp>
          <p:nvSpPr>
            <p:cNvPr id="69" name="正方形/長方形 68">
              <a:extLst>
                <a:ext uri="{FF2B5EF4-FFF2-40B4-BE49-F238E27FC236}">
                  <a16:creationId xmlns:a16="http://schemas.microsoft.com/office/drawing/2014/main" id="{F3ACD7ED-35E6-8C78-4BB7-70B9E3A80A38}"/>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競合に対する自社の優位性</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71" name="直線コネクタ 70">
              <a:extLst>
                <a:ext uri="{FF2B5EF4-FFF2-40B4-BE49-F238E27FC236}">
                  <a16:creationId xmlns:a16="http://schemas.microsoft.com/office/drawing/2014/main" id="{1986D989-D515-44E4-FD09-044292555FD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72" name="グループ化 71">
            <a:extLst>
              <a:ext uri="{FF2B5EF4-FFF2-40B4-BE49-F238E27FC236}">
                <a16:creationId xmlns:a16="http://schemas.microsoft.com/office/drawing/2014/main" id="{1AAF3737-69EA-E802-7AFD-B19E5E2B44CF}"/>
              </a:ext>
            </a:extLst>
          </p:cNvPr>
          <p:cNvGrpSpPr/>
          <p:nvPr/>
        </p:nvGrpSpPr>
        <p:grpSpPr>
          <a:xfrm>
            <a:off x="6333600" y="1659209"/>
            <a:ext cx="5702400" cy="288000"/>
            <a:chOff x="156000" y="1879963"/>
            <a:chExt cx="5760000" cy="288000"/>
          </a:xfrm>
        </p:grpSpPr>
        <p:sp>
          <p:nvSpPr>
            <p:cNvPr id="73" name="正方形/長方形 72">
              <a:extLst>
                <a:ext uri="{FF2B5EF4-FFF2-40B4-BE49-F238E27FC236}">
                  <a16:creationId xmlns:a16="http://schemas.microsoft.com/office/drawing/2014/main" id="{591F2003-1FEA-69AC-237A-5395E7D78648}"/>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自社の強み、弱み（経営資源）</a:t>
              </a:r>
            </a:p>
          </p:txBody>
        </p:sp>
        <p:cxnSp>
          <p:nvCxnSpPr>
            <p:cNvPr id="74" name="直線コネクタ 73">
              <a:extLst>
                <a:ext uri="{FF2B5EF4-FFF2-40B4-BE49-F238E27FC236}">
                  <a16:creationId xmlns:a16="http://schemas.microsoft.com/office/drawing/2014/main" id="{DA94E8C4-1389-82E6-AFAD-E25D5D679AA6}"/>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77" name="TextBox 52">
            <a:extLst>
              <a:ext uri="{FF2B5EF4-FFF2-40B4-BE49-F238E27FC236}">
                <a16:creationId xmlns:a16="http://schemas.microsoft.com/office/drawing/2014/main" id="{5C1D4163-C21D-84E8-E9BD-4579EF09D14E}"/>
              </a:ext>
            </a:extLst>
          </p:cNvPr>
          <p:cNvSpPr txBox="1"/>
          <p:nvPr/>
        </p:nvSpPr>
        <p:spPr>
          <a:xfrm>
            <a:off x="6324001" y="4532524"/>
            <a:ext cx="5702400" cy="1763999"/>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戦略方針</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p:txBody>
      </p:sp>
      <p:sp>
        <p:nvSpPr>
          <p:cNvPr id="16" name="正方形/長方形 15">
            <a:extLst>
              <a:ext uri="{FF2B5EF4-FFF2-40B4-BE49-F238E27FC236}">
                <a16:creationId xmlns:a16="http://schemas.microsoft.com/office/drawing/2014/main" id="{AA585B4C-E731-58D9-1AF8-7462873CDE46}"/>
              </a:ext>
            </a:extLst>
          </p:cNvPr>
          <p:cNvSpPr/>
          <p:nvPr/>
        </p:nvSpPr>
        <p:spPr>
          <a:xfrm>
            <a:off x="2007160" y="2753383"/>
            <a:ext cx="7868093" cy="3459665"/>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競合に対する自社の優位性</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→評価軸を設定したうえで、競合他社との差別化を考慮して、自社の優位性が分かるように特徴等を記載すること。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評価軸の具体例</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　・技術</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　・事業基盤（顧客基盤、原料調達網、物流網等）</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　・顧客ニーズとの親和性</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自社の強み、弱み（経営資源）</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戦略方針については、公募要領に記載されている事業目的等を踏まえ、技術的・事業的優位性をどのように活かし、どのように事業拡大していくか（独自性・新規性・有効性・実現可能性・継続性等）について記載すること。</a:t>
            </a:r>
            <a:br>
              <a:rPr lang="en-US" altLang="ja-JP" sz="1400" dirty="0">
                <a:solidFill>
                  <a:srgbClr val="FF0000"/>
                </a:solidFill>
                <a:latin typeface="Meiryo UI" panose="020B0604030504040204" pitchFamily="50" charset="-128"/>
                <a:ea typeface="Meiryo UI" panose="020B0604030504040204" pitchFamily="50" charset="-128"/>
              </a:rPr>
            </a:b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108580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think-cell data - do not delete" hidden="1">
            <a:extLst>
              <a:ext uri="{FF2B5EF4-FFF2-40B4-BE49-F238E27FC236}">
                <a16:creationId xmlns:a16="http://schemas.microsoft.com/office/drawing/2014/main" id="{71918F5A-24F1-C2D7-08B7-1414A674B59D}"/>
              </a:ext>
            </a:extLst>
          </p:cNvPr>
          <p:cNvGraphicFramePr>
            <a:graphicFrameLocks noChangeAspect="1"/>
          </p:cNvGraphicFramePr>
          <p:nvPr>
            <p:custDataLst>
              <p:tags r:id="rId1"/>
            </p:custDataLst>
            <p:extLst>
              <p:ext uri="{D42A27DB-BD31-4B8C-83A1-F6EECF244321}">
                <p14:modId xmlns:p14="http://schemas.microsoft.com/office/powerpoint/2010/main" val="898138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306" imgH="306" progId="TCLayout.ActiveDocument.1">
                  <p:embed/>
                </p:oleObj>
              </mc:Choice>
              <mc:Fallback>
                <p:oleObj name="think-cellスライド" r:id="rId3" imgW="306" imgH="306" progId="TCLayout.ActiveDocument.1">
                  <p:embed/>
                  <p:pic>
                    <p:nvPicPr>
                      <p:cNvPr id="22" name="think-cell data - do not delete" hidden="1">
                        <a:extLst>
                          <a:ext uri="{FF2B5EF4-FFF2-40B4-BE49-F238E27FC236}">
                            <a16:creationId xmlns:a16="http://schemas.microsoft.com/office/drawing/2014/main" id="{71918F5A-24F1-C2D7-08B7-1414A674B59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extBox 24">
            <a:extLst>
              <a:ext uri="{FF2B5EF4-FFF2-40B4-BE49-F238E27FC236}">
                <a16:creationId xmlns:a16="http://schemas.microsoft.com/office/drawing/2014/main" id="{D6CD44D5-6774-2967-D36A-4B6CB7532E7E}"/>
              </a:ext>
            </a:extLst>
          </p:cNvPr>
          <p:cNvSpPr txBox="1"/>
          <p:nvPr/>
        </p:nvSpPr>
        <p:spPr>
          <a:xfrm>
            <a:off x="180001" y="2125122"/>
            <a:ext cx="5769594"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p:txBody>
      </p:sp>
      <p:sp>
        <p:nvSpPr>
          <p:cNvPr id="3" name="TextBox 24">
            <a:extLst>
              <a:ext uri="{FF2B5EF4-FFF2-40B4-BE49-F238E27FC236}">
                <a16:creationId xmlns:a16="http://schemas.microsoft.com/office/drawing/2014/main" id="{8D49C37E-8941-7C5A-461D-DDCC3782CC9B}"/>
              </a:ext>
            </a:extLst>
          </p:cNvPr>
          <p:cNvSpPr txBox="1"/>
          <p:nvPr/>
        </p:nvSpPr>
        <p:spPr>
          <a:xfrm>
            <a:off x="6333599" y="2125122"/>
            <a:ext cx="5702395"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p:txBody>
      </p:sp>
      <p:grpSp>
        <p:nvGrpSpPr>
          <p:cNvPr id="5" name="グループ化 4">
            <a:extLst>
              <a:ext uri="{FF2B5EF4-FFF2-40B4-BE49-F238E27FC236}">
                <a16:creationId xmlns:a16="http://schemas.microsoft.com/office/drawing/2014/main" id="{503FF640-ADA2-A879-2E2A-D745EBC61D84}"/>
              </a:ext>
            </a:extLst>
          </p:cNvPr>
          <p:cNvGrpSpPr/>
          <p:nvPr/>
        </p:nvGrpSpPr>
        <p:grpSpPr>
          <a:xfrm>
            <a:off x="180000" y="1659209"/>
            <a:ext cx="5702400" cy="288000"/>
            <a:chOff x="156000" y="1879963"/>
            <a:chExt cx="5760000" cy="288000"/>
          </a:xfrm>
        </p:grpSpPr>
        <p:sp>
          <p:nvSpPr>
            <p:cNvPr id="7" name="正方形/長方形 6">
              <a:extLst>
                <a:ext uri="{FF2B5EF4-FFF2-40B4-BE49-F238E27FC236}">
                  <a16:creationId xmlns:a16="http://schemas.microsoft.com/office/drawing/2014/main" id="{D3986863-F035-2E47-3553-27D0A0D3E4A9}"/>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サプライチェーンへの経済波及効果</a:t>
              </a:r>
            </a:p>
          </p:txBody>
        </p:sp>
        <p:cxnSp>
          <p:nvCxnSpPr>
            <p:cNvPr id="8" name="直線コネクタ 7">
              <a:extLst>
                <a:ext uri="{FF2B5EF4-FFF2-40B4-BE49-F238E27FC236}">
                  <a16:creationId xmlns:a16="http://schemas.microsoft.com/office/drawing/2014/main" id="{4DB1E040-732C-BE38-8378-97DEC479CDD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1" name="グループ化 10">
            <a:extLst>
              <a:ext uri="{FF2B5EF4-FFF2-40B4-BE49-F238E27FC236}">
                <a16:creationId xmlns:a16="http://schemas.microsoft.com/office/drawing/2014/main" id="{AC356AC5-04DF-85FA-2909-40B5A5701778}"/>
              </a:ext>
            </a:extLst>
          </p:cNvPr>
          <p:cNvGrpSpPr/>
          <p:nvPr/>
        </p:nvGrpSpPr>
        <p:grpSpPr>
          <a:xfrm>
            <a:off x="6333600" y="1659209"/>
            <a:ext cx="5702400" cy="288000"/>
            <a:chOff x="156000" y="1879963"/>
            <a:chExt cx="5760000" cy="288000"/>
          </a:xfrm>
        </p:grpSpPr>
        <p:sp>
          <p:nvSpPr>
            <p:cNvPr id="12" name="正方形/長方形 11">
              <a:extLst>
                <a:ext uri="{FF2B5EF4-FFF2-40B4-BE49-F238E27FC236}">
                  <a16:creationId xmlns:a16="http://schemas.microsoft.com/office/drawing/2014/main" id="{9F3245E4-2445-9212-E1BC-9BD7C7675F5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国内経済への経済波及効果</a:t>
              </a:r>
            </a:p>
          </p:txBody>
        </p:sp>
        <p:cxnSp>
          <p:nvCxnSpPr>
            <p:cNvPr id="13" name="直線コネクタ 12">
              <a:extLst>
                <a:ext uri="{FF2B5EF4-FFF2-40B4-BE49-F238E27FC236}">
                  <a16:creationId xmlns:a16="http://schemas.microsoft.com/office/drawing/2014/main" id="{CEB8089D-12B4-5B97-3D53-19BF4E5222D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0" name="正方形/長方形 9">
            <a:extLst>
              <a:ext uri="{FF2B5EF4-FFF2-40B4-BE49-F238E27FC236}">
                <a16:creationId xmlns:a16="http://schemas.microsoft.com/office/drawing/2014/main" id="{987B5D40-C721-4CE6-CF3F-603D6FEF36AB}"/>
              </a:ext>
            </a:extLst>
          </p:cNvPr>
          <p:cNvSpPr/>
          <p:nvPr/>
        </p:nvSpPr>
        <p:spPr>
          <a:xfrm>
            <a:off x="8001000" y="-899393"/>
            <a:ext cx="4191001" cy="841407"/>
          </a:xfrm>
          <a:prstGeom prst="rect">
            <a:avLst/>
          </a:prstGeom>
          <a:solidFill>
            <a:srgbClr val="FFFF00"/>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fontAlgn="ct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②産業競争力強化への貢献に関する審査</a:t>
            </a:r>
          </a:p>
          <a:p>
            <a:pPr algn="just" fontAlgn="ct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イ．</a:t>
            </a:r>
            <a:r>
              <a:rPr lang="ja-JP" altLang="en-US" sz="1200" dirty="0">
                <a:solidFill>
                  <a:schemeClr val="tx1"/>
                </a:solidFill>
                <a:latin typeface="Meiryo UI" panose="020B0604030504040204" pitchFamily="50" charset="-128"/>
                <a:ea typeface="Meiryo UI" panose="020B0604030504040204" pitchFamily="50" charset="-128"/>
              </a:rPr>
              <a:t>間接補助</a:t>
            </a: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事業による投資誘発効果</a:t>
            </a: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（必須項目）</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p:txBody>
      </p:sp>
      <p:sp>
        <p:nvSpPr>
          <p:cNvPr id="15" name="Title 1">
            <a:extLst>
              <a:ext uri="{FF2B5EF4-FFF2-40B4-BE49-F238E27FC236}">
                <a16:creationId xmlns:a16="http://schemas.microsoft.com/office/drawing/2014/main" id="{41A26567-1B62-9FED-C549-B85407710E62}"/>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lumMod val="50000"/>
                    <a:lumOff val="50000"/>
                  </a:schemeClr>
                </a:solidFill>
              </a:rPr>
              <a:t>2. </a:t>
            </a:r>
            <a:r>
              <a:rPr lang="ja-JP" altLang="en-US" sz="2000" dirty="0">
                <a:solidFill>
                  <a:schemeClr val="tx1">
                    <a:lumMod val="50000"/>
                    <a:lumOff val="50000"/>
                  </a:schemeClr>
                </a:solidFill>
              </a:rPr>
              <a:t>間接補助事業の実施内容｜</a:t>
            </a:r>
            <a:r>
              <a:rPr lang="en-US" altLang="ja-JP" sz="2000" dirty="0">
                <a:solidFill>
                  <a:schemeClr val="tx1">
                    <a:lumMod val="50000"/>
                    <a:lumOff val="50000"/>
                  </a:schemeClr>
                </a:solidFill>
              </a:rPr>
              <a:t>2.1 </a:t>
            </a:r>
            <a:r>
              <a:rPr lang="ja-JP" altLang="en-US" sz="2000" dirty="0">
                <a:solidFill>
                  <a:schemeClr val="tx1">
                    <a:lumMod val="50000"/>
                    <a:lumOff val="50000"/>
                  </a:schemeClr>
                </a:solidFill>
              </a:rPr>
              <a:t>申請の概要（間接補助事業により期待される投資誘発効果）</a:t>
            </a:r>
          </a:p>
        </p:txBody>
      </p:sp>
      <p:sp>
        <p:nvSpPr>
          <p:cNvPr id="16" name="Title 1">
            <a:extLst>
              <a:ext uri="{FF2B5EF4-FFF2-40B4-BE49-F238E27FC236}">
                <a16:creationId xmlns:a16="http://schemas.microsoft.com/office/drawing/2014/main" id="{9303DF2F-F95D-D131-FB30-ABAF95B757CF}"/>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ja-JP" altLang="en-US" dirty="0">
                <a:solidFill>
                  <a:schemeClr val="tx1"/>
                </a:solidFill>
              </a:rPr>
              <a:t>間接補助事業の実施により、自社のみならず、</a:t>
            </a:r>
            <a:r>
              <a:rPr kumimoji="1" lang="en-US" altLang="ja-JP" dirty="0">
                <a:solidFill>
                  <a:schemeClr val="tx1"/>
                </a:solidFill>
              </a:rPr>
              <a:t>xx</a:t>
            </a:r>
            <a:r>
              <a:rPr kumimoji="1" lang="ja-JP" altLang="en-US" dirty="0">
                <a:solidFill>
                  <a:schemeClr val="tx1"/>
                </a:solidFill>
              </a:rPr>
              <a:t>や</a:t>
            </a:r>
            <a:r>
              <a:rPr kumimoji="1" lang="en-US" altLang="ja-JP" dirty="0">
                <a:solidFill>
                  <a:schemeClr val="tx1"/>
                </a:solidFill>
              </a:rPr>
              <a:t>xx</a:t>
            </a:r>
            <a:r>
              <a:rPr kumimoji="1" lang="ja-JP" altLang="en-US" dirty="0">
                <a:solidFill>
                  <a:schemeClr val="tx1"/>
                </a:solidFill>
              </a:rPr>
              <a:t>といった効果が見込まれる</a:t>
            </a:r>
            <a:endParaRPr kumimoji="1" lang="en-US" altLang="ja-JP" dirty="0">
              <a:solidFill>
                <a:schemeClr val="tx1"/>
              </a:solidFill>
            </a:endParaRPr>
          </a:p>
        </p:txBody>
      </p:sp>
      <p:cxnSp>
        <p:nvCxnSpPr>
          <p:cNvPr id="17" name="直線コネクタ 16">
            <a:extLst>
              <a:ext uri="{FF2B5EF4-FFF2-40B4-BE49-F238E27FC236}">
                <a16:creationId xmlns:a16="http://schemas.microsoft.com/office/drawing/2014/main" id="{35D00585-3C39-F5F9-5588-0163DCFB6060}"/>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BE4268ED-3ADD-17EE-0581-0BF352605A5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cxnSp>
        <p:nvCxnSpPr>
          <p:cNvPr id="4" name="Straight Connector 40">
            <a:extLst>
              <a:ext uri="{FF2B5EF4-FFF2-40B4-BE49-F238E27FC236}">
                <a16:creationId xmlns:a16="http://schemas.microsoft.com/office/drawing/2014/main" id="{46BB1200-15B0-D2C0-9B52-608939A8AD25}"/>
              </a:ext>
            </a:extLst>
          </p:cNvPr>
          <p:cNvCxnSpPr>
            <a:cxnSpLocks/>
          </p:cNvCxnSpPr>
          <p:nvPr/>
        </p:nvCxnSpPr>
        <p:spPr>
          <a:xfrm flipV="1">
            <a:off x="6108000" y="1659209"/>
            <a:ext cx="0" cy="4956274"/>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0" name="正方形/長方形 19">
            <a:extLst>
              <a:ext uri="{FF2B5EF4-FFF2-40B4-BE49-F238E27FC236}">
                <a16:creationId xmlns:a16="http://schemas.microsoft.com/office/drawing/2014/main" id="{4A3FD1BB-52FF-2EF0-EF22-955561C2EB23}"/>
              </a:ext>
            </a:extLst>
          </p:cNvPr>
          <p:cNvSpPr/>
          <p:nvPr/>
        </p:nvSpPr>
        <p:spPr>
          <a:xfrm>
            <a:off x="1869279" y="3193716"/>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サプライチェーンへの経済波及効果</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→他社への受発注等による経済効果、投資誘発効果を可能な限り定量目標も用いながら具体的に記載すること。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国内経済への経済波及効果</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→地域の雇用創出等、地域経済への効果・影響を可能な限り定量目標も用いながら具体的に記載すること。</a:t>
            </a:r>
          </a:p>
          <a:p>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217073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think-cell data - do not delete" hidden="1">
            <a:extLst>
              <a:ext uri="{FF2B5EF4-FFF2-40B4-BE49-F238E27FC236}">
                <a16:creationId xmlns:a16="http://schemas.microsoft.com/office/drawing/2014/main" id="{71918F5A-24F1-C2D7-08B7-1414A674B59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306" imgH="306" progId="TCLayout.ActiveDocument.1">
                  <p:embed/>
                </p:oleObj>
              </mc:Choice>
              <mc:Fallback>
                <p:oleObj name="think-cellスライド" r:id="rId3" imgW="306" imgH="306" progId="TCLayout.ActiveDocument.1">
                  <p:embed/>
                  <p:pic>
                    <p:nvPicPr>
                      <p:cNvPr id="22" name="think-cell data - do not delete" hidden="1">
                        <a:extLst>
                          <a:ext uri="{FF2B5EF4-FFF2-40B4-BE49-F238E27FC236}">
                            <a16:creationId xmlns:a16="http://schemas.microsoft.com/office/drawing/2014/main" id="{71918F5A-24F1-C2D7-08B7-1414A674B59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extBox 24">
            <a:extLst>
              <a:ext uri="{FF2B5EF4-FFF2-40B4-BE49-F238E27FC236}">
                <a16:creationId xmlns:a16="http://schemas.microsoft.com/office/drawing/2014/main" id="{D6CD44D5-6774-2967-D36A-4B6CB7532E7E}"/>
              </a:ext>
            </a:extLst>
          </p:cNvPr>
          <p:cNvSpPr txBox="1"/>
          <p:nvPr/>
        </p:nvSpPr>
        <p:spPr>
          <a:xfrm>
            <a:off x="180001" y="2125122"/>
            <a:ext cx="5769594"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p:txBody>
      </p:sp>
      <p:sp>
        <p:nvSpPr>
          <p:cNvPr id="3" name="TextBox 24">
            <a:extLst>
              <a:ext uri="{FF2B5EF4-FFF2-40B4-BE49-F238E27FC236}">
                <a16:creationId xmlns:a16="http://schemas.microsoft.com/office/drawing/2014/main" id="{8D49C37E-8941-7C5A-461D-DDCC3782CC9B}"/>
              </a:ext>
            </a:extLst>
          </p:cNvPr>
          <p:cNvSpPr txBox="1"/>
          <p:nvPr/>
        </p:nvSpPr>
        <p:spPr>
          <a:xfrm>
            <a:off x="6333599" y="2125122"/>
            <a:ext cx="5702395"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p:txBody>
      </p:sp>
      <p:grpSp>
        <p:nvGrpSpPr>
          <p:cNvPr id="5" name="グループ化 4">
            <a:extLst>
              <a:ext uri="{FF2B5EF4-FFF2-40B4-BE49-F238E27FC236}">
                <a16:creationId xmlns:a16="http://schemas.microsoft.com/office/drawing/2014/main" id="{503FF640-ADA2-A879-2E2A-D745EBC61D84}"/>
              </a:ext>
            </a:extLst>
          </p:cNvPr>
          <p:cNvGrpSpPr/>
          <p:nvPr/>
        </p:nvGrpSpPr>
        <p:grpSpPr>
          <a:xfrm>
            <a:off x="180000" y="1659209"/>
            <a:ext cx="5702400" cy="288000"/>
            <a:chOff x="156000" y="1879963"/>
            <a:chExt cx="5760000" cy="288000"/>
          </a:xfrm>
        </p:grpSpPr>
        <p:sp>
          <p:nvSpPr>
            <p:cNvPr id="7" name="正方形/長方形 6">
              <a:extLst>
                <a:ext uri="{FF2B5EF4-FFF2-40B4-BE49-F238E27FC236}">
                  <a16:creationId xmlns:a16="http://schemas.microsoft.com/office/drawing/2014/main" id="{D3986863-F035-2E47-3553-27D0A0D3E4A9}"/>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想定される労働需給や地域経済への影響</a:t>
              </a:r>
            </a:p>
          </p:txBody>
        </p:sp>
        <p:cxnSp>
          <p:nvCxnSpPr>
            <p:cNvPr id="8" name="直線コネクタ 7">
              <a:extLst>
                <a:ext uri="{FF2B5EF4-FFF2-40B4-BE49-F238E27FC236}">
                  <a16:creationId xmlns:a16="http://schemas.microsoft.com/office/drawing/2014/main" id="{4DB1E040-732C-BE38-8378-97DEC479CDD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1" name="グループ化 10">
            <a:extLst>
              <a:ext uri="{FF2B5EF4-FFF2-40B4-BE49-F238E27FC236}">
                <a16:creationId xmlns:a16="http://schemas.microsoft.com/office/drawing/2014/main" id="{AC356AC5-04DF-85FA-2909-40B5A5701778}"/>
              </a:ext>
            </a:extLst>
          </p:cNvPr>
          <p:cNvGrpSpPr/>
          <p:nvPr/>
        </p:nvGrpSpPr>
        <p:grpSpPr>
          <a:xfrm>
            <a:off x="6333600" y="1659209"/>
            <a:ext cx="5702400" cy="288000"/>
            <a:chOff x="156000" y="1879963"/>
            <a:chExt cx="5760000" cy="288000"/>
          </a:xfrm>
        </p:grpSpPr>
        <p:sp>
          <p:nvSpPr>
            <p:cNvPr id="12" name="正方形/長方形 11">
              <a:extLst>
                <a:ext uri="{FF2B5EF4-FFF2-40B4-BE49-F238E27FC236}">
                  <a16:creationId xmlns:a16="http://schemas.microsoft.com/office/drawing/2014/main" id="{9F3245E4-2445-9212-E1BC-9BD7C7675F5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円滑な移行に向けた取組</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13" name="直線コネクタ 12">
              <a:extLst>
                <a:ext uri="{FF2B5EF4-FFF2-40B4-BE49-F238E27FC236}">
                  <a16:creationId xmlns:a16="http://schemas.microsoft.com/office/drawing/2014/main" id="{CEB8089D-12B4-5B97-3D53-19BF4E5222D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0" name="正方形/長方形 9">
            <a:extLst>
              <a:ext uri="{FF2B5EF4-FFF2-40B4-BE49-F238E27FC236}">
                <a16:creationId xmlns:a16="http://schemas.microsoft.com/office/drawing/2014/main" id="{987B5D40-C721-4CE6-CF3F-603D6FEF36AB}"/>
              </a:ext>
            </a:extLst>
          </p:cNvPr>
          <p:cNvSpPr/>
          <p:nvPr/>
        </p:nvSpPr>
        <p:spPr>
          <a:xfrm>
            <a:off x="8001000" y="-899393"/>
            <a:ext cx="4191001" cy="841407"/>
          </a:xfrm>
          <a:prstGeom prst="rect">
            <a:avLst/>
          </a:prstGeom>
          <a:solidFill>
            <a:srgbClr val="FFFF00"/>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fontAlgn="ct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①基本的事項の審査</a:t>
            </a:r>
          </a:p>
          <a:p>
            <a:pPr algn="just" fontAlgn="ct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キ．公正な移行</a:t>
            </a:r>
            <a:r>
              <a:rPr lang="ja-JP" altLang="en-US" sz="1200" dirty="0">
                <a:solidFill>
                  <a:schemeClr val="tx1"/>
                </a:solidFill>
                <a:latin typeface="Meiryo UI" panose="020B0604030504040204" pitchFamily="50" charset="-128"/>
                <a:ea typeface="Meiryo UI" panose="020B0604030504040204" pitchFamily="50" charset="-128"/>
              </a:rPr>
              <a:t>に関する</a:t>
            </a: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取組（必須項目）</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p:txBody>
      </p:sp>
      <p:sp>
        <p:nvSpPr>
          <p:cNvPr id="15" name="Title 1">
            <a:extLst>
              <a:ext uri="{FF2B5EF4-FFF2-40B4-BE49-F238E27FC236}">
                <a16:creationId xmlns:a16="http://schemas.microsoft.com/office/drawing/2014/main" id="{41A26567-1B62-9FED-C549-B85407710E62}"/>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lumMod val="50000"/>
                    <a:lumOff val="50000"/>
                  </a:schemeClr>
                </a:solidFill>
              </a:rPr>
              <a:t>2. </a:t>
            </a:r>
            <a:r>
              <a:rPr lang="ja-JP" altLang="en-US" sz="2000" dirty="0">
                <a:solidFill>
                  <a:schemeClr val="tx1">
                    <a:lumMod val="50000"/>
                    <a:lumOff val="50000"/>
                  </a:schemeClr>
                </a:solidFill>
              </a:rPr>
              <a:t>間接補助事業の実施内容｜</a:t>
            </a:r>
            <a:r>
              <a:rPr lang="en-US" altLang="ja-JP" sz="2000" dirty="0">
                <a:solidFill>
                  <a:schemeClr val="tx1">
                    <a:lumMod val="50000"/>
                    <a:lumOff val="50000"/>
                  </a:schemeClr>
                </a:solidFill>
              </a:rPr>
              <a:t>2.1 </a:t>
            </a:r>
            <a:r>
              <a:rPr lang="ja-JP" altLang="en-US" sz="2000" dirty="0">
                <a:solidFill>
                  <a:schemeClr val="tx1">
                    <a:lumMod val="50000"/>
                    <a:lumOff val="50000"/>
                  </a:schemeClr>
                </a:solidFill>
              </a:rPr>
              <a:t>申請の概要（公正な移行に関する取組）</a:t>
            </a:r>
          </a:p>
        </p:txBody>
      </p:sp>
      <p:sp>
        <p:nvSpPr>
          <p:cNvPr id="16" name="Title 1">
            <a:extLst>
              <a:ext uri="{FF2B5EF4-FFF2-40B4-BE49-F238E27FC236}">
                <a16:creationId xmlns:a16="http://schemas.microsoft.com/office/drawing/2014/main" id="{9303DF2F-F95D-D131-FB30-ABAF95B757CF}"/>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ja-JP" altLang="en-US" dirty="0">
                <a:solidFill>
                  <a:schemeClr val="tx1"/>
                </a:solidFill>
              </a:rPr>
              <a:t>円滑な移行に向けて、</a:t>
            </a:r>
            <a:r>
              <a:rPr kumimoji="1" lang="en-US" altLang="ja-JP" dirty="0">
                <a:solidFill>
                  <a:schemeClr val="tx1"/>
                </a:solidFill>
              </a:rPr>
              <a:t>xx</a:t>
            </a:r>
            <a:r>
              <a:rPr kumimoji="1" lang="ja-JP" altLang="en-US" dirty="0">
                <a:solidFill>
                  <a:schemeClr val="tx1"/>
                </a:solidFill>
              </a:rPr>
              <a:t>や</a:t>
            </a:r>
            <a:r>
              <a:rPr kumimoji="1" lang="en-US" altLang="ja-JP" dirty="0">
                <a:solidFill>
                  <a:schemeClr val="tx1"/>
                </a:solidFill>
              </a:rPr>
              <a:t>xx</a:t>
            </a:r>
            <a:r>
              <a:rPr kumimoji="1" lang="ja-JP" altLang="en-US" dirty="0">
                <a:solidFill>
                  <a:schemeClr val="tx1"/>
                </a:solidFill>
              </a:rPr>
              <a:t>といった取組を進める</a:t>
            </a:r>
            <a:endParaRPr kumimoji="1" lang="en-US" altLang="ja-JP" dirty="0">
              <a:solidFill>
                <a:schemeClr val="tx1"/>
              </a:solidFill>
            </a:endParaRPr>
          </a:p>
        </p:txBody>
      </p:sp>
      <p:cxnSp>
        <p:nvCxnSpPr>
          <p:cNvPr id="17" name="直線コネクタ 16">
            <a:extLst>
              <a:ext uri="{FF2B5EF4-FFF2-40B4-BE49-F238E27FC236}">
                <a16:creationId xmlns:a16="http://schemas.microsoft.com/office/drawing/2014/main" id="{35D00585-3C39-F5F9-5588-0163DCFB6060}"/>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BE4268ED-3ADD-17EE-0581-0BF352605A5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grpSp>
        <p:nvGrpSpPr>
          <p:cNvPr id="6" name="グループ化 5">
            <a:extLst>
              <a:ext uri="{FF2B5EF4-FFF2-40B4-BE49-F238E27FC236}">
                <a16:creationId xmlns:a16="http://schemas.microsoft.com/office/drawing/2014/main" id="{D7439121-A711-C530-77BF-DFFB7ABD0470}"/>
              </a:ext>
            </a:extLst>
          </p:cNvPr>
          <p:cNvGrpSpPr/>
          <p:nvPr/>
        </p:nvGrpSpPr>
        <p:grpSpPr>
          <a:xfrm>
            <a:off x="6006793" y="2056250"/>
            <a:ext cx="216000" cy="4509024"/>
            <a:chOff x="6120034" y="2151659"/>
            <a:chExt cx="216000" cy="4509024"/>
          </a:xfrm>
        </p:grpSpPr>
        <p:cxnSp>
          <p:nvCxnSpPr>
            <p:cNvPr id="9" name="Straight Connector 40">
              <a:extLst>
                <a:ext uri="{FF2B5EF4-FFF2-40B4-BE49-F238E27FC236}">
                  <a16:creationId xmlns:a16="http://schemas.microsoft.com/office/drawing/2014/main" id="{26F67893-950F-10DB-A4A2-A83DDBB37C4B}"/>
                </a:ext>
              </a:extLst>
            </p:cNvPr>
            <p:cNvCxnSpPr>
              <a:cxnSpLocks/>
            </p:cNvCxnSpPr>
            <p:nvPr/>
          </p:nvCxnSpPr>
          <p:spPr>
            <a:xfrm flipV="1">
              <a:off x="6228033" y="2151659"/>
              <a:ext cx="0" cy="4509024"/>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5" name="Freeform 94">
              <a:extLst>
                <a:ext uri="{FF2B5EF4-FFF2-40B4-BE49-F238E27FC236}">
                  <a16:creationId xmlns:a16="http://schemas.microsoft.com/office/drawing/2014/main" id="{E648657D-1370-CE43-0FBA-8AC13F457D8E}"/>
                </a:ext>
              </a:extLst>
            </p:cNvPr>
            <p:cNvSpPr>
              <a:spLocks/>
            </p:cNvSpPr>
            <p:nvPr/>
          </p:nvSpPr>
          <p:spPr bwMode="gray">
            <a:xfrm flipH="1">
              <a:off x="6120034" y="4298171"/>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dirty="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grpSp>
      <p:sp>
        <p:nvSpPr>
          <p:cNvPr id="20" name="正方形/長方形 19">
            <a:extLst>
              <a:ext uri="{FF2B5EF4-FFF2-40B4-BE49-F238E27FC236}">
                <a16:creationId xmlns:a16="http://schemas.microsoft.com/office/drawing/2014/main" id="{4A3FD1BB-52FF-2EF0-EF22-955561C2EB23}"/>
              </a:ext>
            </a:extLst>
          </p:cNvPr>
          <p:cNvSpPr/>
          <p:nvPr/>
        </p:nvSpPr>
        <p:spPr>
          <a:xfrm>
            <a:off x="1948353" y="3056203"/>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公正な移行に関する取り組み</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→補助対象事業の実施によって想定される労働需給や地域経済への影響や、円滑な移行に向けた取り組みについて記載すること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480236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43653D-675F-9052-14BB-71A2DCD1C965}"/>
            </a:ext>
          </a:extLst>
        </p:cNvPr>
        <p:cNvGrpSpPr/>
        <p:nvPr/>
      </p:nvGrpSpPr>
      <p:grpSpPr>
        <a:xfrm>
          <a:off x="0" y="0"/>
          <a:ext cx="0" cy="0"/>
          <a:chOff x="0" y="0"/>
          <a:chExt cx="0" cy="0"/>
        </a:xfrm>
      </p:grpSpPr>
      <p:sp>
        <p:nvSpPr>
          <p:cNvPr id="2" name="正方形/長方形 1">
            <a:extLst>
              <a:ext uri="{FF2B5EF4-FFF2-40B4-BE49-F238E27FC236}">
                <a16:creationId xmlns:a16="http://schemas.microsoft.com/office/drawing/2014/main" id="{0D8583B7-9033-A57A-5C10-C46CEFCB8F28}"/>
              </a:ext>
            </a:extLst>
          </p:cNvPr>
          <p:cNvSpPr/>
          <p:nvPr/>
        </p:nvSpPr>
        <p:spPr>
          <a:xfrm>
            <a:off x="8001000" y="-842211"/>
            <a:ext cx="4191001" cy="784225"/>
          </a:xfrm>
          <a:prstGeom prst="rect">
            <a:avLst/>
          </a:prstGeom>
          <a:solidFill>
            <a:srgbClr val="FFFF00"/>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fontAlgn="ct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①基本的事項の審査</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p>
            <a:pPr algn="just" fontAlgn="ct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キ．</a:t>
            </a:r>
            <a:r>
              <a:rPr lang="ja-JP" altLang="en-US" sz="1200" dirty="0">
                <a:solidFill>
                  <a:schemeClr val="tx1"/>
                </a:solidFill>
                <a:latin typeface="Meiryo UI" panose="020B0604030504040204" pitchFamily="50" charset="-128"/>
                <a:ea typeface="Meiryo UI" panose="020B0604030504040204" pitchFamily="50" charset="-128"/>
              </a:rPr>
              <a:t>間接補助</a:t>
            </a: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事業のリスク対応</a:t>
            </a: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（必須項目）</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p:txBody>
      </p:sp>
      <p:sp>
        <p:nvSpPr>
          <p:cNvPr id="6" name="Title 1">
            <a:extLst>
              <a:ext uri="{FF2B5EF4-FFF2-40B4-BE49-F238E27FC236}">
                <a16:creationId xmlns:a16="http://schemas.microsoft.com/office/drawing/2014/main" id="{AC77806B-80F1-3AED-62A2-2EF083683269}"/>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lumMod val="50000"/>
                    <a:lumOff val="50000"/>
                  </a:schemeClr>
                </a:solidFill>
              </a:rPr>
              <a:t>2. </a:t>
            </a:r>
            <a:r>
              <a:rPr lang="ja-JP" altLang="en-US" sz="2000" dirty="0">
                <a:solidFill>
                  <a:schemeClr val="tx1">
                    <a:lumMod val="50000"/>
                    <a:lumOff val="50000"/>
                  </a:schemeClr>
                </a:solidFill>
              </a:rPr>
              <a:t>間接補助事業の実施内容｜</a:t>
            </a:r>
            <a:r>
              <a:rPr lang="en-US" altLang="ja-JP" sz="2000" dirty="0">
                <a:solidFill>
                  <a:schemeClr val="tx1">
                    <a:lumMod val="50000"/>
                    <a:lumOff val="50000"/>
                  </a:schemeClr>
                </a:solidFill>
              </a:rPr>
              <a:t>2.1 </a:t>
            </a:r>
            <a:r>
              <a:rPr lang="ja-JP" altLang="en-US" sz="2000" dirty="0">
                <a:solidFill>
                  <a:schemeClr val="tx1">
                    <a:lumMod val="50000"/>
                    <a:lumOff val="50000"/>
                  </a:schemeClr>
                </a:solidFill>
              </a:rPr>
              <a:t>申請の概要（想定されるリスク要因と対処方針）　　</a:t>
            </a:r>
          </a:p>
        </p:txBody>
      </p:sp>
      <p:sp>
        <p:nvSpPr>
          <p:cNvPr id="7" name="Title 1">
            <a:extLst>
              <a:ext uri="{FF2B5EF4-FFF2-40B4-BE49-F238E27FC236}">
                <a16:creationId xmlns:a16="http://schemas.microsoft.com/office/drawing/2014/main" id="{46E7921D-383C-39FC-9AC4-A1404B305735}"/>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en-US" altLang="ja-JP" dirty="0">
                <a:solidFill>
                  <a:schemeClr val="tx1"/>
                </a:solidFill>
              </a:rPr>
              <a:t>xx</a:t>
            </a:r>
            <a:r>
              <a:rPr kumimoji="1" lang="ja-JP" altLang="en-US" dirty="0">
                <a:solidFill>
                  <a:schemeClr val="tx1"/>
                </a:solidFill>
              </a:rPr>
              <a:t>等がリスクとして想定されるが、十分な対策を講じて間接補助事業を推進する</a:t>
            </a:r>
            <a:endParaRPr kumimoji="1" lang="en-US" altLang="ja-JP" dirty="0">
              <a:solidFill>
                <a:schemeClr val="tx1"/>
              </a:solidFill>
            </a:endParaRPr>
          </a:p>
        </p:txBody>
      </p:sp>
      <p:cxnSp>
        <p:nvCxnSpPr>
          <p:cNvPr id="12" name="直線コネクタ 11">
            <a:extLst>
              <a:ext uri="{FF2B5EF4-FFF2-40B4-BE49-F238E27FC236}">
                <a16:creationId xmlns:a16="http://schemas.microsoft.com/office/drawing/2014/main" id="{969D6D9F-86C6-20C0-8917-E8DBE374A6CD}"/>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E6F25320-1390-23EF-3EB0-E6EC9DD22027}"/>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10" name="正方形/長方形 9">
            <a:extLst>
              <a:ext uri="{FF2B5EF4-FFF2-40B4-BE49-F238E27FC236}">
                <a16:creationId xmlns:a16="http://schemas.microsoft.com/office/drawing/2014/main" id="{9760C651-8BB9-125B-CF61-39DD163A5007}"/>
              </a:ext>
            </a:extLst>
          </p:cNvPr>
          <p:cNvSpPr/>
          <p:nvPr/>
        </p:nvSpPr>
        <p:spPr>
          <a:xfrm>
            <a:off x="180000" y="1887419"/>
            <a:ext cx="1506313" cy="129676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技術観点</a:t>
            </a:r>
          </a:p>
        </p:txBody>
      </p:sp>
      <p:grpSp>
        <p:nvGrpSpPr>
          <p:cNvPr id="14" name="グループ化 13">
            <a:extLst>
              <a:ext uri="{FF2B5EF4-FFF2-40B4-BE49-F238E27FC236}">
                <a16:creationId xmlns:a16="http://schemas.microsoft.com/office/drawing/2014/main" id="{1C1186B7-4E1F-5119-6748-2E355B9656E7}"/>
              </a:ext>
            </a:extLst>
          </p:cNvPr>
          <p:cNvGrpSpPr/>
          <p:nvPr/>
        </p:nvGrpSpPr>
        <p:grpSpPr>
          <a:xfrm>
            <a:off x="1804611" y="1505726"/>
            <a:ext cx="4500000" cy="288000"/>
            <a:chOff x="156000" y="1879963"/>
            <a:chExt cx="5760000" cy="288000"/>
          </a:xfrm>
        </p:grpSpPr>
        <p:sp>
          <p:nvSpPr>
            <p:cNvPr id="15" name="正方形/長方形 14">
              <a:extLst>
                <a:ext uri="{FF2B5EF4-FFF2-40B4-BE49-F238E27FC236}">
                  <a16:creationId xmlns:a16="http://schemas.microsoft.com/office/drawing/2014/main" id="{BD371F71-DC1E-8D04-94F8-4D113AA3DCB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リスクの内容</a:t>
              </a:r>
            </a:p>
          </p:txBody>
        </p:sp>
        <p:cxnSp>
          <p:nvCxnSpPr>
            <p:cNvPr id="16" name="直線コネクタ 15">
              <a:extLst>
                <a:ext uri="{FF2B5EF4-FFF2-40B4-BE49-F238E27FC236}">
                  <a16:creationId xmlns:a16="http://schemas.microsoft.com/office/drawing/2014/main" id="{549D8EFF-9627-43FA-1F8C-40DFF6E5DFC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7" name="グループ化 16">
            <a:extLst>
              <a:ext uri="{FF2B5EF4-FFF2-40B4-BE49-F238E27FC236}">
                <a16:creationId xmlns:a16="http://schemas.microsoft.com/office/drawing/2014/main" id="{08838969-919B-1447-1855-CF775A41CF5D}"/>
              </a:ext>
            </a:extLst>
          </p:cNvPr>
          <p:cNvGrpSpPr/>
          <p:nvPr/>
        </p:nvGrpSpPr>
        <p:grpSpPr>
          <a:xfrm>
            <a:off x="6422908" y="1505726"/>
            <a:ext cx="5613091" cy="288000"/>
            <a:chOff x="156000" y="1879963"/>
            <a:chExt cx="5760000" cy="288000"/>
          </a:xfrm>
        </p:grpSpPr>
        <p:sp>
          <p:nvSpPr>
            <p:cNvPr id="18" name="正方形/長方形 17">
              <a:extLst>
                <a:ext uri="{FF2B5EF4-FFF2-40B4-BE49-F238E27FC236}">
                  <a16:creationId xmlns:a16="http://schemas.microsoft.com/office/drawing/2014/main" id="{F461E188-E220-4568-922E-3B7732F3BCA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リスクへの対応方針</a:t>
              </a:r>
            </a:p>
          </p:txBody>
        </p:sp>
        <p:cxnSp>
          <p:nvCxnSpPr>
            <p:cNvPr id="19" name="直線コネクタ 18">
              <a:extLst>
                <a:ext uri="{FF2B5EF4-FFF2-40B4-BE49-F238E27FC236}">
                  <a16:creationId xmlns:a16="http://schemas.microsoft.com/office/drawing/2014/main" id="{2A459B65-6DB3-38D5-CBBE-357A9E6F901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0" name="正方形/長方形 19">
            <a:extLst>
              <a:ext uri="{FF2B5EF4-FFF2-40B4-BE49-F238E27FC236}">
                <a16:creationId xmlns:a16="http://schemas.microsoft.com/office/drawing/2014/main" id="{88D5E305-CDD9-369B-4A93-FF529DD37FC4}"/>
              </a:ext>
            </a:extLst>
          </p:cNvPr>
          <p:cNvSpPr/>
          <p:nvPr/>
        </p:nvSpPr>
        <p:spPr>
          <a:xfrm>
            <a:off x="1804611" y="1887420"/>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xxx</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EBD3E78F-C4CA-92CA-42D7-521EDF0FF5C0}"/>
              </a:ext>
            </a:extLst>
          </p:cNvPr>
          <p:cNvSpPr/>
          <p:nvPr/>
        </p:nvSpPr>
        <p:spPr>
          <a:xfrm>
            <a:off x="1804611" y="2572178"/>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02677C40-097F-D72E-20BA-1089398E2849}"/>
              </a:ext>
            </a:extLst>
          </p:cNvPr>
          <p:cNvSpPr/>
          <p:nvPr/>
        </p:nvSpPr>
        <p:spPr>
          <a:xfrm>
            <a:off x="6422908" y="1887420"/>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FD370958-E7F5-772D-B886-4E5F529AF38E}"/>
              </a:ext>
            </a:extLst>
          </p:cNvPr>
          <p:cNvSpPr/>
          <p:nvPr/>
        </p:nvSpPr>
        <p:spPr>
          <a:xfrm>
            <a:off x="6422908" y="2572178"/>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27A89165-08EC-BD46-3088-51DFF4FF95F9}"/>
              </a:ext>
            </a:extLst>
          </p:cNvPr>
          <p:cNvSpPr/>
          <p:nvPr/>
        </p:nvSpPr>
        <p:spPr>
          <a:xfrm>
            <a:off x="180000" y="3256936"/>
            <a:ext cx="1506313" cy="129676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商用化</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ja-JP" altLang="en-US" sz="1400" dirty="0">
                <a:solidFill>
                  <a:schemeClr val="tx1"/>
                </a:solidFill>
                <a:latin typeface="Meiryo UI" panose="020B0604030504040204" pitchFamily="50" charset="-128"/>
                <a:ea typeface="Meiryo UI" panose="020B0604030504040204" pitchFamily="50" charset="-128"/>
              </a:rPr>
              <a:t>（経済社会）</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観点</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4D4384F6-E5E3-5052-C9E9-41066FA564F9}"/>
              </a:ext>
            </a:extLst>
          </p:cNvPr>
          <p:cNvSpPr/>
          <p:nvPr/>
        </p:nvSpPr>
        <p:spPr>
          <a:xfrm>
            <a:off x="1804611" y="3256937"/>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xxx</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6373123C-813B-6CDE-2BCA-DD2CD53B60A8}"/>
              </a:ext>
            </a:extLst>
          </p:cNvPr>
          <p:cNvSpPr/>
          <p:nvPr/>
        </p:nvSpPr>
        <p:spPr>
          <a:xfrm>
            <a:off x="1804611" y="3941695"/>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CBD514D6-BD5B-8B56-3C60-3F18939302E7}"/>
              </a:ext>
            </a:extLst>
          </p:cNvPr>
          <p:cNvSpPr/>
          <p:nvPr/>
        </p:nvSpPr>
        <p:spPr>
          <a:xfrm>
            <a:off x="6422908" y="3256937"/>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3610C9CC-D950-2435-E8E0-18CE7805B722}"/>
              </a:ext>
            </a:extLst>
          </p:cNvPr>
          <p:cNvSpPr/>
          <p:nvPr/>
        </p:nvSpPr>
        <p:spPr>
          <a:xfrm>
            <a:off x="6422908" y="3941695"/>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7" name="正方形/長方形 46">
            <a:extLst>
              <a:ext uri="{FF2B5EF4-FFF2-40B4-BE49-F238E27FC236}">
                <a16:creationId xmlns:a16="http://schemas.microsoft.com/office/drawing/2014/main" id="{C7787707-5112-441A-9955-8E16A32B391A}"/>
              </a:ext>
            </a:extLst>
          </p:cNvPr>
          <p:cNvSpPr/>
          <p:nvPr/>
        </p:nvSpPr>
        <p:spPr>
          <a:xfrm>
            <a:off x="180000" y="4626453"/>
            <a:ext cx="1506313" cy="612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altLang="ja-JP" sz="1400" dirty="0">
                <a:solidFill>
                  <a:schemeClr val="tx1"/>
                </a:solidFill>
                <a:latin typeface="Meiryo UI" panose="020B0604030504040204" pitchFamily="50" charset="-128"/>
                <a:ea typeface="Meiryo UI" panose="020B0604030504040204" pitchFamily="50" charset="-128"/>
              </a:rPr>
              <a:t>xx</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83EA6732-4093-9EDC-AABF-4BE4383307E1}"/>
              </a:ext>
            </a:extLst>
          </p:cNvPr>
          <p:cNvSpPr/>
          <p:nvPr/>
        </p:nvSpPr>
        <p:spPr>
          <a:xfrm>
            <a:off x="1804611" y="4626454"/>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xxx</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D7E03CBD-54EF-EE29-B245-DEA289AA7E4F}"/>
              </a:ext>
            </a:extLst>
          </p:cNvPr>
          <p:cNvSpPr/>
          <p:nvPr/>
        </p:nvSpPr>
        <p:spPr>
          <a:xfrm>
            <a:off x="6422908" y="4626454"/>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52" name="Straight Connector 40">
            <a:extLst>
              <a:ext uri="{FF2B5EF4-FFF2-40B4-BE49-F238E27FC236}">
                <a16:creationId xmlns:a16="http://schemas.microsoft.com/office/drawing/2014/main" id="{2426AC0D-D68B-91E8-BE75-DB32B556152C}"/>
              </a:ext>
            </a:extLst>
          </p:cNvPr>
          <p:cNvCxnSpPr>
            <a:cxnSpLocks/>
          </p:cNvCxnSpPr>
          <p:nvPr/>
        </p:nvCxnSpPr>
        <p:spPr>
          <a:xfrm flipH="1">
            <a:off x="180000" y="5538032"/>
            <a:ext cx="11855999"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59" name="Freeform 94">
            <a:extLst>
              <a:ext uri="{FF2B5EF4-FFF2-40B4-BE49-F238E27FC236}">
                <a16:creationId xmlns:a16="http://schemas.microsoft.com/office/drawing/2014/main" id="{B743B436-1230-E49C-9C79-D99DDA35AA8B}"/>
              </a:ext>
            </a:extLst>
          </p:cNvPr>
          <p:cNvSpPr>
            <a:spLocks/>
          </p:cNvSpPr>
          <p:nvPr/>
        </p:nvSpPr>
        <p:spPr bwMode="gray">
          <a:xfrm rot="5400000" flipH="1">
            <a:off x="5988000" y="5440521"/>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dirty="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FD060143-22A1-FB36-35A0-2FFB17A8AEF0}"/>
              </a:ext>
            </a:extLst>
          </p:cNvPr>
          <p:cNvSpPr/>
          <p:nvPr/>
        </p:nvSpPr>
        <p:spPr>
          <a:xfrm>
            <a:off x="180000" y="5837610"/>
            <a:ext cx="2435609" cy="727661"/>
          </a:xfrm>
          <a:prstGeom prst="rect">
            <a:avLst/>
          </a:prstGeom>
          <a:solidFill>
            <a:schemeClr val="tx1">
              <a:lumMod val="50000"/>
              <a:lumOff val="5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bg1"/>
                </a:solidFill>
                <a:latin typeface="Meiryo UI" panose="020B0604030504040204" pitchFamily="50" charset="-128"/>
                <a:ea typeface="Meiryo UI" panose="020B0604030504040204" pitchFamily="50" charset="-128"/>
              </a:rPr>
              <a:t>事業中止の判断基準</a:t>
            </a:r>
            <a:endParaRPr kumimoji="1" lang="ja-JP" altLang="en-US" sz="1400" dirty="0">
              <a:solidFill>
                <a:schemeClr val="bg1"/>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529B7769-C868-52A8-8A67-90DA5C994B70}"/>
              </a:ext>
            </a:extLst>
          </p:cNvPr>
          <p:cNvSpPr/>
          <p:nvPr/>
        </p:nvSpPr>
        <p:spPr>
          <a:xfrm>
            <a:off x="2753833" y="5837611"/>
            <a:ext cx="9282166" cy="72766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a:t>
            </a:r>
            <a:r>
              <a:rPr kumimoji="1" lang="ja-JP" altLang="en-US" sz="1400" dirty="0">
                <a:solidFill>
                  <a:schemeClr val="tx1"/>
                </a:solidFill>
                <a:latin typeface="Meiryo UI" panose="020B0604030504040204" pitchFamily="50" charset="-128"/>
                <a:ea typeface="Meiryo UI" panose="020B0604030504040204" pitchFamily="50" charset="-128"/>
              </a:rPr>
              <a:t>（例：営業利益率●％以下が●年継続等</a:t>
            </a:r>
            <a:r>
              <a:rPr lang="ja-JP" altLang="en-US" sz="1400" dirty="0">
                <a:solidFill>
                  <a:schemeClr val="tx1"/>
                </a:solidFill>
                <a:latin typeface="Meiryo UI" panose="020B0604030504040204" pitchFamily="50" charset="-128"/>
                <a:ea typeface="Meiryo UI" panose="020B0604030504040204" pitchFamily="50" charset="-128"/>
              </a:rPr>
              <a:t>）</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8E6435DB-B6B7-8EAC-893B-2AFCF359774B}"/>
              </a:ext>
            </a:extLst>
          </p:cNvPr>
          <p:cNvSpPr/>
          <p:nvPr/>
        </p:nvSpPr>
        <p:spPr>
          <a:xfrm>
            <a:off x="2519296" y="2100477"/>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想定されるリスクと対応方針</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→事業化に向けたリスクを整理し、それぞれの対応策を記載すること。</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en-US" altLang="ja-JP"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フレームワークは一例のため、適切な類型ごとに記載すれば差し支えないが、「</a:t>
            </a:r>
            <a:r>
              <a:rPr lang="ja-JP" altLang="en-US" sz="1400" dirty="0">
                <a:solidFill>
                  <a:srgbClr val="FF0000"/>
                </a:solidFill>
                <a:latin typeface="Meiryo UI" panose="020B0604030504040204" pitchFamily="50" charset="-128"/>
                <a:ea typeface="Meiryo UI" panose="020B0604030504040204" pitchFamily="50" charset="-128"/>
              </a:rPr>
              <a:t>原料の調達リスク」もについては、何らかの形で含めること。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事業中止の判断基準</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→それらへの対応策を十分に講じることを前提としつつ、どのような事態になった場合に事業を中止するかの判断基準についても定量的な観点を含め記載すること。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2469317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think-cell data - do not delete" hidden="1">
            <a:extLst>
              <a:ext uri="{FF2B5EF4-FFF2-40B4-BE49-F238E27FC236}">
                <a16:creationId xmlns:a16="http://schemas.microsoft.com/office/drawing/2014/main" id="{174F0142-3680-C236-B87C-5D5CB906A46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24" imgH="623" progId="TCLayout.ActiveDocument.1">
                  <p:embed/>
                </p:oleObj>
              </mc:Choice>
              <mc:Fallback>
                <p:oleObj name="think-cellスライド" r:id="rId4" imgW="624" imgH="623" progId="TCLayout.ActiveDocument.1">
                  <p:embed/>
                  <p:pic>
                    <p:nvPicPr>
                      <p:cNvPr id="24" name="think-cell data - do not delete" hidden="1">
                        <a:extLst>
                          <a:ext uri="{FF2B5EF4-FFF2-40B4-BE49-F238E27FC236}">
                            <a16:creationId xmlns:a16="http://schemas.microsoft.com/office/drawing/2014/main" id="{174F0142-3680-C236-B87C-5D5CB906A46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9" name="正方形/長方形 8">
            <a:extLst>
              <a:ext uri="{FF2B5EF4-FFF2-40B4-BE49-F238E27FC236}">
                <a16:creationId xmlns:a16="http://schemas.microsoft.com/office/drawing/2014/main" id="{445F1EA5-407C-3F77-38CD-31053C86C0FC}"/>
              </a:ext>
            </a:extLst>
          </p:cNvPr>
          <p:cNvSpPr/>
          <p:nvPr/>
        </p:nvSpPr>
        <p:spPr>
          <a:xfrm>
            <a:off x="1293091" y="1852449"/>
            <a:ext cx="1506313" cy="1981137"/>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tx1"/>
                </a:solidFill>
                <a:latin typeface="Meiryo UI" panose="020B0604030504040204" pitchFamily="50" charset="-128"/>
                <a:ea typeface="Meiryo UI" panose="020B0604030504040204" pitchFamily="50" charset="-128"/>
              </a:rPr>
              <a:t>川下戦略</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ja-JP" altLang="en-US" sz="1400" dirty="0">
                <a:solidFill>
                  <a:schemeClr val="tx1"/>
                </a:solidFill>
                <a:latin typeface="Meiryo UI" panose="020B0604030504040204" pitchFamily="50" charset="-128"/>
                <a:ea typeface="Meiryo UI" panose="020B0604030504040204" pitchFamily="50" charset="-128"/>
              </a:rPr>
              <a:t>（オフテイカー獲得）</a:t>
            </a:r>
          </a:p>
        </p:txBody>
      </p:sp>
      <p:sp>
        <p:nvSpPr>
          <p:cNvPr id="10" name="正方形/長方形 9">
            <a:extLst>
              <a:ext uri="{FF2B5EF4-FFF2-40B4-BE49-F238E27FC236}">
                <a16:creationId xmlns:a16="http://schemas.microsoft.com/office/drawing/2014/main" id="{B27F4BF7-80B1-E2FE-A48C-4B34E9CEFA61}"/>
              </a:ext>
            </a:extLst>
          </p:cNvPr>
          <p:cNvSpPr/>
          <p:nvPr/>
        </p:nvSpPr>
        <p:spPr>
          <a:xfrm>
            <a:off x="1293091" y="3906345"/>
            <a:ext cx="1506314" cy="1297137"/>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tx1"/>
                </a:solidFill>
                <a:latin typeface="Meiryo UI" panose="020B0604030504040204" pitchFamily="50" charset="-128"/>
                <a:ea typeface="Meiryo UI" panose="020B0604030504040204" pitchFamily="50" charset="-128"/>
              </a:rPr>
              <a:t>川上戦略</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原料調達先獲得</a:t>
            </a:r>
            <a:r>
              <a:rPr lang="ja-JP" altLang="en-US" sz="1400" dirty="0">
                <a:solidFill>
                  <a:schemeClr val="tx1"/>
                </a:solidFill>
                <a:latin typeface="Meiryo UI" panose="020B0604030504040204" pitchFamily="50" charset="-128"/>
                <a:ea typeface="Meiryo UI" panose="020B0604030504040204" pitchFamily="50" charset="-128"/>
              </a:rPr>
              <a:t>）</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grpSp>
        <p:nvGrpSpPr>
          <p:cNvPr id="16" name="グループ化 15">
            <a:extLst>
              <a:ext uri="{FF2B5EF4-FFF2-40B4-BE49-F238E27FC236}">
                <a16:creationId xmlns:a16="http://schemas.microsoft.com/office/drawing/2014/main" id="{229AB162-9A3B-2327-E520-58823A14F69B}"/>
              </a:ext>
            </a:extLst>
          </p:cNvPr>
          <p:cNvGrpSpPr/>
          <p:nvPr/>
        </p:nvGrpSpPr>
        <p:grpSpPr>
          <a:xfrm>
            <a:off x="2917702" y="1470757"/>
            <a:ext cx="4500000" cy="288000"/>
            <a:chOff x="156000" y="1879963"/>
            <a:chExt cx="5760000" cy="288000"/>
          </a:xfrm>
        </p:grpSpPr>
        <p:sp>
          <p:nvSpPr>
            <p:cNvPr id="17" name="正方形/長方形 16">
              <a:extLst>
                <a:ext uri="{FF2B5EF4-FFF2-40B4-BE49-F238E27FC236}">
                  <a16:creationId xmlns:a16="http://schemas.microsoft.com/office/drawing/2014/main" id="{D2715A99-0E2F-5BC2-BFE7-7C1A42F6558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取組概要</a:t>
              </a:r>
            </a:p>
          </p:txBody>
        </p:sp>
        <p:cxnSp>
          <p:nvCxnSpPr>
            <p:cNvPr id="18" name="直線コネクタ 17">
              <a:extLst>
                <a:ext uri="{FF2B5EF4-FFF2-40B4-BE49-F238E27FC236}">
                  <a16:creationId xmlns:a16="http://schemas.microsoft.com/office/drawing/2014/main" id="{0384AB0C-4395-07A1-A684-6565E374088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1" name="グループ化 20">
            <a:extLst>
              <a:ext uri="{FF2B5EF4-FFF2-40B4-BE49-F238E27FC236}">
                <a16:creationId xmlns:a16="http://schemas.microsoft.com/office/drawing/2014/main" id="{70346C79-8284-F620-53C2-CDD3498B4328}"/>
              </a:ext>
            </a:extLst>
          </p:cNvPr>
          <p:cNvGrpSpPr/>
          <p:nvPr/>
        </p:nvGrpSpPr>
        <p:grpSpPr>
          <a:xfrm>
            <a:off x="7536000" y="1470757"/>
            <a:ext cx="4500000" cy="288000"/>
            <a:chOff x="156000" y="1879963"/>
            <a:chExt cx="5760000" cy="288000"/>
          </a:xfrm>
        </p:grpSpPr>
        <p:sp>
          <p:nvSpPr>
            <p:cNvPr id="22" name="正方形/長方形 21">
              <a:extLst>
                <a:ext uri="{FF2B5EF4-FFF2-40B4-BE49-F238E27FC236}">
                  <a16:creationId xmlns:a16="http://schemas.microsoft.com/office/drawing/2014/main" id="{9CE50A58-CB50-6451-2B51-80D0E2CB1A89}"/>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取組による期待効果</a:t>
              </a:r>
            </a:p>
          </p:txBody>
        </p:sp>
        <p:cxnSp>
          <p:nvCxnSpPr>
            <p:cNvPr id="23" name="直線コネクタ 22">
              <a:extLst>
                <a:ext uri="{FF2B5EF4-FFF2-40B4-BE49-F238E27FC236}">
                  <a16:creationId xmlns:a16="http://schemas.microsoft.com/office/drawing/2014/main" id="{04E7D437-804D-27F3-C46D-4D87FBFCFF04}"/>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4" name="正方形/長方形 13">
            <a:extLst>
              <a:ext uri="{FF2B5EF4-FFF2-40B4-BE49-F238E27FC236}">
                <a16:creationId xmlns:a16="http://schemas.microsoft.com/office/drawing/2014/main" id="{D88BD8ED-3B32-3985-5EC4-30D3E8995241}"/>
              </a:ext>
            </a:extLst>
          </p:cNvPr>
          <p:cNvSpPr/>
          <p:nvPr/>
        </p:nvSpPr>
        <p:spPr>
          <a:xfrm>
            <a:off x="2917702" y="1852451"/>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xxx</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6FD417AD-7323-D4B5-71A8-85644E6E2A7F}"/>
              </a:ext>
            </a:extLst>
          </p:cNvPr>
          <p:cNvSpPr/>
          <p:nvPr/>
        </p:nvSpPr>
        <p:spPr>
          <a:xfrm>
            <a:off x="2917702" y="2537209"/>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A1B28240-0B0F-21C0-49CD-F6B449D4E023}"/>
              </a:ext>
            </a:extLst>
          </p:cNvPr>
          <p:cNvSpPr/>
          <p:nvPr/>
        </p:nvSpPr>
        <p:spPr>
          <a:xfrm>
            <a:off x="2917702" y="3221967"/>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8" name="正方形/長方形 27">
            <a:extLst>
              <a:ext uri="{FF2B5EF4-FFF2-40B4-BE49-F238E27FC236}">
                <a16:creationId xmlns:a16="http://schemas.microsoft.com/office/drawing/2014/main" id="{59907092-3DD5-5CF0-245C-F102A98EB5F3}"/>
              </a:ext>
            </a:extLst>
          </p:cNvPr>
          <p:cNvSpPr/>
          <p:nvPr/>
        </p:nvSpPr>
        <p:spPr>
          <a:xfrm>
            <a:off x="7536000" y="1852451"/>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D79C8204-6331-555D-9102-575DA17F67B6}"/>
              </a:ext>
            </a:extLst>
          </p:cNvPr>
          <p:cNvSpPr/>
          <p:nvPr/>
        </p:nvSpPr>
        <p:spPr>
          <a:xfrm>
            <a:off x="7536000" y="2537209"/>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3BF57876-664D-6BA4-FFE2-918A0EFF708D}"/>
              </a:ext>
            </a:extLst>
          </p:cNvPr>
          <p:cNvSpPr/>
          <p:nvPr/>
        </p:nvSpPr>
        <p:spPr>
          <a:xfrm>
            <a:off x="7536000" y="3221967"/>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48DB86DF-B375-F325-3174-79F12C130784}"/>
              </a:ext>
            </a:extLst>
          </p:cNvPr>
          <p:cNvSpPr/>
          <p:nvPr/>
        </p:nvSpPr>
        <p:spPr>
          <a:xfrm>
            <a:off x="2917702" y="3906725"/>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A1736BB6-4C8E-5F6F-255C-8C1149F8CB51}"/>
              </a:ext>
            </a:extLst>
          </p:cNvPr>
          <p:cNvSpPr/>
          <p:nvPr/>
        </p:nvSpPr>
        <p:spPr>
          <a:xfrm>
            <a:off x="2917702" y="4591483"/>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A15CD8F7-2754-54CA-B073-950F1B599209}"/>
              </a:ext>
            </a:extLst>
          </p:cNvPr>
          <p:cNvSpPr/>
          <p:nvPr/>
        </p:nvSpPr>
        <p:spPr>
          <a:xfrm>
            <a:off x="2917702" y="5276241"/>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xxx</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B0FAE627-6C6F-B2C6-4A6A-CDBFC2E9628F}"/>
              </a:ext>
            </a:extLst>
          </p:cNvPr>
          <p:cNvSpPr/>
          <p:nvPr/>
        </p:nvSpPr>
        <p:spPr>
          <a:xfrm>
            <a:off x="7536000" y="3906725"/>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F2153D99-D051-2CB6-3C39-64180A5DF6AB}"/>
              </a:ext>
            </a:extLst>
          </p:cNvPr>
          <p:cNvSpPr/>
          <p:nvPr/>
        </p:nvSpPr>
        <p:spPr>
          <a:xfrm>
            <a:off x="7536000" y="4591483"/>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C04FA7A4-67E7-3741-DB05-ED93A6BC2829}"/>
              </a:ext>
            </a:extLst>
          </p:cNvPr>
          <p:cNvSpPr/>
          <p:nvPr/>
        </p:nvSpPr>
        <p:spPr>
          <a:xfrm>
            <a:off x="7536000" y="5276241"/>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E519A9AC-24E3-E0EC-B911-568B6EB171DF}"/>
              </a:ext>
            </a:extLst>
          </p:cNvPr>
          <p:cNvSpPr/>
          <p:nvPr/>
        </p:nvSpPr>
        <p:spPr>
          <a:xfrm>
            <a:off x="8001000" y="-1191205"/>
            <a:ext cx="4191001" cy="1133219"/>
          </a:xfrm>
          <a:prstGeom prst="rect">
            <a:avLst/>
          </a:prstGeom>
          <a:solidFill>
            <a:srgbClr val="FFFF00"/>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fontAlgn="ct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①基本的事項の審査</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p>
            <a:pPr algn="just" fontAlgn="ct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カ．間接補助事業の実現性（必須項目）</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p>
            <a:pPr algn="just" fontAlgn="ct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②産業競争力強化への貢献に関する審査</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p>
            <a:pPr algn="just" fontAlgn="ct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エ</a:t>
            </a: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．グリーン市場</a:t>
            </a: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獲得に向けた戦略</a:t>
            </a: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（必須項目）</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p>
            <a:pPr algn="just" fontAlgn="ct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オ</a:t>
            </a: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オープン・クローズ</a:t>
            </a: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戦略</a:t>
            </a: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（必須項目）</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p:txBody>
      </p:sp>
      <p:sp>
        <p:nvSpPr>
          <p:cNvPr id="4" name="Title 1">
            <a:extLst>
              <a:ext uri="{FF2B5EF4-FFF2-40B4-BE49-F238E27FC236}">
                <a16:creationId xmlns:a16="http://schemas.microsoft.com/office/drawing/2014/main" id="{DE4D31ED-DF78-201F-C2C4-5047771D8694}"/>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lumMod val="50000"/>
                    <a:lumOff val="50000"/>
                  </a:schemeClr>
                </a:solidFill>
              </a:rPr>
              <a:t>2. </a:t>
            </a:r>
            <a:r>
              <a:rPr lang="ja-JP" altLang="en-US" sz="2000" dirty="0">
                <a:solidFill>
                  <a:schemeClr val="tx1">
                    <a:lumMod val="50000"/>
                    <a:lumOff val="50000"/>
                  </a:schemeClr>
                </a:solidFill>
              </a:rPr>
              <a:t>間接補助事業の実施内容｜</a:t>
            </a:r>
            <a:r>
              <a:rPr lang="en-US" altLang="ja-JP" sz="2000" dirty="0">
                <a:solidFill>
                  <a:schemeClr val="tx1">
                    <a:lumMod val="50000"/>
                    <a:lumOff val="50000"/>
                  </a:schemeClr>
                </a:solidFill>
              </a:rPr>
              <a:t>2.2 </a:t>
            </a:r>
            <a:r>
              <a:rPr lang="ja-JP" altLang="en-US" sz="2000" dirty="0">
                <a:solidFill>
                  <a:schemeClr val="tx1">
                    <a:lumMod val="50000"/>
                    <a:lumOff val="50000"/>
                  </a:schemeClr>
                </a:solidFill>
              </a:rPr>
              <a:t>グリーン市場獲得に向けた戦略</a:t>
            </a:r>
          </a:p>
        </p:txBody>
      </p:sp>
      <p:sp>
        <p:nvSpPr>
          <p:cNvPr id="5" name="Title 1">
            <a:extLst>
              <a:ext uri="{FF2B5EF4-FFF2-40B4-BE49-F238E27FC236}">
                <a16:creationId xmlns:a16="http://schemas.microsoft.com/office/drawing/2014/main" id="{BC89C456-3E9A-9911-C21A-57202D6B1EBC}"/>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グリーン市場獲得に向けて、以下のように多面的な取組を実施する</a:t>
            </a:r>
            <a:endParaRPr kumimoji="1" lang="en-US" altLang="ja-JP" dirty="0">
              <a:solidFill>
                <a:schemeClr val="tx1"/>
              </a:solidFill>
            </a:endParaRPr>
          </a:p>
        </p:txBody>
      </p:sp>
      <p:cxnSp>
        <p:nvCxnSpPr>
          <p:cNvPr id="8" name="直線コネクタ 7">
            <a:extLst>
              <a:ext uri="{FF2B5EF4-FFF2-40B4-BE49-F238E27FC236}">
                <a16:creationId xmlns:a16="http://schemas.microsoft.com/office/drawing/2014/main" id="{BE6B0468-6515-E84D-02F6-9EAB6702C03F}"/>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6" name="正方形/長方形 25">
            <a:extLst>
              <a:ext uri="{FF2B5EF4-FFF2-40B4-BE49-F238E27FC236}">
                <a16:creationId xmlns:a16="http://schemas.microsoft.com/office/drawing/2014/main" id="{968B949A-43BB-0B46-B0AF-198B16D4DECA}"/>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2" name="正方形/長方形 1">
            <a:extLst>
              <a:ext uri="{FF2B5EF4-FFF2-40B4-BE49-F238E27FC236}">
                <a16:creationId xmlns:a16="http://schemas.microsoft.com/office/drawing/2014/main" id="{2FB33AF9-58D9-F684-DDF3-AA38B0E01FCE}"/>
              </a:ext>
            </a:extLst>
          </p:cNvPr>
          <p:cNvSpPr/>
          <p:nvPr/>
        </p:nvSpPr>
        <p:spPr>
          <a:xfrm>
            <a:off x="156000" y="1852448"/>
            <a:ext cx="878473" cy="4720552"/>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tx1"/>
                </a:solidFill>
                <a:latin typeface="Meiryo UI" panose="020B0604030504040204" pitchFamily="50" charset="-128"/>
                <a:ea typeface="Meiryo UI" panose="020B0604030504040204" pitchFamily="50" charset="-128"/>
              </a:rPr>
              <a:t>グリーン</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市場獲得</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に向けた</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ja-JP" altLang="en-US" sz="1400" dirty="0">
                <a:solidFill>
                  <a:schemeClr val="tx1"/>
                </a:solidFill>
                <a:latin typeface="Meiryo UI" panose="020B0604030504040204" pitchFamily="50" charset="-128"/>
                <a:ea typeface="Meiryo UI" panose="020B0604030504040204" pitchFamily="50" charset="-128"/>
              </a:rPr>
              <a:t>戦略</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1" name="コネクタ: カギ線 30">
            <a:extLst>
              <a:ext uri="{FF2B5EF4-FFF2-40B4-BE49-F238E27FC236}">
                <a16:creationId xmlns:a16="http://schemas.microsoft.com/office/drawing/2014/main" id="{D99CBBB7-B6BB-F8B8-E69C-A757E93315BE}"/>
              </a:ext>
            </a:extLst>
          </p:cNvPr>
          <p:cNvCxnSpPr>
            <a:cxnSpLocks/>
            <a:stCxn id="2" idx="3"/>
            <a:endCxn id="9" idx="1"/>
          </p:cNvCxnSpPr>
          <p:nvPr/>
        </p:nvCxnSpPr>
        <p:spPr>
          <a:xfrm flipV="1">
            <a:off x="1034473" y="2843018"/>
            <a:ext cx="258618" cy="1369706"/>
          </a:xfrm>
          <a:prstGeom prst="bentConnector3">
            <a:avLst/>
          </a:prstGeom>
          <a:ln>
            <a:solidFill>
              <a:schemeClr val="tx1">
                <a:lumMod val="50000"/>
                <a:lumOff val="5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32" name="コネクタ: カギ線 31">
            <a:extLst>
              <a:ext uri="{FF2B5EF4-FFF2-40B4-BE49-F238E27FC236}">
                <a16:creationId xmlns:a16="http://schemas.microsoft.com/office/drawing/2014/main" id="{55938FC1-47FB-634F-6D26-4D07C1383C28}"/>
              </a:ext>
            </a:extLst>
          </p:cNvPr>
          <p:cNvCxnSpPr>
            <a:cxnSpLocks/>
            <a:stCxn id="2" idx="3"/>
            <a:endCxn id="10" idx="1"/>
          </p:cNvCxnSpPr>
          <p:nvPr/>
        </p:nvCxnSpPr>
        <p:spPr>
          <a:xfrm>
            <a:off x="1034473" y="4212724"/>
            <a:ext cx="258618" cy="342190"/>
          </a:xfrm>
          <a:prstGeom prst="bentConnector3">
            <a:avLst>
              <a:gd name="adj1" fmla="val 50000"/>
            </a:avLst>
          </a:prstGeom>
          <a:ln>
            <a:solidFill>
              <a:schemeClr val="tx1">
                <a:lumMod val="50000"/>
                <a:lumOff val="5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40" name="正方形/長方形 39">
            <a:extLst>
              <a:ext uri="{FF2B5EF4-FFF2-40B4-BE49-F238E27FC236}">
                <a16:creationId xmlns:a16="http://schemas.microsoft.com/office/drawing/2014/main" id="{187B201A-FB72-3CB0-E7A5-4A4866FDCEC5}"/>
              </a:ext>
            </a:extLst>
          </p:cNvPr>
          <p:cNvSpPr/>
          <p:nvPr/>
        </p:nvSpPr>
        <p:spPr>
          <a:xfrm>
            <a:off x="1293091" y="5967971"/>
            <a:ext cx="1506314" cy="605029"/>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tx1"/>
                </a:solidFill>
                <a:latin typeface="Meiryo UI" panose="020B0604030504040204" pitchFamily="50" charset="-128"/>
                <a:ea typeface="Meiryo UI" panose="020B0604030504040204" pitchFamily="50" charset="-128"/>
              </a:rPr>
              <a:t>クローズ戦略</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ja-JP" altLang="en-US" sz="1400" dirty="0">
                <a:solidFill>
                  <a:schemeClr val="tx1"/>
                </a:solidFill>
                <a:latin typeface="Meiryo UI" panose="020B0604030504040204" pitchFamily="50" charset="-128"/>
                <a:ea typeface="Meiryo UI" panose="020B0604030504040204" pitchFamily="50" charset="-128"/>
              </a:rPr>
              <a:t>（知財管理等）</a:t>
            </a:r>
          </a:p>
        </p:txBody>
      </p:sp>
      <p:cxnSp>
        <p:nvCxnSpPr>
          <p:cNvPr id="45" name="コネクタ: カギ線 44">
            <a:extLst>
              <a:ext uri="{FF2B5EF4-FFF2-40B4-BE49-F238E27FC236}">
                <a16:creationId xmlns:a16="http://schemas.microsoft.com/office/drawing/2014/main" id="{4259D2B0-1078-0805-DF2E-A0A75C3A073D}"/>
              </a:ext>
            </a:extLst>
          </p:cNvPr>
          <p:cNvCxnSpPr>
            <a:cxnSpLocks/>
            <a:stCxn id="2" idx="3"/>
            <a:endCxn id="40" idx="1"/>
          </p:cNvCxnSpPr>
          <p:nvPr/>
        </p:nvCxnSpPr>
        <p:spPr>
          <a:xfrm>
            <a:off x="1034473" y="4212724"/>
            <a:ext cx="258618" cy="2057762"/>
          </a:xfrm>
          <a:prstGeom prst="bentConnector3">
            <a:avLst>
              <a:gd name="adj1" fmla="val 50000"/>
            </a:avLst>
          </a:prstGeom>
          <a:ln>
            <a:solidFill>
              <a:schemeClr val="tx1">
                <a:lumMod val="50000"/>
                <a:lumOff val="5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49" name="正方形/長方形 48">
            <a:extLst>
              <a:ext uri="{FF2B5EF4-FFF2-40B4-BE49-F238E27FC236}">
                <a16:creationId xmlns:a16="http://schemas.microsoft.com/office/drawing/2014/main" id="{E8476B05-3676-5368-E103-746491A3AF84}"/>
              </a:ext>
            </a:extLst>
          </p:cNvPr>
          <p:cNvSpPr/>
          <p:nvPr/>
        </p:nvSpPr>
        <p:spPr>
          <a:xfrm>
            <a:off x="2917702" y="5961000"/>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xxx</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302A4EC1-CE9A-8247-5137-098620081A02}"/>
              </a:ext>
            </a:extLst>
          </p:cNvPr>
          <p:cNvSpPr/>
          <p:nvPr/>
        </p:nvSpPr>
        <p:spPr>
          <a:xfrm>
            <a:off x="7536000" y="5961000"/>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xxx</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0BA9C571-694C-E004-24DB-0E4BBD1F9AE3}"/>
              </a:ext>
            </a:extLst>
          </p:cNvPr>
          <p:cNvSpPr/>
          <p:nvPr/>
        </p:nvSpPr>
        <p:spPr>
          <a:xfrm>
            <a:off x="1293091" y="5276239"/>
            <a:ext cx="1506314" cy="61200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tx1"/>
                </a:solidFill>
                <a:latin typeface="Meiryo UI" panose="020B0604030504040204" pitchFamily="50" charset="-128"/>
                <a:ea typeface="Meiryo UI" panose="020B0604030504040204" pitchFamily="50" charset="-128"/>
              </a:rPr>
              <a:t>オープン戦略</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（ルール形成等）</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70" name="正方形/長方形 69">
            <a:extLst>
              <a:ext uri="{FF2B5EF4-FFF2-40B4-BE49-F238E27FC236}">
                <a16:creationId xmlns:a16="http://schemas.microsoft.com/office/drawing/2014/main" id="{7E5216E2-3930-BDBD-D39D-1C8E4C85A2CC}"/>
              </a:ext>
            </a:extLst>
          </p:cNvPr>
          <p:cNvSpPr/>
          <p:nvPr/>
        </p:nvSpPr>
        <p:spPr>
          <a:xfrm>
            <a:off x="2293490" y="2285800"/>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川下戦略、川上戦略、オープン戦略、クローズ戦略</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→それぞれの取組概要と取り組みによる期待効果を記載すること。</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en-US" altLang="ja-JP"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本様式の</a:t>
            </a:r>
            <a:r>
              <a:rPr lang="en-US" altLang="ja-JP" sz="1400" dirty="0">
                <a:solidFill>
                  <a:srgbClr val="FF0000"/>
                </a:solidFill>
                <a:latin typeface="Meiryo UI" panose="020B0604030504040204" pitchFamily="50" charset="-128"/>
                <a:ea typeface="Meiryo UI" panose="020B0604030504040204" pitchFamily="50" charset="-128"/>
              </a:rPr>
              <a:t>pp.</a:t>
            </a:r>
            <a:r>
              <a:rPr kumimoji="1" lang="en-US" altLang="ja-JP" sz="1400" dirty="0">
                <a:solidFill>
                  <a:srgbClr val="FF0000"/>
                </a:solidFill>
                <a:latin typeface="Meiryo UI" panose="020B0604030504040204" pitchFamily="50" charset="-128"/>
                <a:ea typeface="Meiryo UI" panose="020B0604030504040204" pitchFamily="50" charset="-128"/>
              </a:rPr>
              <a:t>19-2</a:t>
            </a:r>
            <a:r>
              <a:rPr lang="en-US" altLang="ja-JP" sz="1400" dirty="0">
                <a:solidFill>
                  <a:srgbClr val="FF0000"/>
                </a:solidFill>
                <a:latin typeface="Meiryo UI" panose="020B0604030504040204" pitchFamily="50" charset="-128"/>
                <a:ea typeface="Meiryo UI" panose="020B0604030504040204" pitchFamily="50" charset="-128"/>
              </a:rPr>
              <a:t>2</a:t>
            </a:r>
            <a:r>
              <a:rPr kumimoji="1" lang="ja-JP" altLang="en-US" sz="1400" dirty="0">
                <a:solidFill>
                  <a:srgbClr val="FF0000"/>
                </a:solidFill>
                <a:latin typeface="Meiryo UI" panose="020B0604030504040204" pitchFamily="50" charset="-128"/>
                <a:ea typeface="Meiryo UI" panose="020B0604030504040204" pitchFamily="50" charset="-128"/>
              </a:rPr>
              <a:t>の頭紙として適当な粒度で記載すること。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71" name="コネクタ: カギ線 70">
            <a:extLst>
              <a:ext uri="{FF2B5EF4-FFF2-40B4-BE49-F238E27FC236}">
                <a16:creationId xmlns:a16="http://schemas.microsoft.com/office/drawing/2014/main" id="{127D2971-42DC-BF33-E5F3-E7211338B098}"/>
              </a:ext>
            </a:extLst>
          </p:cNvPr>
          <p:cNvCxnSpPr>
            <a:cxnSpLocks/>
            <a:stCxn id="2" idx="3"/>
            <a:endCxn id="58" idx="1"/>
          </p:cNvCxnSpPr>
          <p:nvPr/>
        </p:nvCxnSpPr>
        <p:spPr>
          <a:xfrm>
            <a:off x="1034473" y="4212724"/>
            <a:ext cx="258618" cy="1369516"/>
          </a:xfrm>
          <a:prstGeom prst="bentConnector3">
            <a:avLst>
              <a:gd name="adj1" fmla="val 50000"/>
            </a:avLst>
          </a:prstGeom>
          <a:ln>
            <a:solidFill>
              <a:schemeClr val="tx1">
                <a:lumMod val="50000"/>
                <a:lumOff val="50000"/>
              </a:schemeClr>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239529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9" name="think-cell data - do not delete" hidden="1">
            <a:extLst>
              <a:ext uri="{FF2B5EF4-FFF2-40B4-BE49-F238E27FC236}">
                <a16:creationId xmlns:a16="http://schemas.microsoft.com/office/drawing/2014/main" id="{C59DD07D-CBBA-A36E-8209-758E149FB37F}"/>
              </a:ext>
            </a:extLst>
          </p:cNvPr>
          <p:cNvGraphicFramePr>
            <a:graphicFrameLocks noChangeAspect="1"/>
          </p:cNvGraphicFramePr>
          <p:nvPr>
            <p:custDataLst>
              <p:tags r:id="rId1"/>
            </p:custDataLst>
            <p:extLst>
              <p:ext uri="{D42A27DB-BD31-4B8C-83A1-F6EECF244321}">
                <p14:modId xmlns:p14="http://schemas.microsoft.com/office/powerpoint/2010/main" val="293168299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24" imgH="623" progId="TCLayout.ActiveDocument.1">
                  <p:embed/>
                </p:oleObj>
              </mc:Choice>
              <mc:Fallback>
                <p:oleObj name="think-cellスライド" r:id="rId4" imgW="624" imgH="623" progId="TCLayout.ActiveDocument.1">
                  <p:embed/>
                  <p:pic>
                    <p:nvPicPr>
                      <p:cNvPr id="179" name="think-cell data - do not delete" hidden="1">
                        <a:extLst>
                          <a:ext uri="{FF2B5EF4-FFF2-40B4-BE49-F238E27FC236}">
                            <a16:creationId xmlns:a16="http://schemas.microsoft.com/office/drawing/2014/main" id="{C59DD07D-CBBA-A36E-8209-758E149FB37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grpSp>
        <p:nvGrpSpPr>
          <p:cNvPr id="8" name="グループ化 7">
            <a:extLst>
              <a:ext uri="{FF2B5EF4-FFF2-40B4-BE49-F238E27FC236}">
                <a16:creationId xmlns:a16="http://schemas.microsoft.com/office/drawing/2014/main" id="{78ECEFE8-2C3F-AB36-EC30-BDD2A8860271}"/>
              </a:ext>
            </a:extLst>
          </p:cNvPr>
          <p:cNvGrpSpPr/>
          <p:nvPr/>
        </p:nvGrpSpPr>
        <p:grpSpPr>
          <a:xfrm>
            <a:off x="180001" y="1600633"/>
            <a:ext cx="3886032" cy="360000"/>
            <a:chOff x="543578" y="1377175"/>
            <a:chExt cx="5239039" cy="360000"/>
          </a:xfrm>
        </p:grpSpPr>
        <p:cxnSp>
          <p:nvCxnSpPr>
            <p:cNvPr id="9" name="Straight Connector 18">
              <a:extLst>
                <a:ext uri="{FF2B5EF4-FFF2-40B4-BE49-F238E27FC236}">
                  <a16:creationId xmlns:a16="http://schemas.microsoft.com/office/drawing/2014/main" id="{27A16052-2315-C698-6171-D7D46386A701}"/>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23">
              <a:extLst>
                <a:ext uri="{FF2B5EF4-FFF2-40B4-BE49-F238E27FC236}">
                  <a16:creationId xmlns:a16="http://schemas.microsoft.com/office/drawing/2014/main" id="{35063262-B40A-4BF7-7B68-E19BADBCA74C}"/>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dirty="0">
                  <a:solidFill>
                    <a:schemeClr val="tx1"/>
                  </a:solidFill>
                </a:rPr>
                <a:t>@@@</a:t>
              </a:r>
              <a:r>
                <a:rPr lang="ja-JP" altLang="en-US" dirty="0">
                  <a:solidFill>
                    <a:schemeClr val="tx1"/>
                  </a:solidFill>
                </a:rPr>
                <a:t>市場におけるセグメント分析</a:t>
              </a:r>
            </a:p>
          </p:txBody>
        </p:sp>
      </p:grpSp>
      <p:grpSp>
        <p:nvGrpSpPr>
          <p:cNvPr id="17" name="グループ化 16">
            <a:extLst>
              <a:ext uri="{FF2B5EF4-FFF2-40B4-BE49-F238E27FC236}">
                <a16:creationId xmlns:a16="http://schemas.microsoft.com/office/drawing/2014/main" id="{68713056-307A-BF5B-5C71-6352FA2259A7}"/>
              </a:ext>
            </a:extLst>
          </p:cNvPr>
          <p:cNvGrpSpPr/>
          <p:nvPr/>
        </p:nvGrpSpPr>
        <p:grpSpPr>
          <a:xfrm>
            <a:off x="4407408" y="1600633"/>
            <a:ext cx="7628593" cy="360000"/>
            <a:chOff x="543578" y="1377175"/>
            <a:chExt cx="5239039" cy="360000"/>
          </a:xfrm>
        </p:grpSpPr>
        <p:cxnSp>
          <p:nvCxnSpPr>
            <p:cNvPr id="23" name="Straight Connector 18">
              <a:extLst>
                <a:ext uri="{FF2B5EF4-FFF2-40B4-BE49-F238E27FC236}">
                  <a16:creationId xmlns:a16="http://schemas.microsoft.com/office/drawing/2014/main" id="{D9E77A31-7B2A-076B-8889-BC6E282DB070}"/>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E54CDE21-D9B8-B12A-8304-B9264D2FFCD3}"/>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dirty="0">
                  <a:solidFill>
                    <a:schemeClr val="tx1"/>
                  </a:solidFill>
                </a:rPr>
                <a:t>@@@</a:t>
              </a:r>
              <a:r>
                <a:rPr lang="ja-JP" altLang="en-US" dirty="0">
                  <a:solidFill>
                    <a:schemeClr val="tx1"/>
                  </a:solidFill>
                </a:rPr>
                <a:t>市場における注力セグメント・ターゲット顧客とその選定理由、申請時点での交渉状況</a:t>
              </a:r>
            </a:p>
          </p:txBody>
        </p:sp>
      </p:grpSp>
      <p:cxnSp>
        <p:nvCxnSpPr>
          <p:cNvPr id="43" name="Straight Connector 13">
            <a:extLst>
              <a:ext uri="{FF2B5EF4-FFF2-40B4-BE49-F238E27FC236}">
                <a16:creationId xmlns:a16="http://schemas.microsoft.com/office/drawing/2014/main" id="{4ECBC6A4-73D1-55CB-E75C-79B1411946C6}"/>
              </a:ext>
            </a:extLst>
          </p:cNvPr>
          <p:cNvCxnSpPr>
            <a:cxnSpLocks/>
          </p:cNvCxnSpPr>
          <p:nvPr/>
        </p:nvCxnSpPr>
        <p:spPr>
          <a:xfrm>
            <a:off x="4249246" y="2090730"/>
            <a:ext cx="0" cy="4428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0EB8E7E8-D9AD-AF86-7C85-FD1437A6BC2C}"/>
              </a:ext>
            </a:extLst>
          </p:cNvPr>
          <p:cNvSpPr/>
          <p:nvPr/>
        </p:nvSpPr>
        <p:spPr>
          <a:xfrm>
            <a:off x="8001000" y="-842211"/>
            <a:ext cx="4191001" cy="784225"/>
          </a:xfrm>
          <a:prstGeom prst="rect">
            <a:avLst/>
          </a:prstGeom>
          <a:solidFill>
            <a:srgbClr val="FFFF00"/>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fontAlgn="ct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②産業競争力強化への貢献に関する審査</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p>
            <a:pPr algn="just" fontAlgn="ct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エ</a:t>
            </a: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．グリーン市場</a:t>
            </a: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獲得に向けた戦略</a:t>
            </a: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（必須項目）</a:t>
            </a:r>
          </a:p>
        </p:txBody>
      </p:sp>
      <p:sp>
        <p:nvSpPr>
          <p:cNvPr id="18" name="Title 1">
            <a:extLst>
              <a:ext uri="{FF2B5EF4-FFF2-40B4-BE49-F238E27FC236}">
                <a16:creationId xmlns:a16="http://schemas.microsoft.com/office/drawing/2014/main" id="{F652BC2A-5159-17F1-61C8-E4877B95FD1D}"/>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lumMod val="50000"/>
                    <a:lumOff val="50000"/>
                  </a:schemeClr>
                </a:solidFill>
              </a:rPr>
              <a:t>2. </a:t>
            </a:r>
            <a:r>
              <a:rPr lang="ja-JP" altLang="en-US" sz="2000" dirty="0">
                <a:solidFill>
                  <a:schemeClr val="tx1">
                    <a:lumMod val="50000"/>
                    <a:lumOff val="50000"/>
                  </a:schemeClr>
                </a:solidFill>
              </a:rPr>
              <a:t>間接補助事業の実施内容｜</a:t>
            </a:r>
            <a:r>
              <a:rPr lang="en-US" altLang="ja-JP" sz="2000" dirty="0">
                <a:solidFill>
                  <a:schemeClr val="tx1">
                    <a:lumMod val="50000"/>
                    <a:lumOff val="50000"/>
                  </a:schemeClr>
                </a:solidFill>
              </a:rPr>
              <a:t>2.2 </a:t>
            </a:r>
            <a:r>
              <a:rPr lang="ja-JP" altLang="en-US" sz="2000" dirty="0">
                <a:solidFill>
                  <a:schemeClr val="tx1">
                    <a:lumMod val="50000"/>
                    <a:lumOff val="50000"/>
                  </a:schemeClr>
                </a:solidFill>
              </a:rPr>
              <a:t>グリーン市場獲得に向けた戦略（川下戦略）</a:t>
            </a:r>
          </a:p>
        </p:txBody>
      </p:sp>
      <p:sp>
        <p:nvSpPr>
          <p:cNvPr id="19" name="Title 1">
            <a:extLst>
              <a:ext uri="{FF2B5EF4-FFF2-40B4-BE49-F238E27FC236}">
                <a16:creationId xmlns:a16="http://schemas.microsoft.com/office/drawing/2014/main" id="{0A8599EB-D4E4-846A-778C-5F0155A944A4}"/>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用途市場は</a:t>
            </a:r>
            <a:r>
              <a:rPr kumimoji="1" lang="en-US" altLang="ja-JP" dirty="0">
                <a:solidFill>
                  <a:schemeClr val="tx1"/>
                </a:solidFill>
              </a:rPr>
              <a:t>xx</a:t>
            </a:r>
            <a:r>
              <a:rPr kumimoji="1" lang="ja-JP" altLang="en-US" dirty="0">
                <a:solidFill>
                  <a:schemeClr val="tx1"/>
                </a:solidFill>
              </a:rPr>
              <a:t>を想定。うち、短期的には</a:t>
            </a:r>
            <a:r>
              <a:rPr kumimoji="1" lang="en-US" altLang="ja-JP" dirty="0">
                <a:solidFill>
                  <a:schemeClr val="tx1"/>
                </a:solidFill>
              </a:rPr>
              <a:t>xx</a:t>
            </a:r>
            <a:r>
              <a:rPr kumimoji="1" lang="ja-JP" altLang="en-US" dirty="0">
                <a:solidFill>
                  <a:schemeClr val="tx1"/>
                </a:solidFill>
              </a:rPr>
              <a:t>、中長期的には</a:t>
            </a:r>
            <a:r>
              <a:rPr kumimoji="1" lang="en-US" altLang="ja-JP" dirty="0">
                <a:solidFill>
                  <a:schemeClr val="tx1"/>
                </a:solidFill>
              </a:rPr>
              <a:t>x</a:t>
            </a:r>
            <a:r>
              <a:rPr lang="en-US" altLang="ja-JP" dirty="0">
                <a:solidFill>
                  <a:schemeClr val="tx1"/>
                </a:solidFill>
              </a:rPr>
              <a:t>x</a:t>
            </a:r>
            <a:r>
              <a:rPr lang="ja-JP" altLang="en-US" dirty="0">
                <a:solidFill>
                  <a:schemeClr val="tx1"/>
                </a:solidFill>
              </a:rPr>
              <a:t>を注力セグメント</a:t>
            </a:r>
            <a:r>
              <a:rPr kumimoji="1" lang="ja-JP" altLang="en-US" dirty="0">
                <a:solidFill>
                  <a:schemeClr val="tx1"/>
                </a:solidFill>
              </a:rPr>
              <a:t>と想定している</a:t>
            </a:r>
          </a:p>
        </p:txBody>
      </p:sp>
      <p:cxnSp>
        <p:nvCxnSpPr>
          <p:cNvPr id="31" name="直線コネクタ 30">
            <a:extLst>
              <a:ext uri="{FF2B5EF4-FFF2-40B4-BE49-F238E27FC236}">
                <a16:creationId xmlns:a16="http://schemas.microsoft.com/office/drawing/2014/main" id="{6505C6C3-F7FC-3423-D926-CA4CDE399E9F}"/>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正方形/長方形 31">
            <a:extLst>
              <a:ext uri="{FF2B5EF4-FFF2-40B4-BE49-F238E27FC236}">
                <a16:creationId xmlns:a16="http://schemas.microsoft.com/office/drawing/2014/main" id="{0A0C7D13-1337-CD5B-24CD-2CBA0E41BE7A}"/>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72" name="フリーフォーム: 図形 71">
            <a:extLst>
              <a:ext uri="{FF2B5EF4-FFF2-40B4-BE49-F238E27FC236}">
                <a16:creationId xmlns:a16="http://schemas.microsoft.com/office/drawing/2014/main" id="{FD27121E-E756-9995-8AE0-A62823CAC6D1}"/>
              </a:ext>
            </a:extLst>
          </p:cNvPr>
          <p:cNvSpPr/>
          <p:nvPr/>
        </p:nvSpPr>
        <p:spPr>
          <a:xfrm>
            <a:off x="4445456" y="2561275"/>
            <a:ext cx="1620000" cy="1808622"/>
          </a:xfrm>
          <a:custGeom>
            <a:avLst/>
            <a:gdLst>
              <a:gd name="connsiteX0" fmla="*/ 0 w 1985721"/>
              <a:gd name="connsiteY0" fmla="*/ 0 h 1808622"/>
              <a:gd name="connsiteX1" fmla="*/ 226731 w 1985721"/>
              <a:gd name="connsiteY1" fmla="*/ 0 h 1808622"/>
              <a:gd name="connsiteX2" fmla="*/ 288000 w 1985721"/>
              <a:gd name="connsiteY2" fmla="*/ 0 h 1808622"/>
              <a:gd name="connsiteX3" fmla="*/ 1985721 w 1985721"/>
              <a:gd name="connsiteY3" fmla="*/ 0 h 1808622"/>
              <a:gd name="connsiteX4" fmla="*/ 1985721 w 1985721"/>
              <a:gd name="connsiteY4" fmla="*/ 540000 h 1808622"/>
              <a:gd name="connsiteX5" fmla="*/ 288000 w 1985721"/>
              <a:gd name="connsiteY5" fmla="*/ 540000 h 1808622"/>
              <a:gd name="connsiteX6" fmla="*/ 288000 w 1985721"/>
              <a:gd name="connsiteY6" fmla="*/ 1808622 h 1808622"/>
              <a:gd name="connsiteX7" fmla="*/ 0 w 1985721"/>
              <a:gd name="connsiteY7" fmla="*/ 1808622 h 1808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85721" h="1808622">
                <a:moveTo>
                  <a:pt x="0" y="0"/>
                </a:moveTo>
                <a:lnTo>
                  <a:pt x="226731" y="0"/>
                </a:lnTo>
                <a:lnTo>
                  <a:pt x="288000" y="0"/>
                </a:lnTo>
                <a:lnTo>
                  <a:pt x="1985721" y="0"/>
                </a:lnTo>
                <a:lnTo>
                  <a:pt x="1985721" y="540000"/>
                </a:lnTo>
                <a:lnTo>
                  <a:pt x="288000" y="540000"/>
                </a:lnTo>
                <a:lnTo>
                  <a:pt x="288000" y="1808622"/>
                </a:lnTo>
                <a:lnTo>
                  <a:pt x="0" y="1808622"/>
                </a:lnTo>
                <a:close/>
              </a:path>
            </a:pathLst>
          </a:custGeom>
          <a:solidFill>
            <a:schemeClr val="bg1">
              <a:lumMod val="5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200">
                <a:solidFill>
                  <a:schemeClr val="bg1"/>
                </a:solidFill>
                <a:latin typeface="Meiryo UI" panose="020B0604030504040204" pitchFamily="50" charset="-128"/>
                <a:ea typeface="Meiryo UI" panose="020B0604030504040204" pitchFamily="50" charset="-128"/>
              </a:rPr>
              <a:t>セグメント</a:t>
            </a:r>
            <a:r>
              <a:rPr kumimoji="1" lang="en-US" altLang="ja-JP" sz="1200">
                <a:solidFill>
                  <a:schemeClr val="bg1"/>
                </a:solidFill>
                <a:latin typeface="Meiryo UI" panose="020B0604030504040204" pitchFamily="50" charset="-128"/>
                <a:ea typeface="Meiryo UI" panose="020B0604030504040204" pitchFamily="50" charset="-128"/>
              </a:rPr>
              <a:t>A</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73" name="正方形/長方形 72">
            <a:extLst>
              <a:ext uri="{FF2B5EF4-FFF2-40B4-BE49-F238E27FC236}">
                <a16:creationId xmlns:a16="http://schemas.microsoft.com/office/drawing/2014/main" id="{D82B4EF4-4CDA-8621-FD87-BFDBA17ADC11}"/>
              </a:ext>
            </a:extLst>
          </p:cNvPr>
          <p:cNvSpPr/>
          <p:nvPr/>
        </p:nvSpPr>
        <p:spPr>
          <a:xfrm>
            <a:off x="6135154" y="2561275"/>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4" name="正方形/長方形 73">
            <a:extLst>
              <a:ext uri="{FF2B5EF4-FFF2-40B4-BE49-F238E27FC236}">
                <a16:creationId xmlns:a16="http://schemas.microsoft.com/office/drawing/2014/main" id="{45C4DE01-6CA5-D9B3-B827-F03FAE5ECB84}"/>
              </a:ext>
            </a:extLst>
          </p:cNvPr>
          <p:cNvSpPr/>
          <p:nvPr/>
        </p:nvSpPr>
        <p:spPr>
          <a:xfrm>
            <a:off x="4811176" y="3195588"/>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A</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5" name="正方形/長方形 74">
            <a:extLst>
              <a:ext uri="{FF2B5EF4-FFF2-40B4-BE49-F238E27FC236}">
                <a16:creationId xmlns:a16="http://schemas.microsoft.com/office/drawing/2014/main" id="{FDD3B39A-D433-8B1B-7FDF-ADEE725BB5EA}"/>
              </a:ext>
            </a:extLst>
          </p:cNvPr>
          <p:cNvSpPr/>
          <p:nvPr/>
        </p:nvSpPr>
        <p:spPr>
          <a:xfrm>
            <a:off x="6135154" y="3195588"/>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6" name="正方形/長方形 75">
            <a:extLst>
              <a:ext uri="{FF2B5EF4-FFF2-40B4-BE49-F238E27FC236}">
                <a16:creationId xmlns:a16="http://schemas.microsoft.com/office/drawing/2014/main" id="{07D78843-E2FF-229A-0276-C9C52CD19F9D}"/>
              </a:ext>
            </a:extLst>
          </p:cNvPr>
          <p:cNvSpPr/>
          <p:nvPr/>
        </p:nvSpPr>
        <p:spPr>
          <a:xfrm>
            <a:off x="4811176" y="3829901"/>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B</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3E97F452-634E-32B9-BCF4-9ED50265D8C0}"/>
              </a:ext>
            </a:extLst>
          </p:cNvPr>
          <p:cNvSpPr/>
          <p:nvPr/>
        </p:nvSpPr>
        <p:spPr>
          <a:xfrm>
            <a:off x="6135154" y="3829901"/>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8" name="正方形/長方形 77">
            <a:extLst>
              <a:ext uri="{FF2B5EF4-FFF2-40B4-BE49-F238E27FC236}">
                <a16:creationId xmlns:a16="http://schemas.microsoft.com/office/drawing/2014/main" id="{FDA99CCE-91B1-C2FD-FA79-49E987764D5C}"/>
              </a:ext>
            </a:extLst>
          </p:cNvPr>
          <p:cNvSpPr/>
          <p:nvPr/>
        </p:nvSpPr>
        <p:spPr>
          <a:xfrm>
            <a:off x="6135154" y="4464214"/>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4E4F96B3-DCDD-80F0-6AAE-E44974700DBB}"/>
              </a:ext>
            </a:extLst>
          </p:cNvPr>
          <p:cNvSpPr/>
          <p:nvPr/>
        </p:nvSpPr>
        <p:spPr>
          <a:xfrm>
            <a:off x="4811176" y="5098527"/>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C</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0" name="正方形/長方形 79">
            <a:extLst>
              <a:ext uri="{FF2B5EF4-FFF2-40B4-BE49-F238E27FC236}">
                <a16:creationId xmlns:a16="http://schemas.microsoft.com/office/drawing/2014/main" id="{0770B60E-00DF-5AAF-ED4F-2EC8DF9BFC14}"/>
              </a:ext>
            </a:extLst>
          </p:cNvPr>
          <p:cNvSpPr/>
          <p:nvPr/>
        </p:nvSpPr>
        <p:spPr>
          <a:xfrm>
            <a:off x="6135154" y="5098527"/>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1" name="正方形/長方形 80">
            <a:extLst>
              <a:ext uri="{FF2B5EF4-FFF2-40B4-BE49-F238E27FC236}">
                <a16:creationId xmlns:a16="http://schemas.microsoft.com/office/drawing/2014/main" id="{2BF0C3A4-2B77-C758-0379-87106694C701}"/>
              </a:ext>
            </a:extLst>
          </p:cNvPr>
          <p:cNvSpPr/>
          <p:nvPr/>
        </p:nvSpPr>
        <p:spPr>
          <a:xfrm>
            <a:off x="4811176" y="5732840"/>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D</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E4F13CCD-2292-AFCF-EC81-1D5595E47CF8}"/>
              </a:ext>
            </a:extLst>
          </p:cNvPr>
          <p:cNvSpPr/>
          <p:nvPr/>
        </p:nvSpPr>
        <p:spPr>
          <a:xfrm>
            <a:off x="6135154" y="5732840"/>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nvGrpSpPr>
          <p:cNvPr id="84" name="グループ化 83">
            <a:extLst>
              <a:ext uri="{FF2B5EF4-FFF2-40B4-BE49-F238E27FC236}">
                <a16:creationId xmlns:a16="http://schemas.microsoft.com/office/drawing/2014/main" id="{FFD245DF-546A-E299-238E-60AF8B4EFE93}"/>
              </a:ext>
            </a:extLst>
          </p:cNvPr>
          <p:cNvGrpSpPr/>
          <p:nvPr/>
        </p:nvGrpSpPr>
        <p:grpSpPr>
          <a:xfrm>
            <a:off x="4375757" y="2118703"/>
            <a:ext cx="1689699" cy="288000"/>
            <a:chOff x="-91819" y="1879963"/>
            <a:chExt cx="6007819" cy="288000"/>
          </a:xfrm>
        </p:grpSpPr>
        <p:sp>
          <p:nvSpPr>
            <p:cNvPr id="85" name="正方形/長方形 84">
              <a:extLst>
                <a:ext uri="{FF2B5EF4-FFF2-40B4-BE49-F238E27FC236}">
                  <a16:creationId xmlns:a16="http://schemas.microsoft.com/office/drawing/2014/main" id="{15D0C5AF-D638-AFC3-F63F-F8E42F869487}"/>
                </a:ext>
              </a:extLst>
            </p:cNvPr>
            <p:cNvSpPr/>
            <p:nvPr/>
          </p:nvSpPr>
          <p:spPr>
            <a:xfrm>
              <a:off x="-91819" y="1879963"/>
              <a:ext cx="6007819"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セグメント／ターゲット顧客</a:t>
              </a:r>
            </a:p>
          </p:txBody>
        </p:sp>
        <p:cxnSp>
          <p:nvCxnSpPr>
            <p:cNvPr id="92" name="直線コネクタ 91">
              <a:extLst>
                <a:ext uri="{FF2B5EF4-FFF2-40B4-BE49-F238E27FC236}">
                  <a16:creationId xmlns:a16="http://schemas.microsoft.com/office/drawing/2014/main" id="{6B4E3B00-F4D5-F97C-098F-9EE48A7F451F}"/>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93" name="グループ化 92">
            <a:extLst>
              <a:ext uri="{FF2B5EF4-FFF2-40B4-BE49-F238E27FC236}">
                <a16:creationId xmlns:a16="http://schemas.microsoft.com/office/drawing/2014/main" id="{C1946B47-7C68-9218-3619-BAE85F711608}"/>
              </a:ext>
            </a:extLst>
          </p:cNvPr>
          <p:cNvGrpSpPr/>
          <p:nvPr/>
        </p:nvGrpSpPr>
        <p:grpSpPr>
          <a:xfrm>
            <a:off x="6135155" y="2118703"/>
            <a:ext cx="2716237" cy="288000"/>
            <a:chOff x="156000" y="1879963"/>
            <a:chExt cx="5760000" cy="288000"/>
          </a:xfrm>
        </p:grpSpPr>
        <p:sp>
          <p:nvSpPr>
            <p:cNvPr id="94" name="正方形/長方形 93">
              <a:extLst>
                <a:ext uri="{FF2B5EF4-FFF2-40B4-BE49-F238E27FC236}">
                  <a16:creationId xmlns:a16="http://schemas.microsoft.com/office/drawing/2014/main" id="{3A5CA3C6-0FC8-CD5A-5DEE-8DA2E216558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200" dirty="0">
                  <a:solidFill>
                    <a:schemeClr val="tx1"/>
                  </a:solidFill>
                  <a:latin typeface="Meiryo UI" panose="020B0604030504040204" pitchFamily="50" charset="-128"/>
                  <a:ea typeface="Meiryo UI" panose="020B0604030504040204" pitchFamily="50" charset="-128"/>
                </a:rPr>
                <a:t>セグメント／ターゲット顧客の選定理由</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cxnSp>
          <p:nvCxnSpPr>
            <p:cNvPr id="95" name="直線コネクタ 94">
              <a:extLst>
                <a:ext uri="{FF2B5EF4-FFF2-40B4-BE49-F238E27FC236}">
                  <a16:creationId xmlns:a16="http://schemas.microsoft.com/office/drawing/2014/main" id="{749587CD-5E0C-A3A7-87E2-D0429641A86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96" name="フリーフォーム: 図形 95">
            <a:extLst>
              <a:ext uri="{FF2B5EF4-FFF2-40B4-BE49-F238E27FC236}">
                <a16:creationId xmlns:a16="http://schemas.microsoft.com/office/drawing/2014/main" id="{87D59EF6-BD72-E45A-8113-E376ADE3339E}"/>
              </a:ext>
            </a:extLst>
          </p:cNvPr>
          <p:cNvSpPr/>
          <p:nvPr/>
        </p:nvSpPr>
        <p:spPr>
          <a:xfrm>
            <a:off x="4445456" y="4464214"/>
            <a:ext cx="1620000" cy="1808626"/>
          </a:xfrm>
          <a:custGeom>
            <a:avLst/>
            <a:gdLst>
              <a:gd name="connsiteX0" fmla="*/ 226731 w 1985721"/>
              <a:gd name="connsiteY0" fmla="*/ 0 h 1808626"/>
              <a:gd name="connsiteX1" fmla="*/ 1985721 w 1985721"/>
              <a:gd name="connsiteY1" fmla="*/ 0 h 1808626"/>
              <a:gd name="connsiteX2" fmla="*/ 1985721 w 1985721"/>
              <a:gd name="connsiteY2" fmla="*/ 540000 h 1808626"/>
              <a:gd name="connsiteX3" fmla="*/ 288000 w 1985721"/>
              <a:gd name="connsiteY3" fmla="*/ 540000 h 1808626"/>
              <a:gd name="connsiteX4" fmla="*/ 288000 w 1985721"/>
              <a:gd name="connsiteY4" fmla="*/ 1808626 h 1808626"/>
              <a:gd name="connsiteX5" fmla="*/ 0 w 1985721"/>
              <a:gd name="connsiteY5" fmla="*/ 1808626 h 1808626"/>
              <a:gd name="connsiteX6" fmla="*/ 0 w 1985721"/>
              <a:gd name="connsiteY6" fmla="*/ 4 h 1808626"/>
              <a:gd name="connsiteX7" fmla="*/ 226731 w 1985721"/>
              <a:gd name="connsiteY7" fmla="*/ 4 h 1808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85721" h="1808626">
                <a:moveTo>
                  <a:pt x="226731" y="0"/>
                </a:moveTo>
                <a:lnTo>
                  <a:pt x="1985721" y="0"/>
                </a:lnTo>
                <a:lnTo>
                  <a:pt x="1985721" y="540000"/>
                </a:lnTo>
                <a:lnTo>
                  <a:pt x="288000" y="540000"/>
                </a:lnTo>
                <a:lnTo>
                  <a:pt x="288000" y="1808626"/>
                </a:lnTo>
                <a:lnTo>
                  <a:pt x="0" y="1808626"/>
                </a:lnTo>
                <a:lnTo>
                  <a:pt x="0" y="4"/>
                </a:lnTo>
                <a:lnTo>
                  <a:pt x="226731" y="4"/>
                </a:lnTo>
                <a:close/>
              </a:path>
            </a:pathLst>
          </a:custGeom>
          <a:solidFill>
            <a:schemeClr val="bg1">
              <a:lumMod val="5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200">
                <a:solidFill>
                  <a:schemeClr val="bg1"/>
                </a:solidFill>
                <a:latin typeface="Meiryo UI" panose="020B0604030504040204" pitchFamily="50" charset="-128"/>
                <a:ea typeface="Meiryo UI" panose="020B0604030504040204" pitchFamily="50" charset="-128"/>
              </a:rPr>
              <a:t>セグメント</a:t>
            </a:r>
            <a:r>
              <a:rPr kumimoji="1" lang="en-US" altLang="ja-JP" sz="1200">
                <a:solidFill>
                  <a:schemeClr val="bg1"/>
                </a:solidFill>
                <a:latin typeface="Meiryo UI" panose="020B0604030504040204" pitchFamily="50" charset="-128"/>
                <a:ea typeface="Meiryo UI" panose="020B0604030504040204" pitchFamily="50" charset="-128"/>
              </a:rPr>
              <a:t>B</a:t>
            </a:r>
            <a:endParaRPr kumimoji="1" lang="ja-JP" altLang="en-US" sz="1200">
              <a:solidFill>
                <a:schemeClr val="bg1"/>
              </a:solidFill>
              <a:latin typeface="Meiryo UI" panose="020B0604030504040204" pitchFamily="50" charset="-128"/>
              <a:ea typeface="Meiryo UI" panose="020B0604030504040204" pitchFamily="50" charset="-128"/>
            </a:endParaRPr>
          </a:p>
        </p:txBody>
      </p:sp>
      <p:grpSp>
        <p:nvGrpSpPr>
          <p:cNvPr id="112" name="グループ化 111">
            <a:extLst>
              <a:ext uri="{FF2B5EF4-FFF2-40B4-BE49-F238E27FC236}">
                <a16:creationId xmlns:a16="http://schemas.microsoft.com/office/drawing/2014/main" id="{0141CA5F-FD59-E33C-673B-E007CD34112A}"/>
              </a:ext>
            </a:extLst>
          </p:cNvPr>
          <p:cNvGrpSpPr/>
          <p:nvPr/>
        </p:nvGrpSpPr>
        <p:grpSpPr>
          <a:xfrm>
            <a:off x="204603" y="2195505"/>
            <a:ext cx="3766561" cy="4347479"/>
            <a:chOff x="325927" y="2195505"/>
            <a:chExt cx="3766561" cy="4347479"/>
          </a:xfrm>
        </p:grpSpPr>
        <p:sp>
          <p:nvSpPr>
            <p:cNvPr id="69" name="Rectangle 68">
              <a:extLst>
                <a:ext uri="{FF2B5EF4-FFF2-40B4-BE49-F238E27FC236}">
                  <a16:creationId xmlns:a16="http://schemas.microsoft.com/office/drawing/2014/main" id="{BF42C754-6B6E-48C0-BD02-1F293DB6CB79}"/>
                </a:ext>
              </a:extLst>
            </p:cNvPr>
            <p:cNvSpPr/>
            <p:nvPr/>
          </p:nvSpPr>
          <p:spPr>
            <a:xfrm>
              <a:off x="722235" y="2201406"/>
              <a:ext cx="2222529" cy="1946073"/>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cxnSp>
          <p:nvCxnSpPr>
            <p:cNvPr id="139" name="Straight Connector 138">
              <a:extLst>
                <a:ext uri="{FF2B5EF4-FFF2-40B4-BE49-F238E27FC236}">
                  <a16:creationId xmlns:a16="http://schemas.microsoft.com/office/drawing/2014/main" id="{68C440A3-9E57-4547-8E0F-AA2BC1A40698}"/>
                </a:ext>
              </a:extLst>
            </p:cNvPr>
            <p:cNvCxnSpPr/>
            <p:nvPr/>
          </p:nvCxnSpPr>
          <p:spPr>
            <a:xfrm>
              <a:off x="698782" y="6194212"/>
              <a:ext cx="3393706" cy="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2" name="TextBox 141">
              <a:extLst>
                <a:ext uri="{FF2B5EF4-FFF2-40B4-BE49-F238E27FC236}">
                  <a16:creationId xmlns:a16="http://schemas.microsoft.com/office/drawing/2014/main" id="{572B4234-6BE9-4F8D-A182-580701F20CD1}"/>
                </a:ext>
              </a:extLst>
            </p:cNvPr>
            <p:cNvSpPr txBox="1"/>
            <p:nvPr/>
          </p:nvSpPr>
          <p:spPr>
            <a:xfrm>
              <a:off x="2087964" y="6238734"/>
              <a:ext cx="605860" cy="30425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軸②</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4" name="TextBox 153">
              <a:extLst>
                <a:ext uri="{FF2B5EF4-FFF2-40B4-BE49-F238E27FC236}">
                  <a16:creationId xmlns:a16="http://schemas.microsoft.com/office/drawing/2014/main" id="{7F96E2F1-96F8-498B-8000-382E35908C7B}"/>
                </a:ext>
              </a:extLst>
            </p:cNvPr>
            <p:cNvSpPr txBox="1"/>
            <p:nvPr/>
          </p:nvSpPr>
          <p:spPr>
            <a:xfrm>
              <a:off x="1965572" y="2897436"/>
              <a:ext cx="808093" cy="604479"/>
            </a:xfrm>
            <a:prstGeom prst="ellipse">
              <a:avLst/>
            </a:prstGeom>
            <a:solidFill>
              <a:schemeClr val="accent4">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55" name="TextBox 154">
              <a:extLst>
                <a:ext uri="{FF2B5EF4-FFF2-40B4-BE49-F238E27FC236}">
                  <a16:creationId xmlns:a16="http://schemas.microsoft.com/office/drawing/2014/main" id="{E39011E9-FB3E-4758-92AE-7FB15FAE76F6}"/>
                </a:ext>
              </a:extLst>
            </p:cNvPr>
            <p:cNvSpPr txBox="1"/>
            <p:nvPr/>
          </p:nvSpPr>
          <p:spPr>
            <a:xfrm>
              <a:off x="894849" y="2345578"/>
              <a:ext cx="808093" cy="53026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56" name="TextBox 155">
              <a:extLst>
                <a:ext uri="{FF2B5EF4-FFF2-40B4-BE49-F238E27FC236}">
                  <a16:creationId xmlns:a16="http://schemas.microsoft.com/office/drawing/2014/main" id="{276279EA-F182-44F2-82FE-9F3970158243}"/>
                </a:ext>
              </a:extLst>
            </p:cNvPr>
            <p:cNvSpPr txBox="1"/>
            <p:nvPr/>
          </p:nvSpPr>
          <p:spPr>
            <a:xfrm>
              <a:off x="2003819" y="5176222"/>
              <a:ext cx="737218" cy="542442"/>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57" name="TextBox 156">
              <a:extLst>
                <a:ext uri="{FF2B5EF4-FFF2-40B4-BE49-F238E27FC236}">
                  <a16:creationId xmlns:a16="http://schemas.microsoft.com/office/drawing/2014/main" id="{176AAD46-8F42-4B83-9DAB-9657227FAEDE}"/>
                </a:ext>
              </a:extLst>
            </p:cNvPr>
            <p:cNvSpPr txBox="1"/>
            <p:nvPr/>
          </p:nvSpPr>
          <p:spPr>
            <a:xfrm>
              <a:off x="2191465" y="4595386"/>
              <a:ext cx="324428" cy="229285"/>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60" name="TextBox 159">
              <a:extLst>
                <a:ext uri="{FF2B5EF4-FFF2-40B4-BE49-F238E27FC236}">
                  <a16:creationId xmlns:a16="http://schemas.microsoft.com/office/drawing/2014/main" id="{084CF68F-4C59-4FDE-A791-A4386A69B2E8}"/>
                </a:ext>
              </a:extLst>
            </p:cNvPr>
            <p:cNvSpPr txBox="1"/>
            <p:nvPr/>
          </p:nvSpPr>
          <p:spPr>
            <a:xfrm>
              <a:off x="3080494" y="4471480"/>
              <a:ext cx="808093" cy="53026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161" name="TextBox 160">
              <a:extLst>
                <a:ext uri="{FF2B5EF4-FFF2-40B4-BE49-F238E27FC236}">
                  <a16:creationId xmlns:a16="http://schemas.microsoft.com/office/drawing/2014/main" id="{7E2CB754-9AAB-429A-8F4C-837FCE4C5B3B}"/>
                </a:ext>
              </a:extLst>
            </p:cNvPr>
            <p:cNvSpPr txBox="1"/>
            <p:nvPr/>
          </p:nvSpPr>
          <p:spPr>
            <a:xfrm>
              <a:off x="3260046" y="3285031"/>
              <a:ext cx="381993" cy="291995"/>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cxnSp>
          <p:nvCxnSpPr>
            <p:cNvPr id="58" name="Straight Connector 57">
              <a:extLst>
                <a:ext uri="{FF2B5EF4-FFF2-40B4-BE49-F238E27FC236}">
                  <a16:creationId xmlns:a16="http://schemas.microsoft.com/office/drawing/2014/main" id="{333B71CB-C8B3-4A38-9F07-E7ED3961A929}"/>
                </a:ext>
              </a:extLst>
            </p:cNvPr>
            <p:cNvCxnSpPr>
              <a:cxnSpLocks/>
            </p:cNvCxnSpPr>
            <p:nvPr/>
          </p:nvCxnSpPr>
          <p:spPr>
            <a:xfrm flipV="1">
              <a:off x="698782" y="2195505"/>
              <a:ext cx="0" cy="3998707"/>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1DE2DE3-F528-4D5F-8AC7-34E98DE97E6F}"/>
                </a:ext>
              </a:extLst>
            </p:cNvPr>
            <p:cNvCxnSpPr>
              <a:cxnSpLocks/>
            </p:cNvCxnSpPr>
            <p:nvPr/>
          </p:nvCxnSpPr>
          <p:spPr>
            <a:xfrm flipV="1">
              <a:off x="2961253" y="2195505"/>
              <a:ext cx="0" cy="3998707"/>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4A9728D5-FFE7-4253-9DF4-F483A3FC62A4}"/>
                </a:ext>
              </a:extLst>
            </p:cNvPr>
            <p:cNvCxnSpPr/>
            <p:nvPr/>
          </p:nvCxnSpPr>
          <p:spPr>
            <a:xfrm>
              <a:off x="698782" y="4184788"/>
              <a:ext cx="3393706"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86A9B54D-99F7-43DB-BC9A-801222CACA23}"/>
                </a:ext>
              </a:extLst>
            </p:cNvPr>
            <p:cNvSpPr txBox="1"/>
            <p:nvPr/>
          </p:nvSpPr>
          <p:spPr>
            <a:xfrm>
              <a:off x="3169195" y="5377445"/>
              <a:ext cx="622019" cy="383578"/>
            </a:xfrm>
            <a:prstGeom prst="ellipse">
              <a:avLst/>
            </a:prstGeom>
            <a:solidFill>
              <a:schemeClr val="accent4">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65" name="TextBox 64">
              <a:extLst>
                <a:ext uri="{FF2B5EF4-FFF2-40B4-BE49-F238E27FC236}">
                  <a16:creationId xmlns:a16="http://schemas.microsoft.com/office/drawing/2014/main" id="{34DEE7B3-A736-4C84-9FDC-648EB1DDB2E9}"/>
                </a:ext>
              </a:extLst>
            </p:cNvPr>
            <p:cNvSpPr txBox="1"/>
            <p:nvPr/>
          </p:nvSpPr>
          <p:spPr>
            <a:xfrm>
              <a:off x="964982" y="3118293"/>
              <a:ext cx="663433" cy="472021"/>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7" name="TextBox 66">
              <a:extLst>
                <a:ext uri="{FF2B5EF4-FFF2-40B4-BE49-F238E27FC236}">
                  <a16:creationId xmlns:a16="http://schemas.microsoft.com/office/drawing/2014/main" id="{FF15C9A4-C82C-4A76-BE6A-5ECEEDA3464F}"/>
                </a:ext>
              </a:extLst>
            </p:cNvPr>
            <p:cNvSpPr txBox="1"/>
            <p:nvPr/>
          </p:nvSpPr>
          <p:spPr>
            <a:xfrm>
              <a:off x="1131098" y="4965974"/>
              <a:ext cx="322541" cy="260895"/>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8" name="TextBox 67">
              <a:extLst>
                <a:ext uri="{FF2B5EF4-FFF2-40B4-BE49-F238E27FC236}">
                  <a16:creationId xmlns:a16="http://schemas.microsoft.com/office/drawing/2014/main" id="{419CEDDA-907A-47AD-B784-E0FEF0BE2546}"/>
                </a:ext>
              </a:extLst>
            </p:cNvPr>
            <p:cNvSpPr txBox="1"/>
            <p:nvPr/>
          </p:nvSpPr>
          <p:spPr>
            <a:xfrm>
              <a:off x="1115661" y="3863163"/>
              <a:ext cx="322541" cy="260895"/>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cxnSp>
          <p:nvCxnSpPr>
            <p:cNvPr id="140" name="Straight Connector 139">
              <a:extLst>
                <a:ext uri="{FF2B5EF4-FFF2-40B4-BE49-F238E27FC236}">
                  <a16:creationId xmlns:a16="http://schemas.microsoft.com/office/drawing/2014/main" id="{51021307-2614-46BA-863F-879DA2642528}"/>
                </a:ext>
              </a:extLst>
            </p:cNvPr>
            <p:cNvCxnSpPr>
              <a:cxnSpLocks/>
            </p:cNvCxnSpPr>
            <p:nvPr/>
          </p:nvCxnSpPr>
          <p:spPr>
            <a:xfrm flipV="1">
              <a:off x="1830017" y="2195505"/>
              <a:ext cx="0" cy="3998707"/>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77" name="TextBox 37">
              <a:extLst>
                <a:ext uri="{FF2B5EF4-FFF2-40B4-BE49-F238E27FC236}">
                  <a16:creationId xmlns:a16="http://schemas.microsoft.com/office/drawing/2014/main" id="{BCAE9AEA-1FB7-3862-9CF4-2D2D7148661C}"/>
                </a:ext>
              </a:extLst>
            </p:cNvPr>
            <p:cNvSpPr txBox="1"/>
            <p:nvPr/>
          </p:nvSpPr>
          <p:spPr>
            <a:xfrm>
              <a:off x="3459265" y="5705617"/>
              <a:ext cx="590210" cy="291949"/>
            </a:xfrm>
            <a:prstGeom prst="rect">
              <a:avLst/>
            </a:prstGeom>
            <a:solidFill>
              <a:schemeClr val="accent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bg1"/>
                  </a:solidFill>
                  <a:latin typeface="Meiryo UI" panose="020B0604030504040204" pitchFamily="50" charset="-128"/>
                  <a:ea typeface="Meiryo UI" panose="020B0604030504040204" pitchFamily="50" charset="-128"/>
                </a:rPr>
                <a:t>短期</a:t>
              </a:r>
              <a:endParaRPr kumimoji="1" lang="en-US" sz="1200" dirty="0">
                <a:solidFill>
                  <a:schemeClr val="bg1"/>
                </a:solidFill>
                <a:latin typeface="Meiryo UI" panose="020B0604030504040204" pitchFamily="50" charset="-128"/>
                <a:ea typeface="Meiryo UI" panose="020B0604030504040204" pitchFamily="50" charset="-128"/>
              </a:endParaRPr>
            </a:p>
          </p:txBody>
        </p:sp>
        <p:sp>
          <p:nvSpPr>
            <p:cNvPr id="180" name="TextBox 37">
              <a:extLst>
                <a:ext uri="{FF2B5EF4-FFF2-40B4-BE49-F238E27FC236}">
                  <a16:creationId xmlns:a16="http://schemas.microsoft.com/office/drawing/2014/main" id="{6DE4CD08-2783-FAAF-E77F-686D4D09B98C}"/>
                </a:ext>
              </a:extLst>
            </p:cNvPr>
            <p:cNvSpPr txBox="1"/>
            <p:nvPr/>
          </p:nvSpPr>
          <p:spPr>
            <a:xfrm>
              <a:off x="1911291" y="2646725"/>
              <a:ext cx="590210" cy="291949"/>
            </a:xfrm>
            <a:prstGeom prst="rect">
              <a:avLst/>
            </a:prstGeom>
            <a:solidFill>
              <a:schemeClr val="accent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中長期</a:t>
              </a:r>
              <a:endParaRPr kumimoji="1" lang="en-US" sz="1200">
                <a:solidFill>
                  <a:schemeClr val="bg1"/>
                </a:solidFill>
                <a:latin typeface="Meiryo UI" panose="020B0604030504040204" pitchFamily="50" charset="-128"/>
                <a:ea typeface="Meiryo UI" panose="020B0604030504040204" pitchFamily="50" charset="-128"/>
              </a:endParaRPr>
            </a:p>
          </p:txBody>
        </p:sp>
        <p:sp>
          <p:nvSpPr>
            <p:cNvPr id="181" name="矢印: 左 180">
              <a:extLst>
                <a:ext uri="{FF2B5EF4-FFF2-40B4-BE49-F238E27FC236}">
                  <a16:creationId xmlns:a16="http://schemas.microsoft.com/office/drawing/2014/main" id="{6D8AA52C-F58F-C417-3E84-92E06843A384}"/>
                </a:ext>
              </a:extLst>
            </p:cNvPr>
            <p:cNvSpPr/>
            <p:nvPr/>
          </p:nvSpPr>
          <p:spPr>
            <a:xfrm rot="4158548">
              <a:off x="1860477" y="4265039"/>
              <a:ext cx="2070609" cy="346320"/>
            </a:xfrm>
            <a:prstGeom prst="leftArrow">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0" name="テキスト ボックス 109">
              <a:extLst>
                <a:ext uri="{FF2B5EF4-FFF2-40B4-BE49-F238E27FC236}">
                  <a16:creationId xmlns:a16="http://schemas.microsoft.com/office/drawing/2014/main" id="{E89F0DEE-85D0-75F3-2B3F-EE0970FB2246}"/>
                </a:ext>
              </a:extLst>
            </p:cNvPr>
            <p:cNvSpPr txBox="1"/>
            <p:nvPr/>
          </p:nvSpPr>
          <p:spPr>
            <a:xfrm>
              <a:off x="325927" y="3984543"/>
              <a:ext cx="369332" cy="400110"/>
            </a:xfrm>
            <a:prstGeom prst="rect">
              <a:avLst/>
            </a:prstGeom>
            <a:noFill/>
          </p:spPr>
          <p:txBody>
            <a:bodyPr vert="eaVert"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軸①</a:t>
              </a:r>
              <a:endParaRPr kumimoji="1" lang="en-US" altLang="ja-JP" sz="12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endParaRPr>
            </a:p>
          </p:txBody>
        </p:sp>
      </p:grpSp>
      <p:sp>
        <p:nvSpPr>
          <p:cNvPr id="113" name="正方形/長方形 112">
            <a:extLst>
              <a:ext uri="{FF2B5EF4-FFF2-40B4-BE49-F238E27FC236}">
                <a16:creationId xmlns:a16="http://schemas.microsoft.com/office/drawing/2014/main" id="{F14AD97C-88EA-BBB8-0A76-095D4A21059B}"/>
              </a:ext>
            </a:extLst>
          </p:cNvPr>
          <p:cNvSpPr/>
          <p:nvPr/>
        </p:nvSpPr>
        <p:spPr>
          <a:xfrm>
            <a:off x="8937814" y="2561275"/>
            <a:ext cx="3098186" cy="540000"/>
          </a:xfrm>
          <a:prstGeom prst="rect">
            <a:avLst/>
          </a:prstGeom>
          <a:solidFill>
            <a:schemeClr val="bg1">
              <a:lumMod val="95000"/>
            </a:schemeClr>
          </a:solid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15" name="正方形/長方形 114">
            <a:extLst>
              <a:ext uri="{FF2B5EF4-FFF2-40B4-BE49-F238E27FC236}">
                <a16:creationId xmlns:a16="http://schemas.microsoft.com/office/drawing/2014/main" id="{C14DC83D-5C67-76DF-161E-2625CF243EF7}"/>
              </a:ext>
            </a:extLst>
          </p:cNvPr>
          <p:cNvSpPr/>
          <p:nvPr/>
        </p:nvSpPr>
        <p:spPr>
          <a:xfrm>
            <a:off x="8937814" y="3195588"/>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a:t>
            </a:r>
          </a:p>
        </p:txBody>
      </p:sp>
      <p:sp>
        <p:nvSpPr>
          <p:cNvPr id="116" name="正方形/長方形 115">
            <a:extLst>
              <a:ext uri="{FF2B5EF4-FFF2-40B4-BE49-F238E27FC236}">
                <a16:creationId xmlns:a16="http://schemas.microsoft.com/office/drawing/2014/main" id="{612D9F6F-D597-5B5B-7674-6264B1FCB07A}"/>
              </a:ext>
            </a:extLst>
          </p:cNvPr>
          <p:cNvSpPr/>
          <p:nvPr/>
        </p:nvSpPr>
        <p:spPr>
          <a:xfrm>
            <a:off x="8937814" y="3829901"/>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a:t>
            </a:r>
          </a:p>
        </p:txBody>
      </p:sp>
      <p:sp>
        <p:nvSpPr>
          <p:cNvPr id="117" name="正方形/長方形 116">
            <a:extLst>
              <a:ext uri="{FF2B5EF4-FFF2-40B4-BE49-F238E27FC236}">
                <a16:creationId xmlns:a16="http://schemas.microsoft.com/office/drawing/2014/main" id="{7280ACE0-FCC0-9064-1E4B-513F2A179445}"/>
              </a:ext>
            </a:extLst>
          </p:cNvPr>
          <p:cNvSpPr/>
          <p:nvPr/>
        </p:nvSpPr>
        <p:spPr>
          <a:xfrm>
            <a:off x="8937814" y="4464214"/>
            <a:ext cx="3098186" cy="540000"/>
          </a:xfrm>
          <a:prstGeom prst="rect">
            <a:avLst/>
          </a:prstGeom>
          <a:solidFill>
            <a:schemeClr val="bg1">
              <a:lumMod val="95000"/>
            </a:schemeClr>
          </a:solid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19" name="正方形/長方形 118">
            <a:extLst>
              <a:ext uri="{FF2B5EF4-FFF2-40B4-BE49-F238E27FC236}">
                <a16:creationId xmlns:a16="http://schemas.microsoft.com/office/drawing/2014/main" id="{D9E42F4A-7A40-C585-F3F1-F93D56BE4F2E}"/>
              </a:ext>
            </a:extLst>
          </p:cNvPr>
          <p:cNvSpPr/>
          <p:nvPr/>
        </p:nvSpPr>
        <p:spPr>
          <a:xfrm>
            <a:off x="8937814" y="5098527"/>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a:t>
            </a:r>
          </a:p>
        </p:txBody>
      </p:sp>
      <p:sp>
        <p:nvSpPr>
          <p:cNvPr id="120" name="正方形/長方形 119">
            <a:extLst>
              <a:ext uri="{FF2B5EF4-FFF2-40B4-BE49-F238E27FC236}">
                <a16:creationId xmlns:a16="http://schemas.microsoft.com/office/drawing/2014/main" id="{96D50FB5-63AA-8F0A-8206-C60C2DEF6FF4}"/>
              </a:ext>
            </a:extLst>
          </p:cNvPr>
          <p:cNvSpPr/>
          <p:nvPr/>
        </p:nvSpPr>
        <p:spPr>
          <a:xfrm>
            <a:off x="8937814" y="5732840"/>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ー</a:t>
            </a:r>
          </a:p>
        </p:txBody>
      </p:sp>
      <p:grpSp>
        <p:nvGrpSpPr>
          <p:cNvPr id="124" name="グループ化 123">
            <a:extLst>
              <a:ext uri="{FF2B5EF4-FFF2-40B4-BE49-F238E27FC236}">
                <a16:creationId xmlns:a16="http://schemas.microsoft.com/office/drawing/2014/main" id="{3947863D-2654-9F58-CFC6-D188978E4759}"/>
              </a:ext>
            </a:extLst>
          </p:cNvPr>
          <p:cNvGrpSpPr/>
          <p:nvPr/>
        </p:nvGrpSpPr>
        <p:grpSpPr>
          <a:xfrm>
            <a:off x="8937814" y="2118703"/>
            <a:ext cx="3098186" cy="288000"/>
            <a:chOff x="156000" y="1879963"/>
            <a:chExt cx="5760000" cy="288000"/>
          </a:xfrm>
        </p:grpSpPr>
        <p:sp>
          <p:nvSpPr>
            <p:cNvPr id="125" name="正方形/長方形 124">
              <a:extLst>
                <a:ext uri="{FF2B5EF4-FFF2-40B4-BE49-F238E27FC236}">
                  <a16:creationId xmlns:a16="http://schemas.microsoft.com/office/drawing/2014/main" id="{14508E37-E3E1-9966-56B1-7A2BDCA9AC1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ターゲット顧客との交渉状況（申請時点）</a:t>
              </a:r>
            </a:p>
          </p:txBody>
        </p:sp>
        <p:cxnSp>
          <p:nvCxnSpPr>
            <p:cNvPr id="126" name="直線コネクタ 125">
              <a:extLst>
                <a:ext uri="{FF2B5EF4-FFF2-40B4-BE49-F238E27FC236}">
                  <a16:creationId xmlns:a16="http://schemas.microsoft.com/office/drawing/2014/main" id="{B33108B2-A1A8-D782-6F6E-CBD14F26486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29" name="正方形/長方形 128">
            <a:extLst>
              <a:ext uri="{FF2B5EF4-FFF2-40B4-BE49-F238E27FC236}">
                <a16:creationId xmlns:a16="http://schemas.microsoft.com/office/drawing/2014/main" id="{0BF9CA8E-43AE-71E9-0C45-9BBD7D8724BA}"/>
              </a:ext>
            </a:extLst>
          </p:cNvPr>
          <p:cNvSpPr/>
          <p:nvPr/>
        </p:nvSpPr>
        <p:spPr>
          <a:xfrm>
            <a:off x="9319763" y="3195588"/>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30" name="正方形/長方形 129">
            <a:extLst>
              <a:ext uri="{FF2B5EF4-FFF2-40B4-BE49-F238E27FC236}">
                <a16:creationId xmlns:a16="http://schemas.microsoft.com/office/drawing/2014/main" id="{511B7366-1DDD-F3FE-8452-0D837B82CC3C}"/>
              </a:ext>
            </a:extLst>
          </p:cNvPr>
          <p:cNvSpPr/>
          <p:nvPr/>
        </p:nvSpPr>
        <p:spPr>
          <a:xfrm>
            <a:off x="9319763" y="3829901"/>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32" name="正方形/長方形 131">
            <a:extLst>
              <a:ext uri="{FF2B5EF4-FFF2-40B4-BE49-F238E27FC236}">
                <a16:creationId xmlns:a16="http://schemas.microsoft.com/office/drawing/2014/main" id="{A768FC23-6B50-7158-7583-37195CF730D6}"/>
              </a:ext>
            </a:extLst>
          </p:cNvPr>
          <p:cNvSpPr/>
          <p:nvPr/>
        </p:nvSpPr>
        <p:spPr>
          <a:xfrm>
            <a:off x="9319763" y="5098527"/>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33" name="正方形/長方形 132">
            <a:extLst>
              <a:ext uri="{FF2B5EF4-FFF2-40B4-BE49-F238E27FC236}">
                <a16:creationId xmlns:a16="http://schemas.microsoft.com/office/drawing/2014/main" id="{29DFDEA9-317F-39CE-E038-DCD1982E7125}"/>
              </a:ext>
            </a:extLst>
          </p:cNvPr>
          <p:cNvSpPr/>
          <p:nvPr/>
        </p:nvSpPr>
        <p:spPr>
          <a:xfrm>
            <a:off x="9319763" y="5732840"/>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cxnSp>
        <p:nvCxnSpPr>
          <p:cNvPr id="135" name="直線コネクタ 134">
            <a:extLst>
              <a:ext uri="{FF2B5EF4-FFF2-40B4-BE49-F238E27FC236}">
                <a16:creationId xmlns:a16="http://schemas.microsoft.com/office/drawing/2014/main" id="{CAC30FFE-E26B-2276-89AF-B60D5ED0C20C}"/>
              </a:ext>
            </a:extLst>
          </p:cNvPr>
          <p:cNvCxnSpPr/>
          <p:nvPr/>
        </p:nvCxnSpPr>
        <p:spPr>
          <a:xfrm flipH="1">
            <a:off x="8937814" y="2561275"/>
            <a:ext cx="3098186" cy="540000"/>
          </a:xfrm>
          <a:prstGeom prst="line">
            <a:avLst/>
          </a:prstGeom>
          <a:ln w="12700">
            <a:solidFill>
              <a:schemeClr val="tx1">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137" name="直線コネクタ 136">
            <a:extLst>
              <a:ext uri="{FF2B5EF4-FFF2-40B4-BE49-F238E27FC236}">
                <a16:creationId xmlns:a16="http://schemas.microsoft.com/office/drawing/2014/main" id="{2189A7BA-544A-F6A9-AD98-99FD36010BFD}"/>
              </a:ext>
            </a:extLst>
          </p:cNvPr>
          <p:cNvCxnSpPr/>
          <p:nvPr/>
        </p:nvCxnSpPr>
        <p:spPr>
          <a:xfrm flipH="1">
            <a:off x="8937814" y="4460278"/>
            <a:ext cx="3098186" cy="540000"/>
          </a:xfrm>
          <a:prstGeom prst="line">
            <a:avLst/>
          </a:prstGeom>
          <a:ln w="12700">
            <a:solidFill>
              <a:schemeClr val="tx1">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10" name="正方形/長方形 9">
            <a:extLst>
              <a:ext uri="{FF2B5EF4-FFF2-40B4-BE49-F238E27FC236}">
                <a16:creationId xmlns:a16="http://schemas.microsoft.com/office/drawing/2014/main" id="{FE0B20EB-2EE1-0C52-D1E5-FA3147BA690A}"/>
              </a:ext>
            </a:extLst>
          </p:cNvPr>
          <p:cNvSpPr/>
          <p:nvPr/>
        </p:nvSpPr>
        <p:spPr>
          <a:xfrm>
            <a:off x="2571094" y="1857814"/>
            <a:ext cx="7868093" cy="363848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市場におけるセグメント分析</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→市場のセグメンテーションを示したうえで、短期・中長期それぞれの注力セグメント（用途市場）がわかるように記載すること。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注力セグメントの選定理由</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→短期・中長期の注力セグメントについて、選定理由を記載すること。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ターゲット顧客とその選定理由、申請時点での交渉状況</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セグメントごとに</a:t>
            </a:r>
            <a:r>
              <a:rPr kumimoji="1" lang="ja-JP" altLang="en-US" sz="1400" dirty="0">
                <a:solidFill>
                  <a:srgbClr val="FF0000"/>
                </a:solidFill>
                <a:latin typeface="Meiryo UI" panose="020B0604030504040204" pitchFamily="50" charset="-128"/>
                <a:ea typeface="Meiryo UI" panose="020B0604030504040204" pitchFamily="50" charset="-128"/>
              </a:rPr>
              <a:t>ターゲット顧客を設定し、その選定理由とともに、交渉状況についても記載すること。</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交渉状況</a:t>
            </a:r>
            <a:r>
              <a:rPr lang="ja-JP" altLang="en-US" sz="1400" dirty="0">
                <a:solidFill>
                  <a:srgbClr val="FF0000"/>
                </a:solidFill>
                <a:latin typeface="Meiryo UI" panose="020B0604030504040204" pitchFamily="50" charset="-128"/>
                <a:ea typeface="Meiryo UI" panose="020B0604030504040204" pitchFamily="50" charset="-128"/>
              </a:rPr>
              <a:t>は、以下の判例に基づきステータスを記入したうえで、詳細を可能な範囲で記載すること。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◯：顧客と交渉済み（契約済み）</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：顧客と交渉中</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ー：自社内で検討中</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17C85900-AF01-8162-C79F-7A0853222043}"/>
              </a:ext>
            </a:extLst>
          </p:cNvPr>
          <p:cNvSpPr/>
          <p:nvPr/>
        </p:nvSpPr>
        <p:spPr bwMode="gray">
          <a:xfrm>
            <a:off x="7166344" y="6390859"/>
            <a:ext cx="4869653" cy="287999"/>
          </a:xfrm>
          <a:prstGeom prst="rect">
            <a:avLst/>
          </a:prstGeom>
          <a:noFill/>
          <a:ln>
            <a:no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000" dirty="0">
                <a:latin typeface="Meiryo UI" panose="020B0604030504040204" pitchFamily="50" charset="-128"/>
                <a:ea typeface="Meiryo UI" panose="020B0604030504040204" pitchFamily="50" charset="-128"/>
              </a:rPr>
              <a:t>凡例　　◯：顧客と交渉済み（契約済み）　　△：顧客と交渉中　　ー：自社内で検討中</a:t>
            </a:r>
          </a:p>
        </p:txBody>
      </p:sp>
    </p:spTree>
    <p:extLst>
      <p:ext uri="{BB962C8B-B14F-4D97-AF65-F5344CB8AC3E}">
        <p14:creationId xmlns:p14="http://schemas.microsoft.com/office/powerpoint/2010/main" val="34476361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0B0F56C7-258C-3C86-80DD-ABAF4AF7CB47}"/>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目次</a:t>
            </a:r>
          </a:p>
        </p:txBody>
      </p:sp>
      <p:grpSp>
        <p:nvGrpSpPr>
          <p:cNvPr id="9" name="グループ化 8">
            <a:extLst>
              <a:ext uri="{FF2B5EF4-FFF2-40B4-BE49-F238E27FC236}">
                <a16:creationId xmlns:a16="http://schemas.microsoft.com/office/drawing/2014/main" id="{6B390F13-A07D-6990-6CA7-35F2BC03D1C2}"/>
              </a:ext>
            </a:extLst>
          </p:cNvPr>
          <p:cNvGrpSpPr/>
          <p:nvPr/>
        </p:nvGrpSpPr>
        <p:grpSpPr>
          <a:xfrm>
            <a:off x="1189690" y="452673"/>
            <a:ext cx="9812619" cy="6405327"/>
            <a:chOff x="3195781" y="452673"/>
            <a:chExt cx="9812619" cy="6405327"/>
          </a:xfrm>
        </p:grpSpPr>
        <p:sp>
          <p:nvSpPr>
            <p:cNvPr id="5" name="テキスト ボックス 4">
              <a:extLst>
                <a:ext uri="{FF2B5EF4-FFF2-40B4-BE49-F238E27FC236}">
                  <a16:creationId xmlns:a16="http://schemas.microsoft.com/office/drawing/2014/main" id="{A3B18FB5-5C26-A89E-FC34-E0338884256F}"/>
                </a:ext>
              </a:extLst>
            </p:cNvPr>
            <p:cNvSpPr txBox="1"/>
            <p:nvPr/>
          </p:nvSpPr>
          <p:spPr>
            <a:xfrm>
              <a:off x="3509817" y="733246"/>
              <a:ext cx="5532074" cy="6124754"/>
            </a:xfrm>
            <a:prstGeom prst="rect">
              <a:avLst/>
            </a:prstGeom>
            <a:noFill/>
          </p:spPr>
          <p:txBody>
            <a:bodyPr wrap="square" rtlCol="0">
              <a:spAutoFit/>
            </a:bodyPr>
            <a:lstStyle/>
            <a:p>
              <a:pPr marL="342900" indent="-342900">
                <a:buFont typeface="+mj-lt"/>
                <a:buAutoNum type="arabicPeriod"/>
              </a:pPr>
              <a:r>
                <a:rPr lang="ja-JP" altLang="en-US" sz="1400" dirty="0">
                  <a:latin typeface="Meiryo UI" panose="020B0604030504040204" pitchFamily="50" charset="-128"/>
                  <a:ea typeface="Meiryo UI" panose="020B0604030504040204" pitchFamily="50" charset="-128"/>
                </a:rPr>
                <a:t>間接補助事業の背景</a:t>
              </a:r>
              <a:endParaRPr lang="en-US" altLang="ja-JP" sz="1400" dirty="0">
                <a:latin typeface="Meiryo UI" panose="020B0604030504040204" pitchFamily="50" charset="-128"/>
                <a:ea typeface="Meiryo UI" panose="020B0604030504040204" pitchFamily="50" charset="-128"/>
              </a:endParaRPr>
            </a:p>
            <a:p>
              <a:pPr lvl="1"/>
              <a:r>
                <a:rPr kumimoji="1" lang="en-US" altLang="ja-JP" sz="1400" dirty="0">
                  <a:latin typeface="Meiryo UI" panose="020B0604030504040204" pitchFamily="50" charset="-128"/>
                  <a:ea typeface="Meiryo UI" panose="020B0604030504040204" pitchFamily="50" charset="-128"/>
                </a:rPr>
                <a:t>1.1</a:t>
              </a:r>
              <a:r>
                <a:rPr lang="ja-JP" altLang="en-US" sz="1400" dirty="0">
                  <a:latin typeface="Meiryo UI" panose="020B0604030504040204" pitchFamily="50" charset="-128"/>
                  <a:ea typeface="Meiryo UI" panose="020B0604030504040204" pitchFamily="50" charset="-128"/>
                </a:rPr>
                <a:t> </a:t>
              </a:r>
              <a:r>
                <a:rPr kumimoji="1" lang="ja-JP" altLang="en-US" sz="1400" dirty="0">
                  <a:latin typeface="Meiryo UI" panose="020B0604030504040204" pitchFamily="50" charset="-128"/>
                  <a:ea typeface="Meiryo UI" panose="020B0604030504040204" pitchFamily="50" charset="-128"/>
                </a:rPr>
                <a:t>業界における外部環境の変化</a:t>
              </a:r>
              <a:endParaRPr kumimoji="1" lang="en-US" altLang="ja-JP" sz="1400" dirty="0">
                <a:latin typeface="Meiryo UI" panose="020B0604030504040204" pitchFamily="50" charset="-128"/>
                <a:ea typeface="Meiryo UI" panose="020B0604030504040204" pitchFamily="50" charset="-128"/>
              </a:endParaRPr>
            </a:p>
            <a:p>
              <a:pPr lvl="1"/>
              <a:r>
                <a:rPr lang="en-US" altLang="ja-JP" sz="1400" dirty="0">
                  <a:latin typeface="Meiryo UI" panose="020B0604030504040204" pitchFamily="50" charset="-128"/>
                  <a:ea typeface="Meiryo UI" panose="020B0604030504040204" pitchFamily="50" charset="-128"/>
                </a:rPr>
                <a:t>1.2 </a:t>
              </a:r>
              <a:r>
                <a:rPr lang="ja-JP" altLang="en-US" sz="1400" dirty="0">
                  <a:latin typeface="Meiryo UI" panose="020B0604030504040204" pitchFamily="50" charset="-128"/>
                  <a:ea typeface="Meiryo UI" panose="020B0604030504040204" pitchFamily="50" charset="-128"/>
                </a:rPr>
                <a:t>業界における自社のポジショニングと今後の戦略</a:t>
              </a:r>
              <a:endParaRPr lang="en-US" altLang="ja-JP" sz="1400" dirty="0">
                <a:latin typeface="Meiryo UI" panose="020B0604030504040204" pitchFamily="50" charset="-128"/>
                <a:ea typeface="Meiryo UI" panose="020B0604030504040204" pitchFamily="50" charset="-128"/>
              </a:endParaRPr>
            </a:p>
            <a:p>
              <a:pPr marL="342900" indent="-342900">
                <a:buFont typeface="+mj-lt"/>
                <a:buAutoNum type="arabicPeriod"/>
              </a:pPr>
              <a:endParaRPr kumimoji="1" lang="en-US" altLang="ja-JP" sz="1400" dirty="0">
                <a:latin typeface="Meiryo UI" panose="020B0604030504040204" pitchFamily="50" charset="-128"/>
                <a:ea typeface="Meiryo UI" panose="020B0604030504040204" pitchFamily="50" charset="-128"/>
              </a:endParaRPr>
            </a:p>
            <a:p>
              <a:pPr marL="342900" indent="-342900">
                <a:buFont typeface="+mj-lt"/>
                <a:buAutoNum type="arabicPeriod"/>
              </a:pPr>
              <a:r>
                <a:rPr kumimoji="1" lang="ja-JP" altLang="en-US" sz="1400" dirty="0">
                  <a:latin typeface="Meiryo UI" panose="020B0604030504040204" pitchFamily="50" charset="-128"/>
                  <a:ea typeface="Meiryo UI" panose="020B0604030504040204" pitchFamily="50" charset="-128"/>
                </a:rPr>
                <a:t>間接補助事業の実施内容</a:t>
              </a:r>
              <a:endParaRPr kumimoji="1" lang="en-US" altLang="ja-JP" sz="1400" dirty="0">
                <a:latin typeface="Meiryo UI" panose="020B0604030504040204" pitchFamily="50" charset="-128"/>
                <a:ea typeface="Meiryo UI" panose="020B0604030504040204" pitchFamily="50" charset="-128"/>
              </a:endParaRPr>
            </a:p>
            <a:p>
              <a:pPr lvl="1"/>
              <a:r>
                <a:rPr kumimoji="1" lang="en-US" altLang="ja-JP" sz="1400" dirty="0">
                  <a:latin typeface="Meiryo UI" panose="020B0604030504040204" pitchFamily="50" charset="-128"/>
                  <a:ea typeface="Meiryo UI" panose="020B0604030504040204" pitchFamily="50" charset="-128"/>
                </a:rPr>
                <a:t>2.1 </a:t>
              </a:r>
              <a:r>
                <a:rPr kumimoji="1" lang="ja-JP" altLang="en-US" sz="1400" dirty="0">
                  <a:latin typeface="Meiryo UI" panose="020B0604030504040204" pitchFamily="50" charset="-128"/>
                  <a:ea typeface="Meiryo UI" panose="020B0604030504040204" pitchFamily="50" charset="-128"/>
                </a:rPr>
                <a:t>申請の概要</a:t>
              </a:r>
              <a:endParaRPr kumimoji="1" lang="en-US" altLang="ja-JP" sz="1400" dirty="0">
                <a:latin typeface="Meiryo UI" panose="020B0604030504040204" pitchFamily="50" charset="-128"/>
                <a:ea typeface="Meiryo UI" panose="020B0604030504040204" pitchFamily="50" charset="-128"/>
              </a:endParaRPr>
            </a:p>
            <a:p>
              <a:pPr lvl="1"/>
              <a:r>
                <a:rPr lang="en-US" altLang="ja-JP" sz="1400" dirty="0">
                  <a:latin typeface="Meiryo UI" panose="020B0604030504040204" pitchFamily="50" charset="-128"/>
                  <a:ea typeface="Meiryo UI" panose="020B0604030504040204" pitchFamily="50" charset="-128"/>
                </a:rPr>
                <a:t>2.2 </a:t>
              </a:r>
              <a:r>
                <a:rPr lang="ja-JP" altLang="en-US" sz="1400" dirty="0">
                  <a:latin typeface="Meiryo UI" panose="020B0604030504040204" pitchFamily="50" charset="-128"/>
                  <a:ea typeface="Meiryo UI" panose="020B0604030504040204" pitchFamily="50" charset="-128"/>
                </a:rPr>
                <a:t>グリーン市場獲得に向けた戦略</a:t>
              </a:r>
              <a:endParaRPr lang="en-US" altLang="ja-JP" sz="1400" dirty="0">
                <a:latin typeface="Meiryo UI" panose="020B0604030504040204" pitchFamily="50" charset="-128"/>
                <a:ea typeface="Meiryo UI" panose="020B0604030504040204" pitchFamily="50" charset="-128"/>
              </a:endParaRPr>
            </a:p>
            <a:p>
              <a:pPr marL="342900" indent="-342900">
                <a:buFont typeface="+mj-lt"/>
                <a:buAutoNum type="arabicPeriod"/>
              </a:pPr>
              <a:endParaRPr lang="en-US" altLang="ja-JP" sz="1400" dirty="0">
                <a:latin typeface="Meiryo UI" panose="020B0604030504040204" pitchFamily="50" charset="-128"/>
                <a:ea typeface="Meiryo UI" panose="020B0604030504040204" pitchFamily="50" charset="-128"/>
              </a:endParaRPr>
            </a:p>
            <a:p>
              <a:pPr marL="342900" indent="-342900">
                <a:buFont typeface="+mj-lt"/>
                <a:buAutoNum type="arabicPeriod"/>
              </a:pPr>
              <a:r>
                <a:rPr kumimoji="1" lang="ja-JP" altLang="en-US" sz="1400" dirty="0">
                  <a:latin typeface="Meiryo UI" panose="020B0604030504040204" pitchFamily="50" charset="-128"/>
                  <a:ea typeface="Meiryo UI" panose="020B0604030504040204" pitchFamily="50" charset="-128"/>
                </a:rPr>
                <a:t>間接補助事業の実施計画</a:t>
              </a:r>
              <a:endParaRPr kumimoji="1" lang="en-US" altLang="ja-JP" sz="1400" dirty="0">
                <a:latin typeface="Meiryo UI" panose="020B0604030504040204" pitchFamily="50" charset="-128"/>
                <a:ea typeface="Meiryo UI" panose="020B0604030504040204" pitchFamily="50" charset="-128"/>
              </a:endParaRPr>
            </a:p>
            <a:p>
              <a:pPr lvl="1"/>
              <a:r>
                <a:rPr kumimoji="1" lang="en-US" altLang="ja-JP" sz="1400" dirty="0">
                  <a:latin typeface="Meiryo UI" panose="020B0604030504040204" pitchFamily="50" charset="-128"/>
                  <a:ea typeface="Meiryo UI" panose="020B0604030504040204" pitchFamily="50" charset="-128"/>
                </a:rPr>
                <a:t>3.1 </a:t>
              </a:r>
              <a:r>
                <a:rPr kumimoji="1" lang="ja-JP" altLang="en-US" sz="1400" dirty="0">
                  <a:latin typeface="Meiryo UI" panose="020B0604030504040204" pitchFamily="50" charset="-128"/>
                  <a:ea typeface="Meiryo UI" panose="020B0604030504040204" pitchFamily="50" charset="-128"/>
                </a:rPr>
                <a:t>間接補助事業の投資計画</a:t>
              </a:r>
              <a:endParaRPr kumimoji="1" lang="en-US" altLang="ja-JP" sz="1400" dirty="0">
                <a:latin typeface="Meiryo UI" panose="020B0604030504040204" pitchFamily="50" charset="-128"/>
                <a:ea typeface="Meiryo UI" panose="020B0604030504040204" pitchFamily="50" charset="-128"/>
              </a:endParaRPr>
            </a:p>
            <a:p>
              <a:pPr lvl="1"/>
              <a:r>
                <a:rPr kumimoji="1" lang="en-US" altLang="ja-JP" sz="1400" dirty="0">
                  <a:latin typeface="Meiryo UI" panose="020B0604030504040204" pitchFamily="50" charset="-128"/>
                  <a:ea typeface="Meiryo UI" panose="020B0604030504040204" pitchFamily="50" charset="-128"/>
                </a:rPr>
                <a:t>3.2 </a:t>
              </a:r>
              <a:r>
                <a:rPr kumimoji="1" lang="ja-JP" altLang="en-US" sz="1400" dirty="0">
                  <a:latin typeface="Meiryo UI" panose="020B0604030504040204" pitchFamily="50" charset="-128"/>
                  <a:ea typeface="Meiryo UI" panose="020B0604030504040204" pitchFamily="50" charset="-128"/>
                </a:rPr>
                <a:t>間接補助事業の収支計画</a:t>
              </a:r>
              <a:endParaRPr kumimoji="1" lang="en-US" altLang="ja-JP" sz="1400" dirty="0">
                <a:latin typeface="Meiryo UI" panose="020B0604030504040204" pitchFamily="50" charset="-128"/>
                <a:ea typeface="Meiryo UI" panose="020B0604030504040204" pitchFamily="50" charset="-128"/>
              </a:endParaRPr>
            </a:p>
            <a:p>
              <a:pPr lvl="1"/>
              <a:r>
                <a:rPr kumimoji="1" lang="en-US" altLang="ja-JP" sz="1400" dirty="0">
                  <a:latin typeface="Meiryo UI" panose="020B0604030504040204" pitchFamily="50" charset="-128"/>
                  <a:ea typeface="Meiryo UI" panose="020B0604030504040204" pitchFamily="50" charset="-128"/>
                </a:rPr>
                <a:t>3.3 </a:t>
              </a:r>
              <a:r>
                <a:rPr kumimoji="1" lang="ja-JP" altLang="en-US" sz="1400" dirty="0">
                  <a:latin typeface="Meiryo UI" panose="020B0604030504040204" pitchFamily="50" charset="-128"/>
                  <a:ea typeface="Meiryo UI" panose="020B0604030504040204" pitchFamily="50" charset="-128"/>
                </a:rPr>
                <a:t>間接補助事業含む事業の将来的な自立化に向けた資金計画</a:t>
              </a:r>
              <a:endParaRPr lang="en-US" altLang="ja-JP" sz="1400" dirty="0">
                <a:latin typeface="Meiryo UI" panose="020B0604030504040204" pitchFamily="50" charset="-128"/>
                <a:ea typeface="Meiryo UI" panose="020B0604030504040204" pitchFamily="50" charset="-128"/>
              </a:endParaRPr>
            </a:p>
            <a:p>
              <a:pPr marL="342900" indent="-342900">
                <a:buFont typeface="+mj-lt"/>
                <a:buAutoNum type="arabicPeriod"/>
              </a:pPr>
              <a:endParaRPr lang="en-US" altLang="ja-JP" sz="1400" dirty="0">
                <a:latin typeface="Meiryo UI" panose="020B0604030504040204" pitchFamily="50" charset="-128"/>
                <a:ea typeface="Meiryo UI" panose="020B0604030504040204" pitchFamily="50" charset="-128"/>
              </a:endParaRPr>
            </a:p>
            <a:p>
              <a:pPr marL="342900" indent="-342900">
                <a:buFont typeface="+mj-lt"/>
                <a:buAutoNum type="arabicPeriod"/>
              </a:pPr>
              <a:endParaRPr lang="en-US" altLang="ja-JP" sz="1400" dirty="0">
                <a:latin typeface="Meiryo UI" panose="020B0604030504040204" pitchFamily="50" charset="-128"/>
                <a:ea typeface="Meiryo UI" panose="020B0604030504040204" pitchFamily="50" charset="-128"/>
              </a:endParaRPr>
            </a:p>
            <a:p>
              <a:pPr marL="342900" indent="-342900">
                <a:buFont typeface="+mj-lt"/>
                <a:buAutoNum type="arabicPeriod"/>
              </a:pPr>
              <a:r>
                <a:rPr lang="ja-JP" altLang="en-US" sz="1400" dirty="0">
                  <a:latin typeface="Meiryo UI" panose="020B0604030504040204" pitchFamily="50" charset="-128"/>
                  <a:ea typeface="Meiryo UI" panose="020B0604030504040204" pitchFamily="50" charset="-128"/>
                </a:rPr>
                <a:t>経済的背景</a:t>
              </a:r>
              <a:endParaRPr lang="en-US" altLang="ja-JP" sz="1400" dirty="0">
                <a:latin typeface="Meiryo UI" panose="020B0604030504040204" pitchFamily="50" charset="-128"/>
                <a:ea typeface="Meiryo UI" panose="020B0604030504040204" pitchFamily="50" charset="-128"/>
              </a:endParaRPr>
            </a:p>
            <a:p>
              <a:pPr marL="342900" indent="-342900">
                <a:buFont typeface="+mj-lt"/>
                <a:buAutoNum type="arabicPeriod"/>
              </a:pPr>
              <a:endParaRPr lang="en-US" altLang="ja-JP" sz="1400" dirty="0">
                <a:latin typeface="Meiryo UI" panose="020B0604030504040204" pitchFamily="50" charset="-128"/>
                <a:ea typeface="Meiryo UI" panose="020B0604030504040204" pitchFamily="50" charset="-128"/>
              </a:endParaRPr>
            </a:p>
            <a:p>
              <a:pPr marL="342900" indent="-342900">
                <a:buFont typeface="+mj-lt"/>
                <a:buAutoNum type="arabicPeriod"/>
              </a:pPr>
              <a:r>
                <a:rPr lang="ja-JP" altLang="en-US" sz="1400" dirty="0">
                  <a:latin typeface="Meiryo UI" panose="020B0604030504040204" pitchFamily="50" charset="-128"/>
                  <a:ea typeface="Meiryo UI" panose="020B0604030504040204" pitchFamily="50" charset="-128"/>
                </a:rPr>
                <a:t>技術的背景</a:t>
              </a:r>
              <a:endParaRPr lang="en-US" altLang="ja-JP" sz="1400" dirty="0">
                <a:latin typeface="Meiryo UI" panose="020B0604030504040204" pitchFamily="50" charset="-128"/>
                <a:ea typeface="Meiryo UI" panose="020B0604030504040204" pitchFamily="50" charset="-128"/>
              </a:endParaRPr>
            </a:p>
            <a:p>
              <a:pPr marL="342900" indent="-342900">
                <a:buFont typeface="+mj-lt"/>
                <a:buAutoNum type="arabicPeriod"/>
              </a:pPr>
              <a:endParaRPr lang="en-US" altLang="ja-JP" sz="1400" dirty="0">
                <a:latin typeface="Meiryo UI" panose="020B0604030504040204" pitchFamily="50" charset="-128"/>
                <a:ea typeface="Meiryo UI" panose="020B0604030504040204" pitchFamily="50" charset="-128"/>
              </a:endParaRPr>
            </a:p>
            <a:p>
              <a:pPr marL="342900" indent="-342900">
                <a:buFont typeface="+mj-lt"/>
                <a:buAutoNum type="arabicPeriod"/>
              </a:pPr>
              <a:r>
                <a:rPr lang="ja-JP" altLang="en-US" sz="1400" dirty="0">
                  <a:latin typeface="Meiryo UI" panose="020B0604030504040204" pitchFamily="50" charset="-128"/>
                  <a:ea typeface="Meiryo UI" panose="020B0604030504040204" pitchFamily="50" charset="-128"/>
                </a:rPr>
                <a:t>その他</a:t>
              </a:r>
              <a:endParaRPr lang="en-US" altLang="ja-JP" sz="1400" dirty="0">
                <a:latin typeface="Meiryo UI" panose="020B0604030504040204" pitchFamily="50" charset="-128"/>
                <a:ea typeface="Meiryo UI" panose="020B0604030504040204" pitchFamily="50" charset="-128"/>
              </a:endParaRPr>
            </a:p>
            <a:p>
              <a:pPr marL="342900" indent="-342900">
                <a:buFont typeface="+mj-lt"/>
                <a:buAutoNum type="arabicPeriod"/>
              </a:pPr>
              <a:endParaRPr lang="en-US" altLang="ja-JP" sz="1400" dirty="0">
                <a:latin typeface="Meiryo UI" panose="020B0604030504040204" pitchFamily="50" charset="-128"/>
                <a:ea typeface="Meiryo UI" panose="020B0604030504040204" pitchFamily="50" charset="-128"/>
              </a:endParaRPr>
            </a:p>
            <a:p>
              <a:pPr marL="342900" indent="-342900">
                <a:buFont typeface="+mj-lt"/>
                <a:buAutoNum type="arabicPeriod"/>
              </a:pPr>
              <a:endParaRPr lang="en-US" altLang="ja-JP" sz="1400" dirty="0">
                <a:latin typeface="Meiryo UI" panose="020B0604030504040204" pitchFamily="50" charset="-128"/>
                <a:ea typeface="Meiryo UI" panose="020B0604030504040204" pitchFamily="50" charset="-128"/>
              </a:endParaRPr>
            </a:p>
            <a:p>
              <a:pPr marL="342900" indent="-342900">
                <a:buFont typeface="+mj-lt"/>
                <a:buAutoNum type="arabicPeriod"/>
              </a:pPr>
              <a:r>
                <a:rPr lang="ja-JP" altLang="en-US" sz="1400" dirty="0">
                  <a:latin typeface="Meiryo UI" panose="020B0604030504040204" pitchFamily="50" charset="-128"/>
                  <a:ea typeface="Meiryo UI" panose="020B0604030504040204" pitchFamily="50" charset="-128"/>
                </a:rPr>
                <a:t>経営層が担う役割</a:t>
              </a:r>
              <a:endParaRPr lang="en-US" altLang="ja-JP" sz="1400" dirty="0">
                <a:latin typeface="Meiryo UI" panose="020B0604030504040204" pitchFamily="50" charset="-128"/>
                <a:ea typeface="Meiryo UI" panose="020B0604030504040204" pitchFamily="50" charset="-128"/>
              </a:endParaRPr>
            </a:p>
            <a:p>
              <a:pPr marL="342900" indent="-342900">
                <a:buFont typeface="+mj-lt"/>
                <a:buAutoNum type="arabicPeriod"/>
              </a:pPr>
              <a:endParaRPr lang="en-US" altLang="ja-JP" sz="1400" dirty="0">
                <a:latin typeface="Meiryo UI" panose="020B0604030504040204" pitchFamily="50" charset="-128"/>
                <a:ea typeface="Meiryo UI" panose="020B0604030504040204" pitchFamily="50" charset="-128"/>
              </a:endParaRPr>
            </a:p>
            <a:p>
              <a:pPr marL="342900" indent="-342900">
                <a:buFont typeface="+mj-lt"/>
                <a:buAutoNum type="arabicPeriod"/>
              </a:pPr>
              <a:r>
                <a:rPr lang="ja-JP" altLang="en-US" sz="1400" dirty="0">
                  <a:latin typeface="Meiryo UI" panose="020B0604030504040204" pitchFamily="50" charset="-128"/>
                  <a:ea typeface="Meiryo UI" panose="020B0604030504040204" pitchFamily="50" charset="-128"/>
                </a:rPr>
                <a:t>経営層による具体的な取組内容</a:t>
              </a:r>
              <a:endParaRPr lang="en-US" altLang="ja-JP" sz="1400" dirty="0">
                <a:latin typeface="Meiryo UI" panose="020B0604030504040204" pitchFamily="50" charset="-128"/>
                <a:ea typeface="Meiryo UI" panose="020B0604030504040204" pitchFamily="50" charset="-128"/>
              </a:endParaRPr>
            </a:p>
            <a:p>
              <a:pPr lvl="1"/>
              <a:r>
                <a:rPr lang="en-US" altLang="ja-JP" sz="1400" dirty="0">
                  <a:latin typeface="Meiryo UI" panose="020B0604030504040204" pitchFamily="50" charset="-128"/>
                  <a:ea typeface="Meiryo UI" panose="020B0604030504040204" pitchFamily="50" charset="-128"/>
                </a:rPr>
                <a:t>8.1 </a:t>
              </a:r>
              <a:r>
                <a:rPr lang="ja-JP" altLang="en-US" sz="1400" dirty="0">
                  <a:latin typeface="Meiryo UI" panose="020B0604030504040204" pitchFamily="50" charset="-128"/>
                  <a:ea typeface="Meiryo UI" panose="020B0604030504040204" pitchFamily="50" charset="-128"/>
                </a:rPr>
                <a:t>間接補助事業の円滑な推進・目標達成に向けた取組</a:t>
              </a:r>
              <a:endParaRPr lang="en-US" altLang="ja-JP" sz="1400" dirty="0">
                <a:latin typeface="Meiryo UI" panose="020B0604030504040204" pitchFamily="50" charset="-128"/>
                <a:ea typeface="Meiryo UI" panose="020B0604030504040204" pitchFamily="50" charset="-128"/>
              </a:endParaRPr>
            </a:p>
            <a:p>
              <a:pPr lvl="1"/>
              <a:r>
                <a:rPr kumimoji="1" lang="en-US" altLang="ja-JP" sz="1400" dirty="0">
                  <a:latin typeface="Meiryo UI" panose="020B0604030504040204" pitchFamily="50" charset="-128"/>
                  <a:ea typeface="Meiryo UI" panose="020B0604030504040204" pitchFamily="50" charset="-128"/>
                </a:rPr>
                <a:t>8.2 </a:t>
              </a:r>
              <a:r>
                <a:rPr kumimoji="1" lang="ja-JP" altLang="en-US" sz="1400" dirty="0">
                  <a:latin typeface="Meiryo UI" panose="020B0604030504040204" pitchFamily="50" charset="-128"/>
                  <a:ea typeface="Meiryo UI" panose="020B0604030504040204" pitchFamily="50" charset="-128"/>
                </a:rPr>
                <a:t>間接補助事業の継続性確保に向けた取組</a:t>
              </a:r>
              <a:endParaRPr lang="en-US" altLang="ja-JP" sz="1400" dirty="0">
                <a:latin typeface="Meiryo UI" panose="020B0604030504040204" pitchFamily="50" charset="-128"/>
                <a:ea typeface="Meiryo UI" panose="020B0604030504040204" pitchFamily="50" charset="-128"/>
              </a:endParaRPr>
            </a:p>
            <a:p>
              <a:pPr lvl="1"/>
              <a:r>
                <a:rPr kumimoji="1" lang="en-US" altLang="ja-JP" sz="1400" dirty="0">
                  <a:latin typeface="Meiryo UI" panose="020B0604030504040204" pitchFamily="50" charset="-128"/>
                  <a:ea typeface="Meiryo UI" panose="020B0604030504040204" pitchFamily="50" charset="-128"/>
                </a:rPr>
                <a:t>8.3 </a:t>
              </a:r>
              <a:r>
                <a:rPr kumimoji="1" lang="ja-JP" altLang="en-US" sz="1400" dirty="0">
                  <a:latin typeface="Meiryo UI" panose="020B0604030504040204" pitchFamily="50" charset="-128"/>
                  <a:ea typeface="Meiryo UI" panose="020B0604030504040204" pitchFamily="50" charset="-128"/>
                </a:rPr>
                <a:t>中長期的な企業価値向上に向けた取組</a:t>
              </a:r>
            </a:p>
          </p:txBody>
        </p:sp>
        <p:sp>
          <p:nvSpPr>
            <p:cNvPr id="6" name="正方形/長方形 5">
              <a:extLst>
                <a:ext uri="{FF2B5EF4-FFF2-40B4-BE49-F238E27FC236}">
                  <a16:creationId xmlns:a16="http://schemas.microsoft.com/office/drawing/2014/main" id="{6D5906EB-4B36-189A-A92A-A67C6A10D8C7}"/>
                </a:ext>
              </a:extLst>
            </p:cNvPr>
            <p:cNvSpPr/>
            <p:nvPr/>
          </p:nvSpPr>
          <p:spPr bwMode="gray">
            <a:xfrm>
              <a:off x="3195781" y="452673"/>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en-US" altLang="ja-JP" sz="1400" dirty="0">
                  <a:solidFill>
                    <a:schemeClr val="bg1"/>
                  </a:solidFill>
                  <a:latin typeface="Meiryo UI" panose="020B0604030504040204" pitchFamily="50" charset="-128"/>
                  <a:ea typeface="Meiryo UI" panose="020B0604030504040204" pitchFamily="50" charset="-128"/>
                </a:rPr>
                <a:t>A</a:t>
              </a:r>
              <a:r>
                <a:rPr kumimoji="0" lang="ja-JP" altLang="en-US" sz="1400" dirty="0">
                  <a:solidFill>
                    <a:schemeClr val="bg1"/>
                  </a:solidFill>
                  <a:latin typeface="Meiryo UI" panose="020B0604030504040204" pitchFamily="50" charset="-128"/>
                  <a:ea typeface="Meiryo UI" panose="020B0604030504040204" pitchFamily="50" charset="-128"/>
                </a:rPr>
                <a:t>　間接補助事業の事業戦略・事業計画</a:t>
              </a:r>
            </a:p>
          </p:txBody>
        </p:sp>
        <p:sp>
          <p:nvSpPr>
            <p:cNvPr id="7" name="正方形/長方形 6">
              <a:extLst>
                <a:ext uri="{FF2B5EF4-FFF2-40B4-BE49-F238E27FC236}">
                  <a16:creationId xmlns:a16="http://schemas.microsoft.com/office/drawing/2014/main" id="{DAC18016-F67D-B27D-A62C-75F3F395EBAA}"/>
                </a:ext>
              </a:extLst>
            </p:cNvPr>
            <p:cNvSpPr/>
            <p:nvPr/>
          </p:nvSpPr>
          <p:spPr bwMode="gray">
            <a:xfrm>
              <a:off x="3195781" y="3438236"/>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en-US" altLang="ja-JP" sz="1400" dirty="0">
                  <a:solidFill>
                    <a:schemeClr val="bg1"/>
                  </a:solidFill>
                  <a:latin typeface="Meiryo UI" panose="020B0604030504040204" pitchFamily="50" charset="-128"/>
                  <a:ea typeface="Meiryo UI" panose="020B0604030504040204" pitchFamily="50" charset="-128"/>
                </a:rPr>
                <a:t>B</a:t>
              </a:r>
              <a:r>
                <a:rPr kumimoji="0" lang="ja-JP" altLang="en-US" sz="1400" dirty="0">
                  <a:solidFill>
                    <a:schemeClr val="bg1"/>
                  </a:solidFill>
                  <a:latin typeface="Meiryo UI" panose="020B0604030504040204" pitchFamily="50" charset="-128"/>
                  <a:ea typeface="Meiryo UI" panose="020B0604030504040204" pitchFamily="50" charset="-128"/>
                </a:rPr>
                <a:t>　民間企業のみでは投資判断が真に困難な事業である理由</a:t>
              </a:r>
            </a:p>
          </p:txBody>
        </p:sp>
        <p:sp>
          <p:nvSpPr>
            <p:cNvPr id="8" name="正方形/長方形 7">
              <a:extLst>
                <a:ext uri="{FF2B5EF4-FFF2-40B4-BE49-F238E27FC236}">
                  <a16:creationId xmlns:a16="http://schemas.microsoft.com/office/drawing/2014/main" id="{21332DCE-4F0F-7939-D866-D9DF900D3682}"/>
                </a:ext>
              </a:extLst>
            </p:cNvPr>
            <p:cNvSpPr/>
            <p:nvPr/>
          </p:nvSpPr>
          <p:spPr bwMode="gray">
            <a:xfrm>
              <a:off x="3195781" y="4934222"/>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en-US" altLang="ja-JP" sz="1400" dirty="0">
                  <a:solidFill>
                    <a:schemeClr val="bg1"/>
                  </a:solidFill>
                  <a:latin typeface="Meiryo UI" panose="020B0604030504040204" pitchFamily="50" charset="-128"/>
                  <a:ea typeface="Meiryo UI" panose="020B0604030504040204" pitchFamily="50" charset="-128"/>
                </a:rPr>
                <a:t>C</a:t>
              </a:r>
              <a:r>
                <a:rPr kumimoji="0" lang="ja-JP" altLang="en-US" sz="1400" dirty="0">
                  <a:solidFill>
                    <a:schemeClr val="bg1"/>
                  </a:solidFill>
                  <a:latin typeface="Meiryo UI" panose="020B0604030504040204" pitchFamily="50" charset="-128"/>
                  <a:ea typeface="Meiryo UI" panose="020B0604030504040204" pitchFamily="50" charset="-128"/>
                </a:rPr>
                <a:t>　間接補助事業の遂行における経営層のコミットメント</a:t>
              </a:r>
            </a:p>
          </p:txBody>
        </p:sp>
      </p:grpSp>
      <p:sp>
        <p:nvSpPr>
          <p:cNvPr id="2" name="正方形/長方形 1">
            <a:extLst>
              <a:ext uri="{FF2B5EF4-FFF2-40B4-BE49-F238E27FC236}">
                <a16:creationId xmlns:a16="http://schemas.microsoft.com/office/drawing/2014/main" id="{13FFFD29-3F90-AC14-72FF-B9B4B4F08896}"/>
              </a:ext>
            </a:extLst>
          </p:cNvPr>
          <p:cNvSpPr/>
          <p:nvPr/>
        </p:nvSpPr>
        <p:spPr>
          <a:xfrm>
            <a:off x="5828428" y="1041991"/>
            <a:ext cx="6143832" cy="456136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latin typeface="Meiryo UI" panose="020B0604030504040204" pitchFamily="50" charset="-128"/>
                <a:ea typeface="Meiryo UI" panose="020B0604030504040204" pitchFamily="50" charset="-128"/>
              </a:rPr>
              <a:t>（注意事項）</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各ページの記載ガイドについて十分な言及がない場合は、審査において十分に評価されない可能性がありますのでご留意ください。</a:t>
            </a:r>
          </a:p>
          <a:p>
            <a:pPr marL="285750" indent="-285750">
              <a:buFont typeface="Arial" panose="020B0604020202020204" pitchFamily="34" charset="0"/>
              <a:buChar char="•"/>
            </a:pPr>
            <a:endParaRPr kumimoji="1" lang="ja-JP" altLang="en-US"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一部のページを除き、フォーマットはあくまで例示です。</a:t>
            </a:r>
            <a:br>
              <a:rPr kumimoji="1" lang="en-US" altLang="ja-JP" sz="1400" dirty="0">
                <a:solidFill>
                  <a:schemeClr val="tx1"/>
                </a:solidFill>
                <a:latin typeface="Meiryo UI" panose="020B0604030504040204" pitchFamily="50" charset="-128"/>
                <a:ea typeface="Meiryo UI" panose="020B0604030504040204" pitchFamily="50" charset="-128"/>
              </a:rPr>
            </a:br>
            <a:r>
              <a:rPr lang="ja-JP" altLang="en-US" sz="1400" dirty="0">
                <a:solidFill>
                  <a:schemeClr val="tx1"/>
                </a:solidFill>
                <a:latin typeface="Meiryo UI" panose="020B0604030504040204" pitchFamily="50" charset="-128"/>
                <a:ea typeface="Meiryo UI" panose="020B0604030504040204" pitchFamily="50" charset="-128"/>
              </a:rPr>
              <a:t>十分に内容を記載できるよう、フォーマットや分量、参考資料の添付等は調整いただいて構いません。</a:t>
            </a:r>
            <a:br>
              <a:rPr kumimoji="1" lang="ja-JP" altLang="en-US"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なお、引用データ等の記載は、その出典を明記するようお願いします。</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本実施計画のうち非開示を希望する情報・スライドはその旨を明記ください。</a:t>
            </a:r>
            <a:br>
              <a:rPr kumimoji="1" lang="ja-JP" altLang="en-US"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非開示情報と認められる情報は、経済産業省の担当者及び審査委員以外には提供しないものとし、本事業以外の目的に使用しません。</a:t>
            </a:r>
          </a:p>
          <a:p>
            <a:pPr marL="285750" indent="-285750">
              <a:buFont typeface="Arial" panose="020B0604020202020204" pitchFamily="34" charset="0"/>
              <a:buChar char="•"/>
            </a:pPr>
            <a:endParaRPr kumimoji="1" lang="ja-JP" altLang="en-US"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応募にあたっては、公募要領等を必ずご覧下さい。</a:t>
            </a:r>
            <a:br>
              <a:rPr kumimoji="1" lang="ja-JP" altLang="en-US"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審査の結果、採択され、間接補助事業を実施するには、これらの内容に同意いただくことが必要です。</a:t>
            </a:r>
          </a:p>
          <a:p>
            <a:pPr marL="285750" indent="-285750">
              <a:buFont typeface="Arial" panose="020B0604020202020204" pitchFamily="34" charset="0"/>
              <a:buChar char="•"/>
            </a:pP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7118220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2FBF4D-7131-5E39-D220-BD6E04A22CB7}"/>
            </a:ext>
          </a:extLst>
        </p:cNvPr>
        <p:cNvGrpSpPr/>
        <p:nvPr/>
      </p:nvGrpSpPr>
      <p:grpSpPr>
        <a:xfrm>
          <a:off x="0" y="0"/>
          <a:ext cx="0" cy="0"/>
          <a:chOff x="0" y="0"/>
          <a:chExt cx="0" cy="0"/>
        </a:xfrm>
      </p:grpSpPr>
      <p:graphicFrame>
        <p:nvGraphicFramePr>
          <p:cNvPr id="179" name="think-cell data - do not delete" hidden="1">
            <a:extLst>
              <a:ext uri="{FF2B5EF4-FFF2-40B4-BE49-F238E27FC236}">
                <a16:creationId xmlns:a16="http://schemas.microsoft.com/office/drawing/2014/main" id="{8084201D-B470-BABA-FE53-B5F173FB0132}"/>
              </a:ext>
            </a:extLst>
          </p:cNvPr>
          <p:cNvGraphicFramePr>
            <a:graphicFrameLocks noChangeAspect="1"/>
          </p:cNvGraphicFramePr>
          <p:nvPr>
            <p:custDataLst>
              <p:tags r:id="rId1"/>
            </p:custDataLst>
            <p:extLst>
              <p:ext uri="{D42A27DB-BD31-4B8C-83A1-F6EECF244321}">
                <p14:modId xmlns:p14="http://schemas.microsoft.com/office/powerpoint/2010/main" val="94581931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24" imgH="623" progId="TCLayout.ActiveDocument.1">
                  <p:embed/>
                </p:oleObj>
              </mc:Choice>
              <mc:Fallback>
                <p:oleObj name="think-cellスライド" r:id="rId4" imgW="624" imgH="623" progId="TCLayout.ActiveDocument.1">
                  <p:embed/>
                  <p:pic>
                    <p:nvPicPr>
                      <p:cNvPr id="179" name="think-cell data - do not delete" hidden="1">
                        <a:extLst>
                          <a:ext uri="{FF2B5EF4-FFF2-40B4-BE49-F238E27FC236}">
                            <a16:creationId xmlns:a16="http://schemas.microsoft.com/office/drawing/2014/main" id="{8084201D-B470-BABA-FE53-B5F173FB013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grpSp>
        <p:nvGrpSpPr>
          <p:cNvPr id="11" name="グループ化 10">
            <a:extLst>
              <a:ext uri="{FF2B5EF4-FFF2-40B4-BE49-F238E27FC236}">
                <a16:creationId xmlns:a16="http://schemas.microsoft.com/office/drawing/2014/main" id="{4ECD8A5C-8F80-FD7A-92EB-1C888218D290}"/>
              </a:ext>
            </a:extLst>
          </p:cNvPr>
          <p:cNvGrpSpPr/>
          <p:nvPr/>
        </p:nvGrpSpPr>
        <p:grpSpPr>
          <a:xfrm>
            <a:off x="615519" y="2090730"/>
            <a:ext cx="2168026" cy="302889"/>
            <a:chOff x="4991214" y="2418695"/>
            <a:chExt cx="900000" cy="288000"/>
          </a:xfrm>
        </p:grpSpPr>
        <p:sp>
          <p:nvSpPr>
            <p:cNvPr id="3" name="正方形/長方形 2">
              <a:extLst>
                <a:ext uri="{FF2B5EF4-FFF2-40B4-BE49-F238E27FC236}">
                  <a16:creationId xmlns:a16="http://schemas.microsoft.com/office/drawing/2014/main" id="{B4CD700D-34C8-C515-B03B-6B01D005C39E}"/>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用途市場</a:t>
              </a:r>
            </a:p>
          </p:txBody>
        </p:sp>
        <p:cxnSp>
          <p:nvCxnSpPr>
            <p:cNvPr id="10" name="直線コネクタ 9">
              <a:extLst>
                <a:ext uri="{FF2B5EF4-FFF2-40B4-BE49-F238E27FC236}">
                  <a16:creationId xmlns:a16="http://schemas.microsoft.com/office/drawing/2014/main" id="{EB5827C2-22CF-6FC2-ADA7-21A1D3CC57F0}"/>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7" name="正方形/長方形 36">
            <a:extLst>
              <a:ext uri="{FF2B5EF4-FFF2-40B4-BE49-F238E27FC236}">
                <a16:creationId xmlns:a16="http://schemas.microsoft.com/office/drawing/2014/main" id="{EB4CDB3B-328A-DD26-D13A-FDC735FB4329}"/>
              </a:ext>
            </a:extLst>
          </p:cNvPr>
          <p:cNvSpPr/>
          <p:nvPr/>
        </p:nvSpPr>
        <p:spPr>
          <a:xfrm>
            <a:off x="615518" y="2493538"/>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8741AE8B-7D62-7124-9AF8-38AB4C6EE825}"/>
              </a:ext>
            </a:extLst>
          </p:cNvPr>
          <p:cNvSpPr/>
          <p:nvPr/>
        </p:nvSpPr>
        <p:spPr>
          <a:xfrm>
            <a:off x="615518" y="3123608"/>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F656C300-F6B7-D0DC-14D4-3D8F9580D1E5}"/>
              </a:ext>
            </a:extLst>
          </p:cNvPr>
          <p:cNvSpPr/>
          <p:nvPr/>
        </p:nvSpPr>
        <p:spPr>
          <a:xfrm>
            <a:off x="615518" y="3753678"/>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6" name="正方形/長方形 105">
            <a:extLst>
              <a:ext uri="{FF2B5EF4-FFF2-40B4-BE49-F238E27FC236}">
                <a16:creationId xmlns:a16="http://schemas.microsoft.com/office/drawing/2014/main" id="{CCB0C84D-3944-8730-2D73-0BDE258D7609}"/>
              </a:ext>
            </a:extLst>
          </p:cNvPr>
          <p:cNvSpPr/>
          <p:nvPr/>
        </p:nvSpPr>
        <p:spPr>
          <a:xfrm>
            <a:off x="615518" y="4383748"/>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4" name="正方形/長方形 113">
            <a:extLst>
              <a:ext uri="{FF2B5EF4-FFF2-40B4-BE49-F238E27FC236}">
                <a16:creationId xmlns:a16="http://schemas.microsoft.com/office/drawing/2014/main" id="{4297479C-4FB5-547F-ADE5-7EEA4757897D}"/>
              </a:ext>
            </a:extLst>
          </p:cNvPr>
          <p:cNvSpPr/>
          <p:nvPr/>
        </p:nvSpPr>
        <p:spPr>
          <a:xfrm>
            <a:off x="615518" y="5013818"/>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8" name="正方形/長方形 127">
            <a:extLst>
              <a:ext uri="{FF2B5EF4-FFF2-40B4-BE49-F238E27FC236}">
                <a16:creationId xmlns:a16="http://schemas.microsoft.com/office/drawing/2014/main" id="{2BCAC990-0B99-C600-B9D0-4A71D686C85A}"/>
              </a:ext>
            </a:extLst>
          </p:cNvPr>
          <p:cNvSpPr/>
          <p:nvPr/>
        </p:nvSpPr>
        <p:spPr>
          <a:xfrm>
            <a:off x="615518" y="5643889"/>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nvGrpSpPr>
          <p:cNvPr id="13" name="グループ化 12">
            <a:extLst>
              <a:ext uri="{FF2B5EF4-FFF2-40B4-BE49-F238E27FC236}">
                <a16:creationId xmlns:a16="http://schemas.microsoft.com/office/drawing/2014/main" id="{96FFF825-54F2-70E8-D2C6-9C1DDC43B27E}"/>
              </a:ext>
            </a:extLst>
          </p:cNvPr>
          <p:cNvGrpSpPr/>
          <p:nvPr/>
        </p:nvGrpSpPr>
        <p:grpSpPr>
          <a:xfrm>
            <a:off x="2829482" y="2090730"/>
            <a:ext cx="2168028" cy="302889"/>
            <a:chOff x="4991214" y="2418695"/>
            <a:chExt cx="900000" cy="288000"/>
          </a:xfrm>
        </p:grpSpPr>
        <p:sp>
          <p:nvSpPr>
            <p:cNvPr id="14" name="正方形/長方形 13">
              <a:extLst>
                <a:ext uri="{FF2B5EF4-FFF2-40B4-BE49-F238E27FC236}">
                  <a16:creationId xmlns:a16="http://schemas.microsoft.com/office/drawing/2014/main" id="{6C084F6E-3390-2C14-CE7F-37853468EE5C}"/>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想定顧客</a:t>
              </a:r>
            </a:p>
          </p:txBody>
        </p:sp>
        <p:cxnSp>
          <p:nvCxnSpPr>
            <p:cNvPr id="15" name="直線コネクタ 14">
              <a:extLst>
                <a:ext uri="{FF2B5EF4-FFF2-40B4-BE49-F238E27FC236}">
                  <a16:creationId xmlns:a16="http://schemas.microsoft.com/office/drawing/2014/main" id="{A1D14DC2-7207-12BD-AB82-FAFBDFBB2DCA}"/>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1" name="正方形/長方形 40">
            <a:extLst>
              <a:ext uri="{FF2B5EF4-FFF2-40B4-BE49-F238E27FC236}">
                <a16:creationId xmlns:a16="http://schemas.microsoft.com/office/drawing/2014/main" id="{52CDD0DF-D8D1-1682-B43F-00A670119E88}"/>
              </a:ext>
            </a:extLst>
          </p:cNvPr>
          <p:cNvSpPr/>
          <p:nvPr/>
        </p:nvSpPr>
        <p:spPr>
          <a:xfrm>
            <a:off x="2829481" y="249353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dirty="0" err="1">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967B11A1-8460-B528-704A-71E650340BCA}"/>
              </a:ext>
            </a:extLst>
          </p:cNvPr>
          <p:cNvSpPr/>
          <p:nvPr/>
        </p:nvSpPr>
        <p:spPr>
          <a:xfrm>
            <a:off x="2829481" y="312360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B4D3CB8E-40EA-85E7-AB16-AE07A2E628F9}"/>
              </a:ext>
            </a:extLst>
          </p:cNvPr>
          <p:cNvSpPr/>
          <p:nvPr/>
        </p:nvSpPr>
        <p:spPr>
          <a:xfrm>
            <a:off x="2829481" y="375367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DED20F60-8A75-BE11-BEF3-9E968AAB8BEF}"/>
              </a:ext>
            </a:extLst>
          </p:cNvPr>
          <p:cNvSpPr/>
          <p:nvPr/>
        </p:nvSpPr>
        <p:spPr>
          <a:xfrm>
            <a:off x="2829481" y="438374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18" name="正方形/長方形 117">
            <a:extLst>
              <a:ext uri="{FF2B5EF4-FFF2-40B4-BE49-F238E27FC236}">
                <a16:creationId xmlns:a16="http://schemas.microsoft.com/office/drawing/2014/main" id="{AD9D769C-A0CE-D589-5E22-BCD4EB4CECF3}"/>
              </a:ext>
            </a:extLst>
          </p:cNvPr>
          <p:cNvSpPr/>
          <p:nvPr/>
        </p:nvSpPr>
        <p:spPr>
          <a:xfrm>
            <a:off x="2829481" y="501381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50" name="正方形/長方形 149">
            <a:extLst>
              <a:ext uri="{FF2B5EF4-FFF2-40B4-BE49-F238E27FC236}">
                <a16:creationId xmlns:a16="http://schemas.microsoft.com/office/drawing/2014/main" id="{0D580E17-4446-A868-26A8-46CCEE972CC6}"/>
              </a:ext>
            </a:extLst>
          </p:cNvPr>
          <p:cNvSpPr/>
          <p:nvPr/>
        </p:nvSpPr>
        <p:spPr>
          <a:xfrm>
            <a:off x="2828785" y="5643889"/>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grpSp>
        <p:nvGrpSpPr>
          <p:cNvPr id="22" name="グループ化 21">
            <a:extLst>
              <a:ext uri="{FF2B5EF4-FFF2-40B4-BE49-F238E27FC236}">
                <a16:creationId xmlns:a16="http://schemas.microsoft.com/office/drawing/2014/main" id="{781E0E82-E370-BFD9-55EB-AEFC1C005BC0}"/>
              </a:ext>
            </a:extLst>
          </p:cNvPr>
          <p:cNvGrpSpPr/>
          <p:nvPr/>
        </p:nvGrpSpPr>
        <p:grpSpPr>
          <a:xfrm>
            <a:off x="5440896" y="2090730"/>
            <a:ext cx="2168026" cy="302889"/>
            <a:chOff x="4991214" y="2418695"/>
            <a:chExt cx="900000" cy="288000"/>
          </a:xfrm>
        </p:grpSpPr>
        <p:sp>
          <p:nvSpPr>
            <p:cNvPr id="25" name="正方形/長方形 24">
              <a:extLst>
                <a:ext uri="{FF2B5EF4-FFF2-40B4-BE49-F238E27FC236}">
                  <a16:creationId xmlns:a16="http://schemas.microsoft.com/office/drawing/2014/main" id="{02C8AA2B-F723-B4BD-D4BA-D00EBA4974F5}"/>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提供製品</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cxnSp>
          <p:nvCxnSpPr>
            <p:cNvPr id="26" name="直線コネクタ 25">
              <a:extLst>
                <a:ext uri="{FF2B5EF4-FFF2-40B4-BE49-F238E27FC236}">
                  <a16:creationId xmlns:a16="http://schemas.microsoft.com/office/drawing/2014/main" id="{74968A98-44ED-9C87-910F-34A4553DC631}"/>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9" name="正方形/長方形 48">
            <a:extLst>
              <a:ext uri="{FF2B5EF4-FFF2-40B4-BE49-F238E27FC236}">
                <a16:creationId xmlns:a16="http://schemas.microsoft.com/office/drawing/2014/main" id="{A0D5D2F0-5941-5F4C-0DD4-23874AE7727E}"/>
              </a:ext>
            </a:extLst>
          </p:cNvPr>
          <p:cNvSpPr/>
          <p:nvPr/>
        </p:nvSpPr>
        <p:spPr>
          <a:xfrm>
            <a:off x="5440895" y="249353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8B5D07AA-174D-64B7-D80F-D810BD74791E}"/>
              </a:ext>
            </a:extLst>
          </p:cNvPr>
          <p:cNvSpPr/>
          <p:nvPr/>
        </p:nvSpPr>
        <p:spPr>
          <a:xfrm>
            <a:off x="5440895" y="312360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034E8EA5-4E16-B586-3C29-3E767B08D627}"/>
              </a:ext>
            </a:extLst>
          </p:cNvPr>
          <p:cNvSpPr/>
          <p:nvPr/>
        </p:nvSpPr>
        <p:spPr>
          <a:xfrm>
            <a:off x="5440895" y="375367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22225F8D-23F9-E200-41A7-9345481A2466}"/>
              </a:ext>
            </a:extLst>
          </p:cNvPr>
          <p:cNvSpPr/>
          <p:nvPr/>
        </p:nvSpPr>
        <p:spPr>
          <a:xfrm>
            <a:off x="5440895" y="438374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22" name="正方形/長方形 121">
            <a:extLst>
              <a:ext uri="{FF2B5EF4-FFF2-40B4-BE49-F238E27FC236}">
                <a16:creationId xmlns:a16="http://schemas.microsoft.com/office/drawing/2014/main" id="{41A29F25-F3B9-80AD-847D-F20FBF820BC2}"/>
              </a:ext>
            </a:extLst>
          </p:cNvPr>
          <p:cNvSpPr/>
          <p:nvPr/>
        </p:nvSpPr>
        <p:spPr>
          <a:xfrm>
            <a:off x="5440895" y="501381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67" name="正方形/長方形 166">
            <a:extLst>
              <a:ext uri="{FF2B5EF4-FFF2-40B4-BE49-F238E27FC236}">
                <a16:creationId xmlns:a16="http://schemas.microsoft.com/office/drawing/2014/main" id="{61189AA6-A894-3AFC-6BFC-1938EABA75D3}"/>
              </a:ext>
            </a:extLst>
          </p:cNvPr>
          <p:cNvSpPr/>
          <p:nvPr/>
        </p:nvSpPr>
        <p:spPr>
          <a:xfrm>
            <a:off x="5439503" y="5643889"/>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grpSp>
        <p:nvGrpSpPr>
          <p:cNvPr id="27" name="グループ化 26">
            <a:extLst>
              <a:ext uri="{FF2B5EF4-FFF2-40B4-BE49-F238E27FC236}">
                <a16:creationId xmlns:a16="http://schemas.microsoft.com/office/drawing/2014/main" id="{5C0054F3-A296-F8CA-409D-3F62FAAD4F28}"/>
              </a:ext>
            </a:extLst>
          </p:cNvPr>
          <p:cNvGrpSpPr/>
          <p:nvPr/>
        </p:nvGrpSpPr>
        <p:grpSpPr>
          <a:xfrm>
            <a:off x="7654859" y="2090730"/>
            <a:ext cx="2168028" cy="302889"/>
            <a:chOff x="4991214" y="2418695"/>
            <a:chExt cx="900000" cy="288000"/>
          </a:xfrm>
        </p:grpSpPr>
        <p:sp>
          <p:nvSpPr>
            <p:cNvPr id="28" name="正方形/長方形 27">
              <a:extLst>
                <a:ext uri="{FF2B5EF4-FFF2-40B4-BE49-F238E27FC236}">
                  <a16:creationId xmlns:a16="http://schemas.microsoft.com/office/drawing/2014/main" id="{F6C55969-1DA7-4EF3-349F-FC7ADB74C1D5}"/>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lang="ja-JP" altLang="en-US" sz="1200" dirty="0">
                  <a:solidFill>
                    <a:schemeClr val="tx1"/>
                  </a:solidFill>
                  <a:latin typeface="Meiryo UI" panose="020B0604030504040204" pitchFamily="50" charset="-128"/>
                  <a:ea typeface="Meiryo UI" panose="020B0604030504040204" pitchFamily="50" charset="-128"/>
                </a:rPr>
                <a:t>販売量</a:t>
              </a:r>
              <a:endParaRPr lang="en-US" altLang="ja-JP" sz="1200" dirty="0">
                <a:solidFill>
                  <a:schemeClr val="tx1"/>
                </a:solidFill>
                <a:latin typeface="Meiryo UI" panose="020B0604030504040204" pitchFamily="50" charset="-128"/>
                <a:ea typeface="Meiryo UI" panose="020B0604030504040204" pitchFamily="50" charset="-128"/>
              </a:endParaRPr>
            </a:p>
          </p:txBody>
        </p:sp>
        <p:cxnSp>
          <p:nvCxnSpPr>
            <p:cNvPr id="29" name="直線コネクタ 28">
              <a:extLst>
                <a:ext uri="{FF2B5EF4-FFF2-40B4-BE49-F238E27FC236}">
                  <a16:creationId xmlns:a16="http://schemas.microsoft.com/office/drawing/2014/main" id="{D67D6B68-E85F-ADE2-BCED-A05EBEC9860E}"/>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0" name="正方形/長方形 49">
            <a:extLst>
              <a:ext uri="{FF2B5EF4-FFF2-40B4-BE49-F238E27FC236}">
                <a16:creationId xmlns:a16="http://schemas.microsoft.com/office/drawing/2014/main" id="{FBADB012-7F2F-0209-90F0-F0A1AE054291}"/>
              </a:ext>
            </a:extLst>
          </p:cNvPr>
          <p:cNvSpPr/>
          <p:nvPr/>
        </p:nvSpPr>
        <p:spPr>
          <a:xfrm>
            <a:off x="7654858" y="249353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xxx</a:t>
            </a:r>
            <a:r>
              <a:rPr kumimoji="1" lang="ja-JP" altLang="en-US" sz="1200" dirty="0">
                <a:solidFill>
                  <a:schemeClr val="tx1"/>
                </a:solidFill>
                <a:latin typeface="Meiryo UI" panose="020B0604030504040204" pitchFamily="50" charset="-128"/>
                <a:ea typeface="Meiryo UI" panose="020B0604030504040204" pitchFamily="50" charset="-128"/>
              </a:rPr>
              <a:t>トン／年</a:t>
            </a:r>
          </a:p>
        </p:txBody>
      </p:sp>
      <p:sp>
        <p:nvSpPr>
          <p:cNvPr id="91" name="正方形/長方形 90">
            <a:extLst>
              <a:ext uri="{FF2B5EF4-FFF2-40B4-BE49-F238E27FC236}">
                <a16:creationId xmlns:a16="http://schemas.microsoft.com/office/drawing/2014/main" id="{E57A80A6-A6E2-0446-686B-973BF5A9EE37}"/>
              </a:ext>
            </a:extLst>
          </p:cNvPr>
          <p:cNvSpPr/>
          <p:nvPr/>
        </p:nvSpPr>
        <p:spPr>
          <a:xfrm>
            <a:off x="7654858" y="312360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3FEF8CC2-9A4E-2534-390D-379BD9F30B25}"/>
              </a:ext>
            </a:extLst>
          </p:cNvPr>
          <p:cNvSpPr/>
          <p:nvPr/>
        </p:nvSpPr>
        <p:spPr>
          <a:xfrm>
            <a:off x="7654858" y="375367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11" name="正方形/長方形 110">
            <a:extLst>
              <a:ext uri="{FF2B5EF4-FFF2-40B4-BE49-F238E27FC236}">
                <a16:creationId xmlns:a16="http://schemas.microsoft.com/office/drawing/2014/main" id="{4D981144-1A14-DBC4-32A1-7761C7838F82}"/>
              </a:ext>
            </a:extLst>
          </p:cNvPr>
          <p:cNvSpPr/>
          <p:nvPr/>
        </p:nvSpPr>
        <p:spPr>
          <a:xfrm>
            <a:off x="7654858" y="438374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23" name="正方形/長方形 122">
            <a:extLst>
              <a:ext uri="{FF2B5EF4-FFF2-40B4-BE49-F238E27FC236}">
                <a16:creationId xmlns:a16="http://schemas.microsoft.com/office/drawing/2014/main" id="{F88CFE8C-FBEB-2F97-3566-176A5D34B76B}"/>
              </a:ext>
            </a:extLst>
          </p:cNvPr>
          <p:cNvSpPr/>
          <p:nvPr/>
        </p:nvSpPr>
        <p:spPr>
          <a:xfrm>
            <a:off x="7654858" y="501381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69" name="正方形/長方形 168">
            <a:extLst>
              <a:ext uri="{FF2B5EF4-FFF2-40B4-BE49-F238E27FC236}">
                <a16:creationId xmlns:a16="http://schemas.microsoft.com/office/drawing/2014/main" id="{72667037-F92A-41F3-009F-32AF180C6866}"/>
              </a:ext>
            </a:extLst>
          </p:cNvPr>
          <p:cNvSpPr/>
          <p:nvPr/>
        </p:nvSpPr>
        <p:spPr>
          <a:xfrm>
            <a:off x="7652770" y="5643889"/>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grpSp>
        <p:nvGrpSpPr>
          <p:cNvPr id="17" name="グループ化 16">
            <a:extLst>
              <a:ext uri="{FF2B5EF4-FFF2-40B4-BE49-F238E27FC236}">
                <a16:creationId xmlns:a16="http://schemas.microsoft.com/office/drawing/2014/main" id="{E784AB7B-7DB5-B058-4162-EF7CF503598D}"/>
              </a:ext>
            </a:extLst>
          </p:cNvPr>
          <p:cNvGrpSpPr/>
          <p:nvPr/>
        </p:nvGrpSpPr>
        <p:grpSpPr>
          <a:xfrm>
            <a:off x="156000" y="1536835"/>
            <a:ext cx="11874432" cy="360000"/>
            <a:chOff x="543578" y="1377175"/>
            <a:chExt cx="5239039" cy="360000"/>
          </a:xfrm>
        </p:grpSpPr>
        <p:cxnSp>
          <p:nvCxnSpPr>
            <p:cNvPr id="23" name="Straight Connector 18">
              <a:extLst>
                <a:ext uri="{FF2B5EF4-FFF2-40B4-BE49-F238E27FC236}">
                  <a16:creationId xmlns:a16="http://schemas.microsoft.com/office/drawing/2014/main" id="{5FE9A1F0-9DB9-0200-3E8D-2583E9B51C14}"/>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9DB87FCE-D8FF-A8B6-B4DE-B197AA6C66AD}"/>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dirty="0">
                  <a:solidFill>
                    <a:srgbClr val="FF0000"/>
                  </a:solidFill>
                </a:rPr>
                <a:t>@@@</a:t>
              </a:r>
              <a:r>
                <a:rPr lang="ja-JP" altLang="en-US" dirty="0">
                  <a:solidFill>
                    <a:srgbClr val="FF0000"/>
                  </a:solidFill>
                </a:rPr>
                <a:t>市場</a:t>
              </a:r>
              <a:r>
                <a:rPr lang="ja-JP" altLang="en-US" dirty="0">
                  <a:solidFill>
                    <a:schemeClr val="tx1"/>
                  </a:solidFill>
                </a:rPr>
                <a:t>における注力ターゲットと想定販売量</a:t>
              </a:r>
            </a:p>
          </p:txBody>
        </p:sp>
      </p:grpSp>
      <p:sp>
        <p:nvSpPr>
          <p:cNvPr id="2" name="正方形/長方形 1">
            <a:extLst>
              <a:ext uri="{FF2B5EF4-FFF2-40B4-BE49-F238E27FC236}">
                <a16:creationId xmlns:a16="http://schemas.microsoft.com/office/drawing/2014/main" id="{31BFCEA6-731E-19C7-0C98-FC49E85E05EC}"/>
              </a:ext>
            </a:extLst>
          </p:cNvPr>
          <p:cNvSpPr/>
          <p:nvPr/>
        </p:nvSpPr>
        <p:spPr>
          <a:xfrm>
            <a:off x="8001000" y="-842211"/>
            <a:ext cx="4191001" cy="784225"/>
          </a:xfrm>
          <a:prstGeom prst="rect">
            <a:avLst/>
          </a:prstGeom>
          <a:solidFill>
            <a:srgbClr val="FFFF00"/>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fontAlgn="ct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②産業競争力強化への貢献に関する審査</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p>
            <a:pPr algn="just" fontAlgn="ct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エ</a:t>
            </a: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．グリーン市場</a:t>
            </a: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獲得に向けた戦略</a:t>
            </a: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（必須項目）</a:t>
            </a:r>
          </a:p>
        </p:txBody>
      </p:sp>
      <p:sp>
        <p:nvSpPr>
          <p:cNvPr id="18" name="Title 1">
            <a:extLst>
              <a:ext uri="{FF2B5EF4-FFF2-40B4-BE49-F238E27FC236}">
                <a16:creationId xmlns:a16="http://schemas.microsoft.com/office/drawing/2014/main" id="{FCEB2643-D142-103D-6CF5-E199EE137C39}"/>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lumMod val="50000"/>
                    <a:lumOff val="50000"/>
                  </a:schemeClr>
                </a:solidFill>
              </a:rPr>
              <a:t>2. </a:t>
            </a:r>
            <a:r>
              <a:rPr lang="ja-JP" altLang="en-US" sz="2000" dirty="0">
                <a:solidFill>
                  <a:schemeClr val="tx1">
                    <a:lumMod val="50000"/>
                    <a:lumOff val="50000"/>
                  </a:schemeClr>
                </a:solidFill>
              </a:rPr>
              <a:t>間接補助事業の実施内容｜</a:t>
            </a:r>
            <a:r>
              <a:rPr lang="en-US" altLang="ja-JP" sz="2000" dirty="0">
                <a:solidFill>
                  <a:schemeClr val="tx1">
                    <a:lumMod val="50000"/>
                    <a:lumOff val="50000"/>
                  </a:schemeClr>
                </a:solidFill>
              </a:rPr>
              <a:t>2.2 </a:t>
            </a:r>
            <a:r>
              <a:rPr lang="ja-JP" altLang="en-US" sz="2000" dirty="0">
                <a:solidFill>
                  <a:schemeClr val="tx1">
                    <a:lumMod val="50000"/>
                    <a:lumOff val="50000"/>
                  </a:schemeClr>
                </a:solidFill>
              </a:rPr>
              <a:t>グリーン市場獲得に向けた戦略（川下戦略）</a:t>
            </a:r>
          </a:p>
        </p:txBody>
      </p:sp>
      <p:sp>
        <p:nvSpPr>
          <p:cNvPr id="19" name="Title 1">
            <a:extLst>
              <a:ext uri="{FF2B5EF4-FFF2-40B4-BE49-F238E27FC236}">
                <a16:creationId xmlns:a16="http://schemas.microsoft.com/office/drawing/2014/main" id="{646A0682-4059-E855-2CA3-AD01C47E8E24}"/>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ja-JP" altLang="en-US" dirty="0">
                <a:solidFill>
                  <a:schemeClr val="tx1"/>
                </a:solidFill>
              </a:rPr>
              <a:t>短期的には</a:t>
            </a:r>
            <a:r>
              <a:rPr kumimoji="1" lang="en-US" altLang="ja-JP" dirty="0">
                <a:solidFill>
                  <a:schemeClr val="tx1"/>
                </a:solidFill>
              </a:rPr>
              <a:t>xx</a:t>
            </a:r>
            <a:r>
              <a:rPr kumimoji="1" lang="ja-JP" altLang="en-US" dirty="0">
                <a:solidFill>
                  <a:schemeClr val="tx1"/>
                </a:solidFill>
              </a:rPr>
              <a:t>市場を中心に、</a:t>
            </a:r>
            <a:r>
              <a:rPr kumimoji="1" lang="en-US" altLang="ja-JP" dirty="0">
                <a:solidFill>
                  <a:schemeClr val="tx1"/>
                </a:solidFill>
              </a:rPr>
              <a:t>xx</a:t>
            </a:r>
            <a:r>
              <a:rPr lang="ja-JP" altLang="en-US" dirty="0">
                <a:solidFill>
                  <a:schemeClr val="tx1"/>
                </a:solidFill>
              </a:rPr>
              <a:t>等</a:t>
            </a:r>
            <a:r>
              <a:rPr kumimoji="1" lang="ja-JP" altLang="en-US" dirty="0">
                <a:solidFill>
                  <a:schemeClr val="tx1"/>
                </a:solidFill>
              </a:rPr>
              <a:t>を合計</a:t>
            </a:r>
            <a:r>
              <a:rPr kumimoji="1" lang="en-US" altLang="ja-JP" dirty="0">
                <a:solidFill>
                  <a:schemeClr val="tx1"/>
                </a:solidFill>
              </a:rPr>
              <a:t>xx</a:t>
            </a:r>
            <a:r>
              <a:rPr kumimoji="1" lang="ja-JP" altLang="en-US" dirty="0">
                <a:solidFill>
                  <a:schemeClr val="tx1"/>
                </a:solidFill>
              </a:rPr>
              <a:t>万トン／年程度の販売を見込んでいる</a:t>
            </a:r>
          </a:p>
        </p:txBody>
      </p:sp>
      <p:cxnSp>
        <p:nvCxnSpPr>
          <p:cNvPr id="31" name="直線コネクタ 30">
            <a:extLst>
              <a:ext uri="{FF2B5EF4-FFF2-40B4-BE49-F238E27FC236}">
                <a16:creationId xmlns:a16="http://schemas.microsoft.com/office/drawing/2014/main" id="{EE397E26-C081-096D-E7A5-FB8A67FB0227}"/>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正方形/長方形 31">
            <a:extLst>
              <a:ext uri="{FF2B5EF4-FFF2-40B4-BE49-F238E27FC236}">
                <a16:creationId xmlns:a16="http://schemas.microsoft.com/office/drawing/2014/main" id="{B668975B-5BB3-7662-C51A-846A4F11D29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62" name="二等辺三角形 61">
            <a:extLst>
              <a:ext uri="{FF2B5EF4-FFF2-40B4-BE49-F238E27FC236}">
                <a16:creationId xmlns:a16="http://schemas.microsoft.com/office/drawing/2014/main" id="{B9A661BC-D329-3448-36BE-A508E2CEDAEF}"/>
              </a:ext>
            </a:extLst>
          </p:cNvPr>
          <p:cNvSpPr/>
          <p:nvPr/>
        </p:nvSpPr>
        <p:spPr bwMode="gray">
          <a:xfrm rot="16200000">
            <a:off x="5114391" y="2721454"/>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dirty="0">
              <a:solidFill>
                <a:schemeClr val="bg1"/>
              </a:solidFill>
              <a:latin typeface="Meiryo UI" panose="020B0604030504040204" pitchFamily="50" charset="-128"/>
              <a:ea typeface="Meiryo UI" panose="020B0604030504040204" pitchFamily="50" charset="-128"/>
            </a:endParaRPr>
          </a:p>
        </p:txBody>
      </p:sp>
      <p:sp>
        <p:nvSpPr>
          <p:cNvPr id="63" name="二等辺三角形 62">
            <a:extLst>
              <a:ext uri="{FF2B5EF4-FFF2-40B4-BE49-F238E27FC236}">
                <a16:creationId xmlns:a16="http://schemas.microsoft.com/office/drawing/2014/main" id="{39289E49-3269-7A0A-C889-FE63C8844242}"/>
              </a:ext>
            </a:extLst>
          </p:cNvPr>
          <p:cNvSpPr/>
          <p:nvPr/>
        </p:nvSpPr>
        <p:spPr bwMode="gray">
          <a:xfrm rot="16200000">
            <a:off x="5114391" y="3350565"/>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dirty="0">
              <a:solidFill>
                <a:schemeClr val="bg1"/>
              </a:solidFill>
              <a:latin typeface="Meiryo UI" panose="020B0604030504040204" pitchFamily="50" charset="-128"/>
              <a:ea typeface="Meiryo UI" panose="020B0604030504040204" pitchFamily="50" charset="-128"/>
            </a:endParaRPr>
          </a:p>
        </p:txBody>
      </p:sp>
      <p:sp>
        <p:nvSpPr>
          <p:cNvPr id="64" name="二等辺三角形 63">
            <a:extLst>
              <a:ext uri="{FF2B5EF4-FFF2-40B4-BE49-F238E27FC236}">
                <a16:creationId xmlns:a16="http://schemas.microsoft.com/office/drawing/2014/main" id="{DBF6907F-97B1-6ADE-80A5-7EF882EDAB05}"/>
              </a:ext>
            </a:extLst>
          </p:cNvPr>
          <p:cNvSpPr/>
          <p:nvPr/>
        </p:nvSpPr>
        <p:spPr bwMode="gray">
          <a:xfrm rot="16200000">
            <a:off x="5114391" y="3979676"/>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dirty="0">
              <a:solidFill>
                <a:schemeClr val="bg1"/>
              </a:solidFill>
              <a:latin typeface="Meiryo UI" panose="020B0604030504040204" pitchFamily="50" charset="-128"/>
              <a:ea typeface="Meiryo UI" panose="020B0604030504040204" pitchFamily="50" charset="-128"/>
            </a:endParaRPr>
          </a:p>
        </p:txBody>
      </p:sp>
      <p:sp>
        <p:nvSpPr>
          <p:cNvPr id="66" name="二等辺三角形 65">
            <a:extLst>
              <a:ext uri="{FF2B5EF4-FFF2-40B4-BE49-F238E27FC236}">
                <a16:creationId xmlns:a16="http://schemas.microsoft.com/office/drawing/2014/main" id="{C3CF748F-7A47-64F3-92FD-A173A0BACD8D}"/>
              </a:ext>
            </a:extLst>
          </p:cNvPr>
          <p:cNvSpPr/>
          <p:nvPr/>
        </p:nvSpPr>
        <p:spPr bwMode="gray">
          <a:xfrm rot="16200000">
            <a:off x="5114391" y="4608787"/>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dirty="0">
              <a:solidFill>
                <a:schemeClr val="bg1"/>
              </a:solidFill>
              <a:latin typeface="Meiryo UI" panose="020B0604030504040204" pitchFamily="50" charset="-128"/>
              <a:ea typeface="Meiryo UI" panose="020B0604030504040204" pitchFamily="50" charset="-128"/>
            </a:endParaRPr>
          </a:p>
        </p:txBody>
      </p:sp>
      <p:sp>
        <p:nvSpPr>
          <p:cNvPr id="70" name="二等辺三角形 69">
            <a:extLst>
              <a:ext uri="{FF2B5EF4-FFF2-40B4-BE49-F238E27FC236}">
                <a16:creationId xmlns:a16="http://schemas.microsoft.com/office/drawing/2014/main" id="{0E4C9622-8DA6-45CD-AE3C-C8E7BC55F194}"/>
              </a:ext>
            </a:extLst>
          </p:cNvPr>
          <p:cNvSpPr/>
          <p:nvPr/>
        </p:nvSpPr>
        <p:spPr bwMode="gray">
          <a:xfrm rot="16200000">
            <a:off x="5114391" y="5237898"/>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dirty="0">
              <a:solidFill>
                <a:schemeClr val="bg1"/>
              </a:solidFill>
              <a:latin typeface="Meiryo UI" panose="020B0604030504040204" pitchFamily="50" charset="-128"/>
              <a:ea typeface="Meiryo UI" panose="020B0604030504040204" pitchFamily="50" charset="-128"/>
            </a:endParaRPr>
          </a:p>
        </p:txBody>
      </p:sp>
      <p:sp>
        <p:nvSpPr>
          <p:cNvPr id="71" name="二等辺三角形 70">
            <a:extLst>
              <a:ext uri="{FF2B5EF4-FFF2-40B4-BE49-F238E27FC236}">
                <a16:creationId xmlns:a16="http://schemas.microsoft.com/office/drawing/2014/main" id="{367B224B-1486-1BE5-8AC0-945313984FEF}"/>
              </a:ext>
            </a:extLst>
          </p:cNvPr>
          <p:cNvSpPr/>
          <p:nvPr/>
        </p:nvSpPr>
        <p:spPr bwMode="gray">
          <a:xfrm rot="16200000">
            <a:off x="5114391" y="5867011"/>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dirty="0">
              <a:solidFill>
                <a:schemeClr val="bg1"/>
              </a:solidFill>
              <a:latin typeface="Meiryo UI" panose="020B0604030504040204" pitchFamily="50" charset="-128"/>
              <a:ea typeface="Meiryo UI" panose="020B0604030504040204" pitchFamily="50" charset="-128"/>
            </a:endParaRPr>
          </a:p>
        </p:txBody>
      </p:sp>
      <p:sp>
        <p:nvSpPr>
          <p:cNvPr id="4" name="矢印: 下 3">
            <a:extLst>
              <a:ext uri="{FF2B5EF4-FFF2-40B4-BE49-F238E27FC236}">
                <a16:creationId xmlns:a16="http://schemas.microsoft.com/office/drawing/2014/main" id="{AAD14107-3539-5BC2-F6A2-2D6BF6A293E9}"/>
              </a:ext>
            </a:extLst>
          </p:cNvPr>
          <p:cNvSpPr/>
          <p:nvPr/>
        </p:nvSpPr>
        <p:spPr bwMode="gray">
          <a:xfrm>
            <a:off x="199151" y="2491642"/>
            <a:ext cx="330077" cy="1827993"/>
          </a:xfrm>
          <a:prstGeom prst="downArrow">
            <a:avLst>
              <a:gd name="adj1" fmla="val 100000"/>
              <a:gd name="adj2" fmla="val 50000"/>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短期</a:t>
            </a:r>
          </a:p>
        </p:txBody>
      </p:sp>
      <p:sp>
        <p:nvSpPr>
          <p:cNvPr id="5" name="矢印: 下 4">
            <a:extLst>
              <a:ext uri="{FF2B5EF4-FFF2-40B4-BE49-F238E27FC236}">
                <a16:creationId xmlns:a16="http://schemas.microsoft.com/office/drawing/2014/main" id="{ED1679A6-47BF-CD30-740C-914328E2A936}"/>
              </a:ext>
            </a:extLst>
          </p:cNvPr>
          <p:cNvSpPr/>
          <p:nvPr/>
        </p:nvSpPr>
        <p:spPr bwMode="gray">
          <a:xfrm>
            <a:off x="199151" y="4383748"/>
            <a:ext cx="330077" cy="1827993"/>
          </a:xfrm>
          <a:prstGeom prst="downArrow">
            <a:avLst>
              <a:gd name="adj1" fmla="val 100000"/>
              <a:gd name="adj2" fmla="val 50000"/>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中長期</a:t>
            </a:r>
          </a:p>
        </p:txBody>
      </p:sp>
      <p:grpSp>
        <p:nvGrpSpPr>
          <p:cNvPr id="53" name="グループ化 52">
            <a:extLst>
              <a:ext uri="{FF2B5EF4-FFF2-40B4-BE49-F238E27FC236}">
                <a16:creationId xmlns:a16="http://schemas.microsoft.com/office/drawing/2014/main" id="{183D3421-F82D-0A9A-90D8-350593F6C4DC}"/>
              </a:ext>
            </a:extLst>
          </p:cNvPr>
          <p:cNvGrpSpPr/>
          <p:nvPr/>
        </p:nvGrpSpPr>
        <p:grpSpPr>
          <a:xfrm>
            <a:off x="9868823" y="2090730"/>
            <a:ext cx="2168026" cy="302889"/>
            <a:chOff x="4991214" y="2418695"/>
            <a:chExt cx="900000" cy="288000"/>
          </a:xfrm>
        </p:grpSpPr>
        <p:sp>
          <p:nvSpPr>
            <p:cNvPr id="54" name="正方形/長方形 53">
              <a:extLst>
                <a:ext uri="{FF2B5EF4-FFF2-40B4-BE49-F238E27FC236}">
                  <a16:creationId xmlns:a16="http://schemas.microsoft.com/office/drawing/2014/main" id="{86166631-7B49-B752-7D64-1FDF85AAE6C5}"/>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lang="ja-JP" altLang="en-US" sz="1200" dirty="0">
                  <a:solidFill>
                    <a:schemeClr val="tx1"/>
                  </a:solidFill>
                  <a:latin typeface="Meiryo UI" panose="020B0604030504040204" pitchFamily="50" charset="-128"/>
                  <a:ea typeface="Meiryo UI" panose="020B0604030504040204" pitchFamily="50" charset="-128"/>
                </a:rPr>
                <a:t>参考）</a:t>
              </a:r>
              <a:r>
                <a:rPr kumimoji="1" lang="ja-JP" altLang="en-US" sz="1200" dirty="0">
                  <a:solidFill>
                    <a:schemeClr val="tx1"/>
                  </a:solidFill>
                  <a:latin typeface="Meiryo UI" panose="020B0604030504040204" pitchFamily="50" charset="-128"/>
                  <a:ea typeface="Meiryo UI" panose="020B0604030504040204" pitchFamily="50" charset="-128"/>
                </a:rPr>
                <a:t>提供製品の利用先</a:t>
              </a:r>
            </a:p>
          </p:txBody>
        </p:sp>
        <p:cxnSp>
          <p:nvCxnSpPr>
            <p:cNvPr id="55" name="直線コネクタ 54">
              <a:extLst>
                <a:ext uri="{FF2B5EF4-FFF2-40B4-BE49-F238E27FC236}">
                  <a16:creationId xmlns:a16="http://schemas.microsoft.com/office/drawing/2014/main" id="{94B3346D-0E86-CDCC-301A-343835AD07B9}"/>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6" name="正方形/長方形 55">
            <a:extLst>
              <a:ext uri="{FF2B5EF4-FFF2-40B4-BE49-F238E27FC236}">
                <a16:creationId xmlns:a16="http://schemas.microsoft.com/office/drawing/2014/main" id="{87BC0EC1-1F6B-9C63-D13F-518E0D9B64EC}"/>
              </a:ext>
            </a:extLst>
          </p:cNvPr>
          <p:cNvSpPr/>
          <p:nvPr/>
        </p:nvSpPr>
        <p:spPr>
          <a:xfrm>
            <a:off x="9868822" y="249353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FB204DDF-5EC6-3D7D-ED0B-0506AA713716}"/>
              </a:ext>
            </a:extLst>
          </p:cNvPr>
          <p:cNvSpPr/>
          <p:nvPr/>
        </p:nvSpPr>
        <p:spPr>
          <a:xfrm>
            <a:off x="9868822" y="312360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2F3C6D18-6248-06A5-470C-C19D2781E111}"/>
              </a:ext>
            </a:extLst>
          </p:cNvPr>
          <p:cNvSpPr/>
          <p:nvPr/>
        </p:nvSpPr>
        <p:spPr>
          <a:xfrm>
            <a:off x="9868822" y="375367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F753E5D8-6B94-B4EF-DFB4-A97A6054EFAB}"/>
              </a:ext>
            </a:extLst>
          </p:cNvPr>
          <p:cNvSpPr/>
          <p:nvPr/>
        </p:nvSpPr>
        <p:spPr>
          <a:xfrm>
            <a:off x="9868822" y="438374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5CA57514-A4D9-A836-E66A-7C003F130B8B}"/>
              </a:ext>
            </a:extLst>
          </p:cNvPr>
          <p:cNvSpPr/>
          <p:nvPr/>
        </p:nvSpPr>
        <p:spPr>
          <a:xfrm>
            <a:off x="9868822" y="501381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03228E93-0639-EEF4-DE3C-4F6FC8ADD699}"/>
              </a:ext>
            </a:extLst>
          </p:cNvPr>
          <p:cNvSpPr/>
          <p:nvPr/>
        </p:nvSpPr>
        <p:spPr>
          <a:xfrm>
            <a:off x="9866038" y="5643889"/>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2BE55297-FB67-4915-AB98-BDFB5BAE7ADA}"/>
              </a:ext>
            </a:extLst>
          </p:cNvPr>
          <p:cNvSpPr/>
          <p:nvPr/>
        </p:nvSpPr>
        <p:spPr>
          <a:xfrm>
            <a:off x="2434798" y="1844182"/>
            <a:ext cx="7868093" cy="466948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短期・中長期それぞれの注力セグメント（用途市場）の概要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→以下の内容を全て記載すること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用途市場：最終製品（自動車、建材等）</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想定顧客：製品を最終的に利用する顧客（ﾌﾞﾗﾝﾄﾞｵｰﾅｰ等）</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上記に対して提供する自社製品の概要</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→以下の内容を全て記載すること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提供製品：自社が販売する製品</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販売量：現時点での計画量</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提供製品の利用先：自社が販売する製品が利用される、もしくは見込む完成品等</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en-US" altLang="ja-JP"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その際、最終製品のどの部分に使用され得るかも可能な限り詳細に記載（例：自動車部品のｘｘ、建材のｘｘ部分など）</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967135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D0343C62-3C3A-47E0-BF70-A021B7FA4837}"/>
              </a:ext>
            </a:extLst>
          </p:cNvPr>
          <p:cNvGraphicFramePr>
            <a:graphicFrameLocks noChangeAspect="1"/>
          </p:cNvGraphicFramePr>
          <p:nvPr>
            <p:custDataLst>
              <p:tags r:id="rId1"/>
            </p:custDataLst>
            <p:extLst>
              <p:ext uri="{D42A27DB-BD31-4B8C-83A1-F6EECF244321}">
                <p14:modId xmlns:p14="http://schemas.microsoft.com/office/powerpoint/2010/main" val="28541333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06" imgH="306" progId="TCLayout.ActiveDocument.1">
                  <p:embed/>
                </p:oleObj>
              </mc:Choice>
              <mc:Fallback>
                <p:oleObj name="think-cellスライド" r:id="rId4" imgW="306" imgH="306" progId="TCLayout.ActiveDocument.1">
                  <p:embed/>
                  <p:pic>
                    <p:nvPicPr>
                      <p:cNvPr id="10" name="think-cell data - do not delete" hidden="1">
                        <a:extLst>
                          <a:ext uri="{FF2B5EF4-FFF2-40B4-BE49-F238E27FC236}">
                            <a16:creationId xmlns:a16="http://schemas.microsoft.com/office/drawing/2014/main" id="{D0343C62-3C3A-47E0-BF70-A021B7FA483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5" name="テキスト ボックス 14">
            <a:extLst>
              <a:ext uri="{FF2B5EF4-FFF2-40B4-BE49-F238E27FC236}">
                <a16:creationId xmlns:a16="http://schemas.microsoft.com/office/drawing/2014/main" id="{E86B1D89-2F21-9537-7A70-16374B2AD435}"/>
              </a:ext>
            </a:extLst>
          </p:cNvPr>
          <p:cNvSpPr txBox="1"/>
          <p:nvPr/>
        </p:nvSpPr>
        <p:spPr>
          <a:xfrm>
            <a:off x="777063" y="2511091"/>
            <a:ext cx="1152000" cy="288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使用原料</a:t>
            </a:r>
          </a:p>
        </p:txBody>
      </p:sp>
      <p:sp>
        <p:nvSpPr>
          <p:cNvPr id="16" name="テキスト ボックス 15">
            <a:extLst>
              <a:ext uri="{FF2B5EF4-FFF2-40B4-BE49-F238E27FC236}">
                <a16:creationId xmlns:a16="http://schemas.microsoft.com/office/drawing/2014/main" id="{A2521F9A-DCF1-B0F4-E2E6-0A2DB5A4311C}"/>
              </a:ext>
            </a:extLst>
          </p:cNvPr>
          <p:cNvSpPr txBox="1"/>
          <p:nvPr/>
        </p:nvSpPr>
        <p:spPr>
          <a:xfrm>
            <a:off x="778208" y="3700891"/>
            <a:ext cx="1152000" cy="1924805"/>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調達先</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ja-JP" altLang="en-US" sz="1400" dirty="0">
                <a:solidFill>
                  <a:schemeClr val="tx1"/>
                </a:solidFill>
                <a:latin typeface="Meiryo UI" panose="020B0604030504040204" pitchFamily="50" charset="-128"/>
                <a:ea typeface="Meiryo UI" panose="020B0604030504040204" pitchFamily="50" charset="-128"/>
              </a:rPr>
              <a:t>交渉状況</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E1A94DD9-5BD5-48DB-0B66-12C1A3F4437A}"/>
              </a:ext>
            </a:extLst>
          </p:cNvPr>
          <p:cNvSpPr/>
          <p:nvPr/>
        </p:nvSpPr>
        <p:spPr>
          <a:xfrm>
            <a:off x="2034155" y="2511091"/>
            <a:ext cx="9379637"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原料</a:t>
            </a:r>
            <a:r>
              <a:rPr kumimoji="1" lang="en-US" altLang="ja-JP" sz="1200" dirty="0">
                <a:solidFill>
                  <a:schemeClr val="tx1"/>
                </a:solidFill>
                <a:latin typeface="Meiryo UI" panose="020B0604030504040204" pitchFamily="50" charset="-128"/>
                <a:ea typeface="Meiryo UI" panose="020B0604030504040204" pitchFamily="50" charset="-128"/>
              </a:rPr>
              <a:t>A</a:t>
            </a:r>
            <a:r>
              <a:rPr kumimoji="1" lang="ja-JP" altLang="en-US" sz="1200" dirty="0">
                <a:solidFill>
                  <a:schemeClr val="tx1"/>
                </a:solidFill>
                <a:latin typeface="Meiryo UI" panose="020B0604030504040204" pitchFamily="50" charset="-128"/>
                <a:ea typeface="Meiryo UI" panose="020B0604030504040204" pitchFamily="50" charset="-128"/>
              </a:rPr>
              <a:t>及び原料</a:t>
            </a:r>
            <a:r>
              <a:rPr kumimoji="1" lang="en-US" altLang="ja-JP" sz="1200" dirty="0">
                <a:solidFill>
                  <a:schemeClr val="tx1"/>
                </a:solidFill>
                <a:latin typeface="Meiryo UI" panose="020B0604030504040204" pitchFamily="50" charset="-128"/>
                <a:ea typeface="Meiryo UI" panose="020B0604030504040204" pitchFamily="50" charset="-128"/>
              </a:rPr>
              <a:t>B</a:t>
            </a:r>
          </a:p>
        </p:txBody>
      </p:sp>
      <p:sp>
        <p:nvSpPr>
          <p:cNvPr id="23" name="正方形/長方形 22">
            <a:extLst>
              <a:ext uri="{FF2B5EF4-FFF2-40B4-BE49-F238E27FC236}">
                <a16:creationId xmlns:a16="http://schemas.microsoft.com/office/drawing/2014/main" id="{C9C258A7-CFDA-653A-05C3-A6B210F17DD5}"/>
              </a:ext>
            </a:extLst>
          </p:cNvPr>
          <p:cNvSpPr/>
          <p:nvPr/>
        </p:nvSpPr>
        <p:spPr>
          <a:xfrm>
            <a:off x="2034155" y="2881422"/>
            <a:ext cx="2562797" cy="720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BDF0EB1C-C457-4656-09B3-0A122F1EF862}"/>
              </a:ext>
            </a:extLst>
          </p:cNvPr>
          <p:cNvSpPr/>
          <p:nvPr/>
        </p:nvSpPr>
        <p:spPr>
          <a:xfrm>
            <a:off x="4764702" y="2886020"/>
            <a:ext cx="3918544" cy="720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C</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B94908C9-532C-D662-BF6E-A65655ACD73A}"/>
              </a:ext>
            </a:extLst>
          </p:cNvPr>
          <p:cNvSpPr/>
          <p:nvPr/>
        </p:nvSpPr>
        <p:spPr>
          <a:xfrm>
            <a:off x="8860517" y="2881422"/>
            <a:ext cx="2553275" cy="720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C</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EEC8E19D-ED0E-AD80-1C5D-4B147EFD19C0}"/>
              </a:ext>
            </a:extLst>
          </p:cNvPr>
          <p:cNvSpPr/>
          <p:nvPr/>
        </p:nvSpPr>
        <p:spPr>
          <a:xfrm>
            <a:off x="2032493" y="3709449"/>
            <a:ext cx="2562797" cy="912159"/>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＜原料</a:t>
            </a:r>
            <a:r>
              <a:rPr kumimoji="1" lang="en-US" altLang="ja-JP" sz="1200" dirty="0">
                <a:solidFill>
                  <a:schemeClr val="tx1"/>
                </a:solidFill>
                <a:latin typeface="Meiryo UI" panose="020B0604030504040204" pitchFamily="50" charset="-128"/>
                <a:ea typeface="Meiryo UI" panose="020B0604030504040204" pitchFamily="50" charset="-128"/>
              </a:rPr>
              <a:t>A</a:t>
            </a:r>
            <a:r>
              <a:rPr kumimoji="1" lang="ja-JP" altLang="en-US" sz="1200" dirty="0">
                <a:solidFill>
                  <a:schemeClr val="tx1"/>
                </a:solidFill>
                <a:latin typeface="Meiryo UI" panose="020B0604030504040204" pitchFamily="50" charset="-128"/>
                <a:ea typeface="Meiryo UI" panose="020B0604030504040204" pitchFamily="50" charset="-128"/>
              </a:rPr>
              <a:t>（調達先</a:t>
            </a:r>
            <a:r>
              <a:rPr kumimoji="1" lang="en-US" altLang="ja-JP" sz="1200" dirty="0">
                <a:solidFill>
                  <a:schemeClr val="tx1"/>
                </a:solidFill>
                <a:latin typeface="Meiryo UI" panose="020B0604030504040204" pitchFamily="50" charset="-128"/>
                <a:ea typeface="Meiryo UI" panose="020B0604030504040204" pitchFamily="50" charset="-128"/>
              </a:rPr>
              <a:t>A</a:t>
            </a:r>
            <a:r>
              <a:rPr kumimoji="1" lang="ja-JP" altLang="en-US" sz="1200" dirty="0">
                <a:solidFill>
                  <a:schemeClr val="tx1"/>
                </a:solidFill>
                <a:latin typeface="Meiryo UI" panose="020B0604030504040204" pitchFamily="50" charset="-128"/>
                <a:ea typeface="Meiryo UI" panose="020B0604030504040204" pitchFamily="50" charset="-128"/>
              </a:rPr>
              <a:t>）＞</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dirty="0">
                <a:solidFill>
                  <a:schemeClr val="tx1"/>
                </a:solidFill>
                <a:latin typeface="Meiryo UI" panose="020B0604030504040204" pitchFamily="50" charset="-128"/>
                <a:ea typeface="Meiryo UI" panose="020B0604030504040204" pitchFamily="50" charset="-128"/>
              </a:rPr>
              <a:t>xx</a:t>
            </a:r>
            <a:r>
              <a:rPr kumimoji="1" lang="ja-JP" altLang="en-US" sz="1200" dirty="0">
                <a:solidFill>
                  <a:schemeClr val="tx1"/>
                </a:solidFill>
                <a:latin typeface="Meiryo UI" panose="020B0604030504040204" pitchFamily="50" charset="-128"/>
                <a:ea typeface="Meiryo UI" panose="020B0604030504040204" pitchFamily="50" charset="-128"/>
              </a:rPr>
              <a:t>から</a:t>
            </a:r>
            <a:r>
              <a:rPr kumimoji="1" lang="en-US" altLang="ja-JP" sz="1200" dirty="0">
                <a:solidFill>
                  <a:schemeClr val="tx1"/>
                </a:solidFill>
                <a:latin typeface="Meiryo UI" panose="020B0604030504040204" pitchFamily="50" charset="-128"/>
                <a:ea typeface="Meiryo UI" panose="020B0604030504040204" pitchFamily="50" charset="-128"/>
              </a:rPr>
              <a:t>xx</a:t>
            </a:r>
            <a:r>
              <a:rPr kumimoji="1" lang="ja-JP" altLang="en-US" sz="1200" dirty="0">
                <a:solidFill>
                  <a:schemeClr val="tx1"/>
                </a:solidFill>
                <a:latin typeface="Meiryo UI" panose="020B0604030504040204" pitchFamily="50" charset="-128"/>
                <a:ea typeface="Meiryo UI" panose="020B0604030504040204" pitchFamily="50" charset="-128"/>
              </a:rPr>
              <a:t>により調達予定</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dirty="0">
                <a:solidFill>
                  <a:schemeClr val="tx1"/>
                </a:solidFill>
                <a:latin typeface="Meiryo UI" panose="020B0604030504040204" pitchFamily="50" charset="-128"/>
                <a:ea typeface="Meiryo UI" panose="020B0604030504040204" pitchFamily="50" charset="-128"/>
              </a:rPr>
              <a:t>調達量は</a:t>
            </a:r>
            <a:r>
              <a:rPr kumimoji="1" lang="en-US" altLang="ja-JP" sz="1200" dirty="0">
                <a:solidFill>
                  <a:schemeClr val="tx1"/>
                </a:solidFill>
                <a:latin typeface="Meiryo UI" panose="020B0604030504040204" pitchFamily="50" charset="-128"/>
                <a:ea typeface="Meiryo UI" panose="020B0604030504040204" pitchFamily="50" charset="-128"/>
              </a:rPr>
              <a:t>xx</a:t>
            </a:r>
            <a:r>
              <a:rPr kumimoji="1" lang="ja-JP" altLang="en-US" sz="1200" dirty="0">
                <a:solidFill>
                  <a:schemeClr val="tx1"/>
                </a:solidFill>
                <a:latin typeface="Meiryo UI" panose="020B0604030504040204" pitchFamily="50" charset="-128"/>
                <a:ea typeface="Meiryo UI" panose="020B0604030504040204" pitchFamily="50" charset="-128"/>
              </a:rPr>
              <a:t>年を目途に交渉中</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884F3FFC-F664-7020-8C80-53CA58ED3092}"/>
              </a:ext>
            </a:extLst>
          </p:cNvPr>
          <p:cNvSpPr/>
          <p:nvPr/>
        </p:nvSpPr>
        <p:spPr>
          <a:xfrm>
            <a:off x="2034154" y="4713537"/>
            <a:ext cx="9379638" cy="912159"/>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a:t>
            </a:r>
            <a:r>
              <a:rPr kumimoji="1" lang="zh-TW" altLang="en-US" sz="1200" dirty="0">
                <a:solidFill>
                  <a:schemeClr val="tx1"/>
                </a:solidFill>
                <a:latin typeface="Meiryo UI" panose="020B0604030504040204" pitchFamily="50" charset="-128"/>
                <a:ea typeface="Meiryo UI" panose="020B0604030504040204" pitchFamily="50" charset="-128"/>
              </a:rPr>
              <a:t>原料</a:t>
            </a:r>
            <a:r>
              <a:rPr kumimoji="1" lang="en-US" altLang="zh-TW" sz="1200" dirty="0">
                <a:solidFill>
                  <a:schemeClr val="tx1"/>
                </a:solidFill>
                <a:latin typeface="Meiryo UI" panose="020B0604030504040204" pitchFamily="50" charset="-128"/>
                <a:ea typeface="Meiryo UI" panose="020B0604030504040204" pitchFamily="50" charset="-128"/>
              </a:rPr>
              <a:t>B</a:t>
            </a:r>
            <a:r>
              <a:rPr kumimoji="1" lang="zh-TW" altLang="en-US" sz="1200" dirty="0">
                <a:solidFill>
                  <a:schemeClr val="tx1"/>
                </a:solidFill>
                <a:latin typeface="Meiryo UI" panose="020B0604030504040204" pitchFamily="50" charset="-128"/>
                <a:ea typeface="Meiryo UI" panose="020B0604030504040204" pitchFamily="50" charset="-128"/>
              </a:rPr>
              <a:t>（調達先</a:t>
            </a:r>
            <a:r>
              <a:rPr kumimoji="1" lang="en-US" altLang="zh-TW" sz="1200" dirty="0">
                <a:solidFill>
                  <a:schemeClr val="tx1"/>
                </a:solidFill>
                <a:latin typeface="Meiryo UI" panose="020B0604030504040204" pitchFamily="50" charset="-128"/>
                <a:ea typeface="Meiryo UI" panose="020B0604030504040204" pitchFamily="50" charset="-128"/>
              </a:rPr>
              <a:t>B</a:t>
            </a:r>
            <a:r>
              <a:rPr kumimoji="1" lang="zh-TW" altLang="en-US"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dirty="0">
                <a:solidFill>
                  <a:schemeClr val="tx1"/>
                </a:solidFill>
                <a:latin typeface="Meiryo UI" panose="020B0604030504040204" pitchFamily="50" charset="-128"/>
                <a:ea typeface="Meiryo UI" panose="020B0604030504040204" pitchFamily="50" charset="-128"/>
              </a:rPr>
              <a:t>MOU</a:t>
            </a:r>
            <a:r>
              <a:rPr kumimoji="1" lang="ja-JP" altLang="en-US" sz="1200" dirty="0">
                <a:solidFill>
                  <a:schemeClr val="tx1"/>
                </a:solidFill>
                <a:latin typeface="Meiryo UI" panose="020B0604030504040204" pitchFamily="50" charset="-128"/>
                <a:ea typeface="Meiryo UI" panose="020B0604030504040204" pitchFamily="50" charset="-128"/>
              </a:rPr>
              <a:t>を締結し議論中</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dirty="0">
                <a:solidFill>
                  <a:schemeClr val="tx1"/>
                </a:solidFill>
                <a:latin typeface="Meiryo UI" panose="020B0604030504040204" pitchFamily="50" charset="-128"/>
                <a:ea typeface="Meiryo UI" panose="020B0604030504040204" pitchFamily="50" charset="-128"/>
              </a:rPr>
              <a:t>B</a:t>
            </a:r>
            <a:r>
              <a:rPr kumimoji="1" lang="ja-JP" altLang="en-US" sz="1200" dirty="0">
                <a:solidFill>
                  <a:schemeClr val="tx1"/>
                </a:solidFill>
                <a:latin typeface="Meiryo UI" panose="020B0604030504040204" pitchFamily="50" charset="-128"/>
                <a:ea typeface="Meiryo UI" panose="020B0604030504040204" pitchFamily="50" charset="-128"/>
              </a:rPr>
              <a:t>社における原料</a:t>
            </a:r>
            <a:r>
              <a:rPr kumimoji="1" lang="en-US" altLang="ja-JP" sz="1200" dirty="0">
                <a:solidFill>
                  <a:schemeClr val="tx1"/>
                </a:solidFill>
                <a:latin typeface="Meiryo UI" panose="020B0604030504040204" pitchFamily="50" charset="-128"/>
                <a:ea typeface="Meiryo UI" panose="020B0604030504040204" pitchFamily="50" charset="-128"/>
              </a:rPr>
              <a:t>B</a:t>
            </a:r>
            <a:r>
              <a:rPr kumimoji="1" lang="ja-JP" altLang="en-US" sz="1200" dirty="0">
                <a:solidFill>
                  <a:schemeClr val="tx1"/>
                </a:solidFill>
                <a:latin typeface="Meiryo UI" panose="020B0604030504040204" pitchFamily="50" charset="-128"/>
                <a:ea typeface="Meiryo UI" panose="020B0604030504040204" pitchFamily="50" charset="-128"/>
              </a:rPr>
              <a:t>の実証事業を通じて、</a:t>
            </a:r>
            <a:r>
              <a:rPr kumimoji="1" lang="en-US" altLang="ja-JP" sz="1200" dirty="0">
                <a:solidFill>
                  <a:schemeClr val="tx1"/>
                </a:solidFill>
                <a:latin typeface="Meiryo UI" panose="020B0604030504040204" pitchFamily="50" charset="-128"/>
                <a:ea typeface="Meiryo UI" panose="020B0604030504040204" pitchFamily="50" charset="-128"/>
              </a:rPr>
              <a:t>xx</a:t>
            </a:r>
            <a:r>
              <a:rPr kumimoji="1" lang="ja-JP" altLang="en-US" sz="1200" dirty="0">
                <a:solidFill>
                  <a:schemeClr val="tx1"/>
                </a:solidFill>
                <a:latin typeface="Meiryo UI" panose="020B0604030504040204" pitchFamily="50" charset="-128"/>
                <a:ea typeface="Meiryo UI" panose="020B0604030504040204" pitchFamily="50" charset="-128"/>
              </a:rPr>
              <a:t>から</a:t>
            </a:r>
            <a:r>
              <a:rPr kumimoji="1" lang="en-US" altLang="ja-JP" sz="1200" dirty="0">
                <a:solidFill>
                  <a:schemeClr val="tx1"/>
                </a:solidFill>
                <a:latin typeface="Meiryo UI" panose="020B0604030504040204" pitchFamily="50" charset="-128"/>
                <a:ea typeface="Meiryo UI" panose="020B0604030504040204" pitchFamily="50" charset="-128"/>
              </a:rPr>
              <a:t>xx</a:t>
            </a:r>
            <a:r>
              <a:rPr kumimoji="1" lang="ja-JP" altLang="en-US" sz="1200" dirty="0">
                <a:solidFill>
                  <a:schemeClr val="tx1"/>
                </a:solidFill>
                <a:latin typeface="Meiryo UI" panose="020B0604030504040204" pitchFamily="50" charset="-128"/>
                <a:ea typeface="Meiryo UI" panose="020B0604030504040204" pitchFamily="50" charset="-128"/>
              </a:rPr>
              <a:t>により調達予定</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dirty="0">
                <a:solidFill>
                  <a:schemeClr val="tx1"/>
                </a:solidFill>
                <a:latin typeface="Meiryo UI" panose="020B0604030504040204" pitchFamily="50" charset="-128"/>
                <a:ea typeface="Meiryo UI" panose="020B0604030504040204" pitchFamily="50" charset="-128"/>
              </a:rPr>
              <a:t>調達量は</a:t>
            </a:r>
            <a:r>
              <a:rPr kumimoji="1" lang="en-US" altLang="ja-JP" sz="1200" dirty="0">
                <a:solidFill>
                  <a:schemeClr val="tx1"/>
                </a:solidFill>
                <a:latin typeface="Meiryo UI" panose="020B0604030504040204" pitchFamily="50" charset="-128"/>
                <a:ea typeface="Meiryo UI" panose="020B0604030504040204" pitchFamily="50" charset="-128"/>
              </a:rPr>
              <a:t>xx</a:t>
            </a:r>
            <a:r>
              <a:rPr kumimoji="1" lang="ja-JP" altLang="en-US" sz="1200" dirty="0">
                <a:solidFill>
                  <a:schemeClr val="tx1"/>
                </a:solidFill>
                <a:latin typeface="Meiryo UI" panose="020B0604030504040204" pitchFamily="50" charset="-128"/>
                <a:ea typeface="Meiryo UI" panose="020B0604030504040204" pitchFamily="50" charset="-128"/>
              </a:rPr>
              <a:t>年を目途に交渉中</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8" name="矢印: 五方向 7">
            <a:extLst>
              <a:ext uri="{FF2B5EF4-FFF2-40B4-BE49-F238E27FC236}">
                <a16:creationId xmlns:a16="http://schemas.microsoft.com/office/drawing/2014/main" id="{8880B2DC-C72B-8E71-E16D-8253288A5953}"/>
              </a:ext>
            </a:extLst>
          </p:cNvPr>
          <p:cNvSpPr/>
          <p:nvPr/>
        </p:nvSpPr>
        <p:spPr>
          <a:xfrm>
            <a:off x="2034157" y="1767077"/>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18" name="矢印: 五方向 17">
            <a:extLst>
              <a:ext uri="{FF2B5EF4-FFF2-40B4-BE49-F238E27FC236}">
                <a16:creationId xmlns:a16="http://schemas.microsoft.com/office/drawing/2014/main" id="{9661233C-ED13-F737-6857-327E429DB2BE}"/>
              </a:ext>
            </a:extLst>
          </p:cNvPr>
          <p:cNvSpPr/>
          <p:nvPr/>
        </p:nvSpPr>
        <p:spPr>
          <a:xfrm>
            <a:off x="3399429" y="1767077"/>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5" name="矢印: 五方向 34">
            <a:extLst>
              <a:ext uri="{FF2B5EF4-FFF2-40B4-BE49-F238E27FC236}">
                <a16:creationId xmlns:a16="http://schemas.microsoft.com/office/drawing/2014/main" id="{9E762031-7095-09D3-9FC1-7D2EBEED6C0B}"/>
              </a:ext>
            </a:extLst>
          </p:cNvPr>
          <p:cNvSpPr/>
          <p:nvPr/>
        </p:nvSpPr>
        <p:spPr>
          <a:xfrm>
            <a:off x="4764701" y="1767077"/>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6" name="矢印: 五方向 35">
            <a:extLst>
              <a:ext uri="{FF2B5EF4-FFF2-40B4-BE49-F238E27FC236}">
                <a16:creationId xmlns:a16="http://schemas.microsoft.com/office/drawing/2014/main" id="{8060C3CD-1733-BBE1-7D96-99E789A58D45}"/>
              </a:ext>
            </a:extLst>
          </p:cNvPr>
          <p:cNvSpPr/>
          <p:nvPr/>
        </p:nvSpPr>
        <p:spPr>
          <a:xfrm>
            <a:off x="6129973" y="1767077"/>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7" name="矢印: 五方向 36">
            <a:extLst>
              <a:ext uri="{FF2B5EF4-FFF2-40B4-BE49-F238E27FC236}">
                <a16:creationId xmlns:a16="http://schemas.microsoft.com/office/drawing/2014/main" id="{7D176FA2-AEFE-01FF-7992-7F5842846994}"/>
              </a:ext>
            </a:extLst>
          </p:cNvPr>
          <p:cNvSpPr/>
          <p:nvPr/>
        </p:nvSpPr>
        <p:spPr>
          <a:xfrm>
            <a:off x="7495245" y="1767077"/>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8" name="矢印: 五方向 37">
            <a:extLst>
              <a:ext uri="{FF2B5EF4-FFF2-40B4-BE49-F238E27FC236}">
                <a16:creationId xmlns:a16="http://schemas.microsoft.com/office/drawing/2014/main" id="{E045DD44-9BC0-C1EB-665A-06CFBE3232C3}"/>
              </a:ext>
            </a:extLst>
          </p:cNvPr>
          <p:cNvSpPr/>
          <p:nvPr/>
        </p:nvSpPr>
        <p:spPr>
          <a:xfrm>
            <a:off x="8860518" y="1767077"/>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9" name="矢印: 五方向 38">
            <a:extLst>
              <a:ext uri="{FF2B5EF4-FFF2-40B4-BE49-F238E27FC236}">
                <a16:creationId xmlns:a16="http://schemas.microsoft.com/office/drawing/2014/main" id="{074BA3E5-C6CD-1C27-67BF-0F72C9C23C40}"/>
              </a:ext>
            </a:extLst>
          </p:cNvPr>
          <p:cNvSpPr/>
          <p:nvPr/>
        </p:nvSpPr>
        <p:spPr>
          <a:xfrm>
            <a:off x="10225792" y="1767077"/>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22" name="テキスト ボックス 21">
            <a:extLst>
              <a:ext uri="{FF2B5EF4-FFF2-40B4-BE49-F238E27FC236}">
                <a16:creationId xmlns:a16="http://schemas.microsoft.com/office/drawing/2014/main" id="{2E8F3323-5116-7E8B-CB2C-8A9745F81616}"/>
              </a:ext>
            </a:extLst>
          </p:cNvPr>
          <p:cNvSpPr txBox="1"/>
          <p:nvPr/>
        </p:nvSpPr>
        <p:spPr>
          <a:xfrm>
            <a:off x="777063" y="2881421"/>
            <a:ext cx="1152000" cy="72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調達量</a:t>
            </a:r>
          </a:p>
        </p:txBody>
      </p:sp>
      <p:sp>
        <p:nvSpPr>
          <p:cNvPr id="25" name="正方形/長方形 24">
            <a:extLst>
              <a:ext uri="{FF2B5EF4-FFF2-40B4-BE49-F238E27FC236}">
                <a16:creationId xmlns:a16="http://schemas.microsoft.com/office/drawing/2014/main" id="{268B5C1C-12B6-2494-5BC2-BE27C47376D3}"/>
              </a:ext>
            </a:extLst>
          </p:cNvPr>
          <p:cNvSpPr/>
          <p:nvPr/>
        </p:nvSpPr>
        <p:spPr>
          <a:xfrm>
            <a:off x="2034156" y="2134154"/>
            <a:ext cx="2553273"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製品</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28" name="正方形/長方形 27">
            <a:extLst>
              <a:ext uri="{FF2B5EF4-FFF2-40B4-BE49-F238E27FC236}">
                <a16:creationId xmlns:a16="http://schemas.microsoft.com/office/drawing/2014/main" id="{8ACBD737-710A-D535-734E-808B9E6621E6}"/>
              </a:ext>
            </a:extLst>
          </p:cNvPr>
          <p:cNvSpPr/>
          <p:nvPr/>
        </p:nvSpPr>
        <p:spPr>
          <a:xfrm>
            <a:off x="4764702" y="2134154"/>
            <a:ext cx="3918543"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製品</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40" name="正方形/長方形 39">
            <a:extLst>
              <a:ext uri="{FF2B5EF4-FFF2-40B4-BE49-F238E27FC236}">
                <a16:creationId xmlns:a16="http://schemas.microsoft.com/office/drawing/2014/main" id="{310C69A0-3092-EF8A-91AB-6399B0360759}"/>
              </a:ext>
            </a:extLst>
          </p:cNvPr>
          <p:cNvSpPr/>
          <p:nvPr/>
        </p:nvSpPr>
        <p:spPr>
          <a:xfrm>
            <a:off x="8860517" y="2134154"/>
            <a:ext cx="2553275"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製品</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43" name="テキスト ボックス 42">
            <a:extLst>
              <a:ext uri="{FF2B5EF4-FFF2-40B4-BE49-F238E27FC236}">
                <a16:creationId xmlns:a16="http://schemas.microsoft.com/office/drawing/2014/main" id="{36FEBF40-9C03-5A7A-3E6F-B3906774E907}"/>
              </a:ext>
            </a:extLst>
          </p:cNvPr>
          <p:cNvSpPr txBox="1"/>
          <p:nvPr/>
        </p:nvSpPr>
        <p:spPr>
          <a:xfrm>
            <a:off x="777063" y="2134154"/>
            <a:ext cx="1152000" cy="288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生産物・量</a:t>
            </a:r>
          </a:p>
        </p:txBody>
      </p:sp>
      <p:sp>
        <p:nvSpPr>
          <p:cNvPr id="46" name="正方形/長方形 45">
            <a:extLst>
              <a:ext uri="{FF2B5EF4-FFF2-40B4-BE49-F238E27FC236}">
                <a16:creationId xmlns:a16="http://schemas.microsoft.com/office/drawing/2014/main" id="{0693CFA6-6AC2-AF59-DBC8-1536EB08FDD8}"/>
              </a:ext>
            </a:extLst>
          </p:cNvPr>
          <p:cNvSpPr/>
          <p:nvPr/>
        </p:nvSpPr>
        <p:spPr>
          <a:xfrm>
            <a:off x="4764700" y="3709449"/>
            <a:ext cx="6649091" cy="912159"/>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kumimoji="1" lang="en-US" altLang="zh-TW" sz="1200">
                <a:solidFill>
                  <a:schemeClr val="tx1"/>
                </a:solidFill>
                <a:latin typeface="Meiryo UI" panose="020B0604030504040204" pitchFamily="50" charset="-128"/>
                <a:ea typeface="Meiryo UI" panose="020B0604030504040204" pitchFamily="50" charset="-128"/>
              </a:rPr>
              <a:t>A</a:t>
            </a:r>
            <a:r>
              <a:rPr kumimoji="1" lang="zh-TW" altLang="en-US" sz="1200">
                <a:solidFill>
                  <a:schemeClr val="tx1"/>
                </a:solidFill>
                <a:latin typeface="Meiryo UI" panose="020B0604030504040204" pitchFamily="50" charset="-128"/>
                <a:ea typeface="Meiryo UI" panose="020B0604030504040204" pitchFamily="50" charset="-128"/>
              </a:rPr>
              <a:t>（調達先</a:t>
            </a:r>
            <a:r>
              <a:rPr kumimoji="1" lang="en-US" altLang="zh-TW" sz="1200">
                <a:solidFill>
                  <a:schemeClr val="tx1"/>
                </a:solidFill>
                <a:latin typeface="Meiryo UI" panose="020B0604030504040204" pitchFamily="50" charset="-128"/>
                <a:ea typeface="Meiryo UI" panose="020B0604030504040204" pitchFamily="50" charset="-128"/>
              </a:rPr>
              <a:t>C</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経済性の観点から</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経由で調達予定</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2" name="正方形/長方形 1">
            <a:extLst>
              <a:ext uri="{FF2B5EF4-FFF2-40B4-BE49-F238E27FC236}">
                <a16:creationId xmlns:a16="http://schemas.microsoft.com/office/drawing/2014/main" id="{D044F751-9F6D-1CAD-16C5-2D796B08E9C6}"/>
              </a:ext>
            </a:extLst>
          </p:cNvPr>
          <p:cNvSpPr/>
          <p:nvPr/>
        </p:nvSpPr>
        <p:spPr>
          <a:xfrm>
            <a:off x="8001000" y="-842211"/>
            <a:ext cx="4191001" cy="784225"/>
          </a:xfrm>
          <a:prstGeom prst="rect">
            <a:avLst/>
          </a:prstGeom>
          <a:solidFill>
            <a:srgbClr val="FFFF00"/>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fontAlgn="ct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①基本的事項の審査</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p>
            <a:pPr algn="just" fontAlgn="ct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カ．間接補助事業の実現性（必須項目）</a:t>
            </a: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 </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p:txBody>
      </p:sp>
      <p:sp>
        <p:nvSpPr>
          <p:cNvPr id="3" name="Title 1">
            <a:extLst>
              <a:ext uri="{FF2B5EF4-FFF2-40B4-BE49-F238E27FC236}">
                <a16:creationId xmlns:a16="http://schemas.microsoft.com/office/drawing/2014/main" id="{392F5888-3BA5-0267-0135-834DC9C6C34B}"/>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lumMod val="50000"/>
                    <a:lumOff val="50000"/>
                  </a:schemeClr>
                </a:solidFill>
              </a:rPr>
              <a:t>2. </a:t>
            </a:r>
            <a:r>
              <a:rPr lang="ja-JP" altLang="en-US" sz="2000" dirty="0">
                <a:solidFill>
                  <a:schemeClr val="tx1">
                    <a:lumMod val="50000"/>
                    <a:lumOff val="50000"/>
                  </a:schemeClr>
                </a:solidFill>
              </a:rPr>
              <a:t>間接補助事業の実施内容｜</a:t>
            </a:r>
            <a:r>
              <a:rPr lang="en-US" altLang="ja-JP" sz="2000" dirty="0">
                <a:solidFill>
                  <a:schemeClr val="tx1">
                    <a:lumMod val="50000"/>
                    <a:lumOff val="50000"/>
                  </a:schemeClr>
                </a:solidFill>
              </a:rPr>
              <a:t>2.2 </a:t>
            </a:r>
            <a:r>
              <a:rPr lang="ja-JP" altLang="en-US" sz="2000" dirty="0">
                <a:solidFill>
                  <a:schemeClr val="tx1">
                    <a:lumMod val="50000"/>
                    <a:lumOff val="50000"/>
                  </a:schemeClr>
                </a:solidFill>
              </a:rPr>
              <a:t>グリーン市場獲得に向けた戦略（川上戦略）</a:t>
            </a:r>
          </a:p>
        </p:txBody>
      </p:sp>
      <p:sp>
        <p:nvSpPr>
          <p:cNvPr id="5" name="Title 1">
            <a:extLst>
              <a:ext uri="{FF2B5EF4-FFF2-40B4-BE49-F238E27FC236}">
                <a16:creationId xmlns:a16="http://schemas.microsoft.com/office/drawing/2014/main" id="{3D074740-D8EB-1255-2910-57FD6D7DC2B8}"/>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ja-JP" altLang="en-US" dirty="0">
                <a:solidFill>
                  <a:schemeClr val="tx1"/>
                </a:solidFill>
              </a:rPr>
              <a:t>原料</a:t>
            </a:r>
            <a:r>
              <a:rPr lang="ja-JP" altLang="en-US" dirty="0">
                <a:solidFill>
                  <a:schemeClr val="tx1"/>
                </a:solidFill>
              </a:rPr>
              <a:t>については、</a:t>
            </a:r>
            <a:r>
              <a:rPr kumimoji="1" lang="ja-JP" altLang="en-US" dirty="0">
                <a:solidFill>
                  <a:schemeClr val="tx1"/>
                </a:solidFill>
              </a:rPr>
              <a:t>調達先の分散化や</a:t>
            </a:r>
            <a:r>
              <a:rPr kumimoji="1" lang="en-US" altLang="ja-JP" dirty="0">
                <a:solidFill>
                  <a:schemeClr val="tx1"/>
                </a:solidFill>
              </a:rPr>
              <a:t>xx</a:t>
            </a:r>
            <a:r>
              <a:rPr kumimoji="1" lang="ja-JP" altLang="en-US" dirty="0">
                <a:solidFill>
                  <a:schemeClr val="tx1"/>
                </a:solidFill>
              </a:rPr>
              <a:t>により安定調達を図る</a:t>
            </a:r>
            <a:endParaRPr kumimoji="1" lang="en-US" altLang="ja-JP" dirty="0">
              <a:solidFill>
                <a:schemeClr val="tx1"/>
              </a:solidFill>
            </a:endParaRPr>
          </a:p>
        </p:txBody>
      </p:sp>
      <p:cxnSp>
        <p:nvCxnSpPr>
          <p:cNvPr id="6" name="直線コネクタ 5">
            <a:extLst>
              <a:ext uri="{FF2B5EF4-FFF2-40B4-BE49-F238E27FC236}">
                <a16:creationId xmlns:a16="http://schemas.microsoft.com/office/drawing/2014/main" id="{C004224E-9D4E-253B-CD97-F58407E377BB}"/>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1304A267-7625-ADDD-4C17-C47F2A35DD7F}"/>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11" name="テキスト ボックス 10">
            <a:extLst>
              <a:ext uri="{FF2B5EF4-FFF2-40B4-BE49-F238E27FC236}">
                <a16:creationId xmlns:a16="http://schemas.microsoft.com/office/drawing/2014/main" id="{FE77825B-782D-E57B-0230-25E535B02559}"/>
              </a:ext>
            </a:extLst>
          </p:cNvPr>
          <p:cNvSpPr txBox="1"/>
          <p:nvPr/>
        </p:nvSpPr>
        <p:spPr>
          <a:xfrm>
            <a:off x="1920271" y="1446775"/>
            <a:ext cx="1415772" cy="276999"/>
          </a:xfrm>
          <a:prstGeom prst="rect">
            <a:avLst/>
          </a:prstGeom>
          <a:noFill/>
        </p:spPr>
        <p:txBody>
          <a:bodyPr wrap="none" rtlCol="0">
            <a:spAutoFit/>
          </a:bodyPr>
          <a:lstStyle/>
          <a:p>
            <a:r>
              <a:rPr lang="ja-JP" altLang="en-US" sz="1200" dirty="0">
                <a:latin typeface="Meiryo UI" panose="020B0604030504040204" pitchFamily="50" charset="-128"/>
                <a:ea typeface="Meiryo UI" panose="020B0604030504040204" pitchFamily="50" charset="-128"/>
              </a:rPr>
              <a:t>（商用生産開始）</a:t>
            </a:r>
            <a:endParaRPr kumimoji="1" lang="en-US" altLang="ja-JP" sz="1200" dirty="0">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42ACBEC4-37C1-D409-448F-D94FF6F15E5E}"/>
              </a:ext>
            </a:extLst>
          </p:cNvPr>
          <p:cNvSpPr/>
          <p:nvPr/>
        </p:nvSpPr>
        <p:spPr>
          <a:xfrm>
            <a:off x="2034154" y="5717625"/>
            <a:ext cx="9379638" cy="912159"/>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a:t>
            </a:r>
            <a:r>
              <a:rPr kumimoji="1" lang="zh-TW" altLang="en-US" sz="1200" dirty="0">
                <a:solidFill>
                  <a:schemeClr val="tx1"/>
                </a:solidFill>
                <a:latin typeface="Meiryo UI" panose="020B0604030504040204" pitchFamily="50" charset="-128"/>
                <a:ea typeface="Meiryo UI" panose="020B0604030504040204" pitchFamily="50" charset="-128"/>
              </a:rPr>
              <a:t>原料</a:t>
            </a:r>
            <a:r>
              <a:rPr kumimoji="1" lang="en-US" altLang="zh-TW" sz="1200" dirty="0">
                <a:solidFill>
                  <a:schemeClr val="tx1"/>
                </a:solidFill>
                <a:latin typeface="Meiryo UI" panose="020B0604030504040204" pitchFamily="50" charset="-128"/>
                <a:ea typeface="Meiryo UI" panose="020B0604030504040204" pitchFamily="50" charset="-128"/>
              </a:rPr>
              <a:t>B</a:t>
            </a:r>
            <a:r>
              <a:rPr kumimoji="1" lang="zh-TW" altLang="en-US" sz="1200" dirty="0">
                <a:solidFill>
                  <a:schemeClr val="tx1"/>
                </a:solidFill>
                <a:latin typeface="Meiryo UI" panose="020B0604030504040204" pitchFamily="50" charset="-128"/>
                <a:ea typeface="Meiryo UI" panose="020B0604030504040204" pitchFamily="50" charset="-128"/>
              </a:rPr>
              <a:t>（調達先</a:t>
            </a:r>
            <a:r>
              <a:rPr kumimoji="1" lang="en-US" altLang="zh-TW" sz="1200" dirty="0">
                <a:solidFill>
                  <a:schemeClr val="tx1"/>
                </a:solidFill>
                <a:latin typeface="Meiryo UI" panose="020B0604030504040204" pitchFamily="50" charset="-128"/>
                <a:ea typeface="Meiryo UI" panose="020B0604030504040204" pitchFamily="50" charset="-128"/>
              </a:rPr>
              <a:t>B</a:t>
            </a:r>
            <a:r>
              <a:rPr kumimoji="1" lang="zh-TW" altLang="en-US"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dirty="0">
                <a:solidFill>
                  <a:schemeClr val="tx1"/>
                </a:solidFill>
                <a:latin typeface="Meiryo UI" panose="020B0604030504040204" pitchFamily="50" charset="-128"/>
                <a:ea typeface="Meiryo UI" panose="020B0604030504040204" pitchFamily="50" charset="-128"/>
              </a:rPr>
              <a:t>MOU</a:t>
            </a:r>
            <a:r>
              <a:rPr kumimoji="1" lang="ja-JP" altLang="en-US" sz="1200" dirty="0">
                <a:solidFill>
                  <a:schemeClr val="tx1"/>
                </a:solidFill>
                <a:latin typeface="Meiryo UI" panose="020B0604030504040204" pitchFamily="50" charset="-128"/>
                <a:ea typeface="Meiryo UI" panose="020B0604030504040204" pitchFamily="50" charset="-128"/>
              </a:rPr>
              <a:t>を締結し議論中</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dirty="0">
                <a:solidFill>
                  <a:schemeClr val="tx1"/>
                </a:solidFill>
                <a:latin typeface="Meiryo UI" panose="020B0604030504040204" pitchFamily="50" charset="-128"/>
                <a:ea typeface="Meiryo UI" panose="020B0604030504040204" pitchFamily="50" charset="-128"/>
              </a:rPr>
              <a:t>B</a:t>
            </a:r>
            <a:r>
              <a:rPr kumimoji="1" lang="ja-JP" altLang="en-US" sz="1200" dirty="0">
                <a:solidFill>
                  <a:schemeClr val="tx1"/>
                </a:solidFill>
                <a:latin typeface="Meiryo UI" panose="020B0604030504040204" pitchFamily="50" charset="-128"/>
                <a:ea typeface="Meiryo UI" panose="020B0604030504040204" pitchFamily="50" charset="-128"/>
              </a:rPr>
              <a:t>社における原料</a:t>
            </a:r>
            <a:r>
              <a:rPr kumimoji="1" lang="en-US" altLang="ja-JP" sz="1200" dirty="0">
                <a:solidFill>
                  <a:schemeClr val="tx1"/>
                </a:solidFill>
                <a:latin typeface="Meiryo UI" panose="020B0604030504040204" pitchFamily="50" charset="-128"/>
                <a:ea typeface="Meiryo UI" panose="020B0604030504040204" pitchFamily="50" charset="-128"/>
              </a:rPr>
              <a:t>B</a:t>
            </a:r>
            <a:r>
              <a:rPr kumimoji="1" lang="ja-JP" altLang="en-US" sz="1200" dirty="0">
                <a:solidFill>
                  <a:schemeClr val="tx1"/>
                </a:solidFill>
                <a:latin typeface="Meiryo UI" panose="020B0604030504040204" pitchFamily="50" charset="-128"/>
                <a:ea typeface="Meiryo UI" panose="020B0604030504040204" pitchFamily="50" charset="-128"/>
              </a:rPr>
              <a:t>の実証事業を通じて、</a:t>
            </a:r>
            <a:r>
              <a:rPr kumimoji="1" lang="en-US" altLang="ja-JP" sz="1200" dirty="0">
                <a:solidFill>
                  <a:schemeClr val="tx1"/>
                </a:solidFill>
                <a:latin typeface="Meiryo UI" panose="020B0604030504040204" pitchFamily="50" charset="-128"/>
                <a:ea typeface="Meiryo UI" panose="020B0604030504040204" pitchFamily="50" charset="-128"/>
              </a:rPr>
              <a:t>xx</a:t>
            </a:r>
            <a:r>
              <a:rPr kumimoji="1" lang="ja-JP" altLang="en-US" sz="1200" dirty="0">
                <a:solidFill>
                  <a:schemeClr val="tx1"/>
                </a:solidFill>
                <a:latin typeface="Meiryo UI" panose="020B0604030504040204" pitchFamily="50" charset="-128"/>
                <a:ea typeface="Meiryo UI" panose="020B0604030504040204" pitchFamily="50" charset="-128"/>
              </a:rPr>
              <a:t>から</a:t>
            </a:r>
            <a:r>
              <a:rPr kumimoji="1" lang="en-US" altLang="ja-JP" sz="1200" dirty="0">
                <a:solidFill>
                  <a:schemeClr val="tx1"/>
                </a:solidFill>
                <a:latin typeface="Meiryo UI" panose="020B0604030504040204" pitchFamily="50" charset="-128"/>
                <a:ea typeface="Meiryo UI" panose="020B0604030504040204" pitchFamily="50" charset="-128"/>
              </a:rPr>
              <a:t>xx</a:t>
            </a:r>
            <a:r>
              <a:rPr kumimoji="1" lang="ja-JP" altLang="en-US" sz="1200" dirty="0">
                <a:solidFill>
                  <a:schemeClr val="tx1"/>
                </a:solidFill>
                <a:latin typeface="Meiryo UI" panose="020B0604030504040204" pitchFamily="50" charset="-128"/>
                <a:ea typeface="Meiryo UI" panose="020B0604030504040204" pitchFamily="50" charset="-128"/>
              </a:rPr>
              <a:t>により調達予定</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dirty="0">
                <a:solidFill>
                  <a:schemeClr val="tx1"/>
                </a:solidFill>
                <a:latin typeface="Meiryo UI" panose="020B0604030504040204" pitchFamily="50" charset="-128"/>
                <a:ea typeface="Meiryo UI" panose="020B0604030504040204" pitchFamily="50" charset="-128"/>
              </a:rPr>
              <a:t>調達量は</a:t>
            </a:r>
            <a:r>
              <a:rPr kumimoji="1" lang="en-US" altLang="ja-JP" sz="1200" dirty="0">
                <a:solidFill>
                  <a:schemeClr val="tx1"/>
                </a:solidFill>
                <a:latin typeface="Meiryo UI" panose="020B0604030504040204" pitchFamily="50" charset="-128"/>
                <a:ea typeface="Meiryo UI" panose="020B0604030504040204" pitchFamily="50" charset="-128"/>
              </a:rPr>
              <a:t>xx</a:t>
            </a:r>
            <a:r>
              <a:rPr kumimoji="1" lang="ja-JP" altLang="en-US" sz="1200" dirty="0">
                <a:solidFill>
                  <a:schemeClr val="tx1"/>
                </a:solidFill>
                <a:latin typeface="Meiryo UI" panose="020B0604030504040204" pitchFamily="50" charset="-128"/>
                <a:ea typeface="Meiryo UI" panose="020B0604030504040204" pitchFamily="50" charset="-128"/>
              </a:rPr>
              <a:t>年を目途に交渉中</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C14FBF0C-8754-9919-18E8-B723407FFB2C}"/>
              </a:ext>
            </a:extLst>
          </p:cNvPr>
          <p:cNvSpPr txBox="1"/>
          <p:nvPr/>
        </p:nvSpPr>
        <p:spPr>
          <a:xfrm>
            <a:off x="778208" y="5725166"/>
            <a:ext cx="1152000" cy="904618"/>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安定調達に向けた取組</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0695EB9C-A2E6-1698-49C6-0729140423B1}"/>
              </a:ext>
            </a:extLst>
          </p:cNvPr>
          <p:cNvSpPr/>
          <p:nvPr/>
        </p:nvSpPr>
        <p:spPr>
          <a:xfrm>
            <a:off x="2553585" y="2537231"/>
            <a:ext cx="7868093" cy="309657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商用生産開始見込み年度から最低</a:t>
            </a:r>
            <a:r>
              <a:rPr lang="en-US" altLang="ja-JP" sz="1400" dirty="0">
                <a:solidFill>
                  <a:srgbClr val="FF0000"/>
                </a:solidFill>
                <a:latin typeface="Meiryo UI" panose="020B0604030504040204" pitchFamily="50" charset="-128"/>
                <a:ea typeface="Meiryo UI" panose="020B0604030504040204" pitchFamily="50" charset="-128"/>
              </a:rPr>
              <a:t>5</a:t>
            </a:r>
            <a:r>
              <a:rPr lang="ja-JP" altLang="en-US" sz="1400" dirty="0">
                <a:solidFill>
                  <a:srgbClr val="FF0000"/>
                </a:solidFill>
                <a:latin typeface="Meiryo UI" panose="020B0604030504040204" pitchFamily="50" charset="-128"/>
                <a:ea typeface="Meiryo UI" panose="020B0604030504040204" pitchFamily="50" charset="-128"/>
              </a:rPr>
              <a:t>年間分の原料調達計画</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→生産物・量、使用原料、調達量を明記の上、原料の調達候補先、調達量、交渉状況、安定調達に向けた取組等について、時間軸で記載すること。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501890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C17C5A-90A4-AF52-7A03-2E9FB3D97ED2}"/>
            </a:ext>
          </a:extLst>
        </p:cNvPr>
        <p:cNvGrpSpPr/>
        <p:nvPr/>
      </p:nvGrpSpPr>
      <p:grpSpPr>
        <a:xfrm>
          <a:off x="0" y="0"/>
          <a:ext cx="0" cy="0"/>
          <a:chOff x="0" y="0"/>
          <a:chExt cx="0" cy="0"/>
        </a:xfrm>
      </p:grpSpPr>
      <p:sp>
        <p:nvSpPr>
          <p:cNvPr id="18" name="正方形/長方形 17">
            <a:extLst>
              <a:ext uri="{FF2B5EF4-FFF2-40B4-BE49-F238E27FC236}">
                <a16:creationId xmlns:a16="http://schemas.microsoft.com/office/drawing/2014/main" id="{86B6B263-F180-874B-65D7-928A5983CFED}"/>
              </a:ext>
            </a:extLst>
          </p:cNvPr>
          <p:cNvSpPr/>
          <p:nvPr/>
        </p:nvSpPr>
        <p:spPr>
          <a:xfrm>
            <a:off x="8001000" y="-842211"/>
            <a:ext cx="4191001" cy="784225"/>
          </a:xfrm>
          <a:prstGeom prst="rect">
            <a:avLst/>
          </a:prstGeom>
          <a:solidFill>
            <a:srgbClr val="FFFF00"/>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fontAlgn="ct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②産業競争力強化への貢献に関する審査</a:t>
            </a:r>
            <a:endParaRPr lang="en-US" altLang="ja-JP" sz="1200" dirty="0">
              <a:solidFill>
                <a:schemeClr val="tx1"/>
              </a:solidFill>
              <a:latin typeface="Meiryo UI" panose="020B0604030504040204" pitchFamily="50" charset="-128"/>
              <a:ea typeface="Meiryo UI" panose="020B0604030504040204" pitchFamily="50" charset="-128"/>
            </a:endParaRPr>
          </a:p>
          <a:p>
            <a:pPr algn="just" fontAlgn="ct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オ</a:t>
            </a: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オープン・クローズ</a:t>
            </a: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戦略</a:t>
            </a: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（必須項目）</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p:txBody>
      </p:sp>
      <p:sp>
        <p:nvSpPr>
          <p:cNvPr id="3" name="Title 1">
            <a:extLst>
              <a:ext uri="{FF2B5EF4-FFF2-40B4-BE49-F238E27FC236}">
                <a16:creationId xmlns:a16="http://schemas.microsoft.com/office/drawing/2014/main" id="{1A5B8A13-39D5-C3EF-F4F5-F0A1F47B058A}"/>
              </a:ext>
            </a:extLst>
          </p:cNvPr>
          <p:cNvSpPr txBox="1">
            <a:spLocks/>
          </p:cNvSpPr>
          <p:nvPr/>
        </p:nvSpPr>
        <p:spPr>
          <a:xfrm>
            <a:off x="180000" y="292726"/>
            <a:ext cx="11085408"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lumMod val="50000"/>
                    <a:lumOff val="50000"/>
                  </a:schemeClr>
                </a:solidFill>
              </a:rPr>
              <a:t>2. </a:t>
            </a:r>
            <a:r>
              <a:rPr lang="ja-JP" altLang="en-US" sz="2000" dirty="0">
                <a:solidFill>
                  <a:schemeClr val="tx1">
                    <a:lumMod val="50000"/>
                    <a:lumOff val="50000"/>
                  </a:schemeClr>
                </a:solidFill>
              </a:rPr>
              <a:t>間接補助事業の実施内容｜</a:t>
            </a:r>
            <a:r>
              <a:rPr lang="en-US" altLang="ja-JP" sz="2000" dirty="0">
                <a:solidFill>
                  <a:schemeClr val="tx1">
                    <a:lumMod val="50000"/>
                    <a:lumOff val="50000"/>
                  </a:schemeClr>
                </a:solidFill>
              </a:rPr>
              <a:t>2.2</a:t>
            </a:r>
            <a:r>
              <a:rPr lang="ja-JP" altLang="en-US" sz="2000" dirty="0">
                <a:solidFill>
                  <a:schemeClr val="tx1">
                    <a:lumMod val="50000"/>
                    <a:lumOff val="50000"/>
                  </a:schemeClr>
                </a:solidFill>
              </a:rPr>
              <a:t> グリーン市場獲得に向けた戦略（オープン・クローズ戦略）</a:t>
            </a:r>
          </a:p>
        </p:txBody>
      </p:sp>
      <p:sp>
        <p:nvSpPr>
          <p:cNvPr id="12" name="Title 1">
            <a:extLst>
              <a:ext uri="{FF2B5EF4-FFF2-40B4-BE49-F238E27FC236}">
                <a16:creationId xmlns:a16="http://schemas.microsoft.com/office/drawing/2014/main" id="{DD65199E-27BF-079E-C569-55B944CD3E45}"/>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400" b="0" i="0" u="none" kern="1200" cap="none" spc="0" normalizeH="0" baseline="0" noProof="0" dirty="0">
                <a:ln>
                  <a:noFill/>
                </a:ln>
                <a:solidFill>
                  <a:schemeClr val="tx1"/>
                </a:solidFill>
                <a:effectLst/>
                <a:uLnTx/>
                <a:uFillTx/>
                <a:sym typeface="Trebuchet MS" panose="020B0603020202020204" pitchFamily="34" charset="0"/>
              </a:rPr>
              <a:t>市場</a:t>
            </a:r>
            <a:r>
              <a:rPr kumimoji="1" lang="ja-JP" altLang="en-US" sz="2400" i="0" u="none" strike="noStrike" kern="1200" cap="none" spc="0" normalizeH="0" baseline="0" noProof="0" dirty="0">
                <a:ln>
                  <a:noFill/>
                </a:ln>
                <a:solidFill>
                  <a:schemeClr val="tx1"/>
                </a:solidFill>
                <a:effectLst/>
                <a:uLnTx/>
                <a:uFillTx/>
                <a:sym typeface="Trebuchet MS" panose="020B0603020202020204" pitchFamily="34" charset="0"/>
              </a:rPr>
              <a:t>獲得に向けたオープン戦略として、</a:t>
            </a:r>
            <a:r>
              <a:rPr kumimoji="1" lang="en-US" altLang="ja-JP" sz="2400" i="0" u="none" strike="noStrike" kern="1200" cap="none" spc="0" normalizeH="0" baseline="0" noProof="0" dirty="0">
                <a:ln>
                  <a:noFill/>
                </a:ln>
                <a:solidFill>
                  <a:schemeClr val="tx1"/>
                </a:solidFill>
                <a:effectLst/>
                <a:uLnTx/>
                <a:uFillTx/>
                <a:sym typeface="Trebuchet MS" panose="020B0603020202020204" pitchFamily="34" charset="0"/>
              </a:rPr>
              <a:t>xx</a:t>
            </a:r>
            <a:r>
              <a:rPr kumimoji="1" lang="ja-JP" altLang="en-US" sz="2400" i="0" u="none" strike="noStrike" kern="1200" cap="none" spc="0" normalizeH="0" baseline="0" noProof="0" dirty="0">
                <a:ln>
                  <a:noFill/>
                </a:ln>
                <a:solidFill>
                  <a:schemeClr val="tx1"/>
                </a:solidFill>
                <a:effectLst/>
                <a:uLnTx/>
                <a:uFillTx/>
                <a:sym typeface="Trebuchet MS" panose="020B0603020202020204" pitchFamily="34" charset="0"/>
              </a:rPr>
              <a:t>を</a:t>
            </a:r>
            <a:r>
              <a:rPr kumimoji="1" lang="ja-JP" altLang="en-US" sz="2400" b="0" i="0" u="none" strike="noStrike" kern="1200" cap="none" spc="0" normalizeH="0" baseline="0" noProof="0" dirty="0">
                <a:ln>
                  <a:noFill/>
                </a:ln>
                <a:solidFill>
                  <a:schemeClr val="tx1"/>
                </a:solidFill>
                <a:effectLst/>
                <a:uLnTx/>
                <a:uFillTx/>
                <a:sym typeface="Trebuchet MS" panose="020B0603020202020204" pitchFamily="34" charset="0"/>
              </a:rPr>
              <a:t>実施する</a:t>
            </a:r>
            <a:endParaRPr kumimoji="1" lang="en-US" altLang="ja-JP" sz="2400" b="0" i="0" u="none" strike="noStrike" kern="1200" cap="none" spc="0" normalizeH="0" baseline="0" noProof="0" dirty="0">
              <a:ln>
                <a:noFill/>
              </a:ln>
              <a:solidFill>
                <a:schemeClr val="tx1"/>
              </a:solidFill>
              <a:effectLst/>
              <a:uLnTx/>
              <a:uFillTx/>
              <a:sym typeface="Trebuchet MS" panose="020B0603020202020204" pitchFamily="34" charset="0"/>
            </a:endParaRPr>
          </a:p>
        </p:txBody>
      </p:sp>
      <p:cxnSp>
        <p:nvCxnSpPr>
          <p:cNvPr id="19" name="直線コネクタ 18">
            <a:extLst>
              <a:ext uri="{FF2B5EF4-FFF2-40B4-BE49-F238E27FC236}">
                <a16:creationId xmlns:a16="http://schemas.microsoft.com/office/drawing/2014/main" id="{37B63C61-4EEE-F34A-2AD5-BFC008D77CAF}"/>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0" name="正方形/長方形 19">
            <a:extLst>
              <a:ext uri="{FF2B5EF4-FFF2-40B4-BE49-F238E27FC236}">
                <a16:creationId xmlns:a16="http://schemas.microsoft.com/office/drawing/2014/main" id="{0E4AE22A-30D5-B879-FA31-CDDF6C0D1BCF}"/>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5" name="正方形/長方形 4">
            <a:extLst>
              <a:ext uri="{FF2B5EF4-FFF2-40B4-BE49-F238E27FC236}">
                <a16:creationId xmlns:a16="http://schemas.microsoft.com/office/drawing/2014/main" id="{72163B98-2554-42DC-472E-DCD4F2FCEA42}"/>
              </a:ext>
            </a:extLst>
          </p:cNvPr>
          <p:cNvSpPr/>
          <p:nvPr/>
        </p:nvSpPr>
        <p:spPr>
          <a:xfrm>
            <a:off x="180000" y="2056250"/>
            <a:ext cx="4789120" cy="2163727"/>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前提となる取組方針・考え方</a:t>
            </a:r>
            <a:r>
              <a:rPr kumimoji="1" lang="en-US" altLang="ja-JP" sz="140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6A17FD6F-9DE9-48BD-E8B6-3220E6277397}"/>
              </a:ext>
            </a:extLst>
          </p:cNvPr>
          <p:cNvSpPr/>
          <p:nvPr/>
        </p:nvSpPr>
        <p:spPr>
          <a:xfrm>
            <a:off x="180000" y="4401546"/>
            <a:ext cx="4789120" cy="2163727"/>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国内外の動向・自社の取組状況</a:t>
            </a:r>
            <a:r>
              <a:rPr kumimoji="1" lang="en-US" altLang="ja-JP" sz="140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grpSp>
        <p:nvGrpSpPr>
          <p:cNvPr id="23" name="グループ化 22">
            <a:extLst>
              <a:ext uri="{FF2B5EF4-FFF2-40B4-BE49-F238E27FC236}">
                <a16:creationId xmlns:a16="http://schemas.microsoft.com/office/drawing/2014/main" id="{0AF9413C-6472-6148-115C-22677A9AF3C5}"/>
              </a:ext>
            </a:extLst>
          </p:cNvPr>
          <p:cNvGrpSpPr/>
          <p:nvPr/>
        </p:nvGrpSpPr>
        <p:grpSpPr>
          <a:xfrm>
            <a:off x="5054293" y="2056250"/>
            <a:ext cx="216000" cy="4509024"/>
            <a:chOff x="6120034" y="2151659"/>
            <a:chExt cx="216000" cy="4509024"/>
          </a:xfrm>
        </p:grpSpPr>
        <p:cxnSp>
          <p:nvCxnSpPr>
            <p:cNvPr id="24" name="Straight Connector 40">
              <a:extLst>
                <a:ext uri="{FF2B5EF4-FFF2-40B4-BE49-F238E27FC236}">
                  <a16:creationId xmlns:a16="http://schemas.microsoft.com/office/drawing/2014/main" id="{AD27FACE-9D13-0F2B-E9C4-9E09A76FCC2C}"/>
                </a:ext>
              </a:extLst>
            </p:cNvPr>
            <p:cNvCxnSpPr>
              <a:cxnSpLocks/>
            </p:cNvCxnSpPr>
            <p:nvPr/>
          </p:nvCxnSpPr>
          <p:spPr>
            <a:xfrm flipV="1">
              <a:off x="6228033" y="2151659"/>
              <a:ext cx="0" cy="4509024"/>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5" name="Freeform 94">
              <a:extLst>
                <a:ext uri="{FF2B5EF4-FFF2-40B4-BE49-F238E27FC236}">
                  <a16:creationId xmlns:a16="http://schemas.microsoft.com/office/drawing/2014/main" id="{689791AD-94BA-2CA0-4ABF-5CB9E8699266}"/>
                </a:ext>
              </a:extLst>
            </p:cNvPr>
            <p:cNvSpPr>
              <a:spLocks/>
            </p:cNvSpPr>
            <p:nvPr/>
          </p:nvSpPr>
          <p:spPr bwMode="gray">
            <a:xfrm flipH="1">
              <a:off x="6120034" y="4298171"/>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dirty="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grpSp>
      <p:sp>
        <p:nvSpPr>
          <p:cNvPr id="26" name="正方形/長方形 25">
            <a:extLst>
              <a:ext uri="{FF2B5EF4-FFF2-40B4-BE49-F238E27FC236}">
                <a16:creationId xmlns:a16="http://schemas.microsoft.com/office/drawing/2014/main" id="{7E468918-141E-1487-8685-05D15F4CED44}"/>
              </a:ext>
            </a:extLst>
          </p:cNvPr>
          <p:cNvSpPr/>
          <p:nvPr/>
        </p:nvSpPr>
        <p:spPr>
          <a:xfrm>
            <a:off x="6096000" y="2056250"/>
            <a:ext cx="5940000" cy="216372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grpSp>
        <p:nvGrpSpPr>
          <p:cNvPr id="29" name="グループ化 28">
            <a:extLst>
              <a:ext uri="{FF2B5EF4-FFF2-40B4-BE49-F238E27FC236}">
                <a16:creationId xmlns:a16="http://schemas.microsoft.com/office/drawing/2014/main" id="{30816591-D107-40D5-E7B8-F8DAE3C1A466}"/>
              </a:ext>
            </a:extLst>
          </p:cNvPr>
          <p:cNvGrpSpPr/>
          <p:nvPr/>
        </p:nvGrpSpPr>
        <p:grpSpPr>
          <a:xfrm>
            <a:off x="180000" y="1659209"/>
            <a:ext cx="4733341" cy="288000"/>
            <a:chOff x="156000" y="1879963"/>
            <a:chExt cx="5760000" cy="288000"/>
          </a:xfrm>
        </p:grpSpPr>
        <p:sp>
          <p:nvSpPr>
            <p:cNvPr id="30" name="正方形/長方形 29">
              <a:extLst>
                <a:ext uri="{FF2B5EF4-FFF2-40B4-BE49-F238E27FC236}">
                  <a16:creationId xmlns:a16="http://schemas.microsoft.com/office/drawing/2014/main" id="{E7D98DC3-F46A-A579-6A97-49CE23D8C65D}"/>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戦略検討の背景</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31" name="直線コネクタ 30">
              <a:extLst>
                <a:ext uri="{FF2B5EF4-FFF2-40B4-BE49-F238E27FC236}">
                  <a16:creationId xmlns:a16="http://schemas.microsoft.com/office/drawing/2014/main" id="{96E4925A-C995-BD3D-0D50-381EC5B9E44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32" name="グループ化 31">
            <a:extLst>
              <a:ext uri="{FF2B5EF4-FFF2-40B4-BE49-F238E27FC236}">
                <a16:creationId xmlns:a16="http://schemas.microsoft.com/office/drawing/2014/main" id="{30A8341F-2D66-DE1A-1BFA-F099929C68D0}"/>
              </a:ext>
            </a:extLst>
          </p:cNvPr>
          <p:cNvGrpSpPr/>
          <p:nvPr/>
        </p:nvGrpSpPr>
        <p:grpSpPr>
          <a:xfrm>
            <a:off x="5352159" y="1659209"/>
            <a:ext cx="6616642" cy="288000"/>
            <a:chOff x="156000" y="1879963"/>
            <a:chExt cx="5760000" cy="288000"/>
          </a:xfrm>
        </p:grpSpPr>
        <p:sp>
          <p:nvSpPr>
            <p:cNvPr id="33" name="正方形/長方形 32">
              <a:extLst>
                <a:ext uri="{FF2B5EF4-FFF2-40B4-BE49-F238E27FC236}">
                  <a16:creationId xmlns:a16="http://schemas.microsoft.com/office/drawing/2014/main" id="{DD2947D8-E267-C883-86C0-C06E03550A2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実施するオープン・クローズ戦略の概要</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34" name="直線コネクタ 33">
              <a:extLst>
                <a:ext uri="{FF2B5EF4-FFF2-40B4-BE49-F238E27FC236}">
                  <a16:creationId xmlns:a16="http://schemas.microsoft.com/office/drawing/2014/main" id="{5DE701E7-2D72-7021-66E4-0DF95E01802F}"/>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 name="正方形/長方形 3">
            <a:extLst>
              <a:ext uri="{FF2B5EF4-FFF2-40B4-BE49-F238E27FC236}">
                <a16:creationId xmlns:a16="http://schemas.microsoft.com/office/drawing/2014/main" id="{7ADCD918-AA19-9C22-E6DA-48CD1C4CD63D}"/>
              </a:ext>
            </a:extLst>
          </p:cNvPr>
          <p:cNvSpPr/>
          <p:nvPr/>
        </p:nvSpPr>
        <p:spPr>
          <a:xfrm>
            <a:off x="5352159" y="2056250"/>
            <a:ext cx="641513" cy="2163727"/>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オープン戦略</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8D894B75-806F-5E38-C5BC-1E0210CC75B5}"/>
              </a:ext>
            </a:extLst>
          </p:cNvPr>
          <p:cNvSpPr/>
          <p:nvPr/>
        </p:nvSpPr>
        <p:spPr>
          <a:xfrm>
            <a:off x="6096000" y="4401546"/>
            <a:ext cx="5940000" cy="216372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AD01BD94-18B2-9208-3E11-E592E57269E5}"/>
              </a:ext>
            </a:extLst>
          </p:cNvPr>
          <p:cNvSpPr/>
          <p:nvPr/>
        </p:nvSpPr>
        <p:spPr>
          <a:xfrm>
            <a:off x="5352159" y="4401546"/>
            <a:ext cx="641513" cy="2163727"/>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tx1"/>
                </a:solidFill>
                <a:latin typeface="Meiryo UI" panose="020B0604030504040204" pitchFamily="50" charset="-128"/>
                <a:ea typeface="Meiryo UI" panose="020B0604030504040204" pitchFamily="50" charset="-128"/>
              </a:rPr>
              <a:t>クローズ</a:t>
            </a:r>
            <a:r>
              <a:rPr kumimoji="1" lang="ja-JP" altLang="en-US" sz="1400" dirty="0">
                <a:solidFill>
                  <a:schemeClr val="tx1"/>
                </a:solidFill>
                <a:latin typeface="Meiryo UI" panose="020B0604030504040204" pitchFamily="50" charset="-128"/>
                <a:ea typeface="Meiryo UI" panose="020B0604030504040204" pitchFamily="50" charset="-128"/>
              </a:rPr>
              <a:t>戦略</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F03FF2CB-93E4-4EC3-A187-A401C50E922B}"/>
              </a:ext>
            </a:extLst>
          </p:cNvPr>
          <p:cNvSpPr/>
          <p:nvPr/>
        </p:nvSpPr>
        <p:spPr>
          <a:xfrm>
            <a:off x="2228407" y="2125833"/>
            <a:ext cx="7868093" cy="4257012"/>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戦略検討の背景</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→以下を全て記載すること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前提となる取組方針</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→間接補助事業の特徴、用途市場の特徴・目標とする販売量・販売時期等を踏まえた上で、市場導入に向けた取組方針（競合他社との差別化シナリオ等）について記載すること。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複数の差別化シナリオを描くことを推奨する。</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国内外の動向・自社の取組状況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→自社の取組状況については、具体的に記載すること。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標準化団体に参加、</a:t>
            </a:r>
            <a:r>
              <a:rPr lang="en-US" altLang="ja-JP" sz="1400" dirty="0">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規格の開発に参画」という記載だけでは不十分。　「○○するために、▲▲団体と、製品化までに■■の標準化を行う」等の粒度で記載すること。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実施するオープン・クローズ戦略の概要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→具体的に記載すること。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粒度感は、「自社の取組状況」に置いて例示しているものと同程度以上を推奨。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50392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Rectangle 108">
            <a:extLst>
              <a:ext uri="{FF2B5EF4-FFF2-40B4-BE49-F238E27FC236}">
                <a16:creationId xmlns:a16="http://schemas.microsoft.com/office/drawing/2014/main" id="{510945A7-A1AC-4BFD-B18C-581BCCC0A241}"/>
              </a:ext>
            </a:extLst>
          </p:cNvPr>
          <p:cNvSpPr/>
          <p:nvPr/>
        </p:nvSpPr>
        <p:spPr>
          <a:xfrm>
            <a:off x="6537532" y="3259751"/>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25" name="Rectangle 108">
            <a:extLst>
              <a:ext uri="{FF2B5EF4-FFF2-40B4-BE49-F238E27FC236}">
                <a16:creationId xmlns:a16="http://schemas.microsoft.com/office/drawing/2014/main" id="{71869300-75DD-33D5-049B-C55A2A0DA4A9}"/>
              </a:ext>
            </a:extLst>
          </p:cNvPr>
          <p:cNvSpPr/>
          <p:nvPr/>
        </p:nvSpPr>
        <p:spPr>
          <a:xfrm>
            <a:off x="6540956" y="3248397"/>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graphicFrame>
        <p:nvGraphicFramePr>
          <p:cNvPr id="3" name="Table 25">
            <a:extLst>
              <a:ext uri="{FF2B5EF4-FFF2-40B4-BE49-F238E27FC236}">
                <a16:creationId xmlns:a16="http://schemas.microsoft.com/office/drawing/2014/main" id="{FB649698-0F28-419A-C7E7-F3D1C79FE459}"/>
              </a:ext>
            </a:extLst>
          </p:cNvPr>
          <p:cNvGraphicFramePr>
            <a:graphicFrameLocks noGrp="1"/>
          </p:cNvGraphicFramePr>
          <p:nvPr>
            <p:extLst>
              <p:ext uri="{D42A27DB-BD31-4B8C-83A1-F6EECF244321}">
                <p14:modId xmlns:p14="http://schemas.microsoft.com/office/powerpoint/2010/main" val="2618502570"/>
              </p:ext>
            </p:extLst>
          </p:nvPr>
        </p:nvGraphicFramePr>
        <p:xfrm>
          <a:off x="722537" y="1979273"/>
          <a:ext cx="10746925" cy="3467100"/>
        </p:xfrm>
        <a:graphic>
          <a:graphicData uri="http://schemas.openxmlformats.org/drawingml/2006/table">
            <a:tbl>
              <a:tblPr firstRow="1" bandRow="1">
                <a:tableStyleId>{5940675A-B579-460E-94D1-54222C63F5DA}</a:tableStyleId>
              </a:tblPr>
              <a:tblGrid>
                <a:gridCol w="680769">
                  <a:extLst>
                    <a:ext uri="{9D8B030D-6E8A-4147-A177-3AD203B41FA5}">
                      <a16:colId xmlns:a16="http://schemas.microsoft.com/office/drawing/2014/main" val="2754854949"/>
                    </a:ext>
                  </a:extLst>
                </a:gridCol>
                <a:gridCol w="953077">
                  <a:extLst>
                    <a:ext uri="{9D8B030D-6E8A-4147-A177-3AD203B41FA5}">
                      <a16:colId xmlns:a16="http://schemas.microsoft.com/office/drawing/2014/main" val="108642108"/>
                    </a:ext>
                  </a:extLst>
                </a:gridCol>
                <a:gridCol w="1080000">
                  <a:extLst>
                    <a:ext uri="{9D8B030D-6E8A-4147-A177-3AD203B41FA5}">
                      <a16:colId xmlns:a16="http://schemas.microsoft.com/office/drawing/2014/main" val="1578758832"/>
                    </a:ext>
                  </a:extLst>
                </a:gridCol>
                <a:gridCol w="1089231">
                  <a:extLst>
                    <a:ext uri="{9D8B030D-6E8A-4147-A177-3AD203B41FA5}">
                      <a16:colId xmlns:a16="http://schemas.microsoft.com/office/drawing/2014/main" val="3681164895"/>
                    </a:ext>
                  </a:extLst>
                </a:gridCol>
                <a:gridCol w="578654">
                  <a:extLst>
                    <a:ext uri="{9D8B030D-6E8A-4147-A177-3AD203B41FA5}">
                      <a16:colId xmlns:a16="http://schemas.microsoft.com/office/drawing/2014/main" val="2013143228"/>
                    </a:ext>
                  </a:extLst>
                </a:gridCol>
                <a:gridCol w="578654">
                  <a:extLst>
                    <a:ext uri="{9D8B030D-6E8A-4147-A177-3AD203B41FA5}">
                      <a16:colId xmlns:a16="http://schemas.microsoft.com/office/drawing/2014/main" val="1867669983"/>
                    </a:ext>
                  </a:extLst>
                </a:gridCol>
                <a:gridCol w="578654">
                  <a:extLst>
                    <a:ext uri="{9D8B030D-6E8A-4147-A177-3AD203B41FA5}">
                      <a16:colId xmlns:a16="http://schemas.microsoft.com/office/drawing/2014/main" val="3983930382"/>
                    </a:ext>
                  </a:extLst>
                </a:gridCol>
                <a:gridCol w="578654">
                  <a:extLst>
                    <a:ext uri="{9D8B030D-6E8A-4147-A177-3AD203B41FA5}">
                      <a16:colId xmlns:a16="http://schemas.microsoft.com/office/drawing/2014/main" val="3221756989"/>
                    </a:ext>
                  </a:extLst>
                </a:gridCol>
                <a:gridCol w="578654">
                  <a:extLst>
                    <a:ext uri="{9D8B030D-6E8A-4147-A177-3AD203B41FA5}">
                      <a16:colId xmlns:a16="http://schemas.microsoft.com/office/drawing/2014/main" val="156497035"/>
                    </a:ext>
                  </a:extLst>
                </a:gridCol>
                <a:gridCol w="578654">
                  <a:extLst>
                    <a:ext uri="{9D8B030D-6E8A-4147-A177-3AD203B41FA5}">
                      <a16:colId xmlns:a16="http://schemas.microsoft.com/office/drawing/2014/main" val="3852437361"/>
                    </a:ext>
                  </a:extLst>
                </a:gridCol>
                <a:gridCol w="578654">
                  <a:extLst>
                    <a:ext uri="{9D8B030D-6E8A-4147-A177-3AD203B41FA5}">
                      <a16:colId xmlns:a16="http://schemas.microsoft.com/office/drawing/2014/main" val="474125499"/>
                    </a:ext>
                  </a:extLst>
                </a:gridCol>
                <a:gridCol w="578654">
                  <a:extLst>
                    <a:ext uri="{9D8B030D-6E8A-4147-A177-3AD203B41FA5}">
                      <a16:colId xmlns:a16="http://schemas.microsoft.com/office/drawing/2014/main" val="3194168371"/>
                    </a:ext>
                  </a:extLst>
                </a:gridCol>
                <a:gridCol w="578654">
                  <a:extLst>
                    <a:ext uri="{9D8B030D-6E8A-4147-A177-3AD203B41FA5}">
                      <a16:colId xmlns:a16="http://schemas.microsoft.com/office/drawing/2014/main" val="4023144307"/>
                    </a:ext>
                  </a:extLst>
                </a:gridCol>
                <a:gridCol w="578654">
                  <a:extLst>
                    <a:ext uri="{9D8B030D-6E8A-4147-A177-3AD203B41FA5}">
                      <a16:colId xmlns:a16="http://schemas.microsoft.com/office/drawing/2014/main" val="813031846"/>
                    </a:ext>
                  </a:extLst>
                </a:gridCol>
                <a:gridCol w="578654">
                  <a:extLst>
                    <a:ext uri="{9D8B030D-6E8A-4147-A177-3AD203B41FA5}">
                      <a16:colId xmlns:a16="http://schemas.microsoft.com/office/drawing/2014/main" val="78145945"/>
                    </a:ext>
                  </a:extLst>
                </a:gridCol>
                <a:gridCol w="578654">
                  <a:extLst>
                    <a:ext uri="{9D8B030D-6E8A-4147-A177-3AD203B41FA5}">
                      <a16:colId xmlns:a16="http://schemas.microsoft.com/office/drawing/2014/main" val="892298966"/>
                    </a:ext>
                  </a:extLst>
                </a:gridCol>
              </a:tblGrid>
              <a:tr h="135974">
                <a:tc rowSpan="2">
                  <a:txBody>
                    <a:bodyPr/>
                    <a:lstStyle/>
                    <a:p>
                      <a:pPr algn="ctr"/>
                      <a:r>
                        <a:rPr kumimoji="1" lang="ja-JP" altLang="en-US" sz="1400" b="1">
                          <a:latin typeface="Meiryo UI" panose="020B0604030504040204" pitchFamily="50" charset="-128"/>
                          <a:ea typeface="Meiryo UI" panose="020B0604030504040204" pitchFamily="50" charset="-128"/>
                        </a:rPr>
                        <a:t>区分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2">
                  <a:txBody>
                    <a:bodyPr/>
                    <a:lstStyle/>
                    <a:p>
                      <a:pPr algn="ctr"/>
                      <a:r>
                        <a:rPr kumimoji="1" lang="ja-JP" altLang="en-US" sz="1400" b="1">
                          <a:latin typeface="Meiryo UI" panose="020B0604030504040204" pitchFamily="50" charset="-128"/>
                          <a:ea typeface="Meiryo UI" panose="020B0604030504040204" pitchFamily="50" charset="-128"/>
                        </a:rPr>
                        <a:t>設備名</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4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2">
                  <a:txBody>
                    <a:bodyPr/>
                    <a:lstStyle/>
                    <a:p>
                      <a:pPr algn="ctr"/>
                      <a:r>
                        <a:rPr kumimoji="1" lang="ja-JP" altLang="en-US" sz="1400" b="1">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12">
                  <a:txBody>
                    <a:bodyPr/>
                    <a:lstStyle/>
                    <a:p>
                      <a:pPr algn="ctr"/>
                      <a:r>
                        <a:rPr kumimoji="1" lang="ja-JP" altLang="en-US" sz="1400" b="1">
                          <a:solidFill>
                            <a:schemeClr val="tx1"/>
                          </a:solidFill>
                          <a:latin typeface="Meiryo UI" panose="020B0604030504040204" pitchFamily="50" charset="-128"/>
                          <a:ea typeface="Meiryo UI" panose="020B0604030504040204" pitchFamily="50" charset="-128"/>
                        </a:rPr>
                        <a:t>年度（百万円）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4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071955818"/>
                  </a:ext>
                </a:extLst>
              </a:tr>
              <a:tr h="0">
                <a:tc vMerge="1">
                  <a:txBody>
                    <a:bodyPr/>
                    <a:lstStyle/>
                    <a:p>
                      <a:endParaRPr kumimoji="1" lang="ja-JP" altLang="en-US"/>
                    </a:p>
                  </a:txBody>
                  <a:tcPr/>
                </a:tc>
                <a:tc>
                  <a:txBody>
                    <a:bodyPr/>
                    <a:lstStyle/>
                    <a:p>
                      <a:pPr marL="0" algn="ctr" defTabSz="914400" rtl="0" eaLnBrk="1" latinLnBrk="0" hangingPunct="1"/>
                      <a:r>
                        <a:rPr kumimoji="1" lang="ja-JP" altLang="en-US" sz="1050" b="1" kern="1200">
                          <a:solidFill>
                            <a:schemeClr val="tx1"/>
                          </a:solidFill>
                          <a:latin typeface="Meiryo UI" panose="020B0604030504040204" pitchFamily="50" charset="-128"/>
                          <a:ea typeface="Meiryo UI" panose="020B0604030504040204" pitchFamily="50" charset="-128"/>
                          <a:cs typeface="+mn-cs"/>
                        </a:rPr>
                        <a:t>大区分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algn="ctr" defTabSz="914400" rtl="0" eaLnBrk="1" latinLnBrk="0" hangingPunct="1"/>
                      <a:r>
                        <a:rPr kumimoji="1" lang="ja-JP" altLang="en-US" sz="1050" b="1" kern="1200">
                          <a:solidFill>
                            <a:schemeClr val="tx1"/>
                          </a:solidFill>
                          <a:latin typeface="Meiryo UI" panose="020B0604030504040204" pitchFamily="50" charset="-128"/>
                          <a:ea typeface="Meiryo UI" panose="020B0604030504040204" pitchFamily="50" charset="-128"/>
                          <a:cs typeface="+mn-cs"/>
                        </a:rPr>
                        <a:t>小区分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vMerge="1">
                  <a:txBody>
                    <a:bodyPr/>
                    <a:lstStyle/>
                    <a:p>
                      <a:endParaRPr kumimoji="1" lang="ja-JP" altLang="en-US"/>
                    </a:p>
                  </a:txBody>
                  <a:tcPr/>
                </a:tc>
                <a:tc>
                  <a:txBody>
                    <a:bodyPr/>
                    <a:lstStyle/>
                    <a:p>
                      <a:r>
                        <a:rPr kumimoji="1" lang="en-US" altLang="ja-JP" sz="1050" b="1" dirty="0">
                          <a:latin typeface="Meiryo UI" panose="020B0604030504040204" pitchFamily="50" charset="-128"/>
                          <a:ea typeface="Meiryo UI" panose="020B0604030504040204" pitchFamily="50" charset="-128"/>
                        </a:rPr>
                        <a:t>2025</a:t>
                      </a:r>
                      <a:endParaRPr kumimoji="1" lang="ja-JP" alt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dirty="0">
                          <a:latin typeface="Meiryo UI" panose="020B0604030504040204" pitchFamily="50" charset="-128"/>
                          <a:ea typeface="Meiryo UI" panose="020B0604030504040204" pitchFamily="50" charset="-128"/>
                        </a:rPr>
                        <a:t>2026</a:t>
                      </a:r>
                      <a:endParaRPr kumimoji="1" lang="ja-JP" alt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dirty="0">
                          <a:latin typeface="Meiryo UI" panose="020B0604030504040204" pitchFamily="50" charset="-128"/>
                          <a:ea typeface="Meiryo UI" panose="020B0604030504040204" pitchFamily="50" charset="-128"/>
                        </a:rPr>
                        <a:t>2027</a:t>
                      </a:r>
                      <a:endParaRPr kumimoji="1" lang="ja-JP" alt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dirty="0">
                          <a:latin typeface="Meiryo UI" panose="020B0604030504040204" pitchFamily="50" charset="-128"/>
                          <a:ea typeface="Meiryo UI" panose="020B0604030504040204" pitchFamily="50" charset="-128"/>
                        </a:rPr>
                        <a:t>2028</a:t>
                      </a:r>
                      <a:endParaRPr kumimoji="1" lang="ja-JP" alt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dirty="0">
                          <a:latin typeface="Meiryo UI" panose="020B0604030504040204" pitchFamily="50" charset="-128"/>
                          <a:ea typeface="Meiryo UI" panose="020B0604030504040204" pitchFamily="50" charset="-128"/>
                        </a:rPr>
                        <a:t>2029</a:t>
                      </a:r>
                      <a:endParaRPr kumimoji="1" lang="ja-JP" alt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dirty="0">
                          <a:latin typeface="Meiryo UI" panose="020B0604030504040204" pitchFamily="50" charset="-128"/>
                          <a:ea typeface="Meiryo UI" panose="020B0604030504040204" pitchFamily="50" charset="-128"/>
                        </a:rPr>
                        <a:t>2030</a:t>
                      </a:r>
                      <a:endParaRPr kumimoji="1" lang="ja-JP" alt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dirty="0">
                          <a:latin typeface="Meiryo UI" panose="020B0604030504040204" pitchFamily="50" charset="-128"/>
                          <a:ea typeface="Meiryo UI" panose="020B0604030504040204" pitchFamily="50" charset="-128"/>
                        </a:rPr>
                        <a:t>2031</a:t>
                      </a:r>
                      <a:endParaRPr kumimoji="1" lang="ja-JP" alt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dirty="0">
                          <a:latin typeface="Meiryo UI" panose="020B0604030504040204" pitchFamily="50" charset="-128"/>
                          <a:ea typeface="Meiryo UI" panose="020B0604030504040204" pitchFamily="50" charset="-128"/>
                        </a:rPr>
                        <a:t>2032</a:t>
                      </a:r>
                      <a:endParaRPr kumimoji="1" lang="ja-JP" alt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dirty="0">
                          <a:latin typeface="Meiryo UI" panose="020B0604030504040204" pitchFamily="50" charset="-128"/>
                          <a:ea typeface="Meiryo UI" panose="020B0604030504040204" pitchFamily="50" charset="-128"/>
                        </a:rPr>
                        <a:t>2033</a:t>
                      </a:r>
                      <a:endParaRPr kumimoji="1" lang="ja-JP" alt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dirty="0">
                          <a:latin typeface="Meiryo UI" panose="020B0604030504040204" pitchFamily="50" charset="-128"/>
                          <a:ea typeface="Meiryo UI" panose="020B0604030504040204" pitchFamily="50" charset="-128"/>
                        </a:rPr>
                        <a:t>2034</a:t>
                      </a:r>
                      <a:endParaRPr kumimoji="1" lang="ja-JP" alt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dirty="0">
                          <a:latin typeface="Meiryo UI" panose="020B0604030504040204" pitchFamily="50" charset="-128"/>
                          <a:ea typeface="Meiryo UI" panose="020B0604030504040204" pitchFamily="50" charset="-128"/>
                        </a:rPr>
                        <a:t>2035</a:t>
                      </a:r>
                      <a:endParaRPr kumimoji="1" lang="ja-JP" alt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dirty="0">
                          <a:latin typeface="Meiryo UI" panose="020B0604030504040204" pitchFamily="50" charset="-128"/>
                          <a:ea typeface="Meiryo UI" panose="020B0604030504040204" pitchFamily="50" charset="-128"/>
                        </a:rPr>
                        <a:t>2036</a:t>
                      </a:r>
                      <a:endParaRPr kumimoji="1" lang="ja-JP" alt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263133181"/>
                  </a:ext>
                </a:extLst>
              </a:tr>
              <a:tr h="120664">
                <a:tc rowSpan="5">
                  <a:txBody>
                    <a:bodyPr/>
                    <a:lstStyle/>
                    <a:p>
                      <a:pPr algn="ctr"/>
                      <a:r>
                        <a:rPr kumimoji="1" lang="ja-JP" altLang="en-US" sz="1400">
                          <a:latin typeface="Meiryo UI" panose="020B0604030504040204" pitchFamily="50" charset="-128"/>
                          <a:ea typeface="Meiryo UI" panose="020B0604030504040204" pitchFamily="50" charset="-128"/>
                        </a:rPr>
                        <a:t>補助</a:t>
                      </a:r>
                      <a:br>
                        <a:rPr kumimoji="1" lang="en-US" altLang="ja-JP" sz="1400">
                          <a:latin typeface="Meiryo UI" panose="020B0604030504040204" pitchFamily="50" charset="-128"/>
                          <a:ea typeface="Meiryo UI" panose="020B0604030504040204" pitchFamily="50" charset="-128"/>
                        </a:rPr>
                      </a:br>
                      <a:r>
                        <a:rPr kumimoji="1" lang="ja-JP" altLang="en-US" sz="1400">
                          <a:latin typeface="Meiryo UI" panose="020B0604030504040204" pitchFamily="50" charset="-128"/>
                          <a:ea typeface="Meiryo UI" panose="020B0604030504040204" pitchFamily="50" charset="-128"/>
                        </a:rPr>
                        <a:t>対象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生産設備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電炉設備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設計費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en-US" altLang="ja-JP" sz="1050">
                          <a:latin typeface="Meiryo UI" panose="020B0604030504040204" pitchFamily="50" charset="-128"/>
                          <a:ea typeface="Meiryo UI" panose="020B0604030504040204" pitchFamily="50" charset="-128"/>
                        </a:rPr>
                        <a:t>xx</a:t>
                      </a: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2319654"/>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生産設備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電炉設備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設備費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232291"/>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附帯設備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原料貯蔵設備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建物等取得費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6782845"/>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err="1">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398886"/>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24966809"/>
                  </a:ext>
                </a:extLst>
              </a:tr>
              <a:tr h="147210">
                <a:tc rowSpan="5">
                  <a:txBody>
                    <a:bodyPr/>
                    <a:lstStyle/>
                    <a:p>
                      <a:pPr algn="ctr"/>
                      <a:r>
                        <a:rPr kumimoji="1" lang="zh-TW" altLang="en-US" sz="1400">
                          <a:latin typeface="Meiryo UI" panose="020B0604030504040204" pitchFamily="50" charset="-128"/>
                          <a:ea typeface="Meiryo UI" panose="020B0604030504040204" pitchFamily="50" charset="-128"/>
                        </a:rPr>
                        <a:t>補助</a:t>
                      </a:r>
                      <a:br>
                        <a:rPr kumimoji="1" lang="en-US" altLang="zh-TW" sz="1400">
                          <a:latin typeface="Meiryo UI" panose="020B0604030504040204" pitchFamily="50" charset="-128"/>
                          <a:ea typeface="Meiryo UI" panose="020B0604030504040204" pitchFamily="50" charset="-128"/>
                        </a:rPr>
                      </a:br>
                      <a:r>
                        <a:rPr kumimoji="1" lang="zh-TW" altLang="en-US" sz="1400">
                          <a:latin typeface="Meiryo UI" panose="020B0604030504040204" pitchFamily="50" charset="-128"/>
                          <a:ea typeface="Meiryo UI" panose="020B0604030504040204" pitchFamily="50" charset="-128"/>
                        </a:rPr>
                        <a:t>対象外</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3173349"/>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13226409"/>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959120"/>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6673385"/>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22802461"/>
                  </a:ext>
                </a:extLst>
              </a:tr>
            </a:tbl>
          </a:graphicData>
        </a:graphic>
      </p:graphicFrame>
      <p:sp>
        <p:nvSpPr>
          <p:cNvPr id="6" name="Rectangle 108">
            <a:extLst>
              <a:ext uri="{FF2B5EF4-FFF2-40B4-BE49-F238E27FC236}">
                <a16:creationId xmlns:a16="http://schemas.microsoft.com/office/drawing/2014/main" id="{5D1BE604-A305-D8AB-A4E4-111EAF2F248E}"/>
              </a:ext>
            </a:extLst>
          </p:cNvPr>
          <p:cNvSpPr/>
          <p:nvPr/>
        </p:nvSpPr>
        <p:spPr>
          <a:xfrm>
            <a:off x="6537532" y="3259751"/>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7" name="Rectangle 108">
            <a:extLst>
              <a:ext uri="{FF2B5EF4-FFF2-40B4-BE49-F238E27FC236}">
                <a16:creationId xmlns:a16="http://schemas.microsoft.com/office/drawing/2014/main" id="{DC005F85-E196-EAE9-9EBD-CFA7E84812B5}"/>
              </a:ext>
            </a:extLst>
          </p:cNvPr>
          <p:cNvSpPr/>
          <p:nvPr/>
        </p:nvSpPr>
        <p:spPr>
          <a:xfrm>
            <a:off x="6540956" y="3248397"/>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30AAD629-A5D1-0B40-02FE-A999013C45FC}"/>
              </a:ext>
            </a:extLst>
          </p:cNvPr>
          <p:cNvSpPr/>
          <p:nvPr/>
        </p:nvSpPr>
        <p:spPr>
          <a:xfrm>
            <a:off x="796179" y="5737274"/>
            <a:ext cx="10599642" cy="828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（留意事項等）</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　・</a:t>
            </a:r>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CDBF99C3-C70D-31C0-0027-AAB5117621BC}"/>
              </a:ext>
            </a:extLst>
          </p:cNvPr>
          <p:cNvSpPr/>
          <p:nvPr/>
        </p:nvSpPr>
        <p:spPr>
          <a:xfrm>
            <a:off x="8001000" y="-842211"/>
            <a:ext cx="4191001" cy="784225"/>
          </a:xfrm>
          <a:prstGeom prst="rect">
            <a:avLst/>
          </a:prstGeom>
          <a:solidFill>
            <a:srgbClr val="FFFF00"/>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fontAlgn="ct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①基本的事項の審査</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p>
            <a:pPr algn="just" fontAlgn="ct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カ．間接補助事業の実現性（必須項目）</a:t>
            </a: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 </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p:txBody>
      </p:sp>
      <p:sp>
        <p:nvSpPr>
          <p:cNvPr id="5" name="Title 1">
            <a:extLst>
              <a:ext uri="{FF2B5EF4-FFF2-40B4-BE49-F238E27FC236}">
                <a16:creationId xmlns:a16="http://schemas.microsoft.com/office/drawing/2014/main" id="{598E9E3C-D2FA-F069-1818-490BA2310A2F}"/>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lumMod val="50000"/>
                    <a:lumOff val="50000"/>
                  </a:schemeClr>
                </a:solidFill>
              </a:rPr>
              <a:t>3. </a:t>
            </a:r>
            <a:r>
              <a:rPr lang="ja-JP" altLang="en-US" sz="2000" dirty="0">
                <a:solidFill>
                  <a:schemeClr val="tx1">
                    <a:lumMod val="50000"/>
                    <a:lumOff val="50000"/>
                  </a:schemeClr>
                </a:solidFill>
              </a:rPr>
              <a:t>間接補助事業の実施計画｜</a:t>
            </a:r>
            <a:r>
              <a:rPr lang="en-US" altLang="ja-JP" sz="2000" dirty="0">
                <a:solidFill>
                  <a:schemeClr val="tx1">
                    <a:lumMod val="50000"/>
                    <a:lumOff val="50000"/>
                  </a:schemeClr>
                </a:solidFill>
              </a:rPr>
              <a:t>3.1 </a:t>
            </a:r>
            <a:r>
              <a:rPr lang="ja-JP" altLang="en-US" sz="2000" dirty="0">
                <a:solidFill>
                  <a:schemeClr val="tx1">
                    <a:lumMod val="50000"/>
                    <a:lumOff val="50000"/>
                  </a:schemeClr>
                </a:solidFill>
              </a:rPr>
              <a:t>間接補助事業の投資計画</a:t>
            </a:r>
          </a:p>
        </p:txBody>
      </p:sp>
      <p:sp>
        <p:nvSpPr>
          <p:cNvPr id="10" name="Title 1">
            <a:extLst>
              <a:ext uri="{FF2B5EF4-FFF2-40B4-BE49-F238E27FC236}">
                <a16:creationId xmlns:a16="http://schemas.microsoft.com/office/drawing/2014/main" id="{F71B2C88-020E-11FE-E3FB-A3CFA189A3B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en-US" altLang="ja-JP" dirty="0" err="1">
                <a:solidFill>
                  <a:schemeClr val="tx1"/>
                </a:solidFill>
              </a:rPr>
              <a:t>Xx</a:t>
            </a:r>
            <a:r>
              <a:rPr kumimoji="1" lang="ja-JP" altLang="en-US" dirty="0">
                <a:solidFill>
                  <a:schemeClr val="tx1"/>
                </a:solidFill>
              </a:rPr>
              <a:t>年の商用生産開始に向けて、総額</a:t>
            </a:r>
            <a:r>
              <a:rPr kumimoji="1" lang="en-US" altLang="ja-JP" dirty="0">
                <a:solidFill>
                  <a:schemeClr val="tx1"/>
                </a:solidFill>
              </a:rPr>
              <a:t>xx</a:t>
            </a:r>
            <a:r>
              <a:rPr kumimoji="1" lang="ja-JP" altLang="en-US" dirty="0">
                <a:solidFill>
                  <a:schemeClr val="tx1"/>
                </a:solidFill>
              </a:rPr>
              <a:t>円（うち、交付申請額</a:t>
            </a:r>
            <a:r>
              <a:rPr kumimoji="1" lang="en-US" altLang="ja-JP" dirty="0">
                <a:solidFill>
                  <a:schemeClr val="tx1"/>
                </a:solidFill>
              </a:rPr>
              <a:t>xx</a:t>
            </a:r>
            <a:r>
              <a:rPr kumimoji="1" lang="ja-JP" altLang="en-US" dirty="0">
                <a:solidFill>
                  <a:schemeClr val="tx1"/>
                </a:solidFill>
              </a:rPr>
              <a:t>円）の投資を行う予定</a:t>
            </a:r>
            <a:endParaRPr kumimoji="1" lang="en-US" altLang="ja-JP" dirty="0">
              <a:solidFill>
                <a:schemeClr val="tx1"/>
              </a:solidFill>
            </a:endParaRPr>
          </a:p>
        </p:txBody>
      </p:sp>
      <p:cxnSp>
        <p:nvCxnSpPr>
          <p:cNvPr id="11" name="直線コネクタ 10">
            <a:extLst>
              <a:ext uri="{FF2B5EF4-FFF2-40B4-BE49-F238E27FC236}">
                <a16:creationId xmlns:a16="http://schemas.microsoft.com/office/drawing/2014/main" id="{CE11CA89-A5D7-78E6-D8B2-34AEB918EAC2}"/>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正方形/長方形 11">
            <a:extLst>
              <a:ext uri="{FF2B5EF4-FFF2-40B4-BE49-F238E27FC236}">
                <a16:creationId xmlns:a16="http://schemas.microsoft.com/office/drawing/2014/main" id="{AE1FFE13-3CB7-CFD5-0DCF-F7E748F8E71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2" name="矢印: 右 1">
            <a:extLst>
              <a:ext uri="{FF2B5EF4-FFF2-40B4-BE49-F238E27FC236}">
                <a16:creationId xmlns:a16="http://schemas.microsoft.com/office/drawing/2014/main" id="{50DC5D91-A9B4-9881-878B-7B7D0C743CE2}"/>
              </a:ext>
            </a:extLst>
          </p:cNvPr>
          <p:cNvSpPr/>
          <p:nvPr/>
        </p:nvSpPr>
        <p:spPr bwMode="gray">
          <a:xfrm>
            <a:off x="5708073" y="1655761"/>
            <a:ext cx="5789098" cy="272259"/>
          </a:xfrm>
          <a:prstGeom prst="rightArrow">
            <a:avLst>
              <a:gd name="adj1" fmla="val 100000"/>
              <a:gd name="adj2" fmla="val 50000"/>
            </a:avLst>
          </a:prstGeom>
          <a:solidFill>
            <a:schemeClr val="tx1">
              <a:lumMod val="50000"/>
              <a:lumOff val="50000"/>
            </a:schemeClr>
          </a:solidFill>
          <a:ln>
            <a:no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商用生産（</a:t>
            </a:r>
            <a:r>
              <a:rPr kumimoji="0" lang="en-US" altLang="ja-JP" sz="1400" dirty="0">
                <a:solidFill>
                  <a:schemeClr val="bg1"/>
                </a:solidFill>
                <a:latin typeface="Meiryo UI" panose="020B0604030504040204" pitchFamily="50" charset="-128"/>
                <a:ea typeface="Meiryo UI" panose="020B0604030504040204" pitchFamily="50" charset="-128"/>
              </a:rPr>
              <a:t>20xx</a:t>
            </a:r>
            <a:r>
              <a:rPr kumimoji="0" lang="ja-JP" altLang="en-US" sz="1400" dirty="0">
                <a:solidFill>
                  <a:schemeClr val="bg1"/>
                </a:solidFill>
                <a:latin typeface="Meiryo UI" panose="020B0604030504040204" pitchFamily="50" charset="-128"/>
                <a:ea typeface="Meiryo UI" panose="020B0604030504040204" pitchFamily="50" charset="-128"/>
              </a:rPr>
              <a:t>年度</a:t>
            </a:r>
            <a:r>
              <a:rPr kumimoji="0" lang="en-US" altLang="ja-JP" sz="1400" dirty="0">
                <a:solidFill>
                  <a:schemeClr val="bg1"/>
                </a:solidFill>
                <a:latin typeface="Meiryo UI" panose="020B0604030504040204" pitchFamily="50" charset="-128"/>
                <a:ea typeface="Meiryo UI" panose="020B0604030504040204" pitchFamily="50" charset="-128"/>
              </a:rPr>
              <a:t>~</a:t>
            </a:r>
            <a:r>
              <a:rPr kumimoji="0" lang="ja-JP" altLang="en-US" sz="1400" dirty="0">
                <a:solidFill>
                  <a:schemeClr val="bg1"/>
                </a:solidFill>
                <a:latin typeface="Meiryo UI" panose="020B0604030504040204" pitchFamily="50" charset="-128"/>
                <a:ea typeface="Meiryo UI" panose="020B0604030504040204" pitchFamily="50" charset="-128"/>
              </a:rPr>
              <a:t>）</a:t>
            </a:r>
          </a:p>
        </p:txBody>
      </p:sp>
      <p:sp>
        <p:nvSpPr>
          <p:cNvPr id="15" name="正方形/長方形 14">
            <a:extLst>
              <a:ext uri="{FF2B5EF4-FFF2-40B4-BE49-F238E27FC236}">
                <a16:creationId xmlns:a16="http://schemas.microsoft.com/office/drawing/2014/main" id="{703106FB-548E-42F4-4BE6-F3AEA7508418}"/>
              </a:ext>
            </a:extLst>
          </p:cNvPr>
          <p:cNvSpPr/>
          <p:nvPr/>
        </p:nvSpPr>
        <p:spPr>
          <a:xfrm>
            <a:off x="2603485" y="2125833"/>
            <a:ext cx="7868093" cy="3734855"/>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商用生産の開始時期</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投資計画</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→投資的経費のみで差し支えないため、以下について全て記載すること。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設備名（大区分、小区分）</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対象経費：補助対象の場合は、公募要領に示す対象経費の区分に応じ記載し、補助対象外の場合は適宜記載</a:t>
            </a:r>
          </a:p>
          <a:p>
            <a:pPr lvl="1"/>
            <a:r>
              <a:rPr lang="ja-JP" altLang="en-US" sz="1400" dirty="0">
                <a:solidFill>
                  <a:srgbClr val="FF0000"/>
                </a:solidFill>
                <a:latin typeface="Meiryo UI" panose="020B0604030504040204" pitchFamily="50" charset="-128"/>
                <a:ea typeface="Meiryo UI" panose="020B0604030504040204" pitchFamily="50" charset="-128"/>
              </a:rPr>
              <a:t>なお、以下に注意すること。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最低</a:t>
            </a:r>
            <a:r>
              <a:rPr lang="en-US" altLang="ja-JP" sz="1400" dirty="0">
                <a:solidFill>
                  <a:srgbClr val="FF0000"/>
                </a:solidFill>
                <a:latin typeface="Meiryo UI" panose="020B0604030504040204" pitchFamily="50" charset="-128"/>
                <a:ea typeface="Meiryo UI" panose="020B0604030504040204" pitchFamily="50" charset="-128"/>
              </a:rPr>
              <a:t>2034</a:t>
            </a:r>
            <a:r>
              <a:rPr lang="ja-JP" altLang="en-US" sz="1400" dirty="0">
                <a:solidFill>
                  <a:srgbClr val="FF0000"/>
                </a:solidFill>
                <a:latin typeface="Meiryo UI" panose="020B0604030504040204" pitchFamily="50" charset="-128"/>
                <a:ea typeface="Meiryo UI" panose="020B0604030504040204" pitchFamily="50" charset="-128"/>
              </a:rPr>
              <a:t>年度まで記載すること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同一設備においても、対象経費ごとに分けて記載</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留意事項等がある場合は、表外に適宜記載</a:t>
            </a:r>
          </a:p>
          <a:p>
            <a:pPr marL="742950" lvl="1"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816922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4" name="think-cell data - do not delete" hidden="1">
            <a:extLst>
              <a:ext uri="{FF2B5EF4-FFF2-40B4-BE49-F238E27FC236}">
                <a16:creationId xmlns:a16="http://schemas.microsoft.com/office/drawing/2014/main" id="{C88EB7F2-5EDF-9BDF-3120-898429CEA3E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59" imgH="360" progId="TCLayout.ActiveDocument.1">
                  <p:embed/>
                </p:oleObj>
              </mc:Choice>
              <mc:Fallback>
                <p:oleObj name="think-cellスライド" r:id="rId4" imgW="359" imgH="360" progId="TCLayout.ActiveDocument.1">
                  <p:embed/>
                  <p:pic>
                    <p:nvPicPr>
                      <p:cNvPr id="64" name="think-cell data - do not delete" hidden="1">
                        <a:extLst>
                          <a:ext uri="{FF2B5EF4-FFF2-40B4-BE49-F238E27FC236}">
                            <a16:creationId xmlns:a16="http://schemas.microsoft.com/office/drawing/2014/main" id="{C88EB7F2-5EDF-9BDF-3120-898429CEA3E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7" name="TextBox 23">
            <a:extLst>
              <a:ext uri="{FF2B5EF4-FFF2-40B4-BE49-F238E27FC236}">
                <a16:creationId xmlns:a16="http://schemas.microsoft.com/office/drawing/2014/main" id="{8CC9B115-9222-9396-8BD6-7498BCC420CD}"/>
              </a:ext>
            </a:extLst>
          </p:cNvPr>
          <p:cNvSpPr txBox="1"/>
          <p:nvPr/>
        </p:nvSpPr>
        <p:spPr>
          <a:xfrm>
            <a:off x="804084" y="6108476"/>
            <a:ext cx="10620000" cy="205978"/>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sz="900">
                <a:solidFill>
                  <a:schemeClr val="tx1"/>
                </a:solidFill>
              </a:rPr>
              <a:t>※1</a:t>
            </a:r>
            <a:r>
              <a:rPr lang="ja-JP" altLang="en-US" sz="900">
                <a:solidFill>
                  <a:schemeClr val="tx1"/>
                </a:solidFill>
              </a:rPr>
              <a:t>　補助対象生産設備＝商用生産設備の場合は、「補助対象生産設備（商用生産設備）」のように</a:t>
            </a:r>
            <a:r>
              <a:rPr lang="en-US" altLang="ja-JP" sz="900">
                <a:solidFill>
                  <a:schemeClr val="tx1"/>
                </a:solidFill>
              </a:rPr>
              <a:t>1</a:t>
            </a:r>
            <a:r>
              <a:rPr lang="ja-JP" altLang="en-US" sz="900">
                <a:solidFill>
                  <a:schemeClr val="tx1"/>
                </a:solidFill>
              </a:rPr>
              <a:t>つにまとめて記載ください</a:t>
            </a:r>
            <a:endParaRPr lang="en-US" altLang="ja-JP" sz="900">
              <a:solidFill>
                <a:schemeClr val="tx1"/>
              </a:solidFill>
            </a:endParaRPr>
          </a:p>
        </p:txBody>
      </p:sp>
      <p:graphicFrame>
        <p:nvGraphicFramePr>
          <p:cNvPr id="3" name="Table 25">
            <a:extLst>
              <a:ext uri="{FF2B5EF4-FFF2-40B4-BE49-F238E27FC236}">
                <a16:creationId xmlns:a16="http://schemas.microsoft.com/office/drawing/2014/main" id="{67A02B84-C919-4CA6-0D48-C6CAEBF8A7CA}"/>
              </a:ext>
            </a:extLst>
          </p:cNvPr>
          <p:cNvGraphicFramePr>
            <a:graphicFrameLocks noGrp="1"/>
          </p:cNvGraphicFramePr>
          <p:nvPr>
            <p:extLst>
              <p:ext uri="{D42A27DB-BD31-4B8C-83A1-F6EECF244321}">
                <p14:modId xmlns:p14="http://schemas.microsoft.com/office/powerpoint/2010/main" val="1319606393"/>
              </p:ext>
            </p:extLst>
          </p:nvPr>
        </p:nvGraphicFramePr>
        <p:xfrm>
          <a:off x="804084" y="1816994"/>
          <a:ext cx="10620000" cy="4265940"/>
        </p:xfrm>
        <a:graphic>
          <a:graphicData uri="http://schemas.openxmlformats.org/drawingml/2006/table">
            <a:tbl>
              <a:tblPr firstRow="1" bandRow="1">
                <a:tableStyleId>{5940675A-B579-460E-94D1-54222C63F5DA}</a:tableStyleId>
              </a:tblPr>
              <a:tblGrid>
                <a:gridCol w="360000">
                  <a:extLst>
                    <a:ext uri="{9D8B030D-6E8A-4147-A177-3AD203B41FA5}">
                      <a16:colId xmlns:a16="http://schemas.microsoft.com/office/drawing/2014/main" val="108642108"/>
                    </a:ext>
                  </a:extLst>
                </a:gridCol>
                <a:gridCol w="3528000">
                  <a:extLst>
                    <a:ext uri="{9D8B030D-6E8A-4147-A177-3AD203B41FA5}">
                      <a16:colId xmlns:a16="http://schemas.microsoft.com/office/drawing/2014/main" val="3681164895"/>
                    </a:ext>
                  </a:extLst>
                </a:gridCol>
                <a:gridCol w="612000">
                  <a:extLst>
                    <a:ext uri="{9D8B030D-6E8A-4147-A177-3AD203B41FA5}">
                      <a16:colId xmlns:a16="http://schemas.microsoft.com/office/drawing/2014/main" val="2013143228"/>
                    </a:ext>
                  </a:extLst>
                </a:gridCol>
                <a:gridCol w="612000">
                  <a:extLst>
                    <a:ext uri="{9D8B030D-6E8A-4147-A177-3AD203B41FA5}">
                      <a16:colId xmlns:a16="http://schemas.microsoft.com/office/drawing/2014/main" val="1867669983"/>
                    </a:ext>
                  </a:extLst>
                </a:gridCol>
                <a:gridCol w="612000">
                  <a:extLst>
                    <a:ext uri="{9D8B030D-6E8A-4147-A177-3AD203B41FA5}">
                      <a16:colId xmlns:a16="http://schemas.microsoft.com/office/drawing/2014/main" val="3983930382"/>
                    </a:ext>
                  </a:extLst>
                </a:gridCol>
                <a:gridCol w="612000">
                  <a:extLst>
                    <a:ext uri="{9D8B030D-6E8A-4147-A177-3AD203B41FA5}">
                      <a16:colId xmlns:a16="http://schemas.microsoft.com/office/drawing/2014/main" val="3221756989"/>
                    </a:ext>
                  </a:extLst>
                </a:gridCol>
                <a:gridCol w="612000">
                  <a:extLst>
                    <a:ext uri="{9D8B030D-6E8A-4147-A177-3AD203B41FA5}">
                      <a16:colId xmlns:a16="http://schemas.microsoft.com/office/drawing/2014/main" val="156497035"/>
                    </a:ext>
                  </a:extLst>
                </a:gridCol>
                <a:gridCol w="612000">
                  <a:extLst>
                    <a:ext uri="{9D8B030D-6E8A-4147-A177-3AD203B41FA5}">
                      <a16:colId xmlns:a16="http://schemas.microsoft.com/office/drawing/2014/main" val="3852437361"/>
                    </a:ext>
                  </a:extLst>
                </a:gridCol>
                <a:gridCol w="612000">
                  <a:extLst>
                    <a:ext uri="{9D8B030D-6E8A-4147-A177-3AD203B41FA5}">
                      <a16:colId xmlns:a16="http://schemas.microsoft.com/office/drawing/2014/main" val="474125499"/>
                    </a:ext>
                  </a:extLst>
                </a:gridCol>
                <a:gridCol w="612000">
                  <a:extLst>
                    <a:ext uri="{9D8B030D-6E8A-4147-A177-3AD203B41FA5}">
                      <a16:colId xmlns:a16="http://schemas.microsoft.com/office/drawing/2014/main" val="3194168371"/>
                    </a:ext>
                  </a:extLst>
                </a:gridCol>
                <a:gridCol w="612000">
                  <a:extLst>
                    <a:ext uri="{9D8B030D-6E8A-4147-A177-3AD203B41FA5}">
                      <a16:colId xmlns:a16="http://schemas.microsoft.com/office/drawing/2014/main" val="4287526936"/>
                    </a:ext>
                  </a:extLst>
                </a:gridCol>
                <a:gridCol w="612000">
                  <a:extLst>
                    <a:ext uri="{9D8B030D-6E8A-4147-A177-3AD203B41FA5}">
                      <a16:colId xmlns:a16="http://schemas.microsoft.com/office/drawing/2014/main" val="1122488915"/>
                    </a:ext>
                  </a:extLst>
                </a:gridCol>
                <a:gridCol w="612000">
                  <a:extLst>
                    <a:ext uri="{9D8B030D-6E8A-4147-A177-3AD203B41FA5}">
                      <a16:colId xmlns:a16="http://schemas.microsoft.com/office/drawing/2014/main" val="78145945"/>
                    </a:ext>
                  </a:extLst>
                </a:gridCol>
              </a:tblGrid>
              <a:tr h="276273">
                <a:tc rowSpan="2" gridSpan="2">
                  <a:txBody>
                    <a:bodyPr/>
                    <a:lstStyle/>
                    <a:p>
                      <a:pPr algn="ctr"/>
                      <a:r>
                        <a:rPr kumimoji="1" lang="ja-JP" altLang="en-US" sz="1400" b="1" dirty="0">
                          <a:latin typeface="Meiryo UI" panose="020B0604030504040204" pitchFamily="50" charset="-128"/>
                          <a:ea typeface="Meiryo UI" panose="020B0604030504040204" pitchFamily="50" charset="-128"/>
                        </a:rPr>
                        <a:t>項目</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2" hMerge="1">
                  <a:txBody>
                    <a:bodyPr/>
                    <a:lstStyle/>
                    <a:p>
                      <a:pPr algn="ctr"/>
                      <a:r>
                        <a:rPr kumimoji="1" lang="ja-JP" altLang="en-US" sz="1400" b="1">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11">
                  <a:txBody>
                    <a:bodyPr/>
                    <a:lstStyle/>
                    <a:p>
                      <a:pPr algn="ctr"/>
                      <a:r>
                        <a:rPr kumimoji="1" lang="ja-JP" altLang="en-US" sz="1400" b="1">
                          <a:latin typeface="Meiryo UI" panose="020B0604030504040204" pitchFamily="50" charset="-128"/>
                          <a:ea typeface="Meiryo UI" panose="020B0604030504040204" pitchFamily="50" charset="-128"/>
                        </a:rPr>
                        <a:t>年度（百万円）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71955818"/>
                  </a:ext>
                </a:extLst>
              </a:tr>
              <a:tr h="227925">
                <a:tc gridSpan="2" vMerge="1">
                  <a:txBody>
                    <a:bodyPr/>
                    <a:lstStyle/>
                    <a:p>
                      <a:pPr algn="ctr"/>
                      <a:r>
                        <a:rPr kumimoji="1" lang="ja-JP" altLang="en-US" sz="1050">
                          <a:latin typeface="Meiryo UI" panose="020B0604030504040204" pitchFamily="50" charset="-128"/>
                          <a:ea typeface="Meiryo UI" panose="020B0604030504040204" pitchFamily="50" charset="-128"/>
                        </a:rPr>
                        <a:t>設備名</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pPr algn="ctr"/>
                      <a:r>
                        <a:rPr kumimoji="1" lang="ja-JP" altLang="en-US" sz="1050">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en-US" altLang="ja-JP" sz="1050" b="1">
                          <a:latin typeface="Meiryo UI" panose="020B0604030504040204" pitchFamily="50" charset="-128"/>
                          <a:ea typeface="Meiryo UI" panose="020B0604030504040204" pitchFamily="50" charset="-128"/>
                        </a:rPr>
                        <a:t>2025</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2026</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2027</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2028</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2029</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2030</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2031</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2032</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2033</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2034</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1">
                          <a:latin typeface="Meiryo UI" panose="020B0604030504040204" pitchFamily="50" charset="-128"/>
                          <a:ea typeface="Meiryo UI" panose="020B0604030504040204" pitchFamily="50" charset="-128"/>
                        </a:rPr>
                        <a:t>2035</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114996378"/>
                  </a:ext>
                </a:extLst>
              </a:tr>
              <a:tr h="258652">
                <a:tc>
                  <a:txBody>
                    <a:bodyPr/>
                    <a:lstStyle/>
                    <a:p>
                      <a:pPr algn="l"/>
                      <a:r>
                        <a:rPr kumimoji="1" lang="en-US" altLang="ja-JP" sz="1400">
                          <a:latin typeface="Meiryo UI" panose="020B0604030504040204" pitchFamily="50" charset="-128"/>
                          <a:ea typeface="Meiryo UI" panose="020B0604030504040204" pitchFamily="50" charset="-128"/>
                        </a:rPr>
                        <a:t>1</a:t>
                      </a:r>
                      <a:endParaRPr kumimoji="1" lang="ja-JP" altLang="en-US" sz="14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400">
                          <a:latin typeface="Meiryo UI" panose="020B0604030504040204" pitchFamily="50" charset="-128"/>
                          <a:ea typeface="Meiryo UI" panose="020B0604030504040204" pitchFamily="50" charset="-128"/>
                        </a:rPr>
                        <a:t>売上高</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en-US" altLang="ja-JP" sz="1050">
                          <a:latin typeface="Meiryo UI" panose="020B0604030504040204" pitchFamily="50" charset="-128"/>
                          <a:ea typeface="Meiryo UI" panose="020B0604030504040204" pitchFamily="50" charset="-128"/>
                        </a:rPr>
                        <a:t>xx</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2319654"/>
                  </a:ext>
                </a:extLst>
              </a:tr>
              <a:tr h="258652">
                <a:tc>
                  <a:txBody>
                    <a:bodyPr/>
                    <a:lstStyle/>
                    <a:p>
                      <a:pPr algn="l"/>
                      <a:endParaRPr kumimoji="1" lang="ja-JP" altLang="en-US" sz="14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400">
                          <a:latin typeface="Meiryo UI" panose="020B0604030504040204" pitchFamily="50" charset="-128"/>
                          <a:ea typeface="Meiryo UI" panose="020B0604030504040204" pitchFamily="50" charset="-128"/>
                        </a:rPr>
                        <a:t>売上原価</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232291"/>
                  </a:ext>
                </a:extLst>
              </a:tr>
              <a:tr h="258652">
                <a:tc>
                  <a:txBody>
                    <a:bodyPr/>
                    <a:lstStyle/>
                    <a:p>
                      <a:pPr algn="l"/>
                      <a:r>
                        <a:rPr kumimoji="1" lang="en-US" altLang="ja-JP" sz="1400">
                          <a:latin typeface="Meiryo UI" panose="020B0604030504040204" pitchFamily="50" charset="-128"/>
                          <a:ea typeface="Meiryo UI" panose="020B0604030504040204" pitchFamily="50" charset="-128"/>
                        </a:rPr>
                        <a:t>2</a:t>
                      </a:r>
                      <a:endParaRPr kumimoji="1" lang="ja-JP" altLang="en-US" sz="14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400">
                          <a:latin typeface="Meiryo UI" panose="020B0604030504040204" pitchFamily="50" charset="-128"/>
                          <a:ea typeface="Meiryo UI" panose="020B0604030504040204" pitchFamily="50" charset="-128"/>
                        </a:rPr>
                        <a:t>売上総利益</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6782845"/>
                  </a:ext>
                </a:extLst>
              </a:tr>
              <a:tr h="258652">
                <a:tc>
                  <a:txBody>
                    <a:bodyPr/>
                    <a:lstStyle/>
                    <a:p>
                      <a:pPr algn="l"/>
                      <a:endParaRPr kumimoji="1" lang="ja-JP" altLang="en-US" sz="14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400">
                          <a:latin typeface="Meiryo UI" panose="020B0604030504040204" pitchFamily="50" charset="-128"/>
                          <a:ea typeface="Meiryo UI" panose="020B0604030504040204" pitchFamily="50" charset="-128"/>
                        </a:rPr>
                        <a:t>販売費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398886"/>
                  </a:ext>
                </a:extLst>
              </a:tr>
              <a:tr h="258652">
                <a:tc>
                  <a:txBody>
                    <a:bodyPr/>
                    <a:lstStyle/>
                    <a:p>
                      <a:pPr algn="l"/>
                      <a:endParaRPr kumimoji="1" lang="ja-JP" altLang="en-US" sz="14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400">
                          <a:latin typeface="Meiryo UI" panose="020B0604030504040204" pitchFamily="50" charset="-128"/>
                          <a:ea typeface="Meiryo UI" panose="020B0604030504040204" pitchFamily="50" charset="-128"/>
                        </a:rPr>
                        <a:t>一般管理費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24966809"/>
                  </a:ext>
                </a:extLst>
              </a:tr>
              <a:tr h="258652">
                <a:tc>
                  <a:txBody>
                    <a:bodyPr/>
                    <a:lstStyle/>
                    <a:p>
                      <a:pPr algn="l"/>
                      <a:r>
                        <a:rPr kumimoji="1" lang="en-US" altLang="ja-JP" sz="1400">
                          <a:latin typeface="Meiryo UI" panose="020B0604030504040204" pitchFamily="50" charset="-128"/>
                          <a:ea typeface="Meiryo UI" panose="020B0604030504040204" pitchFamily="50" charset="-128"/>
                        </a:rPr>
                        <a:t>3</a:t>
                      </a:r>
                      <a:endParaRPr kumimoji="1" lang="ja-JP" altLang="en-US" sz="14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400">
                          <a:latin typeface="Meiryo UI" panose="020B0604030504040204" pitchFamily="50" charset="-128"/>
                          <a:ea typeface="Meiryo UI" panose="020B0604030504040204" pitchFamily="50" charset="-128"/>
                        </a:rPr>
                        <a:t>営業利益（</a:t>
                      </a:r>
                      <a:r>
                        <a:rPr kumimoji="1" lang="en-US" altLang="ja-JP" sz="1400">
                          <a:latin typeface="Meiryo UI" panose="020B0604030504040204" pitchFamily="50" charset="-128"/>
                          <a:ea typeface="Meiryo UI" panose="020B0604030504040204" pitchFamily="50" charset="-128"/>
                        </a:rPr>
                        <a:t>a</a:t>
                      </a:r>
                      <a:r>
                        <a:rPr kumimoji="1" lang="ja-JP" altLang="en-US" sz="140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3173349"/>
                  </a:ext>
                </a:extLst>
              </a:tr>
              <a:tr h="258652">
                <a:tc>
                  <a:txBody>
                    <a:bodyPr/>
                    <a:lstStyle/>
                    <a:p>
                      <a:pPr algn="l"/>
                      <a:r>
                        <a:rPr kumimoji="1" lang="en-US" altLang="ja-JP" sz="1400">
                          <a:latin typeface="Meiryo UI" panose="020B0604030504040204" pitchFamily="50" charset="-128"/>
                          <a:ea typeface="Meiryo UI" panose="020B0604030504040204" pitchFamily="50" charset="-128"/>
                        </a:rPr>
                        <a:t>4</a:t>
                      </a:r>
                      <a:endParaRPr kumimoji="1" lang="ja-JP" altLang="en-US" sz="14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400">
                          <a:latin typeface="Meiryo UI" panose="020B0604030504040204" pitchFamily="50" charset="-128"/>
                          <a:ea typeface="Meiryo UI" panose="020B0604030504040204" pitchFamily="50" charset="-128"/>
                        </a:rPr>
                        <a:t>減価償却費（</a:t>
                      </a:r>
                      <a:r>
                        <a:rPr kumimoji="1" lang="en-US" altLang="ja-JP" sz="1400">
                          <a:latin typeface="Meiryo UI" panose="020B0604030504040204" pitchFamily="50" charset="-128"/>
                          <a:ea typeface="Meiryo UI" panose="020B0604030504040204" pitchFamily="50" charset="-128"/>
                        </a:rPr>
                        <a:t>b</a:t>
                      </a:r>
                      <a:r>
                        <a:rPr kumimoji="1" lang="ja-JP" altLang="en-US" sz="140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13226409"/>
                  </a:ext>
                </a:extLst>
              </a:tr>
              <a:tr h="258652">
                <a:tc>
                  <a:txBody>
                    <a:bodyPr/>
                    <a:lstStyle/>
                    <a:p>
                      <a:pPr algn="l"/>
                      <a:r>
                        <a:rPr kumimoji="1" lang="en-US" altLang="ja-JP" sz="1400">
                          <a:latin typeface="Meiryo UI" panose="020B0604030504040204" pitchFamily="50" charset="-128"/>
                          <a:ea typeface="Meiryo UI" panose="020B0604030504040204" pitchFamily="50" charset="-128"/>
                        </a:rPr>
                        <a:t>5</a:t>
                      </a:r>
                      <a:endParaRPr kumimoji="1" lang="ja-JP" altLang="en-US" sz="14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400" dirty="0">
                          <a:latin typeface="Meiryo UI" panose="020B0604030504040204" pitchFamily="50" charset="-128"/>
                          <a:ea typeface="Meiryo UI" panose="020B0604030504040204" pitchFamily="50" charset="-128"/>
                        </a:rPr>
                        <a:t>補助事業に関する経費（</a:t>
                      </a:r>
                      <a:r>
                        <a:rPr kumimoji="1" lang="en-US" altLang="ja-JP" sz="1400" dirty="0">
                          <a:latin typeface="Meiryo UI" panose="020B0604030504040204" pitchFamily="50" charset="-128"/>
                          <a:ea typeface="Meiryo UI" panose="020B0604030504040204" pitchFamily="50" charset="-128"/>
                        </a:rPr>
                        <a:t>c</a:t>
                      </a:r>
                      <a:r>
                        <a:rPr kumimoji="1" lang="ja-JP" altLang="en-US" sz="1400" dirty="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959120"/>
                  </a:ext>
                </a:extLst>
              </a:tr>
              <a:tr h="258652">
                <a:tc>
                  <a:txBody>
                    <a:bodyPr/>
                    <a:lstStyle/>
                    <a:p>
                      <a:pPr algn="l"/>
                      <a:r>
                        <a:rPr kumimoji="1" lang="en-US" altLang="ja-JP" sz="1400">
                          <a:latin typeface="Meiryo UI" panose="020B0604030504040204" pitchFamily="50" charset="-128"/>
                          <a:ea typeface="Meiryo UI" panose="020B0604030504040204" pitchFamily="50" charset="-128"/>
                        </a:rPr>
                        <a:t>6</a:t>
                      </a:r>
                      <a:endParaRPr kumimoji="1" lang="ja-JP" altLang="en-US" sz="14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400">
                          <a:latin typeface="Meiryo UI" panose="020B0604030504040204" pitchFamily="50" charset="-128"/>
                          <a:ea typeface="Meiryo UI" panose="020B0604030504040204" pitchFamily="50" charset="-128"/>
                        </a:rPr>
                        <a:t>補助金額（</a:t>
                      </a:r>
                      <a:r>
                        <a:rPr kumimoji="1" lang="en-US" altLang="ja-JP" sz="1400">
                          <a:latin typeface="Meiryo UI" panose="020B0604030504040204" pitchFamily="50" charset="-128"/>
                          <a:ea typeface="Meiryo UI" panose="020B0604030504040204" pitchFamily="50" charset="-128"/>
                        </a:rPr>
                        <a:t>d</a:t>
                      </a:r>
                      <a:r>
                        <a:rPr kumimoji="1" lang="ja-JP" altLang="en-US" sz="140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6673385"/>
                  </a:ext>
                </a:extLst>
              </a:tr>
              <a:tr h="258652">
                <a:tc>
                  <a:txBody>
                    <a:bodyPr/>
                    <a:lstStyle/>
                    <a:p>
                      <a:pPr algn="l"/>
                      <a:endParaRPr kumimoji="1" lang="ja-JP" altLang="en-US" sz="14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400">
                          <a:latin typeface="Meiryo UI" panose="020B0604030504040204" pitchFamily="50" charset="-128"/>
                          <a:ea typeface="Meiryo UI" panose="020B0604030504040204" pitchFamily="50" charset="-128"/>
                        </a:rPr>
                        <a:t>他制度による収益等</a:t>
                      </a:r>
                      <a:r>
                        <a:rPr kumimoji="1" lang="en-US" altLang="ja-JP" sz="1400">
                          <a:latin typeface="Meiryo UI" panose="020B0604030504040204" pitchFamily="50" charset="-128"/>
                          <a:ea typeface="Meiryo UI" panose="020B0604030504040204" pitchFamily="50" charset="-128"/>
                        </a:rPr>
                        <a:t>*</a:t>
                      </a:r>
                      <a:r>
                        <a:rPr kumimoji="1" lang="ja-JP" altLang="en-US" sz="1400">
                          <a:latin typeface="Meiryo UI" panose="020B0604030504040204" pitchFamily="50" charset="-128"/>
                          <a:ea typeface="Meiryo UI" panose="020B0604030504040204" pitchFamily="50" charset="-128"/>
                        </a:rPr>
                        <a:t>（</a:t>
                      </a:r>
                      <a:r>
                        <a:rPr kumimoji="1" lang="en-US" altLang="ja-JP" sz="1400">
                          <a:latin typeface="Meiryo UI" panose="020B0604030504040204" pitchFamily="50" charset="-128"/>
                          <a:ea typeface="Meiryo UI" panose="020B0604030504040204" pitchFamily="50" charset="-128"/>
                        </a:rPr>
                        <a:t>d’</a:t>
                      </a:r>
                      <a:r>
                        <a:rPr kumimoji="1" lang="ja-JP" altLang="en-US" sz="140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10854640"/>
                  </a:ext>
                </a:extLst>
              </a:tr>
              <a:tr h="258652">
                <a:tc>
                  <a:txBody>
                    <a:bodyPr/>
                    <a:lstStyle/>
                    <a:p>
                      <a:pPr algn="l"/>
                      <a:r>
                        <a:rPr kumimoji="1" lang="en-US" altLang="ja-JP" sz="1400">
                          <a:latin typeface="Meiryo UI" panose="020B0604030504040204" pitchFamily="50" charset="-128"/>
                          <a:ea typeface="Meiryo UI" panose="020B0604030504040204" pitchFamily="50" charset="-128"/>
                        </a:rPr>
                        <a:t>7</a:t>
                      </a:r>
                      <a:endParaRPr kumimoji="1" lang="ja-JP" altLang="en-US" sz="14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400">
                          <a:latin typeface="Meiryo UI" panose="020B0604030504040204" pitchFamily="50" charset="-128"/>
                          <a:ea typeface="Meiryo UI" panose="020B0604030504040204" pitchFamily="50" charset="-128"/>
                        </a:rPr>
                        <a:t>補助事業におけるキャッシュフロー（</a:t>
                      </a:r>
                      <a:r>
                        <a:rPr kumimoji="1" lang="en-US" altLang="ja-JP" sz="1400" dirty="0">
                          <a:latin typeface="Meiryo UI" panose="020B0604030504040204" pitchFamily="50" charset="-128"/>
                          <a:ea typeface="Meiryo UI" panose="020B0604030504040204" pitchFamily="50" charset="-128"/>
                        </a:rPr>
                        <a:t>e=</a:t>
                      </a:r>
                      <a:r>
                        <a:rPr kumimoji="1" lang="en-US" altLang="ja-JP" sz="1400" dirty="0" err="1">
                          <a:latin typeface="Meiryo UI" panose="020B0604030504040204" pitchFamily="50" charset="-128"/>
                          <a:ea typeface="Meiryo UI" panose="020B0604030504040204" pitchFamily="50" charset="-128"/>
                        </a:rPr>
                        <a:t>a+b</a:t>
                      </a:r>
                      <a:r>
                        <a:rPr kumimoji="1" lang="ja-JP" altLang="en-US" sz="1400" dirty="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66098724"/>
                  </a:ext>
                </a:extLst>
              </a:tr>
              <a:tr h="258652">
                <a:tc>
                  <a:txBody>
                    <a:bodyPr/>
                    <a:lstStyle/>
                    <a:p>
                      <a:pPr algn="l"/>
                      <a:r>
                        <a:rPr kumimoji="1" lang="en-US" altLang="ja-JP" sz="1400">
                          <a:latin typeface="Meiryo UI" panose="020B0604030504040204" pitchFamily="50" charset="-128"/>
                          <a:ea typeface="Meiryo UI" panose="020B0604030504040204" pitchFamily="50" charset="-128"/>
                        </a:rPr>
                        <a:t>8</a:t>
                      </a:r>
                      <a:endParaRPr kumimoji="1" lang="ja-JP" altLang="en-US" sz="14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400">
                          <a:latin typeface="Meiryo UI" panose="020B0604030504040204" pitchFamily="50" charset="-128"/>
                          <a:ea typeface="Meiryo UI" panose="020B0604030504040204" pitchFamily="50" charset="-128"/>
                        </a:rPr>
                        <a:t>投資未回収額（</a:t>
                      </a:r>
                      <a:r>
                        <a:rPr kumimoji="1" lang="en-US" altLang="ja-JP" sz="1400">
                          <a:latin typeface="Meiryo UI" panose="020B0604030504040204" pitchFamily="50" charset="-128"/>
                          <a:ea typeface="Meiryo UI" panose="020B0604030504040204" pitchFamily="50" charset="-128"/>
                        </a:rPr>
                        <a:t>c-d-d’-e</a:t>
                      </a:r>
                      <a:r>
                        <a:rPr kumimoji="1" lang="ja-JP" altLang="en-US" sz="140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54989711"/>
                  </a:ext>
                </a:extLst>
              </a:tr>
              <a:tr h="258652">
                <a:tc>
                  <a:txBody>
                    <a:bodyPr/>
                    <a:lstStyle/>
                    <a:p>
                      <a:pPr algn="l"/>
                      <a:r>
                        <a:rPr kumimoji="1" lang="en-US" altLang="ja-JP" sz="1400">
                          <a:latin typeface="Meiryo UI" panose="020B0604030504040204" pitchFamily="50" charset="-128"/>
                          <a:ea typeface="Meiryo UI" panose="020B0604030504040204" pitchFamily="50" charset="-128"/>
                        </a:rPr>
                        <a:t>9</a:t>
                      </a:r>
                      <a:r>
                        <a:rPr kumimoji="1" lang="ja-JP" altLang="en-US" sz="1400">
                          <a:latin typeface="Meiryo UI" panose="020B0604030504040204" pitchFamily="50" charset="-128"/>
                          <a:ea typeface="Meiryo UI" panose="020B0604030504040204" pitchFamily="50" charset="-128"/>
                        </a:rPr>
                        <a:t>　　</a:t>
                      </a: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400">
                          <a:latin typeface="Meiryo UI" panose="020B0604030504040204" pitchFamily="50" charset="-128"/>
                          <a:ea typeface="Meiryo UI" panose="020B0604030504040204" pitchFamily="50" charset="-128"/>
                        </a:rPr>
                        <a:t>投資回収期間</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0">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12700" cap="flat" cmpd="sng" algn="ctr">
                      <a:solidFill>
                        <a:schemeClr val="bg1">
                          <a:lumMod val="65000"/>
                        </a:schemeClr>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543653"/>
                  </a:ext>
                </a:extLst>
              </a:tr>
            </a:tbl>
          </a:graphicData>
        </a:graphic>
      </p:graphicFrame>
      <p:sp>
        <p:nvSpPr>
          <p:cNvPr id="4" name="正方形/長方形 3">
            <a:extLst>
              <a:ext uri="{FF2B5EF4-FFF2-40B4-BE49-F238E27FC236}">
                <a16:creationId xmlns:a16="http://schemas.microsoft.com/office/drawing/2014/main" id="{36E8183F-A0EB-CA63-09B2-346922F0CB49}"/>
              </a:ext>
            </a:extLst>
          </p:cNvPr>
          <p:cNvSpPr/>
          <p:nvPr/>
        </p:nvSpPr>
        <p:spPr>
          <a:xfrm>
            <a:off x="8001000" y="-842211"/>
            <a:ext cx="4191001" cy="784225"/>
          </a:xfrm>
          <a:prstGeom prst="rect">
            <a:avLst/>
          </a:prstGeom>
          <a:solidFill>
            <a:srgbClr val="FFFF00"/>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fontAlgn="ct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①基本的事項の審査</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p>
            <a:pPr algn="just" fontAlgn="ct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カ．間接補助事業の実現性（必須項目）</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p>
            <a:pPr algn="just" fontAlgn="ct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②産業競争力強化への貢献に関する審査</a:t>
            </a:r>
          </a:p>
          <a:p>
            <a:pPr algn="just" fontAlgn="ct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ア．自社成長性のコミット（必須項目） </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p:txBody>
      </p:sp>
      <p:sp>
        <p:nvSpPr>
          <p:cNvPr id="5" name="Title 1">
            <a:extLst>
              <a:ext uri="{FF2B5EF4-FFF2-40B4-BE49-F238E27FC236}">
                <a16:creationId xmlns:a16="http://schemas.microsoft.com/office/drawing/2014/main" id="{03F9C759-79F7-9F10-A785-33F1A9F8C234}"/>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lumMod val="50000"/>
                    <a:lumOff val="50000"/>
                  </a:schemeClr>
                </a:solidFill>
              </a:rPr>
              <a:t>3. </a:t>
            </a:r>
            <a:r>
              <a:rPr lang="ja-JP" altLang="en-US" sz="2000" dirty="0">
                <a:solidFill>
                  <a:schemeClr val="tx1">
                    <a:lumMod val="50000"/>
                    <a:lumOff val="50000"/>
                  </a:schemeClr>
                </a:solidFill>
              </a:rPr>
              <a:t>間接補助事業の実施計画｜</a:t>
            </a:r>
            <a:r>
              <a:rPr lang="en-US" altLang="ja-JP" sz="2000" dirty="0">
                <a:solidFill>
                  <a:schemeClr val="tx1">
                    <a:lumMod val="50000"/>
                    <a:lumOff val="50000"/>
                  </a:schemeClr>
                </a:solidFill>
              </a:rPr>
              <a:t>3.2 </a:t>
            </a:r>
            <a:r>
              <a:rPr lang="ja-JP" altLang="en-US" sz="2000" dirty="0">
                <a:solidFill>
                  <a:schemeClr val="tx1">
                    <a:lumMod val="50000"/>
                    <a:lumOff val="50000"/>
                  </a:schemeClr>
                </a:solidFill>
              </a:rPr>
              <a:t>間接補助事業の収支計画</a:t>
            </a:r>
          </a:p>
        </p:txBody>
      </p:sp>
      <p:sp>
        <p:nvSpPr>
          <p:cNvPr id="6" name="Title 1">
            <a:extLst>
              <a:ext uri="{FF2B5EF4-FFF2-40B4-BE49-F238E27FC236}">
                <a16:creationId xmlns:a16="http://schemas.microsoft.com/office/drawing/2014/main" id="{331D2281-0D03-B683-D9C4-5DB21F2A367A}"/>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ja-JP" altLang="en-US" dirty="0">
                <a:solidFill>
                  <a:schemeClr val="tx1"/>
                </a:solidFill>
              </a:rPr>
              <a:t>投資回収</a:t>
            </a:r>
            <a:r>
              <a:rPr lang="ja-JP" altLang="en-US" dirty="0">
                <a:solidFill>
                  <a:schemeClr val="tx1"/>
                </a:solidFill>
              </a:rPr>
              <a:t>の目処は</a:t>
            </a:r>
            <a:r>
              <a:rPr lang="en-US" altLang="ja-JP" dirty="0">
                <a:solidFill>
                  <a:schemeClr val="tx1"/>
                </a:solidFill>
              </a:rPr>
              <a:t>xx</a:t>
            </a:r>
            <a:r>
              <a:rPr lang="ja-JP" altLang="en-US" dirty="0">
                <a:solidFill>
                  <a:schemeClr val="tx1"/>
                </a:solidFill>
              </a:rPr>
              <a:t>年を</a:t>
            </a:r>
            <a:r>
              <a:rPr kumimoji="1" lang="ja-JP" altLang="en-US" dirty="0">
                <a:solidFill>
                  <a:schemeClr val="tx1"/>
                </a:solidFill>
              </a:rPr>
              <a:t>想定している</a:t>
            </a:r>
            <a:endParaRPr kumimoji="1" lang="en-US" altLang="ja-JP" dirty="0">
              <a:solidFill>
                <a:schemeClr val="tx1"/>
              </a:solidFill>
            </a:endParaRPr>
          </a:p>
        </p:txBody>
      </p:sp>
      <p:cxnSp>
        <p:nvCxnSpPr>
          <p:cNvPr id="7" name="直線コネクタ 6">
            <a:extLst>
              <a:ext uri="{FF2B5EF4-FFF2-40B4-BE49-F238E27FC236}">
                <a16:creationId xmlns:a16="http://schemas.microsoft.com/office/drawing/2014/main" id="{1F941253-BED3-2240-8A3E-9D7FA9BB316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 name="正方形/長方形 7">
            <a:extLst>
              <a:ext uri="{FF2B5EF4-FFF2-40B4-BE49-F238E27FC236}">
                <a16:creationId xmlns:a16="http://schemas.microsoft.com/office/drawing/2014/main" id="{7460084E-D530-6FAF-4ACF-451936E79D8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10" name="正方形/長方形 9">
            <a:extLst>
              <a:ext uri="{FF2B5EF4-FFF2-40B4-BE49-F238E27FC236}">
                <a16:creationId xmlns:a16="http://schemas.microsoft.com/office/drawing/2014/main" id="{A4B8B7BB-6529-1594-E694-912EE3B1A32D}"/>
              </a:ext>
            </a:extLst>
          </p:cNvPr>
          <p:cNvSpPr/>
          <p:nvPr/>
        </p:nvSpPr>
        <p:spPr>
          <a:xfrm>
            <a:off x="3389367" y="2474998"/>
            <a:ext cx="7868093" cy="3734855"/>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収支計画</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→別添２から転記すること。別添２作成の際は、補助対象事業の不確実性を前提とした上で、一定の仮定に基づき、</a:t>
            </a:r>
            <a:r>
              <a:rPr lang="en-US" altLang="ja-JP" sz="1400" dirty="0">
                <a:solidFill>
                  <a:srgbClr val="FF0000"/>
                </a:solidFill>
                <a:latin typeface="Meiryo UI" panose="020B0604030504040204" pitchFamily="50" charset="-128"/>
                <a:ea typeface="Meiryo UI" panose="020B0604030504040204" pitchFamily="50" charset="-128"/>
              </a:rPr>
              <a:t>2035</a:t>
            </a:r>
            <a:r>
              <a:rPr lang="ja-JP" altLang="en-US" sz="1400" dirty="0">
                <a:solidFill>
                  <a:srgbClr val="FF0000"/>
                </a:solidFill>
                <a:latin typeface="Meiryo UI" panose="020B0604030504040204" pitchFamily="50" charset="-128"/>
                <a:ea typeface="Meiryo UI" panose="020B0604030504040204" pitchFamily="50" charset="-128"/>
              </a:rPr>
              <a:t>年頃までの長期的な事業スケジュールの概要について、以下の点に留意しつつ作成すること。また、売上高達成に向けた道筋と根拠について、適宜補足すること。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提案時点での数字や内容は必ずしも正確である必要はなく、対象製品の収益化・事業成長の見通し・スケジュール（当初計画）を確認するためのものである。</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今後、業務実施期間中のモニタリングにおいて、当該情報をアップデートした上で、定期的に確認を行う予定である。</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価値提供・収益化等については、「他制度による収益等」等として、政府・公的機関による規制・制度的措置等に関する一定の見通し（</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価格等）に基づき記載することで差し支えない。</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990905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18">
            <a:extLst>
              <a:ext uri="{FF2B5EF4-FFF2-40B4-BE49-F238E27FC236}">
                <a16:creationId xmlns:a16="http://schemas.microsoft.com/office/drawing/2014/main" id="{AC59545C-3CB4-2189-F43A-B1B7F0BA07D9}"/>
              </a:ext>
            </a:extLst>
          </p:cNvPr>
          <p:cNvGraphicFramePr>
            <a:graphicFrameLocks noGrp="1"/>
          </p:cNvGraphicFramePr>
          <p:nvPr>
            <p:extLst>
              <p:ext uri="{D42A27DB-BD31-4B8C-83A1-F6EECF244321}">
                <p14:modId xmlns:p14="http://schemas.microsoft.com/office/powerpoint/2010/main" val="3267030758"/>
              </p:ext>
            </p:extLst>
          </p:nvPr>
        </p:nvGraphicFramePr>
        <p:xfrm>
          <a:off x="765595" y="1901509"/>
          <a:ext cx="10657144" cy="2418480"/>
        </p:xfrm>
        <a:graphic>
          <a:graphicData uri="http://schemas.openxmlformats.org/drawingml/2006/table">
            <a:tbl>
              <a:tblPr firstRow="1" bandRow="1">
                <a:tableStyleId>{5940675A-B579-460E-94D1-54222C63F5DA}</a:tableStyleId>
              </a:tblPr>
              <a:tblGrid>
                <a:gridCol w="2373477">
                  <a:extLst>
                    <a:ext uri="{9D8B030D-6E8A-4147-A177-3AD203B41FA5}">
                      <a16:colId xmlns:a16="http://schemas.microsoft.com/office/drawing/2014/main" val="1889441959"/>
                    </a:ext>
                  </a:extLst>
                </a:gridCol>
                <a:gridCol w="1116796">
                  <a:extLst>
                    <a:ext uri="{9D8B030D-6E8A-4147-A177-3AD203B41FA5}">
                      <a16:colId xmlns:a16="http://schemas.microsoft.com/office/drawing/2014/main" val="446758349"/>
                    </a:ext>
                  </a:extLst>
                </a:gridCol>
                <a:gridCol w="1116796">
                  <a:extLst>
                    <a:ext uri="{9D8B030D-6E8A-4147-A177-3AD203B41FA5}">
                      <a16:colId xmlns:a16="http://schemas.microsoft.com/office/drawing/2014/main" val="354005506"/>
                    </a:ext>
                  </a:extLst>
                </a:gridCol>
                <a:gridCol w="1116796">
                  <a:extLst>
                    <a:ext uri="{9D8B030D-6E8A-4147-A177-3AD203B41FA5}">
                      <a16:colId xmlns:a16="http://schemas.microsoft.com/office/drawing/2014/main" val="616778159"/>
                    </a:ext>
                  </a:extLst>
                </a:gridCol>
                <a:gridCol w="1116796">
                  <a:extLst>
                    <a:ext uri="{9D8B030D-6E8A-4147-A177-3AD203B41FA5}">
                      <a16:colId xmlns:a16="http://schemas.microsoft.com/office/drawing/2014/main" val="658987577"/>
                    </a:ext>
                  </a:extLst>
                </a:gridCol>
                <a:gridCol w="1116796">
                  <a:extLst>
                    <a:ext uri="{9D8B030D-6E8A-4147-A177-3AD203B41FA5}">
                      <a16:colId xmlns:a16="http://schemas.microsoft.com/office/drawing/2014/main" val="1793310317"/>
                    </a:ext>
                  </a:extLst>
                </a:gridCol>
                <a:gridCol w="1116796">
                  <a:extLst>
                    <a:ext uri="{9D8B030D-6E8A-4147-A177-3AD203B41FA5}">
                      <a16:colId xmlns:a16="http://schemas.microsoft.com/office/drawing/2014/main" val="2414137754"/>
                    </a:ext>
                  </a:extLst>
                </a:gridCol>
                <a:gridCol w="1582891">
                  <a:extLst>
                    <a:ext uri="{9D8B030D-6E8A-4147-A177-3AD203B41FA5}">
                      <a16:colId xmlns:a16="http://schemas.microsoft.com/office/drawing/2014/main" val="255751227"/>
                    </a:ext>
                  </a:extLst>
                </a:gridCol>
              </a:tblGrid>
              <a:tr h="0">
                <a:tc>
                  <a:txBody>
                    <a:bodyPr/>
                    <a:lstStyle/>
                    <a:p>
                      <a:pPr algn="ctr"/>
                      <a:endParaRPr lang="en-US" sz="1600">
                        <a:latin typeface="Meiryo UI" panose="020B0604030504040204" pitchFamily="50" charset="-128"/>
                        <a:ea typeface="Meiryo UI" panose="020B0604030504040204" pitchFamily="50" charset="-128"/>
                      </a:endParaRPr>
                    </a:p>
                  </a:txBody>
                  <a:tcPr marL="36000" marR="36000" marT="72000" marB="72000" anchor="ctr">
                    <a:lnL w="12700" cmpd="sng">
                      <a:noFill/>
                    </a:lnL>
                    <a:lnT w="12700" cmpd="sng">
                      <a:noFill/>
                    </a:lnT>
                  </a:tcPr>
                </a:tc>
                <a:tc>
                  <a:txBody>
                    <a:bodyPr/>
                    <a:lstStyle/>
                    <a:p>
                      <a:pPr algn="ctr"/>
                      <a:r>
                        <a:rPr lang="en-US" altLang="ja-JP" sz="1400" dirty="0">
                          <a:latin typeface="Meiryo UI" panose="020B0604030504040204" pitchFamily="50" charset="-128"/>
                          <a:ea typeface="Meiryo UI" panose="020B0604030504040204" pitchFamily="50" charset="-128"/>
                        </a:rPr>
                        <a:t>R7</a:t>
                      </a:r>
                    </a:p>
                    <a:p>
                      <a:pPr algn="ctr"/>
                      <a:r>
                        <a:rPr lang="ja-JP" altLang="en-US" sz="1000" dirty="0">
                          <a:latin typeface="Meiryo UI" panose="020B0604030504040204" pitchFamily="50" charset="-128"/>
                          <a:ea typeface="Meiryo UI" panose="020B0604030504040204" pitchFamily="50" charset="-128"/>
                        </a:rPr>
                        <a:t>年度</a:t>
                      </a:r>
                      <a:endParaRPr lang="en-US" sz="1000" dirty="0">
                        <a:latin typeface="Meiryo UI" panose="020B0604030504040204" pitchFamily="50" charset="-128"/>
                        <a:ea typeface="Meiryo UI" panose="020B0604030504040204" pitchFamily="50" charset="-128"/>
                      </a:endParaRPr>
                    </a:p>
                  </a:txBody>
                  <a:tcPr marL="36000" marR="36000" marT="72000" marB="72000" anchor="ctr">
                    <a:lnR w="12700" cmpd="sng">
                      <a:noFill/>
                    </a:lnR>
                    <a:lnT w="12700" cmpd="sng">
                      <a:noFill/>
                    </a:lnT>
                  </a:tcPr>
                </a:tc>
                <a:tc>
                  <a:txBody>
                    <a:bodyPr/>
                    <a:lstStyle/>
                    <a:p>
                      <a:pPr algn="ctr"/>
                      <a:r>
                        <a:rPr lang="en-US" altLang="ja-JP" sz="1400" dirty="0">
                          <a:latin typeface="Meiryo UI" panose="020B0604030504040204" pitchFamily="50" charset="-128"/>
                          <a:ea typeface="Meiryo UI" panose="020B0604030504040204" pitchFamily="50" charset="-128"/>
                        </a:rPr>
                        <a:t>R8</a:t>
                      </a:r>
                    </a:p>
                    <a:p>
                      <a:pPr algn="ctr"/>
                      <a:r>
                        <a:rPr lang="ja-JP" altLang="en-US" sz="1000" kern="1200" dirty="0">
                          <a:solidFill>
                            <a:schemeClr val="tx1"/>
                          </a:solidFill>
                          <a:latin typeface="Meiryo UI" panose="020B0604030504040204" pitchFamily="50" charset="-128"/>
                          <a:ea typeface="Meiryo UI" panose="020B0604030504040204" pitchFamily="50" charset="-128"/>
                          <a:cs typeface="+mn-cs"/>
                        </a:rPr>
                        <a:t>年度</a:t>
                      </a:r>
                      <a:endParaRPr lang="en-US" sz="1000" kern="1200" dirty="0">
                        <a:solidFill>
                          <a:schemeClr val="tx1"/>
                        </a:solidFill>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mpd="sng">
                      <a:noFill/>
                    </a:lnR>
                    <a:lnT w="12700" cmpd="sng">
                      <a:noFill/>
                    </a:lnT>
                  </a:tcPr>
                </a:tc>
                <a:tc>
                  <a:txBody>
                    <a:bodyPr/>
                    <a:lstStyle/>
                    <a:p>
                      <a:pPr algn="ctr"/>
                      <a:r>
                        <a:rPr lang="ja-JP" altLang="en-US" sz="1400">
                          <a:latin typeface="Meiryo UI" panose="020B0604030504040204" pitchFamily="50" charset="-128"/>
                          <a:ea typeface="Meiryo UI" panose="020B0604030504040204" pitchFamily="50" charset="-128"/>
                        </a:rPr>
                        <a:t>・・・</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mpd="sng">
                      <a:noFill/>
                    </a:lnT>
                  </a:tcPr>
                </a:tc>
                <a:tc>
                  <a:txBody>
                    <a:bodyPr/>
                    <a:lstStyle/>
                    <a:p>
                      <a:pPr algn="ctr"/>
                      <a:r>
                        <a:rPr lang="en-US" altLang="ja-JP" sz="1400" dirty="0">
                          <a:latin typeface="Meiryo UI" panose="020B0604030504040204" pitchFamily="50" charset="-128"/>
                          <a:ea typeface="Meiryo UI" panose="020B0604030504040204" pitchFamily="50" charset="-128"/>
                        </a:rPr>
                        <a:t>R11</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400">
                          <a:latin typeface="Meiryo UI" panose="020B0604030504040204" pitchFamily="50" charset="-128"/>
                          <a:ea typeface="Meiryo UI" panose="020B0604030504040204" pitchFamily="50" charset="-128"/>
                        </a:rPr>
                        <a:t>・・・</a:t>
                      </a:r>
                      <a:endParaRPr lang="en-US" altLang="ja-JP" sz="14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mpd="sng">
                      <a:noFill/>
                    </a:lnT>
                  </a:tcPr>
                </a:tc>
                <a:tc>
                  <a:txBody>
                    <a:bodyPr/>
                    <a:lstStyle/>
                    <a:p>
                      <a:pPr algn="ctr"/>
                      <a:r>
                        <a:rPr lang="en-US" altLang="ja-JP" sz="1400">
                          <a:latin typeface="Meiryo UI" panose="020B0604030504040204" pitchFamily="50" charset="-128"/>
                          <a:ea typeface="Meiryo UI" panose="020B0604030504040204" pitchFamily="50" charset="-128"/>
                        </a:rPr>
                        <a:t>RX</a:t>
                      </a:r>
                      <a:endParaRPr lang="en-US" sz="1400">
                        <a:latin typeface="Meiryo UI" panose="020B0604030504040204" pitchFamily="50" charset="-128"/>
                        <a:ea typeface="Meiryo UI" panose="020B0604030504040204" pitchFamily="50" charset="-128"/>
                      </a:endParaRPr>
                    </a:p>
                    <a:p>
                      <a:pPr algn="ctr"/>
                      <a:r>
                        <a:rPr lang="ja-JP" altLang="en-US" sz="900" kern="1200">
                          <a:solidFill>
                            <a:schemeClr val="tx1"/>
                          </a:solidFill>
                          <a:latin typeface="Meiryo UI" panose="020B0604030504040204" pitchFamily="50" charset="-128"/>
                          <a:ea typeface="Meiryo UI" panose="020B0604030504040204" pitchFamily="50" charset="-128"/>
                          <a:cs typeface="+mn-cs"/>
                        </a:rPr>
                        <a:t>年度</a:t>
                      </a:r>
                      <a:endParaRPr lang="en-US" sz="900" kern="1200">
                        <a:solidFill>
                          <a:schemeClr val="tx1"/>
                        </a:solidFill>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mpd="sng">
                      <a:noFill/>
                    </a:lnT>
                  </a:tcPr>
                </a:tc>
                <a:tc>
                  <a:txBody>
                    <a:bodyPr/>
                    <a:lstStyle/>
                    <a:p>
                      <a:pPr algn="ctr"/>
                      <a:r>
                        <a:rPr lang="en-US" altLang="ja-JP" sz="1050">
                          <a:latin typeface="Meiryo UI" panose="020B0604030504040204" pitchFamily="50" charset="-128"/>
                          <a:ea typeface="Meiryo UI" panose="020B0604030504040204" pitchFamily="50" charset="-128"/>
                        </a:rPr>
                        <a:t>RX</a:t>
                      </a:r>
                      <a:r>
                        <a:rPr lang="ja-JP" altLang="en-US" sz="900">
                          <a:latin typeface="Meiryo UI" panose="020B0604030504040204" pitchFamily="50" charset="-128"/>
                          <a:ea typeface="Meiryo UI" panose="020B0604030504040204" pitchFamily="50" charset="-128"/>
                        </a:rPr>
                        <a:t>年度まで合計</a:t>
                      </a:r>
                      <a:endParaRPr lang="en-US" sz="9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mpd="sng">
                      <a:noFill/>
                    </a:lnT>
                  </a:tcPr>
                </a:tc>
                <a:extLst>
                  <a:ext uri="{0D108BD9-81ED-4DB2-BD59-A6C34878D82A}">
                    <a16:rowId xmlns:a16="http://schemas.microsoft.com/office/drawing/2014/main" val="1157993583"/>
                  </a:ext>
                </a:extLst>
              </a:tr>
              <a:tr h="0">
                <a:tc>
                  <a:txBody>
                    <a:bodyPr/>
                    <a:lstStyle/>
                    <a:p>
                      <a:pPr algn="ctr"/>
                      <a:r>
                        <a:rPr lang="ja-JP" altLang="en-US" sz="1400">
                          <a:latin typeface="Meiryo UI" panose="020B0604030504040204" pitchFamily="50" charset="-128"/>
                          <a:ea typeface="Meiryo UI" panose="020B0604030504040204" pitchFamily="50" charset="-128"/>
                        </a:rPr>
                        <a:t>事業全体の資金需要</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a:latin typeface="Meiryo UI" panose="020B0604030504040204" pitchFamily="50" charset="-128"/>
                          <a:ea typeface="Meiryo UI" panose="020B0604030504040204" pitchFamily="50" charset="-128"/>
                        </a:rPr>
                        <a:t>・・・</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円</a:t>
                      </a:r>
                      <a:endParaRPr lang="en-US" sz="14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1563314925"/>
                  </a:ext>
                </a:extLst>
              </a:tr>
              <a:tr h="0">
                <a:tc>
                  <a:txBody>
                    <a:bodyPr/>
                    <a:lstStyle/>
                    <a:p>
                      <a:pPr algn="ctr"/>
                      <a:r>
                        <a:rPr lang="ja-JP" altLang="en-US" sz="1100" dirty="0">
                          <a:latin typeface="Meiryo UI" panose="020B0604030504040204" pitchFamily="50" charset="-128"/>
                          <a:ea typeface="Meiryo UI" panose="020B0604030504040204" pitchFamily="50" charset="-128"/>
                        </a:rPr>
                        <a:t>排出削減が困難な産業における</a:t>
                      </a:r>
                    </a:p>
                    <a:p>
                      <a:pPr algn="ctr"/>
                      <a:r>
                        <a:rPr lang="ja-JP" altLang="en-US" sz="1100" dirty="0">
                          <a:latin typeface="Meiryo UI" panose="020B0604030504040204" pitchFamily="50" charset="-128"/>
                          <a:ea typeface="Meiryo UI" panose="020B0604030504040204" pitchFamily="50" charset="-128"/>
                        </a:rPr>
                        <a:t>エネルギー・製造プロセス転換支援事業</a:t>
                      </a: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1000">
                          <a:latin typeface="Meiryo UI" panose="020B0604030504040204" pitchFamily="50" charset="-128"/>
                          <a:ea typeface="Meiryo UI" panose="020B0604030504040204" pitchFamily="50" charset="-128"/>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855593961"/>
                  </a:ext>
                </a:extLst>
              </a:tr>
              <a:tr h="0">
                <a:tc>
                  <a:txBody>
                    <a:bodyPr/>
                    <a:lstStyle/>
                    <a:p>
                      <a:pPr algn="ctr"/>
                      <a:r>
                        <a:rPr lang="ja-JP" altLang="en-US" sz="1400">
                          <a:latin typeface="Meiryo UI" panose="020B0604030504040204" pitchFamily="50" charset="-128"/>
                          <a:ea typeface="Meiryo UI" panose="020B0604030504040204" pitchFamily="50" charset="-128"/>
                        </a:rPr>
                        <a:t>自己負担（</a:t>
                      </a:r>
                      <a:r>
                        <a:rPr lang="en-US" altLang="ja-JP" sz="1400">
                          <a:latin typeface="Meiryo UI" panose="020B0604030504040204" pitchFamily="50" charset="-128"/>
                          <a:ea typeface="Meiryo UI" panose="020B0604030504040204" pitchFamily="50" charset="-128"/>
                        </a:rPr>
                        <a:t>A</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a:latin typeface="Meiryo UI" panose="020B0604030504040204" pitchFamily="50" charset="-128"/>
                          <a:ea typeface="Meiryo UI" panose="020B0604030504040204" pitchFamily="50" charset="-128"/>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1000">
                          <a:latin typeface="Meiryo UI" panose="020B0604030504040204" pitchFamily="50" charset="-128"/>
                          <a:ea typeface="Meiryo UI" panose="020B0604030504040204" pitchFamily="50" charset="-128"/>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632191376"/>
                  </a:ext>
                </a:extLst>
              </a:tr>
              <a:tr h="0">
                <a:tc>
                  <a:txBody>
                    <a:bodyPr/>
                    <a:lstStyle/>
                    <a:p>
                      <a:pPr algn="ct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：自己資金</a:t>
                      </a:r>
                      <a:endParaRPr lang="en-US" sz="1400" dirty="0">
                        <a:latin typeface="Meiryo UI" panose="020B0604030504040204" pitchFamily="50" charset="-128"/>
                        <a:ea typeface="Meiryo UI" panose="020B0604030504040204" pitchFamily="50" charset="-128"/>
                      </a:endParaRP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a:latin typeface="Meiryo UI" panose="020B0604030504040204" pitchFamily="50" charset="-128"/>
                          <a:ea typeface="Meiryo UI" panose="020B0604030504040204" pitchFamily="50" charset="-128"/>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1000">
                          <a:latin typeface="Meiryo UI" panose="020B0604030504040204" pitchFamily="50" charset="-128"/>
                          <a:ea typeface="Meiryo UI" panose="020B0604030504040204" pitchFamily="50" charset="-128"/>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19203758"/>
                  </a:ext>
                </a:extLst>
              </a:tr>
              <a:tr h="0">
                <a:tc>
                  <a:txBody>
                    <a:bodyPr/>
                    <a:lstStyle/>
                    <a:p>
                      <a:pPr algn="ct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：外部調達</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a:latin typeface="Meiryo UI" panose="020B0604030504040204" pitchFamily="50" charset="-128"/>
                          <a:ea typeface="Meiryo UI" panose="020B0604030504040204" pitchFamily="50" charset="-128"/>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extLst>
                  <a:ext uri="{0D108BD9-81ED-4DB2-BD59-A6C34878D82A}">
                    <a16:rowId xmlns:a16="http://schemas.microsoft.com/office/drawing/2014/main" val="3041414142"/>
                  </a:ext>
                </a:extLst>
              </a:tr>
            </a:tbl>
          </a:graphicData>
        </a:graphic>
      </p:graphicFrame>
      <p:sp>
        <p:nvSpPr>
          <p:cNvPr id="13" name="TextBox 35">
            <a:extLst>
              <a:ext uri="{FF2B5EF4-FFF2-40B4-BE49-F238E27FC236}">
                <a16:creationId xmlns:a16="http://schemas.microsoft.com/office/drawing/2014/main" id="{D28822FF-03FE-AF4A-2A59-7563131661A0}"/>
              </a:ext>
            </a:extLst>
          </p:cNvPr>
          <p:cNvSpPr txBox="1"/>
          <p:nvPr/>
        </p:nvSpPr>
        <p:spPr>
          <a:xfrm>
            <a:off x="769256" y="4319989"/>
            <a:ext cx="10653483" cy="250176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（外部調達の場合、想定される資金調達方法を記載）</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親会社や出資企業がある場合はその会社の財務資料なども提出</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108000" lvl="1">
              <a:buClr>
                <a:schemeClr val="tx2"/>
              </a:buClr>
              <a:buSzPct val="100000"/>
            </a:pPr>
            <a:endParaRPr kumimoji="1" lang="en-US" altLang="ja-JP" sz="1400" dirty="0">
              <a:solidFill>
                <a:schemeClr val="tx1"/>
              </a:solidFill>
              <a:latin typeface="Meiryo UI" panose="020B0604030504040204" pitchFamily="50" charset="-128"/>
              <a:ea typeface="Meiryo UI" panose="020B0604030504040204" pitchFamily="50" charset="-128"/>
            </a:endParaRPr>
          </a:p>
          <a:p>
            <a:pPr marL="108000" lvl="1">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相談予定</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済みの機関と相談状況を記載</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商工会、商工会議所、金融機関、税理士、民間コンサルティング会社等</a:t>
            </a:r>
            <a:r>
              <a:rPr kumimoji="1" lang="en-US" altLang="ja-JP" sz="1400" dirty="0">
                <a:solidFill>
                  <a:schemeClr val="tx1"/>
                </a:solidFill>
                <a:latin typeface="Meiryo UI" panose="020B0604030504040204" pitchFamily="50" charset="-128"/>
                <a:ea typeface="Meiryo UI" panose="020B0604030504040204" pitchFamily="50" charset="-128"/>
              </a:rPr>
              <a:t>))</a:t>
            </a: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0" lvl="1">
              <a:buClr>
                <a:schemeClr val="tx2"/>
              </a:buClr>
              <a:buSzPct val="100000"/>
            </a:pP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（上記の自己負担が会社全体のキャッシュフローに与える影響）</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108000" lvl="1">
              <a:buClr>
                <a:schemeClr val="tx2"/>
              </a:buClr>
              <a:buSzPct val="100000"/>
            </a:pPr>
            <a:endParaRPr kumimoji="1" lang="en-US" altLang="ja-JP" sz="1400" dirty="0">
              <a:solidFill>
                <a:schemeClr val="accent2">
                  <a:lumMod val="75000"/>
                </a:schemeClr>
              </a:solidFill>
              <a:latin typeface="Meiryo UI" panose="020B0604030504040204" pitchFamily="50" charset="-128"/>
              <a:ea typeface="Meiryo UI" panose="020B0604030504040204" pitchFamily="50" charset="-128"/>
            </a:endParaRPr>
          </a:p>
        </p:txBody>
      </p:sp>
      <p:grpSp>
        <p:nvGrpSpPr>
          <p:cNvPr id="5" name="グループ化 4">
            <a:extLst>
              <a:ext uri="{FF2B5EF4-FFF2-40B4-BE49-F238E27FC236}">
                <a16:creationId xmlns:a16="http://schemas.microsoft.com/office/drawing/2014/main" id="{DDAA58FE-1685-9641-C9A3-2DF79CD6A780}"/>
              </a:ext>
            </a:extLst>
          </p:cNvPr>
          <p:cNvGrpSpPr/>
          <p:nvPr/>
        </p:nvGrpSpPr>
        <p:grpSpPr>
          <a:xfrm>
            <a:off x="765595" y="1521565"/>
            <a:ext cx="10657143" cy="288000"/>
            <a:chOff x="156000" y="1879963"/>
            <a:chExt cx="5760000" cy="288000"/>
          </a:xfrm>
        </p:grpSpPr>
        <p:sp>
          <p:nvSpPr>
            <p:cNvPr id="6" name="正方形/長方形 5">
              <a:extLst>
                <a:ext uri="{FF2B5EF4-FFF2-40B4-BE49-F238E27FC236}">
                  <a16:creationId xmlns:a16="http://schemas.microsoft.com/office/drawing/2014/main" id="{F55D5429-D2F3-4B5F-791C-C3551341F27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zh-TW" altLang="en-US" sz="1400" dirty="0">
                  <a:solidFill>
                    <a:schemeClr val="tx1"/>
                  </a:solidFill>
                  <a:latin typeface="Meiryo UI" panose="020B0604030504040204" pitchFamily="50" charset="-128"/>
                  <a:ea typeface="Meiryo UI" panose="020B0604030504040204" pitchFamily="50" charset="-128"/>
                </a:rPr>
                <a:t>資金調達方針</a:t>
              </a:r>
            </a:p>
          </p:txBody>
        </p:sp>
        <p:cxnSp>
          <p:nvCxnSpPr>
            <p:cNvPr id="7" name="直線コネクタ 6">
              <a:extLst>
                <a:ext uri="{FF2B5EF4-FFF2-40B4-BE49-F238E27FC236}">
                  <a16:creationId xmlns:a16="http://schemas.microsoft.com/office/drawing/2014/main" id="{7EA7CA44-A4FC-89D7-C497-654B640B14D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 name="正方形/長方形 2">
            <a:extLst>
              <a:ext uri="{FF2B5EF4-FFF2-40B4-BE49-F238E27FC236}">
                <a16:creationId xmlns:a16="http://schemas.microsoft.com/office/drawing/2014/main" id="{C362DFDC-EA62-9B3C-8DC4-CED78A2E0BF6}"/>
              </a:ext>
            </a:extLst>
          </p:cNvPr>
          <p:cNvSpPr/>
          <p:nvPr/>
        </p:nvSpPr>
        <p:spPr>
          <a:xfrm>
            <a:off x="8001000" y="-842211"/>
            <a:ext cx="4191001" cy="784225"/>
          </a:xfrm>
          <a:prstGeom prst="rect">
            <a:avLst/>
          </a:prstGeom>
          <a:solidFill>
            <a:srgbClr val="FFFF00"/>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fontAlgn="ct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①基本的事項の審査</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p>
            <a:pPr algn="just" fontAlgn="ct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カ．間接補助事業の実現性（必須項目）</a:t>
            </a: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 </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p:txBody>
      </p:sp>
      <p:sp>
        <p:nvSpPr>
          <p:cNvPr id="4" name="Title 1">
            <a:extLst>
              <a:ext uri="{FF2B5EF4-FFF2-40B4-BE49-F238E27FC236}">
                <a16:creationId xmlns:a16="http://schemas.microsoft.com/office/drawing/2014/main" id="{9F49F0E0-7F45-E450-9951-C2FE29772322}"/>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lumMod val="50000"/>
                    <a:lumOff val="50000"/>
                  </a:schemeClr>
                </a:solidFill>
              </a:rPr>
              <a:t>3. </a:t>
            </a:r>
            <a:r>
              <a:rPr lang="ja-JP" altLang="en-US" sz="2000" dirty="0">
                <a:solidFill>
                  <a:schemeClr val="tx1">
                    <a:lumMod val="50000"/>
                    <a:lumOff val="50000"/>
                  </a:schemeClr>
                </a:solidFill>
              </a:rPr>
              <a:t>間接補助事業の実施計画｜</a:t>
            </a:r>
            <a:r>
              <a:rPr lang="en-US" altLang="ja-JP" sz="2000" dirty="0">
                <a:solidFill>
                  <a:schemeClr val="tx1">
                    <a:lumMod val="50000"/>
                    <a:lumOff val="50000"/>
                  </a:schemeClr>
                </a:solidFill>
              </a:rPr>
              <a:t>3.3 </a:t>
            </a:r>
            <a:r>
              <a:rPr lang="ja-JP" altLang="en-US" sz="2000" dirty="0">
                <a:solidFill>
                  <a:schemeClr val="tx1">
                    <a:lumMod val="50000"/>
                    <a:lumOff val="50000"/>
                  </a:schemeClr>
                </a:solidFill>
              </a:rPr>
              <a:t>間接補助事業含む事業の将来的な自立化に向けた資金計画</a:t>
            </a:r>
          </a:p>
        </p:txBody>
      </p:sp>
      <p:sp>
        <p:nvSpPr>
          <p:cNvPr id="8" name="Title 1">
            <a:extLst>
              <a:ext uri="{FF2B5EF4-FFF2-40B4-BE49-F238E27FC236}">
                <a16:creationId xmlns:a16="http://schemas.microsoft.com/office/drawing/2014/main" id="{1CB436D0-FB27-4FB7-A83C-30CCD2B1122B}"/>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ja-JP" altLang="en-US" dirty="0">
                <a:solidFill>
                  <a:schemeClr val="tx1"/>
                </a:solidFill>
              </a:rPr>
              <a:t>本補助金の他</a:t>
            </a:r>
            <a:r>
              <a:rPr lang="ja-JP" altLang="en-US" dirty="0">
                <a:solidFill>
                  <a:schemeClr val="tx1"/>
                </a:solidFill>
              </a:rPr>
              <a:t>、事業</a:t>
            </a:r>
            <a:r>
              <a:rPr kumimoji="1" lang="ja-JP" altLang="en-US" dirty="0">
                <a:solidFill>
                  <a:schemeClr val="tx1"/>
                </a:solidFill>
              </a:rPr>
              <a:t>運営に</a:t>
            </a:r>
            <a:r>
              <a:rPr lang="ja-JP" altLang="en-US" dirty="0">
                <a:solidFill>
                  <a:schemeClr val="tx1"/>
                </a:solidFill>
              </a:rPr>
              <a:t>要する資金</a:t>
            </a:r>
            <a:r>
              <a:rPr kumimoji="1" lang="ja-JP" altLang="en-US" dirty="0">
                <a:solidFill>
                  <a:schemeClr val="tx1"/>
                </a:solidFill>
              </a:rPr>
              <a:t>は</a:t>
            </a:r>
            <a:r>
              <a:rPr kumimoji="1" lang="en-US" altLang="ja-JP" dirty="0">
                <a:solidFill>
                  <a:schemeClr val="tx1"/>
                </a:solidFill>
              </a:rPr>
              <a:t>xx</a:t>
            </a:r>
            <a:r>
              <a:rPr kumimoji="1" lang="ja-JP" altLang="en-US" dirty="0">
                <a:solidFill>
                  <a:schemeClr val="tx1"/>
                </a:solidFill>
              </a:rPr>
              <a:t>から調達</a:t>
            </a:r>
            <a:r>
              <a:rPr lang="ja-JP" altLang="en-US" dirty="0">
                <a:solidFill>
                  <a:schemeClr val="tx1"/>
                </a:solidFill>
              </a:rPr>
              <a:t>することで、将来的な自立化を目指す</a:t>
            </a:r>
            <a:endParaRPr kumimoji="1" lang="en-US" altLang="ja-JP" dirty="0">
              <a:solidFill>
                <a:schemeClr val="tx1"/>
              </a:solidFill>
            </a:endParaRPr>
          </a:p>
        </p:txBody>
      </p:sp>
      <p:cxnSp>
        <p:nvCxnSpPr>
          <p:cNvPr id="9" name="直線コネクタ 8">
            <a:extLst>
              <a:ext uri="{FF2B5EF4-FFF2-40B4-BE49-F238E27FC236}">
                <a16:creationId xmlns:a16="http://schemas.microsoft.com/office/drawing/2014/main" id="{3F09C2CC-8E1E-4C99-B032-73653B2288D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B72C1EC7-CEFE-86A5-430A-C822C9FC33F5}"/>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16" name="正方形/長方形 15">
            <a:extLst>
              <a:ext uri="{FF2B5EF4-FFF2-40B4-BE49-F238E27FC236}">
                <a16:creationId xmlns:a16="http://schemas.microsoft.com/office/drawing/2014/main" id="{66ACEFD9-B05B-963F-98D3-503EBA79A0E0}"/>
              </a:ext>
            </a:extLst>
          </p:cNvPr>
          <p:cNvSpPr/>
          <p:nvPr/>
        </p:nvSpPr>
        <p:spPr>
          <a:xfrm>
            <a:off x="2819588" y="2749900"/>
            <a:ext cx="7868093" cy="295629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資金調達方針</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→補助対象以外のものも含め、当該事業全体の資金需要に対して、国費負担割合を明らかにするとともに、自己負担分の資金調達方針を記載すること。</a:t>
            </a:r>
          </a:p>
          <a:p>
            <a:pPr marL="742950" lvl="1"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375100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chemeClr val="tx1"/>
                </a:solidFill>
                <a:latin typeface="Meiryo UI" panose="020B0604030504040204" pitchFamily="50" charset="-128"/>
                <a:ea typeface="Meiryo UI" panose="020B0604030504040204" pitchFamily="50" charset="-128"/>
              </a:rPr>
              <a:t>民間企業のみでは投資判断が</a:t>
            </a:r>
            <a:br>
              <a:rPr kumimoji="1" lang="en-US" altLang="ja-JP" sz="5400" dirty="0">
                <a:solidFill>
                  <a:schemeClr val="tx1"/>
                </a:solidFill>
                <a:latin typeface="Meiryo UI" panose="020B0604030504040204" pitchFamily="50" charset="-128"/>
                <a:ea typeface="Meiryo UI" panose="020B0604030504040204" pitchFamily="50" charset="-128"/>
              </a:rPr>
            </a:br>
            <a:r>
              <a:rPr kumimoji="1" lang="ja-JP" altLang="en-US" sz="5400" dirty="0">
                <a:solidFill>
                  <a:schemeClr val="tx1"/>
                </a:solidFill>
                <a:latin typeface="Meiryo UI" panose="020B0604030504040204" pitchFamily="50" charset="-128"/>
                <a:ea typeface="Meiryo UI" panose="020B0604030504040204" pitchFamily="50" charset="-128"/>
              </a:rPr>
              <a:t>真に困難な事業である理由</a:t>
            </a:r>
            <a:endParaRPr kumimoji="1" lang="en-US" sz="5400" dirty="0">
              <a:solidFill>
                <a:schemeClr val="tx1"/>
              </a:solidFill>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68AD12B6-C004-CF02-4E38-20583A83C38B}"/>
              </a:ext>
            </a:extLst>
          </p:cNvPr>
          <p:cNvSpPr txBox="1"/>
          <p:nvPr/>
        </p:nvSpPr>
        <p:spPr>
          <a:xfrm>
            <a:off x="5155473" y="4624925"/>
            <a:ext cx="1680755" cy="13062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3600" dirty="0">
                <a:solidFill>
                  <a:schemeClr val="tx1"/>
                </a:solidFill>
                <a:latin typeface="Meiryo UI" panose="020B0604030504040204" pitchFamily="50" charset="-128"/>
                <a:ea typeface="Meiryo UI" panose="020B0604030504040204" pitchFamily="50" charset="-128"/>
              </a:rPr>
              <a:t>@@@</a:t>
            </a:r>
            <a:r>
              <a:rPr kumimoji="1" lang="ja-JP" altLang="en-US" sz="3600" dirty="0">
                <a:solidFill>
                  <a:schemeClr val="tx1"/>
                </a:solidFill>
                <a:latin typeface="Meiryo UI" panose="020B0604030504040204" pitchFamily="50" charset="-128"/>
                <a:ea typeface="Meiryo UI" panose="020B0604030504040204" pitchFamily="50" charset="-128"/>
              </a:rPr>
              <a:t>（幹事会社の社名）</a:t>
            </a:r>
          </a:p>
        </p:txBody>
      </p:sp>
      <p:sp>
        <p:nvSpPr>
          <p:cNvPr id="2" name="正方形/長方形 1">
            <a:extLst>
              <a:ext uri="{FF2B5EF4-FFF2-40B4-BE49-F238E27FC236}">
                <a16:creationId xmlns:a16="http://schemas.microsoft.com/office/drawing/2014/main" id="{DE404C22-056A-6CB6-2BED-2EF37B6FED9C}"/>
              </a:ext>
            </a:extLst>
          </p:cNvPr>
          <p:cNvSpPr/>
          <p:nvPr/>
        </p:nvSpPr>
        <p:spPr bwMode="gray">
          <a:xfrm>
            <a:off x="774720" y="1827160"/>
            <a:ext cx="841644" cy="841644"/>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en-US" altLang="ja-JP" sz="5400" dirty="0">
                <a:solidFill>
                  <a:schemeClr val="bg1"/>
                </a:solidFill>
                <a:latin typeface="Meiryo UI" panose="020B0604030504040204" pitchFamily="50" charset="-128"/>
                <a:ea typeface="Meiryo UI" panose="020B0604030504040204" pitchFamily="50" charset="-128"/>
              </a:rPr>
              <a:t>B</a:t>
            </a:r>
            <a:endParaRPr kumimoji="0" lang="ja-JP" altLang="en-US" sz="5400" dirty="0">
              <a:solidFill>
                <a:schemeClr val="bg1"/>
              </a:solidFill>
              <a:latin typeface="Meiryo UI" panose="020B0604030504040204" pitchFamily="50" charset="-128"/>
              <a:ea typeface="Meiryo UI" panose="020B0604030504040204" pitchFamily="50" charset="-128"/>
            </a:endParaRPr>
          </a:p>
        </p:txBody>
      </p:sp>
      <p:sp>
        <p:nvSpPr>
          <p:cNvPr id="8" name="吹き出し: 四角形 48">
            <a:extLst>
              <a:ext uri="{FF2B5EF4-FFF2-40B4-BE49-F238E27FC236}">
                <a16:creationId xmlns:a16="http://schemas.microsoft.com/office/drawing/2014/main" id="{6261B4D1-A9FE-594E-D807-F099118CA8BF}"/>
              </a:ext>
            </a:extLst>
          </p:cNvPr>
          <p:cNvSpPr/>
          <p:nvPr/>
        </p:nvSpPr>
        <p:spPr>
          <a:xfrm flipH="1">
            <a:off x="8653804" y="94269"/>
            <a:ext cx="3434499" cy="754144"/>
          </a:xfrm>
          <a:prstGeom prst="wedgeRectCallout">
            <a:avLst>
              <a:gd name="adj1" fmla="val 49946"/>
              <a:gd name="adj2" fmla="val -20"/>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400" b="1" dirty="0">
                <a:solidFill>
                  <a:srgbClr val="FF0000"/>
                </a:solidFill>
                <a:latin typeface="Meiryo UI" panose="020B0604030504040204" pitchFamily="50" charset="-128"/>
                <a:ea typeface="Meiryo UI" panose="020B0604030504040204" pitchFamily="50" charset="-128"/>
              </a:rPr>
              <a:t>※</a:t>
            </a:r>
            <a:r>
              <a:rPr lang="ja-JP" altLang="en-US" sz="1400" b="1" dirty="0">
                <a:solidFill>
                  <a:srgbClr val="FF0000"/>
                </a:solidFill>
                <a:latin typeface="Meiryo UI" panose="020B0604030504040204" pitchFamily="50" charset="-128"/>
                <a:ea typeface="Meiryo UI" panose="020B0604030504040204" pitchFamily="50" charset="-128"/>
              </a:rPr>
              <a:t>本パートは申請単位で提出すること</a:t>
            </a:r>
            <a:endParaRPr lang="en-US" altLang="ja-JP" sz="1400" b="1" dirty="0">
              <a:solidFill>
                <a:srgbClr val="FF0000"/>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35962242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0" name="think-cell data - do not delete" hidden="1">
            <a:extLst>
              <a:ext uri="{FF2B5EF4-FFF2-40B4-BE49-F238E27FC236}">
                <a16:creationId xmlns:a16="http://schemas.microsoft.com/office/drawing/2014/main" id="{C9FA1F62-E9E3-0D43-F25C-D06191387514}"/>
              </a:ext>
            </a:extLst>
          </p:cNvPr>
          <p:cNvGraphicFramePr>
            <a:graphicFrameLocks noChangeAspect="1"/>
          </p:cNvGraphicFramePr>
          <p:nvPr>
            <p:custDataLst>
              <p:tags r:id="rId1"/>
            </p:custDataLst>
            <p:extLst>
              <p:ext uri="{D42A27DB-BD31-4B8C-83A1-F6EECF244321}">
                <p14:modId xmlns:p14="http://schemas.microsoft.com/office/powerpoint/2010/main" val="275349008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06" imgH="306" progId="TCLayout.ActiveDocument.1">
                  <p:embed/>
                </p:oleObj>
              </mc:Choice>
              <mc:Fallback>
                <p:oleObj name="think-cellスライド" r:id="rId4" imgW="306" imgH="306" progId="TCLayout.ActiveDocument.1">
                  <p:embed/>
                  <p:pic>
                    <p:nvPicPr>
                      <p:cNvPr id="50" name="think-cell data - do not delete" hidden="1">
                        <a:extLst>
                          <a:ext uri="{FF2B5EF4-FFF2-40B4-BE49-F238E27FC236}">
                            <a16:creationId xmlns:a16="http://schemas.microsoft.com/office/drawing/2014/main" id="{C9FA1F62-E9E3-0D43-F25C-D0619138751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cxnSp>
        <p:nvCxnSpPr>
          <p:cNvPr id="3" name="Straight Connector 22">
            <a:extLst>
              <a:ext uri="{FF2B5EF4-FFF2-40B4-BE49-F238E27FC236}">
                <a16:creationId xmlns:a16="http://schemas.microsoft.com/office/drawing/2014/main" id="{BBC3EA99-7C85-BB5F-F52E-0A85A34CE4DE}"/>
              </a:ext>
            </a:extLst>
          </p:cNvPr>
          <p:cNvCxnSpPr>
            <a:cxnSpLocks/>
          </p:cNvCxnSpPr>
          <p:nvPr/>
        </p:nvCxnSpPr>
        <p:spPr>
          <a:xfrm>
            <a:off x="765599"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TextBox 34">
            <a:extLst>
              <a:ext uri="{FF2B5EF4-FFF2-40B4-BE49-F238E27FC236}">
                <a16:creationId xmlns:a16="http://schemas.microsoft.com/office/drawing/2014/main" id="{49B661E2-6A69-7566-6A43-D4F8CF92D1D4}"/>
              </a:ext>
            </a:extLst>
          </p:cNvPr>
          <p:cNvSpPr txBox="1"/>
          <p:nvPr/>
        </p:nvSpPr>
        <p:spPr>
          <a:xfrm>
            <a:off x="765598"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基準</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8" name="TextBox 39">
            <a:extLst>
              <a:ext uri="{FF2B5EF4-FFF2-40B4-BE49-F238E27FC236}">
                <a16:creationId xmlns:a16="http://schemas.microsoft.com/office/drawing/2014/main" id="{53A6AB8E-4744-5005-C9A5-04D2E0DB34B2}"/>
              </a:ext>
            </a:extLst>
          </p:cNvPr>
          <p:cNvSpPr txBox="1"/>
          <p:nvPr/>
        </p:nvSpPr>
        <p:spPr>
          <a:xfrm>
            <a:off x="765598" y="2190338"/>
            <a:ext cx="1279835" cy="1044000"/>
          </a:xfrm>
          <a:prstGeom prst="rect">
            <a:avLst/>
          </a:prstGeom>
          <a:solidFill>
            <a:schemeClr val="bg1">
              <a:lumMod val="8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IRR</a:t>
            </a:r>
          </a:p>
          <a:p>
            <a:pPr>
              <a:tabLst>
                <a:tab pos="177800" algn="l"/>
              </a:tabLst>
            </a:pPr>
            <a:r>
              <a:rPr kumimoji="1" lang="en-US" altLang="ja-JP" sz="1050">
                <a:solidFill>
                  <a:schemeClr val="tx1"/>
                </a:solidFill>
                <a:latin typeface="Meiryo UI" panose="020B0604030504040204" pitchFamily="50" charset="-128"/>
                <a:ea typeface="Meiryo UI" panose="020B0604030504040204" pitchFamily="50" charset="-128"/>
              </a:rPr>
              <a:t>※	Equity IRR</a:t>
            </a:r>
            <a:r>
              <a:rPr kumimoji="1" lang="ja-JP" altLang="en-US" sz="1050">
                <a:solidFill>
                  <a:schemeClr val="tx1"/>
                </a:solidFill>
                <a:latin typeface="Meiryo UI" panose="020B0604030504040204" pitchFamily="50" charset="-128"/>
                <a:ea typeface="Meiryo UI" panose="020B0604030504040204" pitchFamily="50" charset="-128"/>
              </a:rPr>
              <a:t>、</a:t>
            </a:r>
            <a:r>
              <a:rPr kumimoji="1" lang="en-US" altLang="ja-JP" sz="1050">
                <a:solidFill>
                  <a:schemeClr val="tx1"/>
                </a:solidFill>
                <a:latin typeface="Meiryo UI" panose="020B0604030504040204" pitchFamily="50" charset="-128"/>
                <a:ea typeface="Meiryo UI" panose="020B0604030504040204" pitchFamily="50" charset="-128"/>
              </a:rPr>
              <a:t>	Project IRR</a:t>
            </a:r>
            <a:r>
              <a:rPr kumimoji="1" lang="ja-JP" altLang="en-US" sz="1050">
                <a:solidFill>
                  <a:schemeClr val="tx1"/>
                </a:solidFill>
                <a:latin typeface="Meiryo UI" panose="020B0604030504040204" pitchFamily="50" charset="-128"/>
                <a:ea typeface="Meiryo UI" panose="020B0604030504040204" pitchFamily="50" charset="-128"/>
              </a:rPr>
              <a:t>の</a:t>
            </a:r>
            <a:br>
              <a:rPr kumimoji="1" lang="en-US" altLang="ja-JP" sz="1050">
                <a:solidFill>
                  <a:schemeClr val="tx1"/>
                </a:solidFill>
                <a:latin typeface="Meiryo UI" panose="020B0604030504040204" pitchFamily="50" charset="-128"/>
                <a:ea typeface="Meiryo UI" panose="020B0604030504040204" pitchFamily="50" charset="-128"/>
              </a:rPr>
            </a:br>
            <a:r>
              <a:rPr kumimoji="1" lang="en-US" altLang="ja-JP" sz="1050">
                <a:solidFill>
                  <a:schemeClr val="tx1"/>
                </a:solidFill>
                <a:latin typeface="Meiryo UI" panose="020B0604030504040204" pitchFamily="50" charset="-128"/>
                <a:ea typeface="Meiryo UI" panose="020B0604030504040204" pitchFamily="50" charset="-128"/>
              </a:rPr>
              <a:t>	</a:t>
            </a:r>
            <a:r>
              <a:rPr kumimoji="1" lang="ja-JP" altLang="en-US" sz="1050">
                <a:solidFill>
                  <a:schemeClr val="tx1"/>
                </a:solidFill>
                <a:latin typeface="Meiryo UI" panose="020B0604030504040204" pitchFamily="50" charset="-128"/>
                <a:ea typeface="Meiryo UI" panose="020B0604030504040204" pitchFamily="50" charset="-128"/>
              </a:rPr>
              <a:t>いずれに該当す</a:t>
            </a:r>
            <a:r>
              <a:rPr kumimoji="1" lang="en-US" altLang="ja-JP" sz="1050">
                <a:solidFill>
                  <a:schemeClr val="tx1"/>
                </a:solidFill>
                <a:latin typeface="Meiryo UI" panose="020B0604030504040204" pitchFamily="50" charset="-128"/>
                <a:ea typeface="Meiryo UI" panose="020B0604030504040204" pitchFamily="50" charset="-128"/>
              </a:rPr>
              <a:t>	</a:t>
            </a:r>
            <a:r>
              <a:rPr kumimoji="1" lang="ja-JP" altLang="en-US" sz="1050">
                <a:solidFill>
                  <a:schemeClr val="tx1"/>
                </a:solidFill>
                <a:latin typeface="Meiryo UI" panose="020B0604030504040204" pitchFamily="50" charset="-128"/>
                <a:ea typeface="Meiryo UI" panose="020B0604030504040204" pitchFamily="50" charset="-128"/>
              </a:rPr>
              <a:t>るか明記すること</a:t>
            </a:r>
            <a:endParaRPr kumimoji="1" lang="en-US" sz="1050">
              <a:solidFill>
                <a:schemeClr val="tx1"/>
              </a:solidFill>
              <a:latin typeface="Meiryo UI" panose="020B0604030504040204" pitchFamily="50" charset="-128"/>
              <a:ea typeface="Meiryo UI" panose="020B0604030504040204" pitchFamily="50" charset="-128"/>
            </a:endParaRPr>
          </a:p>
        </p:txBody>
      </p:sp>
      <p:sp>
        <p:nvSpPr>
          <p:cNvPr id="12" name="TextBox 40">
            <a:extLst>
              <a:ext uri="{FF2B5EF4-FFF2-40B4-BE49-F238E27FC236}">
                <a16:creationId xmlns:a16="http://schemas.microsoft.com/office/drawing/2014/main" id="{D5E4CAE6-1F7E-ECE6-BB86-2B6A803A66A6}"/>
              </a:ext>
            </a:extLst>
          </p:cNvPr>
          <p:cNvSpPr txBox="1"/>
          <p:nvPr/>
        </p:nvSpPr>
        <p:spPr>
          <a:xfrm>
            <a:off x="765598" y="3334033"/>
            <a:ext cx="1279835" cy="1044000"/>
          </a:xfrm>
          <a:prstGeom prst="rect">
            <a:avLst/>
          </a:prstGeom>
          <a:solidFill>
            <a:schemeClr val="bg1">
              <a:lumMod val="8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投資回収期間</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14" name="Straight Connector 22">
            <a:extLst>
              <a:ext uri="{FF2B5EF4-FFF2-40B4-BE49-F238E27FC236}">
                <a16:creationId xmlns:a16="http://schemas.microsoft.com/office/drawing/2014/main" id="{CA40F6C2-2C0E-5583-53DE-4539681073A6}"/>
              </a:ext>
            </a:extLst>
          </p:cNvPr>
          <p:cNvCxnSpPr>
            <a:cxnSpLocks/>
          </p:cNvCxnSpPr>
          <p:nvPr/>
        </p:nvCxnSpPr>
        <p:spPr>
          <a:xfrm>
            <a:off x="2193419"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34">
            <a:extLst>
              <a:ext uri="{FF2B5EF4-FFF2-40B4-BE49-F238E27FC236}">
                <a16:creationId xmlns:a16="http://schemas.microsoft.com/office/drawing/2014/main" id="{D24EFBCA-7A77-6324-EC29-5A0D032E476F}"/>
              </a:ext>
            </a:extLst>
          </p:cNvPr>
          <p:cNvSpPr txBox="1"/>
          <p:nvPr/>
        </p:nvSpPr>
        <p:spPr>
          <a:xfrm>
            <a:off x="2193419"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補助がない場合</a:t>
            </a:r>
            <a:endParaRPr kumimoji="1" lang="zh-TW" altLang="en-US" sz="1200">
              <a:solidFill>
                <a:schemeClr val="tx1"/>
              </a:solidFill>
              <a:latin typeface="Meiryo UI" panose="020B0604030504040204" pitchFamily="50" charset="-128"/>
              <a:ea typeface="Meiryo UI" panose="020B0604030504040204" pitchFamily="50" charset="-128"/>
            </a:endParaRPr>
          </a:p>
        </p:txBody>
      </p:sp>
      <p:sp>
        <p:nvSpPr>
          <p:cNvPr id="16" name="TextBox 39">
            <a:extLst>
              <a:ext uri="{FF2B5EF4-FFF2-40B4-BE49-F238E27FC236}">
                <a16:creationId xmlns:a16="http://schemas.microsoft.com/office/drawing/2014/main" id="{4E69EAF5-CFA0-1C47-C2EA-A50AD868B5C5}"/>
              </a:ext>
            </a:extLst>
          </p:cNvPr>
          <p:cNvSpPr txBox="1"/>
          <p:nvPr/>
        </p:nvSpPr>
        <p:spPr>
          <a:xfrm>
            <a:off x="2193419" y="2190338"/>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17" name="TextBox 40">
            <a:extLst>
              <a:ext uri="{FF2B5EF4-FFF2-40B4-BE49-F238E27FC236}">
                <a16:creationId xmlns:a16="http://schemas.microsoft.com/office/drawing/2014/main" id="{463DCCC9-0BE3-4849-8F9B-A7ECE32F5EAC}"/>
              </a:ext>
            </a:extLst>
          </p:cNvPr>
          <p:cNvSpPr txBox="1"/>
          <p:nvPr/>
        </p:nvSpPr>
        <p:spPr>
          <a:xfrm>
            <a:off x="2193419" y="3334033"/>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22" name="Straight Connector 22">
            <a:extLst>
              <a:ext uri="{FF2B5EF4-FFF2-40B4-BE49-F238E27FC236}">
                <a16:creationId xmlns:a16="http://schemas.microsoft.com/office/drawing/2014/main" id="{B45667A8-95E8-3636-DCD4-BC1AC5347DB0}"/>
              </a:ext>
            </a:extLst>
          </p:cNvPr>
          <p:cNvCxnSpPr>
            <a:cxnSpLocks/>
          </p:cNvCxnSpPr>
          <p:nvPr/>
        </p:nvCxnSpPr>
        <p:spPr>
          <a:xfrm>
            <a:off x="3578897"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3" name="TextBox 34">
            <a:extLst>
              <a:ext uri="{FF2B5EF4-FFF2-40B4-BE49-F238E27FC236}">
                <a16:creationId xmlns:a16="http://schemas.microsoft.com/office/drawing/2014/main" id="{B0404232-819A-E4A3-4D0D-6F90F0F7585D}"/>
              </a:ext>
            </a:extLst>
          </p:cNvPr>
          <p:cNvSpPr txBox="1"/>
          <p:nvPr/>
        </p:nvSpPr>
        <p:spPr>
          <a:xfrm>
            <a:off x="3578897"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補助がある場合</a:t>
            </a:r>
            <a:endParaRPr kumimoji="1" lang="zh-TW" altLang="en-US" sz="1200">
              <a:solidFill>
                <a:schemeClr val="tx1"/>
              </a:solidFill>
              <a:latin typeface="Meiryo UI" panose="020B0604030504040204" pitchFamily="50" charset="-128"/>
              <a:ea typeface="Meiryo UI" panose="020B0604030504040204" pitchFamily="50" charset="-128"/>
            </a:endParaRPr>
          </a:p>
        </p:txBody>
      </p:sp>
      <p:sp>
        <p:nvSpPr>
          <p:cNvPr id="24" name="TextBox 39">
            <a:extLst>
              <a:ext uri="{FF2B5EF4-FFF2-40B4-BE49-F238E27FC236}">
                <a16:creationId xmlns:a16="http://schemas.microsoft.com/office/drawing/2014/main" id="{BACE2BB9-06B6-4364-F157-DBE7F39F368E}"/>
              </a:ext>
            </a:extLst>
          </p:cNvPr>
          <p:cNvSpPr txBox="1"/>
          <p:nvPr/>
        </p:nvSpPr>
        <p:spPr>
          <a:xfrm>
            <a:off x="3578897" y="2190338"/>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25" name="TextBox 40">
            <a:extLst>
              <a:ext uri="{FF2B5EF4-FFF2-40B4-BE49-F238E27FC236}">
                <a16:creationId xmlns:a16="http://schemas.microsoft.com/office/drawing/2014/main" id="{5CA606AE-A7B0-D4CD-6AA3-FC1EDE32E013}"/>
              </a:ext>
            </a:extLst>
          </p:cNvPr>
          <p:cNvSpPr txBox="1"/>
          <p:nvPr/>
        </p:nvSpPr>
        <p:spPr>
          <a:xfrm>
            <a:off x="3578897" y="3334033"/>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27" name="Straight Connector 22">
            <a:extLst>
              <a:ext uri="{FF2B5EF4-FFF2-40B4-BE49-F238E27FC236}">
                <a16:creationId xmlns:a16="http://schemas.microsoft.com/office/drawing/2014/main" id="{7FD102AB-D069-68F1-0FB6-FE1881BE0184}"/>
              </a:ext>
            </a:extLst>
          </p:cNvPr>
          <p:cNvCxnSpPr>
            <a:cxnSpLocks/>
          </p:cNvCxnSpPr>
          <p:nvPr/>
        </p:nvCxnSpPr>
        <p:spPr>
          <a:xfrm>
            <a:off x="4964375"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8" name="TextBox 34">
            <a:extLst>
              <a:ext uri="{FF2B5EF4-FFF2-40B4-BE49-F238E27FC236}">
                <a16:creationId xmlns:a16="http://schemas.microsoft.com/office/drawing/2014/main" id="{BBB90D36-10CB-D03B-7CC5-08C914D441E1}"/>
              </a:ext>
            </a:extLst>
          </p:cNvPr>
          <p:cNvSpPr txBox="1"/>
          <p:nvPr/>
        </p:nvSpPr>
        <p:spPr>
          <a:xfrm>
            <a:off x="4964375"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自社の基準値</a:t>
            </a:r>
            <a:endParaRPr kumimoji="1" lang="zh-TW" altLang="en-US" sz="1200">
              <a:solidFill>
                <a:schemeClr val="tx1"/>
              </a:solidFill>
              <a:latin typeface="Meiryo UI" panose="020B0604030504040204" pitchFamily="50" charset="-128"/>
              <a:ea typeface="Meiryo UI" panose="020B0604030504040204" pitchFamily="50" charset="-128"/>
            </a:endParaRPr>
          </a:p>
        </p:txBody>
      </p:sp>
      <p:sp>
        <p:nvSpPr>
          <p:cNvPr id="29" name="TextBox 39">
            <a:extLst>
              <a:ext uri="{FF2B5EF4-FFF2-40B4-BE49-F238E27FC236}">
                <a16:creationId xmlns:a16="http://schemas.microsoft.com/office/drawing/2014/main" id="{617F5AE3-1EB6-7CF8-5CD4-71E0605AAB96}"/>
              </a:ext>
            </a:extLst>
          </p:cNvPr>
          <p:cNvSpPr txBox="1"/>
          <p:nvPr/>
        </p:nvSpPr>
        <p:spPr>
          <a:xfrm>
            <a:off x="4964374" y="2194436"/>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0" name="TextBox 40">
            <a:extLst>
              <a:ext uri="{FF2B5EF4-FFF2-40B4-BE49-F238E27FC236}">
                <a16:creationId xmlns:a16="http://schemas.microsoft.com/office/drawing/2014/main" id="{F811B640-2A69-B230-DC9D-1CC41E59AC0E}"/>
              </a:ext>
            </a:extLst>
          </p:cNvPr>
          <p:cNvSpPr txBox="1"/>
          <p:nvPr/>
        </p:nvSpPr>
        <p:spPr>
          <a:xfrm>
            <a:off x="4964375" y="3334033"/>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34" name="Straight Connector 22">
            <a:extLst>
              <a:ext uri="{FF2B5EF4-FFF2-40B4-BE49-F238E27FC236}">
                <a16:creationId xmlns:a16="http://schemas.microsoft.com/office/drawing/2014/main" id="{AE9FBFA3-B87D-2B33-D372-6A858D93D2B2}"/>
              </a:ext>
            </a:extLst>
          </p:cNvPr>
          <p:cNvCxnSpPr>
            <a:cxnSpLocks/>
          </p:cNvCxnSpPr>
          <p:nvPr/>
        </p:nvCxnSpPr>
        <p:spPr>
          <a:xfrm>
            <a:off x="6349853" y="2129269"/>
            <a:ext cx="506874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783D534-D2F6-4E0C-0C16-74CE0C2AC8A8}"/>
              </a:ext>
            </a:extLst>
          </p:cNvPr>
          <p:cNvSpPr txBox="1"/>
          <p:nvPr/>
        </p:nvSpPr>
        <p:spPr>
          <a:xfrm>
            <a:off x="6349853" y="1873833"/>
            <a:ext cx="5068749"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導出過程（計算式により、定量的に記載すること）</a:t>
            </a:r>
            <a:endParaRPr kumimoji="1" lang="zh-TW" altLang="en-US" sz="1200">
              <a:solidFill>
                <a:schemeClr val="tx1"/>
              </a:solidFill>
              <a:latin typeface="Meiryo UI" panose="020B0604030504040204" pitchFamily="50" charset="-128"/>
              <a:ea typeface="Meiryo UI" panose="020B0604030504040204" pitchFamily="50" charset="-128"/>
            </a:endParaRPr>
          </a:p>
        </p:txBody>
      </p:sp>
      <p:sp>
        <p:nvSpPr>
          <p:cNvPr id="36" name="TextBox 39">
            <a:extLst>
              <a:ext uri="{FF2B5EF4-FFF2-40B4-BE49-F238E27FC236}">
                <a16:creationId xmlns:a16="http://schemas.microsoft.com/office/drawing/2014/main" id="{61D88752-68A7-D0DD-077E-83AFF48E7C33}"/>
              </a:ext>
            </a:extLst>
          </p:cNvPr>
          <p:cNvSpPr txBox="1"/>
          <p:nvPr/>
        </p:nvSpPr>
        <p:spPr>
          <a:xfrm>
            <a:off x="6349853" y="2190338"/>
            <a:ext cx="5076000"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（補助がない場合）</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chemeClr val="tx1"/>
                </a:solidFill>
                <a:latin typeface="Meiryo UI" panose="020B0604030504040204" pitchFamily="50" charset="-128"/>
                <a:ea typeface="Meiryo UI" panose="020B0604030504040204" pitchFamily="50" charset="-128"/>
              </a:rPr>
              <a:t>xx</a:t>
            </a:r>
          </a:p>
          <a:p>
            <a:r>
              <a:rPr lang="ja-JP" altLang="en-US" sz="1400" dirty="0">
                <a:solidFill>
                  <a:schemeClr val="tx1"/>
                </a:solidFill>
                <a:latin typeface="Meiryo UI" panose="020B0604030504040204" pitchFamily="50" charset="-128"/>
                <a:ea typeface="Meiryo UI" panose="020B0604030504040204" pitchFamily="50" charset="-128"/>
              </a:rPr>
              <a:t>（補助がある場合）</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sz="1400" dirty="0">
                <a:solidFill>
                  <a:schemeClr val="tx1"/>
                </a:solidFill>
                <a:latin typeface="Meiryo UI" panose="020B0604030504040204" pitchFamily="50" charset="-128"/>
                <a:ea typeface="Meiryo UI" panose="020B0604030504040204" pitchFamily="50" charset="-128"/>
              </a:rPr>
              <a:t>xx</a:t>
            </a:r>
          </a:p>
          <a:p>
            <a:pPr marL="177800" indent="-177800">
              <a:buFont typeface="Arial" panose="020B0604020202020204" pitchFamily="34" charset="0"/>
              <a:buChar char="•"/>
            </a:pP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37" name="TextBox 40">
            <a:extLst>
              <a:ext uri="{FF2B5EF4-FFF2-40B4-BE49-F238E27FC236}">
                <a16:creationId xmlns:a16="http://schemas.microsoft.com/office/drawing/2014/main" id="{DEFBEA9D-F973-A617-A537-6B1854320136}"/>
              </a:ext>
            </a:extLst>
          </p:cNvPr>
          <p:cNvSpPr txBox="1"/>
          <p:nvPr/>
        </p:nvSpPr>
        <p:spPr>
          <a:xfrm>
            <a:off x="6349853" y="3334033"/>
            <a:ext cx="5076000"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（補助がない場合）</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a:t>
            </a:r>
          </a:p>
          <a:p>
            <a:r>
              <a:rPr lang="ja-JP" altLang="en-US" sz="1400">
                <a:solidFill>
                  <a:schemeClr val="tx1"/>
                </a:solidFill>
                <a:latin typeface="Meiryo UI" panose="020B0604030504040204" pitchFamily="50" charset="-128"/>
                <a:ea typeface="Meiryo UI" panose="020B0604030504040204" pitchFamily="50" charset="-128"/>
              </a:rPr>
              <a:t>（補助がある場合）</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a:t>
            </a:r>
          </a:p>
          <a:p>
            <a:pPr marL="177800" indent="-17780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grpSp>
        <p:nvGrpSpPr>
          <p:cNvPr id="7" name="グループ化 6">
            <a:extLst>
              <a:ext uri="{FF2B5EF4-FFF2-40B4-BE49-F238E27FC236}">
                <a16:creationId xmlns:a16="http://schemas.microsoft.com/office/drawing/2014/main" id="{1F2D26B4-78ED-EF06-5028-86E09CA01556}"/>
              </a:ext>
            </a:extLst>
          </p:cNvPr>
          <p:cNvGrpSpPr/>
          <p:nvPr/>
        </p:nvGrpSpPr>
        <p:grpSpPr>
          <a:xfrm>
            <a:off x="765598" y="1500588"/>
            <a:ext cx="10653004" cy="288000"/>
            <a:chOff x="156000" y="1879963"/>
            <a:chExt cx="5760000" cy="288000"/>
          </a:xfrm>
        </p:grpSpPr>
        <p:sp>
          <p:nvSpPr>
            <p:cNvPr id="19" name="正方形/長方形 18">
              <a:extLst>
                <a:ext uri="{FF2B5EF4-FFF2-40B4-BE49-F238E27FC236}">
                  <a16:creationId xmlns:a16="http://schemas.microsoft.com/office/drawing/2014/main" id="{DAAE4DE1-CFC6-7150-2EA1-01D2760BD3C8}"/>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TW" altLang="en-US" sz="1400" i="1" dirty="0">
                  <a:solidFill>
                    <a:schemeClr val="tx1"/>
                  </a:solidFill>
                  <a:latin typeface="Meiryo UI" panose="020B0604030504040204" pitchFamily="50" charset="-128"/>
                  <a:ea typeface="Meiryo UI" panose="020B0604030504040204" pitchFamily="50" charset="-128"/>
                </a:rPr>
                <a:t>投資判断基準</a:t>
              </a:r>
            </a:p>
          </p:txBody>
        </p:sp>
        <p:cxnSp>
          <p:nvCxnSpPr>
            <p:cNvPr id="20" name="直線コネクタ 19">
              <a:extLst>
                <a:ext uri="{FF2B5EF4-FFF2-40B4-BE49-F238E27FC236}">
                  <a16:creationId xmlns:a16="http://schemas.microsoft.com/office/drawing/2014/main" id="{435FDC45-0491-8E26-5A59-82D7B229802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31" name="グループ化 30">
            <a:extLst>
              <a:ext uri="{FF2B5EF4-FFF2-40B4-BE49-F238E27FC236}">
                <a16:creationId xmlns:a16="http://schemas.microsoft.com/office/drawing/2014/main" id="{DEEC365F-F341-ED6D-7EDA-31ED52C0C6AC}"/>
              </a:ext>
            </a:extLst>
          </p:cNvPr>
          <p:cNvGrpSpPr/>
          <p:nvPr/>
        </p:nvGrpSpPr>
        <p:grpSpPr>
          <a:xfrm>
            <a:off x="765597" y="4879487"/>
            <a:ext cx="10660255" cy="288000"/>
            <a:chOff x="156000" y="1879963"/>
            <a:chExt cx="5760000" cy="288000"/>
          </a:xfrm>
        </p:grpSpPr>
        <p:sp>
          <p:nvSpPr>
            <p:cNvPr id="33" name="正方形/長方形 32">
              <a:extLst>
                <a:ext uri="{FF2B5EF4-FFF2-40B4-BE49-F238E27FC236}">
                  <a16:creationId xmlns:a16="http://schemas.microsoft.com/office/drawing/2014/main" id="{140DD3C5-ED8A-8FE1-0BFD-8474A638943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その他の投資判断基準</a:t>
              </a:r>
            </a:p>
          </p:txBody>
        </p:sp>
        <p:cxnSp>
          <p:nvCxnSpPr>
            <p:cNvPr id="38" name="直線コネクタ 37">
              <a:extLst>
                <a:ext uri="{FF2B5EF4-FFF2-40B4-BE49-F238E27FC236}">
                  <a16:creationId xmlns:a16="http://schemas.microsoft.com/office/drawing/2014/main" id="{ECC5B974-7238-150C-D75F-24BA8D8E44A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4" name="TextBox 24">
            <a:extLst>
              <a:ext uri="{FF2B5EF4-FFF2-40B4-BE49-F238E27FC236}">
                <a16:creationId xmlns:a16="http://schemas.microsoft.com/office/drawing/2014/main" id="{998937A7-666B-84AE-33D0-7275EC0AC9EE}"/>
              </a:ext>
            </a:extLst>
          </p:cNvPr>
          <p:cNvSpPr txBox="1"/>
          <p:nvPr/>
        </p:nvSpPr>
        <p:spPr>
          <a:xfrm>
            <a:off x="765595" y="5227456"/>
            <a:ext cx="10660255"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4" name="正方形/長方形 3">
            <a:extLst>
              <a:ext uri="{FF2B5EF4-FFF2-40B4-BE49-F238E27FC236}">
                <a16:creationId xmlns:a16="http://schemas.microsoft.com/office/drawing/2014/main" id="{605BC896-1987-0742-212C-5644317293E9}"/>
              </a:ext>
            </a:extLst>
          </p:cNvPr>
          <p:cNvSpPr/>
          <p:nvPr/>
        </p:nvSpPr>
        <p:spPr>
          <a:xfrm>
            <a:off x="8001000" y="-842211"/>
            <a:ext cx="4191001" cy="784225"/>
          </a:xfrm>
          <a:prstGeom prst="rect">
            <a:avLst/>
          </a:prstGeom>
          <a:solidFill>
            <a:srgbClr val="FFFF00"/>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fontAlgn="ct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④</a:t>
            </a:r>
            <a:r>
              <a:rPr lang="en-US" altLang="ja-JP" sz="1200" b="0" i="0" u="none" strike="noStrike" dirty="0" err="1">
                <a:solidFill>
                  <a:schemeClr val="tx1"/>
                </a:solidFill>
                <a:effectLst/>
                <a:latin typeface="Meiryo UI" panose="020B0604030504040204" pitchFamily="50" charset="-128"/>
                <a:ea typeface="Meiryo UI" panose="020B0604030504040204" pitchFamily="50" charset="-128"/>
              </a:rPr>
              <a:t>民間企業のみでは投資判断が真に困難な事業であることに関する審査</a:t>
            </a:r>
            <a:endParaRPr lang="ja-JP" altLang="ja-JP" sz="1200" b="0" i="0" u="none" strike="noStrike" dirty="0">
              <a:solidFill>
                <a:schemeClr val="tx1"/>
              </a:solidFill>
              <a:effectLst/>
              <a:latin typeface="Meiryo UI" panose="020B0604030504040204" pitchFamily="50" charset="-128"/>
              <a:ea typeface="Meiryo UI" panose="020B0604030504040204" pitchFamily="50" charset="-128"/>
            </a:endParaRPr>
          </a:p>
          <a:p>
            <a:pPr algn="just" fontAlgn="ct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ア．経済的基準（必須項目）</a:t>
            </a:r>
          </a:p>
        </p:txBody>
      </p:sp>
      <p:sp>
        <p:nvSpPr>
          <p:cNvPr id="6" name="Title 1">
            <a:extLst>
              <a:ext uri="{FF2B5EF4-FFF2-40B4-BE49-F238E27FC236}">
                <a16:creationId xmlns:a16="http://schemas.microsoft.com/office/drawing/2014/main" id="{AD2927FB-884F-C60D-69AB-D2142971264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lumMod val="50000"/>
                    <a:lumOff val="50000"/>
                  </a:schemeClr>
                </a:solidFill>
              </a:rPr>
              <a:t>4. </a:t>
            </a:r>
            <a:r>
              <a:rPr lang="ja-JP" altLang="en-US" sz="2000" dirty="0">
                <a:solidFill>
                  <a:schemeClr val="tx1">
                    <a:lumMod val="50000"/>
                    <a:lumOff val="50000"/>
                  </a:schemeClr>
                </a:solidFill>
              </a:rPr>
              <a:t>経済的背景</a:t>
            </a:r>
          </a:p>
        </p:txBody>
      </p:sp>
      <p:sp>
        <p:nvSpPr>
          <p:cNvPr id="26" name="Title 1">
            <a:extLst>
              <a:ext uri="{FF2B5EF4-FFF2-40B4-BE49-F238E27FC236}">
                <a16:creationId xmlns:a16="http://schemas.microsoft.com/office/drawing/2014/main" id="{D8459600-4755-40F5-265B-779A105E2475}"/>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ja-JP" altLang="en-US" dirty="0">
                <a:solidFill>
                  <a:schemeClr val="tx1"/>
                </a:solidFill>
              </a:rPr>
              <a:t>補助</a:t>
            </a:r>
            <a:r>
              <a:rPr lang="ja-JP" altLang="en-US" dirty="0">
                <a:solidFill>
                  <a:schemeClr val="tx1"/>
                </a:solidFill>
              </a:rPr>
              <a:t>を前提としない場合</a:t>
            </a:r>
            <a:r>
              <a:rPr kumimoji="1" lang="ja-JP" altLang="en-US" dirty="0">
                <a:solidFill>
                  <a:schemeClr val="tx1"/>
                </a:solidFill>
              </a:rPr>
              <a:t>、自社の投資判断基準を満たさないため、投資が困難</a:t>
            </a:r>
            <a:endParaRPr kumimoji="1" lang="en-US" altLang="ja-JP" dirty="0">
              <a:solidFill>
                <a:schemeClr val="tx1"/>
              </a:solidFill>
            </a:endParaRPr>
          </a:p>
        </p:txBody>
      </p:sp>
      <p:cxnSp>
        <p:nvCxnSpPr>
          <p:cNvPr id="39" name="直線コネクタ 38">
            <a:extLst>
              <a:ext uri="{FF2B5EF4-FFF2-40B4-BE49-F238E27FC236}">
                <a16:creationId xmlns:a16="http://schemas.microsoft.com/office/drawing/2014/main" id="{B12D5E40-B2DB-5C00-47CF-48CD12DB2AD6}"/>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E6244B4A-4B0B-2385-9E53-158311C6B5F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43" name="正方形/長方形 42">
            <a:extLst>
              <a:ext uri="{FF2B5EF4-FFF2-40B4-BE49-F238E27FC236}">
                <a16:creationId xmlns:a16="http://schemas.microsoft.com/office/drawing/2014/main" id="{B7470C46-7587-CB1C-65FB-CE6CE27F0D8E}"/>
              </a:ext>
            </a:extLst>
          </p:cNvPr>
          <p:cNvSpPr/>
          <p:nvPr/>
        </p:nvSpPr>
        <p:spPr>
          <a:xfrm>
            <a:off x="3018900" y="2410995"/>
            <a:ext cx="7868093" cy="393407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投資判断基準</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→以下に注意して記載すること。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補助対象となる製造プロセス転換に係る設備投資計画（商用生産期間含む）が、補助を前提としない場合には、投資計画の</a:t>
            </a:r>
            <a:r>
              <a:rPr lang="en-US" altLang="ja-JP" sz="1400" dirty="0">
                <a:solidFill>
                  <a:srgbClr val="FF0000"/>
                </a:solidFill>
                <a:latin typeface="Meiryo UI" panose="020B0604030504040204" pitchFamily="50" charset="-128"/>
                <a:ea typeface="Meiryo UI" panose="020B0604030504040204" pitchFamily="50" charset="-128"/>
              </a:rPr>
              <a:t>IRR</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internal rate of return</a:t>
            </a:r>
            <a:r>
              <a:rPr lang="ja-JP" altLang="en-US" sz="1400" dirty="0">
                <a:solidFill>
                  <a:srgbClr val="FF0000"/>
                </a:solidFill>
                <a:latin typeface="Meiryo UI" panose="020B0604030504040204" pitchFamily="50" charset="-128"/>
                <a:ea typeface="Meiryo UI" panose="020B0604030504040204" pitchFamily="50" charset="-128"/>
              </a:rPr>
              <a:t>：内部収益率）や  投資回収期間が投資判断に至る水準には達しないが、補助対象となることで</a:t>
            </a:r>
            <a:r>
              <a:rPr lang="en-US" altLang="ja-JP" sz="1400" dirty="0">
                <a:solidFill>
                  <a:srgbClr val="FF0000"/>
                </a:solidFill>
                <a:latin typeface="Meiryo UI" panose="020B0604030504040204" pitchFamily="50" charset="-128"/>
                <a:ea typeface="Meiryo UI" panose="020B0604030504040204" pitchFamily="50" charset="-128"/>
              </a:rPr>
              <a:t>IRR</a:t>
            </a:r>
            <a:r>
              <a:rPr lang="ja-JP" altLang="en-US" sz="1400" dirty="0">
                <a:solidFill>
                  <a:srgbClr val="FF0000"/>
                </a:solidFill>
                <a:latin typeface="Meiryo UI" panose="020B0604030504040204" pitchFamily="50" charset="-128"/>
                <a:ea typeface="Meiryo UI" panose="020B0604030504040204" pitchFamily="50" charset="-128"/>
              </a:rPr>
              <a:t>及び投資回収期間が投資判断に至る水準に達する計画であるなど、民間企業のみでは経済性の確保が困難な計画となっていることを示すこと。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IRR</a:t>
            </a:r>
            <a:r>
              <a:rPr lang="ja-JP" altLang="en-US" sz="1400" dirty="0">
                <a:solidFill>
                  <a:srgbClr val="FF0000"/>
                </a:solidFill>
                <a:latin typeface="Meiryo UI" panose="020B0604030504040204" pitchFamily="50" charset="-128"/>
                <a:ea typeface="Meiryo UI" panose="020B0604030504040204" pitchFamily="50" charset="-128"/>
              </a:rPr>
              <a:t>や投資回収期間以外に、自社の投資判断において重視している基準があれば、その基準の補助がない場合／ある場合の数値を記載すること。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「他制度による収益等」として、政府・公的機関による規制・制度的措置等に関する一定の見通し（</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価格等）を考慮しても差し支えない。</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809374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35" descr="ｔ">
            <a:extLst>
              <a:ext uri="{FF2B5EF4-FFF2-40B4-BE49-F238E27FC236}">
                <a16:creationId xmlns:a16="http://schemas.microsoft.com/office/drawing/2014/main" id="{86592024-6AEC-E6A6-0502-741CE9482E85}"/>
              </a:ext>
            </a:extLst>
          </p:cNvPr>
          <p:cNvSpPr txBox="1"/>
          <p:nvPr/>
        </p:nvSpPr>
        <p:spPr>
          <a:xfrm>
            <a:off x="765598" y="2588923"/>
            <a:ext cx="5184000" cy="1641958"/>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（設定根拠）</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20" name="TextBox 35" descr="ｔ">
            <a:extLst>
              <a:ext uri="{FF2B5EF4-FFF2-40B4-BE49-F238E27FC236}">
                <a16:creationId xmlns:a16="http://schemas.microsoft.com/office/drawing/2014/main" id="{3BDF1C5A-B13B-874E-453F-A24EE0E62985}"/>
              </a:ext>
            </a:extLst>
          </p:cNvPr>
          <p:cNvSpPr txBox="1"/>
          <p:nvPr/>
        </p:nvSpPr>
        <p:spPr>
          <a:xfrm>
            <a:off x="765598" y="2101373"/>
            <a:ext cx="3998869"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en-US" altLang="ja-JP" sz="1400" b="1">
                <a:solidFill>
                  <a:schemeClr val="tx1"/>
                </a:solidFill>
                <a:latin typeface="Meiryo UI" panose="020B0604030504040204" pitchFamily="50" charset="-128"/>
                <a:ea typeface="Meiryo UI" panose="020B0604030504040204" pitchFamily="50" charset="-128"/>
              </a:rPr>
              <a:t>TRL</a:t>
            </a:r>
            <a:r>
              <a:rPr kumimoji="1" lang="ja-JP" altLang="en-US" sz="1400" b="1">
                <a:solidFill>
                  <a:schemeClr val="tx1"/>
                </a:solidFill>
                <a:latin typeface="Meiryo UI" panose="020B0604030504040204" pitchFamily="50" charset="-128"/>
                <a:ea typeface="Meiryo UI" panose="020B0604030504040204" pitchFamily="50" charset="-128"/>
              </a:rPr>
              <a:t>：</a:t>
            </a:r>
            <a:r>
              <a:rPr kumimoji="1" lang="en-US" altLang="ja-JP" sz="1400" b="1">
                <a:solidFill>
                  <a:schemeClr val="tx1"/>
                </a:solidFill>
                <a:latin typeface="Meiryo UI" panose="020B0604030504040204" pitchFamily="50" charset="-128"/>
                <a:ea typeface="Meiryo UI" panose="020B0604030504040204" pitchFamily="50" charset="-128"/>
              </a:rPr>
              <a:t>XX</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3" name="TextBox 35" descr="ｔ">
            <a:extLst>
              <a:ext uri="{FF2B5EF4-FFF2-40B4-BE49-F238E27FC236}">
                <a16:creationId xmlns:a16="http://schemas.microsoft.com/office/drawing/2014/main" id="{9B214298-023A-0520-F372-807F8D84F990}"/>
              </a:ext>
            </a:extLst>
          </p:cNvPr>
          <p:cNvSpPr txBox="1"/>
          <p:nvPr/>
        </p:nvSpPr>
        <p:spPr>
          <a:xfrm>
            <a:off x="6231521" y="2156772"/>
            <a:ext cx="5323912" cy="2609871"/>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grpSp>
        <p:nvGrpSpPr>
          <p:cNvPr id="5" name="グループ化 4">
            <a:extLst>
              <a:ext uri="{FF2B5EF4-FFF2-40B4-BE49-F238E27FC236}">
                <a16:creationId xmlns:a16="http://schemas.microsoft.com/office/drawing/2014/main" id="{62EABAE4-0467-FB78-63EE-F43520141557}"/>
              </a:ext>
            </a:extLst>
          </p:cNvPr>
          <p:cNvGrpSpPr/>
          <p:nvPr/>
        </p:nvGrpSpPr>
        <p:grpSpPr>
          <a:xfrm>
            <a:off x="765598" y="1733286"/>
            <a:ext cx="5184000" cy="288000"/>
            <a:chOff x="156000" y="1879963"/>
            <a:chExt cx="5760000" cy="288000"/>
          </a:xfrm>
        </p:grpSpPr>
        <p:sp>
          <p:nvSpPr>
            <p:cNvPr id="8" name="正方形/長方形 7">
              <a:extLst>
                <a:ext uri="{FF2B5EF4-FFF2-40B4-BE49-F238E27FC236}">
                  <a16:creationId xmlns:a16="http://schemas.microsoft.com/office/drawing/2014/main" id="{3799E601-2193-BE27-DDE2-CE284AE77BE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400" dirty="0">
                  <a:solidFill>
                    <a:schemeClr val="tx1"/>
                  </a:solidFill>
                  <a:latin typeface="Meiryo UI" panose="020B0604030504040204" pitchFamily="50" charset="-128"/>
                  <a:ea typeface="Meiryo UI" panose="020B0604030504040204" pitchFamily="50" charset="-128"/>
                </a:rPr>
                <a:t>TRL</a:t>
              </a:r>
              <a:r>
                <a:rPr lang="ja-JP" altLang="en-US" sz="1400" dirty="0">
                  <a:solidFill>
                    <a:schemeClr val="tx1"/>
                  </a:solidFill>
                  <a:latin typeface="Meiryo UI" panose="020B0604030504040204" pitchFamily="50" charset="-128"/>
                  <a:ea typeface="Meiryo UI" panose="020B0604030504040204" pitchFamily="50" charset="-128"/>
                </a:rPr>
                <a:t>（</a:t>
              </a:r>
              <a:r>
                <a:rPr lang="en-US" altLang="ja-JP" sz="1400" dirty="0">
                  <a:solidFill>
                    <a:schemeClr val="tx1"/>
                  </a:solidFill>
                  <a:latin typeface="Meiryo UI" panose="020B0604030504040204" pitchFamily="50" charset="-128"/>
                  <a:ea typeface="Meiryo UI" panose="020B0604030504040204" pitchFamily="50" charset="-128"/>
                </a:rPr>
                <a:t>Technology Readiness Level</a:t>
              </a:r>
              <a:r>
                <a:rPr lang="ja-JP" altLang="en-US" sz="1400" dirty="0">
                  <a:solidFill>
                    <a:schemeClr val="tx1"/>
                  </a:solidFill>
                  <a:latin typeface="Meiryo UI" panose="020B0604030504040204" pitchFamily="50" charset="-128"/>
                  <a:ea typeface="Meiryo UI" panose="020B0604030504040204" pitchFamily="50" charset="-128"/>
                </a:rPr>
                <a:t>）</a:t>
              </a:r>
            </a:p>
          </p:txBody>
        </p:sp>
        <p:cxnSp>
          <p:nvCxnSpPr>
            <p:cNvPr id="9" name="直線コネクタ 8">
              <a:extLst>
                <a:ext uri="{FF2B5EF4-FFF2-40B4-BE49-F238E27FC236}">
                  <a16:creationId xmlns:a16="http://schemas.microsoft.com/office/drawing/2014/main" id="{076DE088-5B9E-E177-ED9D-0EDC5905C17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0" name="グループ化 9">
            <a:extLst>
              <a:ext uri="{FF2B5EF4-FFF2-40B4-BE49-F238E27FC236}">
                <a16:creationId xmlns:a16="http://schemas.microsoft.com/office/drawing/2014/main" id="{4B64B03F-3817-7665-65D4-434DCD01A1CC}"/>
              </a:ext>
            </a:extLst>
          </p:cNvPr>
          <p:cNvGrpSpPr/>
          <p:nvPr/>
        </p:nvGrpSpPr>
        <p:grpSpPr>
          <a:xfrm>
            <a:off x="6239438" y="1733286"/>
            <a:ext cx="5184000" cy="288000"/>
            <a:chOff x="156000" y="1879963"/>
            <a:chExt cx="5760000" cy="288000"/>
          </a:xfrm>
        </p:grpSpPr>
        <p:sp>
          <p:nvSpPr>
            <p:cNvPr id="13" name="正方形/長方形 12">
              <a:extLst>
                <a:ext uri="{FF2B5EF4-FFF2-40B4-BE49-F238E27FC236}">
                  <a16:creationId xmlns:a16="http://schemas.microsoft.com/office/drawing/2014/main" id="{A1421886-3FF6-D265-030B-17CEAE4E038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国際水準に基づく設備等の先進性</a:t>
              </a:r>
            </a:p>
          </p:txBody>
        </p:sp>
        <p:cxnSp>
          <p:nvCxnSpPr>
            <p:cNvPr id="16" name="直線コネクタ 15">
              <a:extLst>
                <a:ext uri="{FF2B5EF4-FFF2-40B4-BE49-F238E27FC236}">
                  <a16:creationId xmlns:a16="http://schemas.microsoft.com/office/drawing/2014/main" id="{26F0FA8F-5455-E655-02BA-F2F5498A569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7" name="グループ化 16">
            <a:extLst>
              <a:ext uri="{FF2B5EF4-FFF2-40B4-BE49-F238E27FC236}">
                <a16:creationId xmlns:a16="http://schemas.microsoft.com/office/drawing/2014/main" id="{B179935C-02AE-8DA0-4EF5-BE84694F58EB}"/>
              </a:ext>
            </a:extLst>
          </p:cNvPr>
          <p:cNvGrpSpPr/>
          <p:nvPr/>
        </p:nvGrpSpPr>
        <p:grpSpPr>
          <a:xfrm>
            <a:off x="765597" y="5186806"/>
            <a:ext cx="10657837" cy="288000"/>
            <a:chOff x="156000" y="1879963"/>
            <a:chExt cx="5760000" cy="288000"/>
          </a:xfrm>
        </p:grpSpPr>
        <p:sp>
          <p:nvSpPr>
            <p:cNvPr id="18" name="正方形/長方形 17">
              <a:extLst>
                <a:ext uri="{FF2B5EF4-FFF2-40B4-BE49-F238E27FC236}">
                  <a16:creationId xmlns:a16="http://schemas.microsoft.com/office/drawing/2014/main" id="{3CDB7653-978E-8DF3-D892-78BE3FB859D2}"/>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商用目的での使用が限定的であることに対する追加の説明</a:t>
              </a:r>
            </a:p>
          </p:txBody>
        </p:sp>
        <p:cxnSp>
          <p:nvCxnSpPr>
            <p:cNvPr id="24" name="直線コネクタ 23">
              <a:extLst>
                <a:ext uri="{FF2B5EF4-FFF2-40B4-BE49-F238E27FC236}">
                  <a16:creationId xmlns:a16="http://schemas.microsoft.com/office/drawing/2014/main" id="{EA7BD145-7A30-3AE7-38F7-933E96E18B0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5" name="TextBox 35" descr="ｔ">
            <a:extLst>
              <a:ext uri="{FF2B5EF4-FFF2-40B4-BE49-F238E27FC236}">
                <a16:creationId xmlns:a16="http://schemas.microsoft.com/office/drawing/2014/main" id="{6DABBC12-9C16-A7F6-FF22-6C3F10A8D772}"/>
              </a:ext>
            </a:extLst>
          </p:cNvPr>
          <p:cNvSpPr txBox="1"/>
          <p:nvPr/>
        </p:nvSpPr>
        <p:spPr>
          <a:xfrm>
            <a:off x="772087" y="5603915"/>
            <a:ext cx="10657837" cy="9406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cxnSp>
        <p:nvCxnSpPr>
          <p:cNvPr id="26" name="Straight Connector 40">
            <a:extLst>
              <a:ext uri="{FF2B5EF4-FFF2-40B4-BE49-F238E27FC236}">
                <a16:creationId xmlns:a16="http://schemas.microsoft.com/office/drawing/2014/main" id="{E1FE0F58-5AEC-E34B-B12E-E39CE2737C76}"/>
              </a:ext>
            </a:extLst>
          </p:cNvPr>
          <p:cNvCxnSpPr>
            <a:cxnSpLocks/>
          </p:cNvCxnSpPr>
          <p:nvPr/>
        </p:nvCxnSpPr>
        <p:spPr>
          <a:xfrm flipV="1">
            <a:off x="6096000" y="1733286"/>
            <a:ext cx="0" cy="3251072"/>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3" name="正方形/長方形 2">
            <a:extLst>
              <a:ext uri="{FF2B5EF4-FFF2-40B4-BE49-F238E27FC236}">
                <a16:creationId xmlns:a16="http://schemas.microsoft.com/office/drawing/2014/main" id="{71D75505-86E8-6AD6-E2FF-E4966154723C}"/>
              </a:ext>
            </a:extLst>
          </p:cNvPr>
          <p:cNvSpPr/>
          <p:nvPr/>
        </p:nvSpPr>
        <p:spPr>
          <a:xfrm>
            <a:off x="8001000" y="-842211"/>
            <a:ext cx="4191001" cy="784225"/>
          </a:xfrm>
          <a:prstGeom prst="rect">
            <a:avLst/>
          </a:prstGeom>
          <a:solidFill>
            <a:srgbClr val="FFFF00"/>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fontAlgn="ct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④</a:t>
            </a:r>
            <a:r>
              <a:rPr lang="en-US" altLang="ja-JP" sz="1200" b="0" i="0" u="none" strike="noStrike" dirty="0" err="1">
                <a:solidFill>
                  <a:schemeClr val="tx1"/>
                </a:solidFill>
                <a:effectLst/>
                <a:latin typeface="Meiryo UI" panose="020B0604030504040204" pitchFamily="50" charset="-128"/>
                <a:ea typeface="Meiryo UI" panose="020B0604030504040204" pitchFamily="50" charset="-128"/>
              </a:rPr>
              <a:t>民間企業のみでは投資判断が真に困難な事業であることに関する審査</a:t>
            </a:r>
            <a:endParaRPr lang="ja-JP" altLang="ja-JP" sz="1200" b="0" i="0" u="none" strike="noStrike" dirty="0">
              <a:solidFill>
                <a:schemeClr val="tx1"/>
              </a:solidFill>
              <a:effectLst/>
              <a:latin typeface="Meiryo UI" panose="020B0604030504040204" pitchFamily="50" charset="-128"/>
              <a:ea typeface="Meiryo UI" panose="020B0604030504040204" pitchFamily="50" charset="-128"/>
            </a:endParaRPr>
          </a:p>
          <a:p>
            <a:pPr algn="just" fontAlgn="ct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イ．技術的基準（必須項目） </a:t>
            </a:r>
          </a:p>
        </p:txBody>
      </p:sp>
      <p:sp>
        <p:nvSpPr>
          <p:cNvPr id="4" name="Title 1">
            <a:extLst>
              <a:ext uri="{FF2B5EF4-FFF2-40B4-BE49-F238E27FC236}">
                <a16:creationId xmlns:a16="http://schemas.microsoft.com/office/drawing/2014/main" id="{6B736EBA-696D-9CEF-B76E-2B3F25E95837}"/>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lumMod val="50000"/>
                    <a:lumOff val="50000"/>
                  </a:schemeClr>
                </a:solidFill>
              </a:rPr>
              <a:t>5. </a:t>
            </a:r>
            <a:r>
              <a:rPr lang="ja-JP" altLang="en-US" sz="2000" dirty="0">
                <a:solidFill>
                  <a:schemeClr val="tx1">
                    <a:lumMod val="50000"/>
                    <a:lumOff val="50000"/>
                  </a:schemeClr>
                </a:solidFill>
              </a:rPr>
              <a:t>技術的背景</a:t>
            </a:r>
          </a:p>
        </p:txBody>
      </p:sp>
      <p:sp>
        <p:nvSpPr>
          <p:cNvPr id="6" name="Title 1">
            <a:extLst>
              <a:ext uri="{FF2B5EF4-FFF2-40B4-BE49-F238E27FC236}">
                <a16:creationId xmlns:a16="http://schemas.microsoft.com/office/drawing/2014/main" id="{B9CE8DEA-0813-C7CD-653D-9E581EBDDA37}"/>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ja-JP" altLang="en-US" dirty="0">
                <a:solidFill>
                  <a:schemeClr val="tx1"/>
                </a:solidFill>
              </a:rPr>
              <a:t>補助を前提としない場合、商用目的での使用が限定的であり、投資が困難</a:t>
            </a:r>
            <a:endParaRPr kumimoji="1" lang="en-US" altLang="ja-JP" dirty="0">
              <a:solidFill>
                <a:schemeClr val="tx1"/>
              </a:solidFill>
            </a:endParaRPr>
          </a:p>
        </p:txBody>
      </p:sp>
      <p:cxnSp>
        <p:nvCxnSpPr>
          <p:cNvPr id="7" name="直線コネクタ 6">
            <a:extLst>
              <a:ext uri="{FF2B5EF4-FFF2-40B4-BE49-F238E27FC236}">
                <a16:creationId xmlns:a16="http://schemas.microsoft.com/office/drawing/2014/main" id="{B34EAA4B-9D84-E490-8BD4-E2E79D20C035}"/>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正方形/長方形 10">
            <a:extLst>
              <a:ext uri="{FF2B5EF4-FFF2-40B4-BE49-F238E27FC236}">
                <a16:creationId xmlns:a16="http://schemas.microsoft.com/office/drawing/2014/main" id="{E2713AA0-9340-7379-752A-5CC7569FFF6A}"/>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15" name="正方形/長方形 14">
            <a:extLst>
              <a:ext uri="{FF2B5EF4-FFF2-40B4-BE49-F238E27FC236}">
                <a16:creationId xmlns:a16="http://schemas.microsoft.com/office/drawing/2014/main" id="{CDFBB9BC-2D86-BA61-B118-4D27246EE228}"/>
              </a:ext>
            </a:extLst>
          </p:cNvPr>
          <p:cNvSpPr/>
          <p:nvPr/>
        </p:nvSpPr>
        <p:spPr>
          <a:xfrm>
            <a:off x="2413755" y="2795443"/>
            <a:ext cx="7868093" cy="292091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商用目的での使用が限定的であること、設備等の先進性のいずれか（</a:t>
            </a:r>
            <a:r>
              <a:rPr lang="en-US" altLang="ja-JP" sz="1400" dirty="0">
                <a:solidFill>
                  <a:srgbClr val="FF0000"/>
                </a:solidFill>
                <a:latin typeface="Meiryo UI" panose="020B0604030504040204" pitchFamily="50" charset="-128"/>
                <a:ea typeface="Meiryo UI" panose="020B0604030504040204" pitchFamily="50" charset="-128"/>
              </a:rPr>
              <a:t>1</a:t>
            </a:r>
            <a:r>
              <a:rPr lang="ja-JP" altLang="en-US" sz="1400" dirty="0">
                <a:solidFill>
                  <a:srgbClr val="FF0000"/>
                </a:solidFill>
                <a:latin typeface="Meiryo UI" panose="020B0604030504040204" pitchFamily="50" charset="-128"/>
                <a:ea typeface="Meiryo UI" panose="020B0604030504040204" pitchFamily="50" charset="-128"/>
              </a:rPr>
              <a:t>つ以上の記載が必須）</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TRL </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Technology Readiness Level</a:t>
            </a:r>
            <a:r>
              <a:rPr lang="ja-JP" altLang="en-US" sz="1400" dirty="0">
                <a:solidFill>
                  <a:srgbClr val="FF0000"/>
                </a:solidFill>
                <a:latin typeface="Meiryo UI" panose="020B0604030504040204" pitchFamily="50" charset="-128"/>
                <a:ea typeface="Meiryo UI" panose="020B0604030504040204" pitchFamily="50" charset="-128"/>
              </a:rPr>
              <a:t>）などを用いて記載すること。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また、</a:t>
            </a:r>
            <a:r>
              <a:rPr lang="en-US" altLang="ja-JP" sz="1400" dirty="0">
                <a:solidFill>
                  <a:srgbClr val="FF0000"/>
                </a:solidFill>
                <a:latin typeface="Meiryo UI" panose="020B0604030504040204" pitchFamily="50" charset="-128"/>
                <a:ea typeface="Meiryo UI" panose="020B0604030504040204" pitchFamily="50" charset="-128"/>
              </a:rPr>
              <a:t>TRL</a:t>
            </a:r>
            <a:r>
              <a:rPr lang="ja-JP" altLang="en-US" sz="1400" dirty="0">
                <a:solidFill>
                  <a:srgbClr val="FF0000"/>
                </a:solidFill>
                <a:latin typeface="Meiryo UI" panose="020B0604030504040204" pitchFamily="50" charset="-128"/>
                <a:ea typeface="Meiryo UI" panose="020B0604030504040204" pitchFamily="50" charset="-128"/>
              </a:rPr>
              <a:t>の設定根拠についても併せて記載すること。</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国際水準に照らし合わせて、補助対象となる設備等が先進性を有する場合、その内容を記載すること。</a:t>
            </a: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84725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35" descr="ｔ">
            <a:extLst>
              <a:ext uri="{FF2B5EF4-FFF2-40B4-BE49-F238E27FC236}">
                <a16:creationId xmlns:a16="http://schemas.microsoft.com/office/drawing/2014/main" id="{F750846A-40B6-CE3D-8BFA-FC75BFC44BBB}"/>
              </a:ext>
            </a:extLst>
          </p:cNvPr>
          <p:cNvSpPr txBox="1"/>
          <p:nvPr/>
        </p:nvSpPr>
        <p:spPr>
          <a:xfrm>
            <a:off x="765596" y="2393245"/>
            <a:ext cx="8887361"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zh-TW" altLang="en-US" sz="1400">
                <a:solidFill>
                  <a:schemeClr val="tx1"/>
                </a:solidFill>
                <a:latin typeface="Meiryo UI" panose="020B0604030504040204" pitchFamily="50" charset="-128"/>
                <a:ea typeface="Meiryo UI" panose="020B0604030504040204" pitchFamily="50" charset="-128"/>
              </a:rPr>
              <a:t>補助対象事業総事業費比率</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会社全体の売上高（直近３事業年度の平均）</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0" name="TextBox 35" descr="ｔ">
            <a:extLst>
              <a:ext uri="{FF2B5EF4-FFF2-40B4-BE49-F238E27FC236}">
                <a16:creationId xmlns:a16="http://schemas.microsoft.com/office/drawing/2014/main" id="{BC5BE5A4-DE0C-FF18-61B2-E75EF07EC476}"/>
              </a:ext>
            </a:extLst>
          </p:cNvPr>
          <p:cNvSpPr txBox="1"/>
          <p:nvPr/>
        </p:nvSpPr>
        <p:spPr>
          <a:xfrm>
            <a:off x="1113521" y="2849165"/>
            <a:ext cx="1956644"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b="1">
                <a:solidFill>
                  <a:schemeClr val="tx1"/>
                </a:solidFill>
                <a:latin typeface="Meiryo UI" panose="020B0604030504040204" pitchFamily="50" charset="-128"/>
                <a:ea typeface="Meiryo UI" panose="020B0604030504040204" pitchFamily="50" charset="-128"/>
              </a:rPr>
              <a:t>＝　　</a:t>
            </a:r>
            <a:r>
              <a:rPr kumimoji="1" lang="en-US" altLang="ja-JP" b="1">
                <a:solidFill>
                  <a:schemeClr val="tx1"/>
                </a:solidFill>
                <a:latin typeface="Meiryo UI" panose="020B0604030504040204" pitchFamily="50" charset="-128"/>
                <a:ea typeface="Meiryo UI" panose="020B0604030504040204" pitchFamily="50" charset="-128"/>
              </a:rPr>
              <a:t>XX%</a:t>
            </a:r>
            <a:endParaRPr kumimoji="1" lang="en-US" altLang="ja-JP">
              <a:solidFill>
                <a:schemeClr val="tx1"/>
              </a:solidFill>
              <a:latin typeface="Meiryo UI" panose="020B0604030504040204" pitchFamily="50" charset="-128"/>
              <a:ea typeface="Meiryo UI" panose="020B0604030504040204" pitchFamily="50" charset="-128"/>
            </a:endParaRPr>
          </a:p>
        </p:txBody>
      </p:sp>
      <p:sp>
        <p:nvSpPr>
          <p:cNvPr id="6" name="TextBox 35" descr="ｔ">
            <a:extLst>
              <a:ext uri="{FF2B5EF4-FFF2-40B4-BE49-F238E27FC236}">
                <a16:creationId xmlns:a16="http://schemas.microsoft.com/office/drawing/2014/main" id="{69AB5FFF-E771-B9D0-1F8E-3DB2F50B2ADE}"/>
              </a:ext>
            </a:extLst>
          </p:cNvPr>
          <p:cNvSpPr txBox="1"/>
          <p:nvPr/>
        </p:nvSpPr>
        <p:spPr>
          <a:xfrm>
            <a:off x="765595" y="4652492"/>
            <a:ext cx="8950157"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zh-TW" altLang="en-US" sz="1400">
                <a:solidFill>
                  <a:schemeClr val="tx1"/>
                </a:solidFill>
                <a:latin typeface="Meiryo UI" panose="020B0604030504040204" pitchFamily="50" charset="-128"/>
                <a:ea typeface="Meiryo UI" panose="020B0604030504040204" pitchFamily="50" charset="-128"/>
              </a:rPr>
              <a:t>補助対象事業総事業費比率</a:t>
            </a:r>
            <a:r>
              <a:rPr kumimoji="1" lang="en-US" altLang="ja-JP" sz="1400">
                <a:solidFill>
                  <a:schemeClr val="tx1"/>
                </a:solidFill>
                <a:latin typeface="Meiryo UI" panose="020B0604030504040204" pitchFamily="50" charset="-128"/>
                <a:ea typeface="Meiryo UI" panose="020B0604030504040204" pitchFamily="50" charset="-128"/>
              </a:rPr>
              <a:t>÷EBITDA</a:t>
            </a:r>
            <a:r>
              <a:rPr kumimoji="1" lang="ja-JP" altLang="en-US" sz="1400">
                <a:solidFill>
                  <a:schemeClr val="tx1"/>
                </a:solidFill>
                <a:latin typeface="Meiryo UI" panose="020B0604030504040204" pitchFamily="50" charset="-128"/>
                <a:ea typeface="Meiryo UI" panose="020B0604030504040204" pitchFamily="50" charset="-128"/>
              </a:rPr>
              <a:t>（直近３事業年度の平均）</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8" name="TextBox 35" descr="ｔ">
            <a:extLst>
              <a:ext uri="{FF2B5EF4-FFF2-40B4-BE49-F238E27FC236}">
                <a16:creationId xmlns:a16="http://schemas.microsoft.com/office/drawing/2014/main" id="{3BF17CCC-7584-1D31-1DE4-0EA661632D28}"/>
              </a:ext>
            </a:extLst>
          </p:cNvPr>
          <p:cNvSpPr txBox="1"/>
          <p:nvPr/>
        </p:nvSpPr>
        <p:spPr>
          <a:xfrm>
            <a:off x="1176316" y="5108412"/>
            <a:ext cx="1956644"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b="1">
                <a:solidFill>
                  <a:schemeClr val="tx1"/>
                </a:solidFill>
                <a:latin typeface="Meiryo UI" panose="020B0604030504040204" pitchFamily="50" charset="-128"/>
                <a:ea typeface="Meiryo UI" panose="020B0604030504040204" pitchFamily="50" charset="-128"/>
              </a:rPr>
              <a:t>＝　　</a:t>
            </a:r>
            <a:r>
              <a:rPr kumimoji="1" lang="en-US" altLang="ja-JP" b="1">
                <a:solidFill>
                  <a:schemeClr val="tx1"/>
                </a:solidFill>
                <a:latin typeface="Meiryo UI" panose="020B0604030504040204" pitchFamily="50" charset="-128"/>
                <a:ea typeface="Meiryo UI" panose="020B0604030504040204" pitchFamily="50" charset="-128"/>
              </a:rPr>
              <a:t>XX%</a:t>
            </a:r>
            <a:endParaRPr kumimoji="1" lang="en-US" altLang="ja-JP">
              <a:solidFill>
                <a:schemeClr val="tx1"/>
              </a:solidFill>
              <a:latin typeface="Meiryo UI" panose="020B0604030504040204" pitchFamily="50" charset="-128"/>
              <a:ea typeface="Meiryo UI" panose="020B0604030504040204" pitchFamily="50" charset="-128"/>
            </a:endParaRPr>
          </a:p>
        </p:txBody>
      </p:sp>
      <p:grpSp>
        <p:nvGrpSpPr>
          <p:cNvPr id="4" name="グループ化 3">
            <a:extLst>
              <a:ext uri="{FF2B5EF4-FFF2-40B4-BE49-F238E27FC236}">
                <a16:creationId xmlns:a16="http://schemas.microsoft.com/office/drawing/2014/main" id="{DD6D03CC-C6A5-1B14-2D82-F7AC452B2B69}"/>
              </a:ext>
            </a:extLst>
          </p:cNvPr>
          <p:cNvGrpSpPr/>
          <p:nvPr/>
        </p:nvGrpSpPr>
        <p:grpSpPr>
          <a:xfrm>
            <a:off x="765597" y="1981833"/>
            <a:ext cx="10657837" cy="288000"/>
            <a:chOff x="156000" y="1879963"/>
            <a:chExt cx="5760000" cy="288000"/>
          </a:xfrm>
        </p:grpSpPr>
        <p:sp>
          <p:nvSpPr>
            <p:cNvPr id="10" name="正方形/長方形 9">
              <a:extLst>
                <a:ext uri="{FF2B5EF4-FFF2-40B4-BE49-F238E27FC236}">
                  <a16:creationId xmlns:a16="http://schemas.microsoft.com/office/drawing/2014/main" id="{6C6F335B-2D55-BDED-C390-381991560A2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会社全体の売上高、</a:t>
              </a:r>
              <a:r>
                <a:rPr kumimoji="1" lang="en-US" altLang="ja-JP" sz="1400" dirty="0">
                  <a:solidFill>
                    <a:schemeClr val="tx1"/>
                  </a:solidFill>
                  <a:latin typeface="Meiryo UI" panose="020B0604030504040204" pitchFamily="50" charset="-128"/>
                  <a:ea typeface="Meiryo UI" panose="020B0604030504040204" pitchFamily="50" charset="-128"/>
                </a:rPr>
                <a:t>EBITDA</a:t>
              </a:r>
              <a:r>
                <a:rPr kumimoji="1" lang="ja-JP" altLang="en-US" sz="1400" dirty="0">
                  <a:solidFill>
                    <a:schemeClr val="tx1"/>
                  </a:solidFill>
                  <a:latin typeface="Meiryo UI" panose="020B0604030504040204" pitchFamily="50" charset="-128"/>
                  <a:ea typeface="Meiryo UI" panose="020B0604030504040204" pitchFamily="50" charset="-128"/>
                </a:rPr>
                <a:t>に対する補助対象事業総事業費比率</a:t>
              </a:r>
            </a:p>
          </p:txBody>
        </p:sp>
        <p:cxnSp>
          <p:nvCxnSpPr>
            <p:cNvPr id="11" name="直線コネクタ 10">
              <a:extLst>
                <a:ext uri="{FF2B5EF4-FFF2-40B4-BE49-F238E27FC236}">
                  <a16:creationId xmlns:a16="http://schemas.microsoft.com/office/drawing/2014/main" id="{1194843E-E531-5F89-5C99-DE7B728257F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 name="正方形/長方形 1">
            <a:extLst>
              <a:ext uri="{FF2B5EF4-FFF2-40B4-BE49-F238E27FC236}">
                <a16:creationId xmlns:a16="http://schemas.microsoft.com/office/drawing/2014/main" id="{54E2BF48-82C1-8F2B-BD33-4A32F84E9B95}"/>
              </a:ext>
            </a:extLst>
          </p:cNvPr>
          <p:cNvSpPr/>
          <p:nvPr/>
        </p:nvSpPr>
        <p:spPr>
          <a:xfrm>
            <a:off x="8001000" y="-842211"/>
            <a:ext cx="4191001" cy="784225"/>
          </a:xfrm>
          <a:prstGeom prst="rect">
            <a:avLst/>
          </a:prstGeom>
          <a:solidFill>
            <a:srgbClr val="FFFF00"/>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fontAlgn="ct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④</a:t>
            </a:r>
            <a:r>
              <a:rPr lang="en-US" altLang="ja-JP" sz="1200" b="0" i="0" u="none" strike="noStrike" dirty="0" err="1">
                <a:solidFill>
                  <a:schemeClr val="tx1"/>
                </a:solidFill>
                <a:effectLst/>
                <a:latin typeface="Meiryo UI" panose="020B0604030504040204" pitchFamily="50" charset="-128"/>
                <a:ea typeface="Meiryo UI" panose="020B0604030504040204" pitchFamily="50" charset="-128"/>
              </a:rPr>
              <a:t>民間企業のみでは投資判断が真に困難な事業であることに関する審査</a:t>
            </a:r>
            <a:endParaRPr lang="ja-JP" altLang="ja-JP" sz="1200" b="0" i="0" u="none" strike="noStrike" dirty="0">
              <a:solidFill>
                <a:schemeClr val="tx1"/>
              </a:solidFill>
              <a:effectLst/>
              <a:latin typeface="Meiryo UI" panose="020B0604030504040204" pitchFamily="50" charset="-128"/>
              <a:ea typeface="Meiryo UI" panose="020B0604030504040204" pitchFamily="50" charset="-128"/>
            </a:endParaRPr>
          </a:p>
          <a:p>
            <a:pPr algn="just" fontAlgn="ct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ウ．その他定性的基準（加点項目）</a:t>
            </a:r>
          </a:p>
        </p:txBody>
      </p:sp>
      <p:sp>
        <p:nvSpPr>
          <p:cNvPr id="3" name="Title 1">
            <a:extLst>
              <a:ext uri="{FF2B5EF4-FFF2-40B4-BE49-F238E27FC236}">
                <a16:creationId xmlns:a16="http://schemas.microsoft.com/office/drawing/2014/main" id="{2B7716B2-6442-25CF-833B-C696D49F7D14}"/>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lumMod val="50000"/>
                    <a:lumOff val="50000"/>
                  </a:schemeClr>
                </a:solidFill>
              </a:rPr>
              <a:t>6.</a:t>
            </a:r>
            <a:r>
              <a:rPr lang="ja-JP" altLang="en-US" sz="2000" dirty="0">
                <a:solidFill>
                  <a:schemeClr val="tx1">
                    <a:lumMod val="50000"/>
                    <a:lumOff val="50000"/>
                  </a:schemeClr>
                </a:solidFill>
              </a:rPr>
              <a:t> その他（投資規模）</a:t>
            </a:r>
          </a:p>
        </p:txBody>
      </p:sp>
      <p:sp>
        <p:nvSpPr>
          <p:cNvPr id="5" name="Title 1">
            <a:extLst>
              <a:ext uri="{FF2B5EF4-FFF2-40B4-BE49-F238E27FC236}">
                <a16:creationId xmlns:a16="http://schemas.microsoft.com/office/drawing/2014/main" id="{11FDD67A-57CD-A8AF-9AB4-05A6B56348F6}"/>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補助を前提としない場合、間接補助</a:t>
            </a:r>
            <a:r>
              <a:rPr kumimoji="1" lang="ja-JP" altLang="en-US" dirty="0">
                <a:solidFill>
                  <a:schemeClr val="tx1"/>
                </a:solidFill>
              </a:rPr>
              <a:t>事業は自社にとって大規模な投資であ</a:t>
            </a:r>
            <a:r>
              <a:rPr lang="ja-JP" altLang="en-US" dirty="0">
                <a:solidFill>
                  <a:schemeClr val="tx1"/>
                </a:solidFill>
              </a:rPr>
              <a:t>り、投資が困難</a:t>
            </a:r>
            <a:endParaRPr kumimoji="1" lang="en-US" altLang="ja-JP" dirty="0">
              <a:solidFill>
                <a:schemeClr val="tx1"/>
              </a:solidFill>
            </a:endParaRPr>
          </a:p>
        </p:txBody>
      </p:sp>
      <p:cxnSp>
        <p:nvCxnSpPr>
          <p:cNvPr id="7" name="直線コネクタ 6">
            <a:extLst>
              <a:ext uri="{FF2B5EF4-FFF2-40B4-BE49-F238E27FC236}">
                <a16:creationId xmlns:a16="http://schemas.microsoft.com/office/drawing/2014/main" id="{85A01310-CB08-4A05-886B-FDCE8D83D566}"/>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08C53A16-A2D4-CFD9-E5AB-4DFD47C00F75}"/>
              </a:ext>
            </a:extLst>
          </p:cNvPr>
          <p:cNvSpPr/>
          <p:nvPr/>
        </p:nvSpPr>
        <p:spPr>
          <a:xfrm>
            <a:off x="11152486" y="85758"/>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加点項目</a:t>
            </a:r>
          </a:p>
        </p:txBody>
      </p:sp>
      <p:sp>
        <p:nvSpPr>
          <p:cNvPr id="16" name="正方形/長方形 15">
            <a:extLst>
              <a:ext uri="{FF2B5EF4-FFF2-40B4-BE49-F238E27FC236}">
                <a16:creationId xmlns:a16="http://schemas.microsoft.com/office/drawing/2014/main" id="{23C7A289-A440-D2AA-1E12-C04D7A579F60}"/>
              </a:ext>
            </a:extLst>
          </p:cNvPr>
          <p:cNvSpPr/>
          <p:nvPr/>
        </p:nvSpPr>
        <p:spPr>
          <a:xfrm>
            <a:off x="2852741" y="2458333"/>
            <a:ext cx="7868093" cy="292091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会社全体の売上高、</a:t>
            </a:r>
            <a:r>
              <a:rPr lang="en-US" altLang="ja-JP" sz="1400" dirty="0">
                <a:solidFill>
                  <a:srgbClr val="FF0000"/>
                </a:solidFill>
                <a:latin typeface="Meiryo UI" panose="020B0604030504040204" pitchFamily="50" charset="-128"/>
                <a:ea typeface="Meiryo UI" panose="020B0604030504040204" pitchFamily="50" charset="-128"/>
              </a:rPr>
              <a:t>EBITDA</a:t>
            </a:r>
            <a:r>
              <a:rPr lang="ja-JP" altLang="en-US" sz="1400" dirty="0">
                <a:solidFill>
                  <a:srgbClr val="FF0000"/>
                </a:solidFill>
                <a:latin typeface="Meiryo UI" panose="020B0604030504040204" pitchFamily="50" charset="-128"/>
                <a:ea typeface="Meiryo UI" panose="020B0604030504040204" pitchFamily="50" charset="-128"/>
              </a:rPr>
              <a:t>に対する補助対象事業総事業費比率</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→補助対象事業の総事業費が、企業規模に対して大規模なものである場合は、会社全体の売上高、</a:t>
            </a:r>
            <a:r>
              <a:rPr lang="en-US" altLang="ja-JP" sz="1400" dirty="0">
                <a:solidFill>
                  <a:srgbClr val="FF0000"/>
                </a:solidFill>
                <a:latin typeface="Meiryo UI" panose="020B0604030504040204" pitchFamily="50" charset="-128"/>
                <a:ea typeface="Meiryo UI" panose="020B0604030504040204" pitchFamily="50" charset="-128"/>
              </a:rPr>
              <a:t>EBITDA</a:t>
            </a:r>
            <a:r>
              <a:rPr lang="ja-JP" altLang="en-US" sz="1400" dirty="0">
                <a:solidFill>
                  <a:srgbClr val="FF0000"/>
                </a:solidFill>
                <a:latin typeface="Meiryo UI" panose="020B0604030504040204" pitchFamily="50" charset="-128"/>
                <a:ea typeface="Meiryo UI" panose="020B0604030504040204" pitchFamily="50" charset="-128"/>
              </a:rPr>
              <a:t>（直近３事業年度の平均）に対する補助対象事業の総事業費比率を記載すること。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分母は部門の売上高、</a:t>
            </a:r>
            <a:r>
              <a:rPr lang="en-US" altLang="ja-JP" sz="1400" dirty="0">
                <a:solidFill>
                  <a:srgbClr val="FF0000"/>
                </a:solidFill>
                <a:latin typeface="Meiryo UI" panose="020B0604030504040204" pitchFamily="50" charset="-128"/>
                <a:ea typeface="Meiryo UI" panose="020B0604030504040204" pitchFamily="50" charset="-128"/>
              </a:rPr>
              <a:t>EBITDA</a:t>
            </a:r>
            <a:r>
              <a:rPr lang="ja-JP" altLang="en-US" sz="1400" dirty="0">
                <a:solidFill>
                  <a:srgbClr val="FF0000"/>
                </a:solidFill>
                <a:latin typeface="Meiryo UI" panose="020B0604030504040204" pitchFamily="50" charset="-128"/>
                <a:ea typeface="Meiryo UI" panose="020B0604030504040204" pitchFamily="50" charset="-128"/>
              </a:rPr>
              <a:t>ではなく、会社全体の売上高、</a:t>
            </a:r>
            <a:r>
              <a:rPr lang="en-US" altLang="ja-JP" sz="1400" dirty="0">
                <a:solidFill>
                  <a:srgbClr val="FF0000"/>
                </a:solidFill>
                <a:latin typeface="Meiryo UI" panose="020B0604030504040204" pitchFamily="50" charset="-128"/>
                <a:ea typeface="Meiryo UI" panose="020B0604030504040204" pitchFamily="50" charset="-128"/>
              </a:rPr>
              <a:t>EBITDA</a:t>
            </a:r>
            <a:r>
              <a:rPr lang="ja-JP" altLang="en-US" sz="1400" dirty="0">
                <a:solidFill>
                  <a:srgbClr val="FF0000"/>
                </a:solidFill>
                <a:latin typeface="Meiryo UI" panose="020B0604030504040204" pitchFamily="50" charset="-128"/>
                <a:ea typeface="Meiryo UI" panose="020B0604030504040204" pitchFamily="50" charset="-128"/>
              </a:rPr>
              <a:t>とし、分子は補助対象事業総事業費とすること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加点を目指す場合のみ記載すること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278063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表 2">
            <a:extLst>
              <a:ext uri="{FF2B5EF4-FFF2-40B4-BE49-F238E27FC236}">
                <a16:creationId xmlns:a16="http://schemas.microsoft.com/office/drawing/2014/main" id="{58776C0B-B140-9494-02A6-0390D16474FD}"/>
              </a:ext>
            </a:extLst>
          </p:cNvPr>
          <p:cNvGraphicFramePr>
            <a:graphicFrameLocks noGrp="1"/>
          </p:cNvGraphicFramePr>
          <p:nvPr>
            <p:extLst>
              <p:ext uri="{D42A27DB-BD31-4B8C-83A1-F6EECF244321}">
                <p14:modId xmlns:p14="http://schemas.microsoft.com/office/powerpoint/2010/main" val="3148413115"/>
              </p:ext>
            </p:extLst>
          </p:nvPr>
        </p:nvGraphicFramePr>
        <p:xfrm>
          <a:off x="400869" y="756358"/>
          <a:ext cx="11390261" cy="4805534"/>
        </p:xfrm>
        <a:graphic>
          <a:graphicData uri="http://schemas.openxmlformats.org/drawingml/2006/table">
            <a:tbl>
              <a:tblPr firstRow="1" bandRow="1">
                <a:tableStyleId>{F5AB1C69-6EDB-4FF4-983F-18BD219EF322}</a:tableStyleId>
              </a:tblPr>
              <a:tblGrid>
                <a:gridCol w="3915950">
                  <a:extLst>
                    <a:ext uri="{9D8B030D-6E8A-4147-A177-3AD203B41FA5}">
                      <a16:colId xmlns:a16="http://schemas.microsoft.com/office/drawing/2014/main" val="2723361595"/>
                    </a:ext>
                  </a:extLst>
                </a:gridCol>
                <a:gridCol w="7474311">
                  <a:extLst>
                    <a:ext uri="{9D8B030D-6E8A-4147-A177-3AD203B41FA5}">
                      <a16:colId xmlns:a16="http://schemas.microsoft.com/office/drawing/2014/main" val="573315846"/>
                    </a:ext>
                  </a:extLst>
                </a:gridCol>
              </a:tblGrid>
              <a:tr h="150919">
                <a:tc>
                  <a:txBody>
                    <a:bodyPr/>
                    <a:lstStyle/>
                    <a:p>
                      <a:pPr algn="ctr"/>
                      <a:r>
                        <a:rPr kumimoji="1" lang="ja-JP" altLang="en-US" sz="1000" dirty="0">
                          <a:latin typeface="Meiryo UI" panose="020B0604030504040204" pitchFamily="50" charset="-128"/>
                          <a:ea typeface="Meiryo UI" panose="020B0604030504040204" pitchFamily="50" charset="-128"/>
                        </a:rPr>
                        <a:t>審査項目</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ctr"/>
                      <a:r>
                        <a:rPr kumimoji="1" lang="ja-JP" altLang="en-US" sz="1000" dirty="0">
                          <a:latin typeface="Meiryo UI" panose="020B0604030504040204" pitchFamily="50" charset="-128"/>
                          <a:ea typeface="Meiryo UI" panose="020B0604030504040204" pitchFamily="50" charset="-128"/>
                        </a:rPr>
                        <a:t>間接補助事業の実施計画内の該当項目</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extLst>
                  <a:ext uri="{0D108BD9-81ED-4DB2-BD59-A6C34878D82A}">
                    <a16:rowId xmlns:a16="http://schemas.microsoft.com/office/drawing/2014/main" val="4131737282"/>
                  </a:ext>
                </a:extLst>
              </a:tr>
              <a:tr h="138992">
                <a:tc>
                  <a:txBody>
                    <a:bodyPr/>
                    <a:lstStyle/>
                    <a:p>
                      <a:pPr algn="just" fontAlgn="ctr"/>
                      <a:r>
                        <a:rPr lang="ja-JP" sz="1000" b="0" i="0" u="none" strike="noStrike" dirty="0">
                          <a:solidFill>
                            <a:schemeClr val="bg1"/>
                          </a:solidFill>
                          <a:effectLst/>
                          <a:latin typeface="Meiryo UI" panose="020B0604030504040204" pitchFamily="50" charset="-128"/>
                          <a:ea typeface="Meiryo UI" panose="020B0604030504040204" pitchFamily="50" charset="-128"/>
                        </a:rPr>
                        <a:t>①基本的事項の審査</a:t>
                      </a:r>
                    </a:p>
                  </a:txBody>
                  <a:tcPr marL="72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r>
                        <a:rPr kumimoji="1" lang="ja-JP" altLang="en-US" sz="1000" dirty="0">
                          <a:solidFill>
                            <a:schemeClr val="bg1"/>
                          </a:solidFill>
                          <a:latin typeface="Meiryo UI" panose="020B0604030504040204" pitchFamily="50" charset="-128"/>
                          <a:ea typeface="Meiryo UI" panose="020B0604030504040204" pitchFamily="50" charset="-128"/>
                        </a:rPr>
                        <a:t>－</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extLst>
                  <a:ext uri="{0D108BD9-81ED-4DB2-BD59-A6C34878D82A}">
                    <a16:rowId xmlns:a16="http://schemas.microsoft.com/office/drawing/2014/main" val="4281728465"/>
                  </a:ext>
                </a:extLst>
              </a:tr>
              <a:tr h="377533">
                <a:tc>
                  <a:txBody>
                    <a:bodyPr/>
                    <a:lstStyle/>
                    <a:p>
                      <a:pPr algn="just" fontAlgn="ctr"/>
                      <a:r>
                        <a:rPr lang="ja-JP" sz="1000" b="0" i="0" u="none" strike="noStrike" dirty="0">
                          <a:solidFill>
                            <a:schemeClr val="tx1"/>
                          </a:solidFill>
                          <a:effectLst/>
                          <a:latin typeface="Meiryo UI" panose="020B0604030504040204" pitchFamily="50" charset="-128"/>
                          <a:ea typeface="Meiryo UI" panose="020B0604030504040204" pitchFamily="50" charset="-128"/>
                        </a:rPr>
                        <a:t>ア．基本的要件（必須項目）</a:t>
                      </a:r>
                    </a:p>
                  </a:txBody>
                  <a:tcPr marL="72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00" dirty="0">
                          <a:solidFill>
                            <a:schemeClr val="tx1"/>
                          </a:solidFill>
                          <a:latin typeface="Meiryo UI" panose="020B0604030504040204" pitchFamily="50" charset="-128"/>
                          <a:ea typeface="Meiryo UI" panose="020B0604030504040204" pitchFamily="50" charset="-128"/>
                        </a:rPr>
                        <a:t>2.1 </a:t>
                      </a:r>
                      <a:r>
                        <a:rPr kumimoji="1" lang="ja-JP" altLang="en-US" sz="1000" dirty="0">
                          <a:solidFill>
                            <a:schemeClr val="tx1"/>
                          </a:solidFill>
                          <a:latin typeface="Meiryo UI" panose="020B0604030504040204" pitchFamily="50" charset="-128"/>
                          <a:ea typeface="Meiryo UI" panose="020B0604030504040204" pitchFamily="50" charset="-128"/>
                        </a:rPr>
                        <a:t>申請の概要、</a:t>
                      </a:r>
                      <a:r>
                        <a:rPr kumimoji="1" lang="en-US" altLang="ja-JP" sz="1000" dirty="0">
                          <a:solidFill>
                            <a:schemeClr val="tx1"/>
                          </a:solidFill>
                          <a:latin typeface="Meiryo UI" panose="020B0604030504040204" pitchFamily="50" charset="-128"/>
                          <a:ea typeface="Meiryo UI" panose="020B0604030504040204" pitchFamily="50" charset="-128"/>
                        </a:rPr>
                        <a:t>2.1 </a:t>
                      </a:r>
                      <a:r>
                        <a:rPr kumimoji="1" lang="ja-JP" altLang="en-US" sz="1000" dirty="0">
                          <a:solidFill>
                            <a:schemeClr val="tx1"/>
                          </a:solidFill>
                          <a:latin typeface="Meiryo UI" panose="020B0604030504040204" pitchFamily="50" charset="-128"/>
                          <a:ea typeface="Meiryo UI" panose="020B0604030504040204" pitchFamily="50" charset="-128"/>
                        </a:rPr>
                        <a:t>申請の概要（間接補助事業による</a:t>
                      </a:r>
                      <a:r>
                        <a:rPr kumimoji="1" lang="en-US" altLang="ja-JP" sz="1000" dirty="0">
                          <a:solidFill>
                            <a:schemeClr val="tx1"/>
                          </a:solidFill>
                          <a:latin typeface="Meiryo UI" panose="020B0604030504040204" pitchFamily="50" charset="-128"/>
                          <a:ea typeface="Meiryo UI" panose="020B0604030504040204" pitchFamily="50" charset="-128"/>
                        </a:rPr>
                        <a:t>CO2</a:t>
                      </a:r>
                      <a:r>
                        <a:rPr kumimoji="1" lang="ja-JP" altLang="en-US" sz="1000" dirty="0">
                          <a:solidFill>
                            <a:schemeClr val="tx1"/>
                          </a:solidFill>
                          <a:latin typeface="Meiryo UI" panose="020B0604030504040204" pitchFamily="50" charset="-128"/>
                          <a:ea typeface="Meiryo UI" panose="020B0604030504040204" pitchFamily="50" charset="-128"/>
                        </a:rPr>
                        <a:t>排出削減効果）</a:t>
                      </a:r>
                      <a:endParaRPr kumimoji="1" lang="en-US" altLang="ja-JP" sz="1000" dirty="0">
                        <a:solidFill>
                          <a:schemeClr val="tx1"/>
                        </a:solidFill>
                        <a:latin typeface="Meiryo UI" panose="020B0604030504040204" pitchFamily="50" charset="-128"/>
                        <a:ea typeface="Meiryo UI" panose="020B0604030504040204" pitchFamily="50" charset="-128"/>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00" dirty="0">
                          <a:solidFill>
                            <a:schemeClr val="tx1"/>
                          </a:solidFill>
                          <a:latin typeface="Meiryo UI" panose="020B0604030504040204" pitchFamily="50" charset="-128"/>
                          <a:ea typeface="Meiryo UI" panose="020B0604030504040204" pitchFamily="50" charset="-128"/>
                        </a:rPr>
                        <a:t>様式第１・第２、様式第３別添１</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38735305"/>
                  </a:ext>
                </a:extLst>
              </a:tr>
              <a:tr h="138992">
                <a:tc>
                  <a:txBody>
                    <a:bodyPr/>
                    <a:lstStyle/>
                    <a:p>
                      <a:pPr algn="just" fontAlgn="ctr"/>
                      <a:r>
                        <a:rPr lang="ja-JP" sz="1000" b="0" i="0" u="none" strike="noStrike" dirty="0">
                          <a:solidFill>
                            <a:schemeClr val="tx1"/>
                          </a:solidFill>
                          <a:effectLst/>
                          <a:latin typeface="Meiryo UI" panose="020B0604030504040204" pitchFamily="50" charset="-128"/>
                          <a:ea typeface="Meiryo UI" panose="020B0604030504040204" pitchFamily="50" charset="-128"/>
                        </a:rPr>
                        <a:t>イ．適格性（必須項目）</a:t>
                      </a:r>
                    </a:p>
                  </a:txBody>
                  <a:tcPr marL="72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buFont typeface="Arial" panose="020B0604020202020204" pitchFamily="34" charset="0"/>
                        <a:buChar char="•"/>
                      </a:pPr>
                      <a:r>
                        <a:rPr kumimoji="1" lang="ja-JP" altLang="en-US" sz="1000" dirty="0">
                          <a:solidFill>
                            <a:schemeClr val="tx1"/>
                          </a:solidFill>
                          <a:latin typeface="Meiryo UI" panose="020B0604030504040204" pitchFamily="50" charset="-128"/>
                          <a:ea typeface="Meiryo UI" panose="020B0604030504040204" pitchFamily="50" charset="-128"/>
                        </a:rPr>
                        <a:t>なし（様式第１・第２・第４、様式第３別添３）</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78864527"/>
                  </a:ext>
                </a:extLst>
              </a:tr>
              <a:tr h="258263">
                <a:tc>
                  <a:txBody>
                    <a:bodyPr/>
                    <a:lstStyle/>
                    <a:p>
                      <a:pPr algn="just" fontAlgn="ctr"/>
                      <a:r>
                        <a:rPr lang="ja-JP" sz="1000" b="0" i="0" u="none" strike="noStrike" dirty="0">
                          <a:solidFill>
                            <a:schemeClr val="tx1"/>
                          </a:solidFill>
                          <a:effectLst/>
                          <a:latin typeface="Meiryo UI" panose="020B0604030504040204" pitchFamily="50" charset="-128"/>
                          <a:ea typeface="Meiryo UI" panose="020B0604030504040204" pitchFamily="50" charset="-128"/>
                        </a:rPr>
                        <a:t>ウ．</a:t>
                      </a:r>
                      <a:r>
                        <a:rPr lang="ja-JP" altLang="en-US" sz="1000" b="0" i="0" u="none" strike="noStrike" dirty="0">
                          <a:solidFill>
                            <a:schemeClr val="tx1"/>
                          </a:solidFill>
                          <a:effectLst/>
                          <a:latin typeface="Meiryo UI" panose="020B0604030504040204" pitchFamily="50" charset="-128"/>
                          <a:ea typeface="Meiryo UI" panose="020B0604030504040204" pitchFamily="50" charset="-128"/>
                        </a:rPr>
                        <a:t>間接補助事業の実施体制</a:t>
                      </a:r>
                      <a:r>
                        <a:rPr lang="ja-JP" sz="1000" b="0" i="0" u="none" strike="noStrike" dirty="0">
                          <a:solidFill>
                            <a:schemeClr val="tx1"/>
                          </a:solidFill>
                          <a:effectLst/>
                          <a:latin typeface="Meiryo UI" panose="020B0604030504040204" pitchFamily="50" charset="-128"/>
                          <a:ea typeface="Meiryo UI" panose="020B0604030504040204" pitchFamily="50" charset="-128"/>
                        </a:rPr>
                        <a:t>（必須項目）</a:t>
                      </a:r>
                    </a:p>
                  </a:txBody>
                  <a:tcPr marL="72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buFont typeface="Arial" panose="020B0604020202020204" pitchFamily="34" charset="0"/>
                        <a:buChar char="•"/>
                      </a:pPr>
                      <a:r>
                        <a:rPr kumimoji="1" lang="en-US" altLang="ja-JP" sz="1000" dirty="0">
                          <a:solidFill>
                            <a:schemeClr val="tx1"/>
                          </a:solidFill>
                          <a:latin typeface="Meiryo UI" panose="020B0604030504040204" pitchFamily="50" charset="-128"/>
                          <a:ea typeface="Meiryo UI" panose="020B0604030504040204" pitchFamily="50" charset="-128"/>
                        </a:rPr>
                        <a:t>2.1 </a:t>
                      </a:r>
                      <a:r>
                        <a:rPr kumimoji="1" lang="ja-JP" altLang="en-US" sz="1000" dirty="0">
                          <a:solidFill>
                            <a:schemeClr val="tx1"/>
                          </a:solidFill>
                          <a:latin typeface="Meiryo UI" panose="020B0604030504040204" pitchFamily="50" charset="-128"/>
                          <a:ea typeface="Meiryo UI" panose="020B0604030504040204" pitchFamily="50" charset="-128"/>
                        </a:rPr>
                        <a:t>申請の概要（実施体制、スケジュール）、</a:t>
                      </a:r>
                      <a:r>
                        <a:rPr kumimoji="1" lang="en-US" altLang="ja-JP" sz="1000" dirty="0">
                          <a:solidFill>
                            <a:schemeClr val="tx1"/>
                          </a:solidFill>
                          <a:latin typeface="Meiryo UI" panose="020B0604030504040204" pitchFamily="50" charset="-128"/>
                          <a:ea typeface="Meiryo UI" panose="020B0604030504040204" pitchFamily="50" charset="-128"/>
                        </a:rPr>
                        <a:t>7. </a:t>
                      </a:r>
                      <a:r>
                        <a:rPr kumimoji="1" lang="ja-JP" altLang="en-US" sz="1000" dirty="0">
                          <a:solidFill>
                            <a:schemeClr val="tx1"/>
                          </a:solidFill>
                          <a:latin typeface="Meiryo UI" panose="020B0604030504040204" pitchFamily="50" charset="-128"/>
                          <a:ea typeface="Meiryo UI" panose="020B0604030504040204" pitchFamily="50" charset="-128"/>
                        </a:rPr>
                        <a:t>経営層が担う役割</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89874663"/>
                  </a:ext>
                </a:extLst>
              </a:tr>
              <a:tr h="138992">
                <a:tc>
                  <a:txBody>
                    <a:bodyPr/>
                    <a:lstStyle/>
                    <a:p>
                      <a:pPr algn="just" fontAlgn="ctr"/>
                      <a:r>
                        <a:rPr lang="ja-JP" sz="1000" b="0" i="0" u="none" strike="noStrike" dirty="0">
                          <a:solidFill>
                            <a:schemeClr val="tx1"/>
                          </a:solidFill>
                          <a:effectLst/>
                          <a:latin typeface="Meiryo UI" panose="020B0604030504040204" pitchFamily="50" charset="-128"/>
                          <a:ea typeface="Meiryo UI" panose="020B0604030504040204" pitchFamily="50" charset="-128"/>
                        </a:rPr>
                        <a:t>エ．経営層のコミット（必須項目）</a:t>
                      </a:r>
                    </a:p>
                  </a:txBody>
                  <a:tcPr marL="72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buFont typeface="Arial" panose="020B0604020202020204" pitchFamily="34" charset="0"/>
                        <a:buChar char="•"/>
                      </a:pPr>
                      <a:r>
                        <a:rPr kumimoji="1" lang="en-US" altLang="ja-JP" sz="1000" dirty="0">
                          <a:solidFill>
                            <a:schemeClr val="tx1"/>
                          </a:solidFill>
                          <a:latin typeface="Meiryo UI" panose="020B0604030504040204" pitchFamily="50" charset="-128"/>
                          <a:ea typeface="Meiryo UI" panose="020B0604030504040204" pitchFamily="50" charset="-128"/>
                        </a:rPr>
                        <a:t>7. </a:t>
                      </a:r>
                      <a:r>
                        <a:rPr kumimoji="1" lang="ja-JP" altLang="en-US" sz="1000" dirty="0">
                          <a:solidFill>
                            <a:schemeClr val="tx1"/>
                          </a:solidFill>
                          <a:latin typeface="Meiryo UI" panose="020B0604030504040204" pitchFamily="50" charset="-128"/>
                          <a:ea typeface="Meiryo UI" panose="020B0604030504040204" pitchFamily="50" charset="-128"/>
                        </a:rPr>
                        <a:t>経営層が担う役割、</a:t>
                      </a:r>
                      <a:r>
                        <a:rPr kumimoji="1" lang="en-US" altLang="ja-JP" sz="1000" dirty="0">
                          <a:solidFill>
                            <a:schemeClr val="tx1"/>
                          </a:solidFill>
                          <a:latin typeface="Meiryo UI" panose="020B0604030504040204" pitchFamily="50" charset="-128"/>
                          <a:ea typeface="Meiryo UI" panose="020B0604030504040204" pitchFamily="50" charset="-128"/>
                        </a:rPr>
                        <a:t>8.1 </a:t>
                      </a:r>
                      <a:r>
                        <a:rPr kumimoji="1" lang="ja-JP" altLang="en-US" sz="1000" dirty="0">
                          <a:solidFill>
                            <a:schemeClr val="tx1"/>
                          </a:solidFill>
                          <a:latin typeface="Meiryo UI" panose="020B0604030504040204" pitchFamily="50" charset="-128"/>
                          <a:ea typeface="Meiryo UI" panose="020B0604030504040204" pitchFamily="50" charset="-128"/>
                        </a:rPr>
                        <a:t>間接補助事業の円滑な推進・目標達成に向けた取組、</a:t>
                      </a:r>
                      <a:r>
                        <a:rPr kumimoji="1" lang="en-US" altLang="ja-JP" sz="1000" dirty="0">
                          <a:solidFill>
                            <a:schemeClr val="tx1"/>
                          </a:solidFill>
                          <a:latin typeface="Meiryo UI" panose="020B0604030504040204" pitchFamily="50" charset="-128"/>
                          <a:ea typeface="Meiryo UI" panose="020B0604030504040204" pitchFamily="50" charset="-128"/>
                        </a:rPr>
                        <a:t>8.2 </a:t>
                      </a:r>
                      <a:r>
                        <a:rPr kumimoji="1" lang="ja-JP" altLang="en-US" sz="1000" dirty="0">
                          <a:solidFill>
                            <a:schemeClr val="tx1"/>
                          </a:solidFill>
                          <a:latin typeface="Meiryo UI" panose="020B0604030504040204" pitchFamily="50" charset="-128"/>
                          <a:ea typeface="Meiryo UI" panose="020B0604030504040204" pitchFamily="50" charset="-128"/>
                        </a:rPr>
                        <a:t>間接補助事業の継続性確保に向けた取組、</a:t>
                      </a:r>
                      <a:br>
                        <a:rPr kumimoji="1" lang="en-US" altLang="ja-JP" sz="1000" dirty="0">
                          <a:solidFill>
                            <a:schemeClr val="tx1"/>
                          </a:solidFill>
                          <a:latin typeface="Meiryo UI" panose="020B0604030504040204" pitchFamily="50" charset="-128"/>
                          <a:ea typeface="Meiryo UI" panose="020B0604030504040204" pitchFamily="50" charset="-128"/>
                        </a:rPr>
                      </a:br>
                      <a:r>
                        <a:rPr kumimoji="1" lang="en-US" altLang="ja-JP" sz="1000" dirty="0">
                          <a:solidFill>
                            <a:schemeClr val="tx1"/>
                          </a:solidFill>
                          <a:latin typeface="Meiryo UI" panose="020B0604030504040204" pitchFamily="50" charset="-128"/>
                          <a:ea typeface="Meiryo UI" panose="020B0604030504040204" pitchFamily="50" charset="-128"/>
                        </a:rPr>
                        <a:t>8.3 </a:t>
                      </a:r>
                      <a:r>
                        <a:rPr kumimoji="1" lang="ja-JP" altLang="en-US" sz="1000" dirty="0">
                          <a:solidFill>
                            <a:schemeClr val="tx1"/>
                          </a:solidFill>
                          <a:latin typeface="Meiryo UI" panose="020B0604030504040204" pitchFamily="50" charset="-128"/>
                          <a:ea typeface="Meiryo UI" panose="020B0604030504040204" pitchFamily="50" charset="-128"/>
                        </a:rPr>
                        <a:t>中長期的な企業価値向上に向けた取組</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67391948"/>
                  </a:ext>
                </a:extLst>
              </a:tr>
              <a:tr h="138992">
                <a:tc>
                  <a:txBody>
                    <a:bodyPr/>
                    <a:lstStyle/>
                    <a:p>
                      <a:pPr algn="just" fontAlgn="ctr"/>
                      <a:r>
                        <a:rPr lang="ja-JP" sz="1000" b="0" i="0" u="none" strike="noStrike" dirty="0">
                          <a:solidFill>
                            <a:schemeClr val="tx1"/>
                          </a:solidFill>
                          <a:effectLst/>
                          <a:latin typeface="Meiryo UI" panose="020B0604030504040204" pitchFamily="50" charset="-128"/>
                          <a:ea typeface="Meiryo UI" panose="020B0604030504040204" pitchFamily="50" charset="-128"/>
                        </a:rPr>
                        <a:t>オ．財務の健全性（必須項目）</a:t>
                      </a:r>
                    </a:p>
                  </a:txBody>
                  <a:tcPr marL="72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buFont typeface="Arial" panose="020B0604020202020204" pitchFamily="34" charset="0"/>
                        <a:buChar char="•"/>
                      </a:pPr>
                      <a:r>
                        <a:rPr kumimoji="1" lang="ja-JP" altLang="en-US" sz="1000" dirty="0">
                          <a:solidFill>
                            <a:schemeClr val="tx1"/>
                          </a:solidFill>
                          <a:latin typeface="Meiryo UI" panose="020B0604030504040204" pitchFamily="50" charset="-128"/>
                          <a:ea typeface="Meiryo UI" panose="020B0604030504040204" pitchFamily="50" charset="-128"/>
                        </a:rPr>
                        <a:t>なし（様式第２）</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28103852"/>
                  </a:ext>
                </a:extLst>
              </a:tr>
              <a:tr h="229046">
                <a:tc>
                  <a:txBody>
                    <a:bodyPr/>
                    <a:lstStyle/>
                    <a:p>
                      <a:pPr algn="just" fontAlgn="ctr"/>
                      <a:r>
                        <a:rPr lang="ja-JP" sz="1000" b="0" i="0" u="none" strike="noStrike" dirty="0">
                          <a:solidFill>
                            <a:schemeClr val="tx1"/>
                          </a:solidFill>
                          <a:effectLst/>
                          <a:latin typeface="Meiryo UI" panose="020B0604030504040204" pitchFamily="50" charset="-128"/>
                          <a:ea typeface="Meiryo UI" panose="020B0604030504040204" pitchFamily="50" charset="-128"/>
                        </a:rPr>
                        <a:t>カ．</a:t>
                      </a:r>
                      <a:r>
                        <a:rPr lang="ja-JP" altLang="en-US" sz="1000" b="0" i="0" u="none" strike="noStrike" dirty="0">
                          <a:solidFill>
                            <a:schemeClr val="tx1"/>
                          </a:solidFill>
                          <a:effectLst/>
                          <a:latin typeface="Meiryo UI" panose="020B0604030504040204" pitchFamily="50" charset="-128"/>
                          <a:ea typeface="Meiryo UI" panose="020B0604030504040204" pitchFamily="50" charset="-128"/>
                        </a:rPr>
                        <a:t>間接補助事業の実現性</a:t>
                      </a:r>
                      <a:r>
                        <a:rPr lang="ja-JP" sz="1000" b="0" i="0" u="none" strike="noStrike" dirty="0">
                          <a:solidFill>
                            <a:schemeClr val="tx1"/>
                          </a:solidFill>
                          <a:effectLst/>
                          <a:latin typeface="Meiryo UI" panose="020B0604030504040204" pitchFamily="50" charset="-128"/>
                          <a:ea typeface="Meiryo UI" panose="020B0604030504040204" pitchFamily="50" charset="-128"/>
                        </a:rPr>
                        <a:t>（必須項目） </a:t>
                      </a:r>
                    </a:p>
                  </a:txBody>
                  <a:tcPr marL="72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buFont typeface="Arial" panose="020B0604020202020204" pitchFamily="34" charset="0"/>
                        <a:buChar char="•"/>
                      </a:pPr>
                      <a:r>
                        <a:rPr kumimoji="1" lang="en-US" altLang="ja-JP" sz="1000" dirty="0">
                          <a:solidFill>
                            <a:schemeClr val="tx1"/>
                          </a:solidFill>
                          <a:latin typeface="Meiryo UI" panose="020B0604030504040204" pitchFamily="50" charset="-128"/>
                          <a:ea typeface="Meiryo UI" panose="020B0604030504040204" pitchFamily="50" charset="-128"/>
                        </a:rPr>
                        <a:t>2.2 </a:t>
                      </a:r>
                      <a:r>
                        <a:rPr kumimoji="1" lang="ja-JP" altLang="en-US" sz="1000" dirty="0">
                          <a:solidFill>
                            <a:schemeClr val="tx1"/>
                          </a:solidFill>
                          <a:latin typeface="Meiryo UI" panose="020B0604030504040204" pitchFamily="50" charset="-128"/>
                          <a:ea typeface="Meiryo UI" panose="020B0604030504040204" pitchFamily="50" charset="-128"/>
                        </a:rPr>
                        <a:t>グリーン市場獲得に向けた戦略、</a:t>
                      </a:r>
                      <a:r>
                        <a:rPr kumimoji="1" lang="en-US" altLang="ja-JP" sz="1000" dirty="0">
                          <a:solidFill>
                            <a:schemeClr val="tx1"/>
                          </a:solidFill>
                          <a:latin typeface="Meiryo UI" panose="020B0604030504040204" pitchFamily="50" charset="-128"/>
                          <a:ea typeface="Meiryo UI" panose="020B0604030504040204" pitchFamily="50" charset="-128"/>
                        </a:rPr>
                        <a:t>2.2 </a:t>
                      </a:r>
                      <a:r>
                        <a:rPr kumimoji="1" lang="ja-JP" altLang="en-US" sz="1000" dirty="0">
                          <a:solidFill>
                            <a:schemeClr val="tx1"/>
                          </a:solidFill>
                          <a:latin typeface="Meiryo UI" panose="020B0604030504040204" pitchFamily="50" charset="-128"/>
                          <a:ea typeface="Meiryo UI" panose="020B0604030504040204" pitchFamily="50" charset="-128"/>
                        </a:rPr>
                        <a:t>グリーン市場獲得に向けた戦略（川上戦略）、</a:t>
                      </a:r>
                      <a:r>
                        <a:rPr kumimoji="1" lang="en-US" altLang="ja-JP" sz="1000" dirty="0">
                          <a:solidFill>
                            <a:schemeClr val="tx1"/>
                          </a:solidFill>
                          <a:latin typeface="Meiryo UI" panose="020B0604030504040204" pitchFamily="50" charset="-128"/>
                          <a:ea typeface="Meiryo UI" panose="020B0604030504040204" pitchFamily="50" charset="-128"/>
                        </a:rPr>
                        <a:t>3.1 </a:t>
                      </a:r>
                      <a:r>
                        <a:rPr kumimoji="1" lang="ja-JP" altLang="en-US" sz="1000" dirty="0">
                          <a:solidFill>
                            <a:schemeClr val="tx1"/>
                          </a:solidFill>
                          <a:latin typeface="Meiryo UI" panose="020B0604030504040204" pitchFamily="50" charset="-128"/>
                          <a:ea typeface="Meiryo UI" panose="020B0604030504040204" pitchFamily="50" charset="-128"/>
                        </a:rPr>
                        <a:t>間接補助事業の投資計画、</a:t>
                      </a:r>
                      <a:br>
                        <a:rPr kumimoji="1" lang="en-US" altLang="ja-JP" sz="1000" dirty="0">
                          <a:solidFill>
                            <a:schemeClr val="tx1"/>
                          </a:solidFill>
                          <a:latin typeface="Meiryo UI" panose="020B0604030504040204" pitchFamily="50" charset="-128"/>
                          <a:ea typeface="Meiryo UI" panose="020B0604030504040204" pitchFamily="50" charset="-128"/>
                        </a:rPr>
                      </a:br>
                      <a:r>
                        <a:rPr kumimoji="1" lang="en-US" altLang="ja-JP" sz="1000" dirty="0">
                          <a:solidFill>
                            <a:schemeClr val="tx1"/>
                          </a:solidFill>
                          <a:latin typeface="Meiryo UI" panose="020B0604030504040204" pitchFamily="50" charset="-128"/>
                          <a:ea typeface="Meiryo UI" panose="020B0604030504040204" pitchFamily="50" charset="-128"/>
                        </a:rPr>
                        <a:t>3.2 </a:t>
                      </a:r>
                      <a:r>
                        <a:rPr kumimoji="1" lang="ja-JP" altLang="en-US" sz="1000" dirty="0">
                          <a:solidFill>
                            <a:schemeClr val="tx1"/>
                          </a:solidFill>
                          <a:latin typeface="Meiryo UI" panose="020B0604030504040204" pitchFamily="50" charset="-128"/>
                          <a:ea typeface="Meiryo UI" panose="020B0604030504040204" pitchFamily="50" charset="-128"/>
                        </a:rPr>
                        <a:t>間接補助事業の収支計画、</a:t>
                      </a:r>
                      <a:r>
                        <a:rPr kumimoji="1" lang="en-US" altLang="ja-JP" sz="1000" dirty="0">
                          <a:solidFill>
                            <a:schemeClr val="tx1"/>
                          </a:solidFill>
                          <a:latin typeface="Meiryo UI" panose="020B0604030504040204" pitchFamily="50" charset="-128"/>
                          <a:ea typeface="Meiryo UI" panose="020B0604030504040204" pitchFamily="50" charset="-128"/>
                        </a:rPr>
                        <a:t>3.3 </a:t>
                      </a:r>
                      <a:r>
                        <a:rPr kumimoji="1" lang="ja-JP" altLang="en-US" sz="1000" dirty="0">
                          <a:solidFill>
                            <a:schemeClr val="tx1"/>
                          </a:solidFill>
                          <a:latin typeface="Meiryo UI" panose="020B0604030504040204" pitchFamily="50" charset="-128"/>
                          <a:ea typeface="Meiryo UI" panose="020B0604030504040204" pitchFamily="50" charset="-128"/>
                        </a:rPr>
                        <a:t>間接補助事業含む事業の将来的な自立化に向けた資金計画</a:t>
                      </a:r>
                      <a:endParaRPr kumimoji="1" lang="en-US" altLang="ja-JP" sz="1000" dirty="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00" dirty="0">
                          <a:solidFill>
                            <a:schemeClr val="tx1"/>
                          </a:solidFill>
                          <a:latin typeface="Meiryo UI" panose="020B0604030504040204" pitchFamily="50" charset="-128"/>
                          <a:ea typeface="Meiryo UI" panose="020B0604030504040204" pitchFamily="50" charset="-128"/>
                        </a:rPr>
                        <a:t>様式第３別添１・２</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16016316"/>
                  </a:ext>
                </a:extLst>
              </a:tr>
              <a:tr h="229046">
                <a:tc>
                  <a:txBody>
                    <a:bodyPr/>
                    <a:lstStyle/>
                    <a:p>
                      <a:pPr algn="just" fontAlgn="ctr"/>
                      <a:r>
                        <a:rPr lang="ja-JP" altLang="en-US" sz="1000" b="0" i="0" u="none" strike="noStrike" dirty="0">
                          <a:solidFill>
                            <a:schemeClr val="tx1"/>
                          </a:solidFill>
                          <a:effectLst/>
                          <a:latin typeface="Meiryo UI" panose="020B0604030504040204" pitchFamily="50" charset="-128"/>
                          <a:ea typeface="Meiryo UI" panose="020B0604030504040204" pitchFamily="50" charset="-128"/>
                        </a:rPr>
                        <a:t>キ．公正な移行に関する取組（必須項目）</a:t>
                      </a:r>
                      <a:endParaRPr lang="ja-JP" sz="1000" b="0" i="0" u="none" strike="noStrike" dirty="0">
                        <a:solidFill>
                          <a:schemeClr val="tx1"/>
                        </a:solidFill>
                        <a:effectLst/>
                        <a:latin typeface="Meiryo UI" panose="020B0604030504040204" pitchFamily="50" charset="-128"/>
                        <a:ea typeface="Meiryo UI" panose="020B0604030504040204" pitchFamily="50" charset="-128"/>
                      </a:endParaRPr>
                    </a:p>
                  </a:txBody>
                  <a:tcPr marL="72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00" dirty="0">
                          <a:solidFill>
                            <a:schemeClr val="tx1"/>
                          </a:solidFill>
                          <a:latin typeface="Meiryo UI" panose="020B0604030504040204" pitchFamily="50" charset="-128"/>
                          <a:ea typeface="Meiryo UI" panose="020B0604030504040204" pitchFamily="50" charset="-128"/>
                        </a:rPr>
                        <a:t>2.1 </a:t>
                      </a:r>
                      <a:r>
                        <a:rPr kumimoji="1" lang="ja-JP" altLang="en-US" sz="1000" dirty="0">
                          <a:solidFill>
                            <a:schemeClr val="tx1"/>
                          </a:solidFill>
                          <a:latin typeface="Meiryo UI" panose="020B0604030504040204" pitchFamily="50" charset="-128"/>
                          <a:ea typeface="Meiryo UI" panose="020B0604030504040204" pitchFamily="50" charset="-128"/>
                        </a:rPr>
                        <a:t>申請の概要（</a:t>
                      </a:r>
                      <a:r>
                        <a:rPr lang="ja-JP" altLang="en-US" sz="1000" b="0" i="0" u="none" strike="noStrike" dirty="0">
                          <a:solidFill>
                            <a:schemeClr val="tx1"/>
                          </a:solidFill>
                          <a:effectLst/>
                          <a:latin typeface="Meiryo UI" panose="020B0604030504040204" pitchFamily="50" charset="-128"/>
                          <a:ea typeface="Meiryo UI" panose="020B0604030504040204" pitchFamily="50" charset="-128"/>
                        </a:rPr>
                        <a:t>公正な移行に関する取組</a:t>
                      </a:r>
                      <a:r>
                        <a:rPr kumimoji="1" lang="ja-JP" altLang="en-US" sz="1000" dirty="0">
                          <a:solidFill>
                            <a:schemeClr val="tx1"/>
                          </a:solidFill>
                          <a:latin typeface="Meiryo UI" panose="020B0604030504040204" pitchFamily="50" charset="-128"/>
                          <a:ea typeface="Meiryo UI" panose="020B0604030504040204" pitchFamily="50" charset="-128"/>
                        </a:rPr>
                        <a:t>）</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36373661"/>
                  </a:ext>
                </a:extLst>
              </a:tr>
              <a:tr h="138992">
                <a:tc>
                  <a:txBody>
                    <a:bodyPr/>
                    <a:lstStyle/>
                    <a:p>
                      <a:pPr algn="just" fontAlgn="ctr"/>
                      <a:r>
                        <a:rPr lang="ja-JP" altLang="en-US" sz="1000" b="0" i="0" u="none" strike="noStrike" dirty="0">
                          <a:solidFill>
                            <a:schemeClr val="tx1"/>
                          </a:solidFill>
                          <a:effectLst/>
                          <a:latin typeface="Meiryo UI" panose="020B0604030504040204" pitchFamily="50" charset="-128"/>
                          <a:ea typeface="Meiryo UI" panose="020B0604030504040204" pitchFamily="50" charset="-128"/>
                        </a:rPr>
                        <a:t>ク</a:t>
                      </a:r>
                      <a:r>
                        <a:rPr lang="ja-JP" sz="1000" b="0" i="0" u="none" strike="noStrike" dirty="0">
                          <a:solidFill>
                            <a:schemeClr val="tx1"/>
                          </a:solidFill>
                          <a:effectLst/>
                          <a:latin typeface="Meiryo UI" panose="020B0604030504040204" pitchFamily="50" charset="-128"/>
                          <a:ea typeface="Meiryo UI" panose="020B0604030504040204" pitchFamily="50" charset="-128"/>
                        </a:rPr>
                        <a:t>．</a:t>
                      </a:r>
                      <a:r>
                        <a:rPr lang="ja-JP" altLang="en-US" sz="1000" b="0" i="0" u="none" strike="noStrike" dirty="0">
                          <a:solidFill>
                            <a:schemeClr val="tx1"/>
                          </a:solidFill>
                          <a:effectLst/>
                          <a:latin typeface="Meiryo UI" panose="020B0604030504040204" pitchFamily="50" charset="-128"/>
                          <a:ea typeface="Meiryo UI" panose="020B0604030504040204" pitchFamily="50" charset="-128"/>
                        </a:rPr>
                        <a:t>間接補助事業のリスク対応</a:t>
                      </a:r>
                      <a:r>
                        <a:rPr lang="ja-JP" sz="1000" b="0" i="0" u="none" strike="noStrike" dirty="0">
                          <a:solidFill>
                            <a:schemeClr val="tx1"/>
                          </a:solidFill>
                          <a:effectLst/>
                          <a:latin typeface="Meiryo UI" panose="020B0604030504040204" pitchFamily="50" charset="-128"/>
                          <a:ea typeface="Meiryo UI" panose="020B0604030504040204" pitchFamily="50" charset="-128"/>
                        </a:rPr>
                        <a:t>（必須項目）</a:t>
                      </a:r>
                    </a:p>
                  </a:txBody>
                  <a:tcPr marL="72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buFont typeface="Arial" panose="020B0604020202020204" pitchFamily="34" charset="0"/>
                        <a:buChar char="•"/>
                      </a:pPr>
                      <a:r>
                        <a:rPr kumimoji="1" lang="en-US" altLang="ja-JP" sz="1000" dirty="0">
                          <a:solidFill>
                            <a:schemeClr val="tx1"/>
                          </a:solidFill>
                          <a:latin typeface="Meiryo UI" panose="020B0604030504040204" pitchFamily="50" charset="-128"/>
                          <a:ea typeface="Meiryo UI" panose="020B0604030504040204" pitchFamily="50" charset="-128"/>
                        </a:rPr>
                        <a:t>2.1 </a:t>
                      </a:r>
                      <a:r>
                        <a:rPr kumimoji="1" lang="ja-JP" altLang="en-US" sz="1000" dirty="0">
                          <a:solidFill>
                            <a:schemeClr val="tx1"/>
                          </a:solidFill>
                          <a:latin typeface="Meiryo UI" panose="020B0604030504040204" pitchFamily="50" charset="-128"/>
                          <a:ea typeface="Meiryo UI" panose="020B0604030504040204" pitchFamily="50" charset="-128"/>
                        </a:rPr>
                        <a:t>申請の概要（想定されるリスク要因と対処方針）　　</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099895901"/>
                  </a:ext>
                </a:extLst>
              </a:tr>
              <a:tr h="138992">
                <a:tc>
                  <a:txBody>
                    <a:bodyPr/>
                    <a:lstStyle/>
                    <a:p>
                      <a:pPr algn="just" fontAlgn="ctr"/>
                      <a:r>
                        <a:rPr lang="ja-JP" sz="1000" b="0" i="0" u="none" strike="noStrike" dirty="0">
                          <a:solidFill>
                            <a:schemeClr val="bg1"/>
                          </a:solidFill>
                          <a:effectLst/>
                          <a:latin typeface="Meiryo UI" panose="020B0604030504040204" pitchFamily="50" charset="-128"/>
                          <a:ea typeface="Meiryo UI" panose="020B0604030504040204" pitchFamily="50" charset="-128"/>
                        </a:rPr>
                        <a:t>②産業競争力強化への貢献に関する審査</a:t>
                      </a:r>
                    </a:p>
                  </a:txBody>
                  <a:tcPr marL="72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marL="0" indent="0">
                        <a:buFont typeface="Arial" panose="020B0604020202020204" pitchFamily="34" charset="0"/>
                        <a:buNone/>
                      </a:pPr>
                      <a:r>
                        <a:rPr kumimoji="1" lang="ja-JP" altLang="en-US" sz="1000" dirty="0">
                          <a:solidFill>
                            <a:schemeClr val="bg1"/>
                          </a:solidFill>
                          <a:latin typeface="Meiryo UI" panose="020B0604030504040204" pitchFamily="50" charset="-128"/>
                          <a:ea typeface="Meiryo UI" panose="020B0604030504040204" pitchFamily="50" charset="-128"/>
                        </a:rPr>
                        <a:t>－</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extLst>
                  <a:ext uri="{0D108BD9-81ED-4DB2-BD59-A6C34878D82A}">
                    <a16:rowId xmlns:a16="http://schemas.microsoft.com/office/drawing/2014/main" val="3402246345"/>
                  </a:ext>
                </a:extLst>
              </a:tr>
              <a:tr h="258263">
                <a:tc>
                  <a:txBody>
                    <a:bodyPr/>
                    <a:lstStyle/>
                    <a:p>
                      <a:pPr algn="just" fontAlgn="ctr"/>
                      <a:r>
                        <a:rPr lang="ja-JP" sz="1000" b="0" i="0" u="none" strike="noStrike" dirty="0">
                          <a:solidFill>
                            <a:schemeClr val="tx1"/>
                          </a:solidFill>
                          <a:effectLst/>
                          <a:latin typeface="Meiryo UI" panose="020B0604030504040204" pitchFamily="50" charset="-128"/>
                          <a:ea typeface="Meiryo UI" panose="020B0604030504040204" pitchFamily="50" charset="-128"/>
                        </a:rPr>
                        <a:t>ア．自社成長性のコミット（必須項目）</a:t>
                      </a:r>
                    </a:p>
                  </a:txBody>
                  <a:tcPr marL="72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buFont typeface="Arial" panose="020B0604020202020204" pitchFamily="34" charset="0"/>
                        <a:buChar char="•"/>
                      </a:pPr>
                      <a:r>
                        <a:rPr kumimoji="1" lang="en-US" altLang="ja-JP" sz="1000" dirty="0">
                          <a:solidFill>
                            <a:schemeClr val="tx1"/>
                          </a:solidFill>
                          <a:latin typeface="Meiryo UI" panose="020B0604030504040204" pitchFamily="50" charset="-128"/>
                          <a:ea typeface="Meiryo UI" panose="020B0604030504040204" pitchFamily="50" charset="-128"/>
                        </a:rPr>
                        <a:t>3.2 </a:t>
                      </a:r>
                      <a:r>
                        <a:rPr kumimoji="1" lang="ja-JP" altLang="en-US" sz="1000" dirty="0">
                          <a:solidFill>
                            <a:schemeClr val="tx1"/>
                          </a:solidFill>
                          <a:latin typeface="Meiryo UI" panose="020B0604030504040204" pitchFamily="50" charset="-128"/>
                          <a:ea typeface="Meiryo UI" panose="020B0604030504040204" pitchFamily="50" charset="-128"/>
                        </a:rPr>
                        <a:t>間接補助事業の収支計画</a:t>
                      </a:r>
                      <a:endParaRPr kumimoji="1" lang="en-US" altLang="ja-JP" sz="1000" dirty="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00" dirty="0">
                          <a:solidFill>
                            <a:schemeClr val="tx1"/>
                          </a:solidFill>
                          <a:latin typeface="Meiryo UI" panose="020B0604030504040204" pitchFamily="50" charset="-128"/>
                          <a:ea typeface="Meiryo UI" panose="020B0604030504040204" pitchFamily="50" charset="-128"/>
                        </a:rPr>
                        <a:t>様式第３別添２</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62580842"/>
                  </a:ext>
                </a:extLst>
              </a:tr>
              <a:tr h="138992">
                <a:tc>
                  <a:txBody>
                    <a:bodyPr/>
                    <a:lstStyle/>
                    <a:p>
                      <a:pPr algn="just" fontAlgn="ctr"/>
                      <a:r>
                        <a:rPr lang="ja-JP" sz="1000" b="0" i="0" u="none" strike="noStrike" dirty="0">
                          <a:solidFill>
                            <a:schemeClr val="tx1"/>
                          </a:solidFill>
                          <a:effectLst/>
                          <a:latin typeface="Meiryo UI" panose="020B0604030504040204" pitchFamily="50" charset="-128"/>
                          <a:ea typeface="Meiryo UI" panose="020B0604030504040204" pitchFamily="50" charset="-128"/>
                        </a:rPr>
                        <a:t>イ．</a:t>
                      </a:r>
                      <a:r>
                        <a:rPr lang="ja-JP" altLang="en-US" sz="1000" b="0" i="0" u="none" strike="noStrike" dirty="0">
                          <a:solidFill>
                            <a:schemeClr val="tx1"/>
                          </a:solidFill>
                          <a:effectLst/>
                          <a:latin typeface="Meiryo UI" panose="020B0604030504040204" pitchFamily="50" charset="-128"/>
                          <a:ea typeface="Meiryo UI" panose="020B0604030504040204" pitchFamily="50" charset="-128"/>
                        </a:rPr>
                        <a:t>間接補助事業による投資誘発効果</a:t>
                      </a:r>
                      <a:r>
                        <a:rPr lang="ja-JP" sz="1000" b="0" i="0" u="none" strike="noStrike" dirty="0">
                          <a:solidFill>
                            <a:schemeClr val="tx1"/>
                          </a:solidFill>
                          <a:effectLst/>
                          <a:latin typeface="Meiryo UI" panose="020B0604030504040204" pitchFamily="50" charset="-128"/>
                          <a:ea typeface="Meiryo UI" panose="020B0604030504040204" pitchFamily="50" charset="-128"/>
                        </a:rPr>
                        <a:t>（必須項目）</a:t>
                      </a:r>
                    </a:p>
                  </a:txBody>
                  <a:tcPr marL="72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buFont typeface="Arial" panose="020B0604020202020204" pitchFamily="34" charset="0"/>
                        <a:buChar char="•"/>
                      </a:pPr>
                      <a:r>
                        <a:rPr kumimoji="1" lang="en-US" altLang="ja-JP" sz="1000" dirty="0">
                          <a:solidFill>
                            <a:schemeClr val="tx1"/>
                          </a:solidFill>
                          <a:latin typeface="Meiryo UI" panose="020B0604030504040204" pitchFamily="50" charset="-128"/>
                          <a:ea typeface="Meiryo UI" panose="020B0604030504040204" pitchFamily="50" charset="-128"/>
                        </a:rPr>
                        <a:t>2.1 </a:t>
                      </a:r>
                      <a:r>
                        <a:rPr kumimoji="1" lang="ja-JP" altLang="en-US" sz="1000" dirty="0">
                          <a:solidFill>
                            <a:schemeClr val="tx1"/>
                          </a:solidFill>
                          <a:latin typeface="Meiryo UI" panose="020B0604030504040204" pitchFamily="50" charset="-128"/>
                          <a:ea typeface="Meiryo UI" panose="020B0604030504040204" pitchFamily="50" charset="-128"/>
                        </a:rPr>
                        <a:t>申請の概要（間接補助事業により期待される投資誘発効果）</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617783334"/>
                  </a:ext>
                </a:extLst>
              </a:tr>
              <a:tr h="258263">
                <a:tc>
                  <a:txBody>
                    <a:bodyPr/>
                    <a:lstStyle/>
                    <a:p>
                      <a:pPr algn="just" fontAlgn="ctr"/>
                      <a:r>
                        <a:rPr lang="ja-JP" altLang="en-US" sz="1000" b="0" i="0" u="none" strike="noStrike" dirty="0">
                          <a:solidFill>
                            <a:schemeClr val="tx1"/>
                          </a:solidFill>
                          <a:effectLst/>
                          <a:latin typeface="Meiryo UI" panose="020B0604030504040204" pitchFamily="50" charset="-128"/>
                          <a:ea typeface="Meiryo UI" panose="020B0604030504040204" pitchFamily="50" charset="-128"/>
                        </a:rPr>
                        <a:t>ウ</a:t>
                      </a:r>
                      <a:r>
                        <a:rPr lang="ja-JP" altLang="ja-JP" sz="1000" b="0" i="0" u="none" strike="noStrike" dirty="0">
                          <a:solidFill>
                            <a:schemeClr val="tx1"/>
                          </a:solidFill>
                          <a:effectLst/>
                          <a:latin typeface="Meiryo UI" panose="020B0604030504040204" pitchFamily="50" charset="-128"/>
                          <a:ea typeface="Meiryo UI" panose="020B0604030504040204" pitchFamily="50" charset="-128"/>
                        </a:rPr>
                        <a:t>．</a:t>
                      </a:r>
                      <a:r>
                        <a:rPr lang="ja-JP" altLang="en-US" sz="1000" b="0" i="0" u="none" strike="noStrike" dirty="0">
                          <a:solidFill>
                            <a:schemeClr val="tx1"/>
                          </a:solidFill>
                          <a:effectLst/>
                          <a:latin typeface="Meiryo UI" panose="020B0604030504040204" pitchFamily="50" charset="-128"/>
                          <a:ea typeface="Meiryo UI" panose="020B0604030504040204" pitchFamily="50" charset="-128"/>
                        </a:rPr>
                        <a:t>競争力強化に向けた事業戦略（必須項目）</a:t>
                      </a:r>
                      <a:endParaRPr lang="ja-JP" sz="1000" b="0" i="0" u="none" strike="noStrike" dirty="0">
                        <a:solidFill>
                          <a:schemeClr val="tx1"/>
                        </a:solidFill>
                        <a:effectLst/>
                        <a:latin typeface="Meiryo UI" panose="020B0604030504040204" pitchFamily="50" charset="-128"/>
                        <a:ea typeface="Meiryo UI" panose="020B0604030504040204" pitchFamily="50" charset="-128"/>
                      </a:endParaRPr>
                    </a:p>
                  </a:txBody>
                  <a:tcPr marL="72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buFont typeface="Arial" panose="020B0604020202020204" pitchFamily="34" charset="0"/>
                        <a:buChar char="•"/>
                      </a:pPr>
                      <a:r>
                        <a:rPr kumimoji="1" lang="en-US" altLang="ja-JP" sz="1000" dirty="0">
                          <a:solidFill>
                            <a:schemeClr val="tx1"/>
                          </a:solidFill>
                          <a:latin typeface="Meiryo UI" panose="020B0604030504040204" pitchFamily="50" charset="-128"/>
                          <a:ea typeface="Meiryo UI" panose="020B0604030504040204" pitchFamily="50" charset="-128"/>
                        </a:rPr>
                        <a:t>1.1 </a:t>
                      </a:r>
                      <a:r>
                        <a:rPr kumimoji="1" lang="ja-JP" altLang="en-US" sz="1000" dirty="0">
                          <a:solidFill>
                            <a:schemeClr val="tx1"/>
                          </a:solidFill>
                          <a:latin typeface="Meiryo UI" panose="020B0604030504040204" pitchFamily="50" charset="-128"/>
                          <a:ea typeface="Meiryo UI" panose="020B0604030504040204" pitchFamily="50" charset="-128"/>
                        </a:rPr>
                        <a:t>業界における外部環境の変化、</a:t>
                      </a:r>
                      <a:r>
                        <a:rPr kumimoji="1" lang="en-US" altLang="ja-JP" sz="1000" dirty="0">
                          <a:solidFill>
                            <a:schemeClr val="tx1"/>
                          </a:solidFill>
                          <a:latin typeface="Meiryo UI" panose="020B0604030504040204" pitchFamily="50" charset="-128"/>
                          <a:ea typeface="Meiryo UI" panose="020B0604030504040204" pitchFamily="50" charset="-128"/>
                        </a:rPr>
                        <a:t>1.2 </a:t>
                      </a:r>
                      <a:r>
                        <a:rPr kumimoji="1" lang="ja-JP" altLang="en-US" sz="1000" dirty="0">
                          <a:solidFill>
                            <a:schemeClr val="tx1"/>
                          </a:solidFill>
                          <a:latin typeface="Meiryo UI" panose="020B0604030504040204" pitchFamily="50" charset="-128"/>
                          <a:ea typeface="Meiryo UI" panose="020B0604030504040204" pitchFamily="50" charset="-128"/>
                        </a:rPr>
                        <a:t>業界における自社のポジショニングと今後の戦略、</a:t>
                      </a:r>
                      <a:r>
                        <a:rPr kumimoji="1" lang="en-US" altLang="ja-JP" sz="1000" dirty="0">
                          <a:solidFill>
                            <a:schemeClr val="tx1"/>
                          </a:solidFill>
                          <a:latin typeface="Meiryo UI" panose="020B0604030504040204" pitchFamily="50" charset="-128"/>
                          <a:ea typeface="Meiryo UI" panose="020B0604030504040204" pitchFamily="50" charset="-128"/>
                        </a:rPr>
                        <a:t>2.1 </a:t>
                      </a:r>
                      <a:r>
                        <a:rPr kumimoji="1" lang="ja-JP" altLang="en-US" sz="1000" dirty="0">
                          <a:solidFill>
                            <a:schemeClr val="tx1"/>
                          </a:solidFill>
                          <a:latin typeface="Meiryo UI" panose="020B0604030504040204" pitchFamily="50" charset="-128"/>
                          <a:ea typeface="Meiryo UI" panose="020B0604030504040204" pitchFamily="50" charset="-128"/>
                        </a:rPr>
                        <a:t>申請の概要、</a:t>
                      </a:r>
                      <a:br>
                        <a:rPr kumimoji="1" lang="en-US" altLang="ja-JP" sz="1000" dirty="0">
                          <a:solidFill>
                            <a:schemeClr val="tx1"/>
                          </a:solidFill>
                          <a:latin typeface="Meiryo UI" panose="020B0604030504040204" pitchFamily="50" charset="-128"/>
                          <a:ea typeface="Meiryo UI" panose="020B0604030504040204" pitchFamily="50" charset="-128"/>
                        </a:rPr>
                      </a:br>
                      <a:r>
                        <a:rPr kumimoji="1" lang="en-US" altLang="ja-JP" sz="1000" dirty="0">
                          <a:solidFill>
                            <a:schemeClr val="tx1"/>
                          </a:solidFill>
                          <a:latin typeface="Meiryo UI" panose="020B0604030504040204" pitchFamily="50" charset="-128"/>
                          <a:ea typeface="Meiryo UI" panose="020B0604030504040204" pitchFamily="50" charset="-128"/>
                        </a:rPr>
                        <a:t>2.1 </a:t>
                      </a:r>
                      <a:r>
                        <a:rPr kumimoji="1" lang="ja-JP" altLang="en-US" sz="1000" dirty="0">
                          <a:solidFill>
                            <a:schemeClr val="tx1"/>
                          </a:solidFill>
                          <a:latin typeface="Meiryo UI" panose="020B0604030504040204" pitchFamily="50" charset="-128"/>
                          <a:ea typeface="Meiryo UI" panose="020B0604030504040204" pitchFamily="50" charset="-128"/>
                        </a:rPr>
                        <a:t>申請の概要（デジタル技術の活用に関する計画）、</a:t>
                      </a:r>
                      <a:r>
                        <a:rPr kumimoji="1" lang="en-US" altLang="ja-JP" sz="1000" dirty="0">
                          <a:solidFill>
                            <a:schemeClr val="tx1"/>
                          </a:solidFill>
                          <a:latin typeface="Meiryo UI" panose="020B0604030504040204" pitchFamily="50" charset="-128"/>
                          <a:ea typeface="Meiryo UI" panose="020B0604030504040204" pitchFamily="50" charset="-128"/>
                        </a:rPr>
                        <a:t>2.1 </a:t>
                      </a:r>
                      <a:r>
                        <a:rPr kumimoji="1" lang="ja-JP" altLang="en-US" sz="1000" dirty="0">
                          <a:solidFill>
                            <a:schemeClr val="tx1"/>
                          </a:solidFill>
                          <a:latin typeface="Meiryo UI" panose="020B0604030504040204" pitchFamily="50" charset="-128"/>
                          <a:ea typeface="Meiryo UI" panose="020B0604030504040204" pitchFamily="50" charset="-128"/>
                        </a:rPr>
                        <a:t>申請の概要（間接補助事業の特徴・勝ち筋）</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95053463"/>
                  </a:ext>
                </a:extLst>
              </a:tr>
              <a:tr h="258263">
                <a:tc>
                  <a:txBody>
                    <a:bodyPr/>
                    <a:lstStyle/>
                    <a:p>
                      <a:pPr algn="just" fontAlgn="ctr"/>
                      <a:r>
                        <a:rPr lang="ja-JP" altLang="en-US" sz="1000" b="0" i="0" u="none" strike="noStrike" dirty="0">
                          <a:solidFill>
                            <a:schemeClr val="tx1"/>
                          </a:solidFill>
                          <a:effectLst/>
                          <a:latin typeface="Meiryo UI" panose="020B0604030504040204" pitchFamily="50" charset="-128"/>
                          <a:ea typeface="Meiryo UI" panose="020B0604030504040204" pitchFamily="50" charset="-128"/>
                        </a:rPr>
                        <a:t>エ</a:t>
                      </a:r>
                      <a:r>
                        <a:rPr lang="ja-JP" sz="1000" b="0" i="0" u="none" strike="noStrike" dirty="0">
                          <a:solidFill>
                            <a:schemeClr val="tx1"/>
                          </a:solidFill>
                          <a:effectLst/>
                          <a:latin typeface="Meiryo UI" panose="020B0604030504040204" pitchFamily="50" charset="-128"/>
                          <a:ea typeface="Meiryo UI" panose="020B0604030504040204" pitchFamily="50" charset="-128"/>
                        </a:rPr>
                        <a:t>．グリーン市場</a:t>
                      </a:r>
                      <a:r>
                        <a:rPr lang="ja-JP" altLang="en-US" sz="1000" b="0" i="0" u="none" strike="noStrike" dirty="0">
                          <a:solidFill>
                            <a:schemeClr val="tx1"/>
                          </a:solidFill>
                          <a:effectLst/>
                          <a:latin typeface="Meiryo UI" panose="020B0604030504040204" pitchFamily="50" charset="-128"/>
                          <a:ea typeface="Meiryo UI" panose="020B0604030504040204" pitchFamily="50" charset="-128"/>
                        </a:rPr>
                        <a:t>獲得に向けた戦略</a:t>
                      </a:r>
                      <a:r>
                        <a:rPr lang="ja-JP" sz="1000" b="0" i="0" u="none" strike="noStrike" dirty="0">
                          <a:solidFill>
                            <a:schemeClr val="tx1"/>
                          </a:solidFill>
                          <a:effectLst/>
                          <a:latin typeface="Meiryo UI" panose="020B0604030504040204" pitchFamily="50" charset="-128"/>
                          <a:ea typeface="Meiryo UI" panose="020B0604030504040204" pitchFamily="50" charset="-128"/>
                        </a:rPr>
                        <a:t>（必須項目）</a:t>
                      </a:r>
                    </a:p>
                  </a:txBody>
                  <a:tcPr marL="72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buFont typeface="Arial" panose="020B0604020202020204" pitchFamily="34" charset="0"/>
                        <a:buChar char="•"/>
                      </a:pPr>
                      <a:r>
                        <a:rPr kumimoji="1" lang="en-US" altLang="ja-JP" sz="1000" dirty="0">
                          <a:solidFill>
                            <a:schemeClr val="tx1"/>
                          </a:solidFill>
                          <a:latin typeface="Meiryo UI" panose="020B0604030504040204" pitchFamily="50" charset="-128"/>
                          <a:ea typeface="Meiryo UI" panose="020B0604030504040204" pitchFamily="50" charset="-128"/>
                        </a:rPr>
                        <a:t>2.2 </a:t>
                      </a:r>
                      <a:r>
                        <a:rPr kumimoji="1" lang="ja-JP" altLang="en-US" sz="1000" dirty="0">
                          <a:solidFill>
                            <a:schemeClr val="tx1"/>
                          </a:solidFill>
                          <a:latin typeface="Meiryo UI" panose="020B0604030504040204" pitchFamily="50" charset="-128"/>
                          <a:ea typeface="Meiryo UI" panose="020B0604030504040204" pitchFamily="50" charset="-128"/>
                        </a:rPr>
                        <a:t>グリーン市場獲得に向けた戦略、</a:t>
                      </a:r>
                      <a:r>
                        <a:rPr kumimoji="1" lang="en-US" altLang="ja-JP" sz="1000" dirty="0">
                          <a:solidFill>
                            <a:schemeClr val="tx1"/>
                          </a:solidFill>
                          <a:latin typeface="Meiryo UI" panose="020B0604030504040204" pitchFamily="50" charset="-128"/>
                          <a:ea typeface="Meiryo UI" panose="020B0604030504040204" pitchFamily="50" charset="-128"/>
                        </a:rPr>
                        <a:t>2.2 </a:t>
                      </a:r>
                      <a:r>
                        <a:rPr kumimoji="1" lang="ja-JP" altLang="en-US" sz="1000" dirty="0">
                          <a:solidFill>
                            <a:schemeClr val="tx1"/>
                          </a:solidFill>
                          <a:latin typeface="Meiryo UI" panose="020B0604030504040204" pitchFamily="50" charset="-128"/>
                          <a:ea typeface="Meiryo UI" panose="020B0604030504040204" pitchFamily="50" charset="-128"/>
                        </a:rPr>
                        <a:t>グリーン市場獲得に向けた戦略（川下戦略）</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20293601"/>
                  </a:ext>
                </a:extLst>
              </a:tr>
              <a:tr h="227629">
                <a:tc>
                  <a:txBody>
                    <a:bodyPr/>
                    <a:lstStyle/>
                    <a:p>
                      <a:pPr algn="just" fontAlgn="ctr"/>
                      <a:r>
                        <a:rPr lang="ja-JP" altLang="en-US" sz="1000" b="0" i="0" u="none" strike="noStrike" dirty="0">
                          <a:solidFill>
                            <a:schemeClr val="tx1"/>
                          </a:solidFill>
                          <a:effectLst/>
                          <a:latin typeface="Meiryo UI" panose="020B0604030504040204" pitchFamily="50" charset="-128"/>
                          <a:ea typeface="Meiryo UI" panose="020B0604030504040204" pitchFamily="50" charset="-128"/>
                        </a:rPr>
                        <a:t>オ</a:t>
                      </a:r>
                      <a:r>
                        <a:rPr lang="ja-JP" sz="1000" b="0" i="0" u="none" strike="noStrike" dirty="0">
                          <a:solidFill>
                            <a:schemeClr val="tx1"/>
                          </a:solidFill>
                          <a:effectLst/>
                          <a:latin typeface="Meiryo UI" panose="020B0604030504040204" pitchFamily="50" charset="-128"/>
                          <a:ea typeface="Meiryo UI" panose="020B0604030504040204" pitchFamily="50" charset="-128"/>
                        </a:rPr>
                        <a:t>．</a:t>
                      </a:r>
                      <a:r>
                        <a:rPr lang="ja-JP" altLang="en-US" sz="1000" b="0" i="0" u="none" strike="noStrike" dirty="0">
                          <a:solidFill>
                            <a:schemeClr val="tx1"/>
                          </a:solidFill>
                          <a:effectLst/>
                          <a:latin typeface="Meiryo UI" panose="020B0604030504040204" pitchFamily="50" charset="-128"/>
                          <a:ea typeface="Meiryo UI" panose="020B0604030504040204" pitchFamily="50" charset="-128"/>
                        </a:rPr>
                        <a:t>オープン・クローズ</a:t>
                      </a:r>
                      <a:r>
                        <a:rPr lang="ja-JP" sz="1000" b="0" i="0" u="none" strike="noStrike" dirty="0">
                          <a:solidFill>
                            <a:schemeClr val="tx1"/>
                          </a:solidFill>
                          <a:effectLst/>
                          <a:latin typeface="Meiryo UI" panose="020B0604030504040204" pitchFamily="50" charset="-128"/>
                          <a:ea typeface="Meiryo UI" panose="020B0604030504040204" pitchFamily="50" charset="-128"/>
                        </a:rPr>
                        <a:t>戦略</a:t>
                      </a:r>
                      <a:r>
                        <a:rPr lang="ja-JP" altLang="en-US" sz="1000" b="0" i="0" u="none" strike="noStrike" dirty="0">
                          <a:solidFill>
                            <a:schemeClr val="tx1"/>
                          </a:solidFill>
                          <a:effectLst/>
                          <a:latin typeface="Meiryo UI" panose="020B0604030504040204" pitchFamily="50" charset="-128"/>
                          <a:ea typeface="Meiryo UI" panose="020B0604030504040204" pitchFamily="50" charset="-128"/>
                        </a:rPr>
                        <a:t>（必須項目）</a:t>
                      </a:r>
                      <a:endParaRPr lang="ja-JP" sz="1000" b="0" i="0" u="none" strike="noStrike" dirty="0">
                        <a:solidFill>
                          <a:schemeClr val="tx1"/>
                        </a:solidFill>
                        <a:effectLst/>
                        <a:latin typeface="Meiryo UI" panose="020B0604030504040204" pitchFamily="50" charset="-128"/>
                        <a:ea typeface="Meiryo UI" panose="020B0604030504040204" pitchFamily="50" charset="-128"/>
                      </a:endParaRPr>
                    </a:p>
                  </a:txBody>
                  <a:tcPr marL="72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buFont typeface="Arial" panose="020B0604020202020204" pitchFamily="34" charset="0"/>
                        <a:buChar char="•"/>
                      </a:pPr>
                      <a:r>
                        <a:rPr kumimoji="1" lang="en-US" altLang="ja-JP" sz="1000" dirty="0">
                          <a:solidFill>
                            <a:schemeClr val="tx1"/>
                          </a:solidFill>
                          <a:latin typeface="Meiryo UI" panose="020B0604030504040204" pitchFamily="50" charset="-128"/>
                          <a:ea typeface="Meiryo UI" panose="020B0604030504040204" pitchFamily="50" charset="-128"/>
                        </a:rPr>
                        <a:t>2.2 </a:t>
                      </a:r>
                      <a:r>
                        <a:rPr kumimoji="1" lang="ja-JP" altLang="en-US" sz="1000" dirty="0">
                          <a:solidFill>
                            <a:schemeClr val="tx1"/>
                          </a:solidFill>
                          <a:latin typeface="Meiryo UI" panose="020B0604030504040204" pitchFamily="50" charset="-128"/>
                          <a:ea typeface="Meiryo UI" panose="020B0604030504040204" pitchFamily="50" charset="-128"/>
                        </a:rPr>
                        <a:t>グリーン市場獲得に向けた戦略、</a:t>
                      </a:r>
                      <a:r>
                        <a:rPr kumimoji="1" lang="en-US" altLang="ja-JP" sz="1000" dirty="0">
                          <a:solidFill>
                            <a:schemeClr val="tx1"/>
                          </a:solidFill>
                          <a:latin typeface="Meiryo UI" panose="020B0604030504040204" pitchFamily="50" charset="-128"/>
                          <a:ea typeface="Meiryo UI" panose="020B0604030504040204" pitchFamily="50" charset="-128"/>
                        </a:rPr>
                        <a:t>2.2 </a:t>
                      </a:r>
                      <a:r>
                        <a:rPr kumimoji="1" lang="ja-JP" altLang="en-US" sz="1000" dirty="0">
                          <a:solidFill>
                            <a:schemeClr val="tx1"/>
                          </a:solidFill>
                          <a:latin typeface="Meiryo UI" panose="020B0604030504040204" pitchFamily="50" charset="-128"/>
                          <a:ea typeface="Meiryo UI" panose="020B0604030504040204" pitchFamily="50" charset="-128"/>
                        </a:rPr>
                        <a:t>グリーン市場獲得に向けた戦略（オープン・クローズ戦略）</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086361350"/>
                  </a:ext>
                </a:extLst>
              </a:tr>
              <a:tr h="138992">
                <a:tc>
                  <a:txBody>
                    <a:bodyPr/>
                    <a:lstStyle/>
                    <a:p>
                      <a:pPr algn="just" fontAlgn="ctr"/>
                      <a:r>
                        <a:rPr lang="ja-JP" altLang="en-US" sz="1000" b="0" i="0" u="none" strike="noStrike" dirty="0">
                          <a:solidFill>
                            <a:schemeClr val="tx1"/>
                          </a:solidFill>
                          <a:effectLst/>
                          <a:latin typeface="Meiryo UI" panose="020B0604030504040204" pitchFamily="50" charset="-128"/>
                          <a:ea typeface="Meiryo UI" panose="020B0604030504040204" pitchFamily="50" charset="-128"/>
                        </a:rPr>
                        <a:t>カ</a:t>
                      </a:r>
                      <a:r>
                        <a:rPr lang="ja-JP" altLang="ja-JP" sz="1000" b="0" i="0" u="none" strike="noStrike" dirty="0">
                          <a:solidFill>
                            <a:schemeClr val="tx1"/>
                          </a:solidFill>
                          <a:effectLst/>
                          <a:latin typeface="Meiryo UI" panose="020B0604030504040204" pitchFamily="50" charset="-128"/>
                          <a:ea typeface="Meiryo UI" panose="020B0604030504040204" pitchFamily="50" charset="-128"/>
                        </a:rPr>
                        <a:t>．</a:t>
                      </a:r>
                      <a:r>
                        <a:rPr lang="ja-JP" altLang="en-US" sz="1000" b="0" i="0" u="none" strike="noStrike" dirty="0">
                          <a:solidFill>
                            <a:schemeClr val="tx1"/>
                          </a:solidFill>
                          <a:effectLst/>
                          <a:latin typeface="Meiryo UI" panose="020B0604030504040204" pitchFamily="50" charset="-128"/>
                          <a:ea typeface="Meiryo UI" panose="020B0604030504040204" pitchFamily="50" charset="-128"/>
                        </a:rPr>
                        <a:t>情報管理体制（必須項目）</a:t>
                      </a:r>
                      <a:endParaRPr lang="ja-JP" sz="1000" b="0" i="0" u="none" strike="noStrike" dirty="0">
                        <a:solidFill>
                          <a:schemeClr val="tx1"/>
                        </a:solidFill>
                        <a:effectLst/>
                        <a:latin typeface="Meiryo UI" panose="020B0604030504040204" pitchFamily="50" charset="-128"/>
                        <a:ea typeface="Meiryo UI" panose="020B0604030504040204" pitchFamily="50" charset="-128"/>
                      </a:endParaRPr>
                    </a:p>
                  </a:txBody>
                  <a:tcPr marL="72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1450" indent="-171450">
                        <a:buFont typeface="Arial" panose="020B0604020202020204" pitchFamily="34" charset="0"/>
                        <a:buChar char="•"/>
                      </a:pPr>
                      <a:r>
                        <a:rPr kumimoji="1" lang="ja-JP" altLang="en-US" sz="1000" dirty="0">
                          <a:solidFill>
                            <a:schemeClr val="tx1"/>
                          </a:solidFill>
                          <a:latin typeface="Meiryo UI" panose="020B0604030504040204" pitchFamily="50" charset="-128"/>
                          <a:ea typeface="Meiryo UI" panose="020B0604030504040204" pitchFamily="50" charset="-128"/>
                        </a:rPr>
                        <a:t>なし（様式第５）</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57759144"/>
                  </a:ext>
                </a:extLst>
              </a:tr>
            </a:tbl>
          </a:graphicData>
        </a:graphic>
      </p:graphicFrame>
      <p:sp>
        <p:nvSpPr>
          <p:cNvPr id="4" name="Title 1">
            <a:extLst>
              <a:ext uri="{FF2B5EF4-FFF2-40B4-BE49-F238E27FC236}">
                <a16:creationId xmlns:a16="http://schemas.microsoft.com/office/drawing/2014/main" id="{1A313A87-6767-E9E2-BE54-329ACE5FC8B7}"/>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（参考）審査項目と実施計画内の各項目との関係性</a:t>
            </a:r>
          </a:p>
        </p:txBody>
      </p:sp>
    </p:spTree>
    <p:custDataLst>
      <p:tags r:id="rId1"/>
    </p:custDataLst>
    <p:extLst>
      <p:ext uri="{BB962C8B-B14F-4D97-AF65-F5344CB8AC3E}">
        <p14:creationId xmlns:p14="http://schemas.microsoft.com/office/powerpoint/2010/main" val="37767371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グループ化 4">
            <a:extLst>
              <a:ext uri="{FF2B5EF4-FFF2-40B4-BE49-F238E27FC236}">
                <a16:creationId xmlns:a16="http://schemas.microsoft.com/office/drawing/2014/main" id="{A5767B53-1ADD-38CD-C3DC-483DF9880D6B}"/>
              </a:ext>
            </a:extLst>
          </p:cNvPr>
          <p:cNvGrpSpPr/>
          <p:nvPr/>
        </p:nvGrpSpPr>
        <p:grpSpPr>
          <a:xfrm>
            <a:off x="765597" y="1997800"/>
            <a:ext cx="10657837" cy="288000"/>
            <a:chOff x="156000" y="1879963"/>
            <a:chExt cx="5760000" cy="288000"/>
          </a:xfrm>
        </p:grpSpPr>
        <p:sp>
          <p:nvSpPr>
            <p:cNvPr id="6" name="正方形/長方形 5">
              <a:extLst>
                <a:ext uri="{FF2B5EF4-FFF2-40B4-BE49-F238E27FC236}">
                  <a16:creationId xmlns:a16="http://schemas.microsoft.com/office/drawing/2014/main" id="{4D153003-77AC-BF7B-5657-6CC4208EFE38}"/>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経済面及び技術面以外のリスク</a:t>
              </a:r>
            </a:p>
          </p:txBody>
        </p:sp>
        <p:cxnSp>
          <p:nvCxnSpPr>
            <p:cNvPr id="8" name="直線コネクタ 7">
              <a:extLst>
                <a:ext uri="{FF2B5EF4-FFF2-40B4-BE49-F238E27FC236}">
                  <a16:creationId xmlns:a16="http://schemas.microsoft.com/office/drawing/2014/main" id="{3B1871AE-2DE3-818B-E8EE-9AD0E9B3F68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9" name="ee4pContent3">
            <a:extLst>
              <a:ext uri="{FF2B5EF4-FFF2-40B4-BE49-F238E27FC236}">
                <a16:creationId xmlns:a16="http://schemas.microsoft.com/office/drawing/2014/main" id="{BBAC5CAE-452D-E4C7-C778-355C5F152C85}"/>
              </a:ext>
            </a:extLst>
          </p:cNvPr>
          <p:cNvSpPr txBox="1"/>
          <p:nvPr/>
        </p:nvSpPr>
        <p:spPr>
          <a:xfrm>
            <a:off x="765598" y="2420270"/>
            <a:ext cx="5220000" cy="64800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によるリスク</a:t>
            </a:r>
            <a:endParaRPr kumimoji="1" lang="en-US" altLang="ja-JP" sz="1400">
              <a:latin typeface="Meiryo UI" panose="020B0604030504040204" pitchFamily="50" charset="-128"/>
              <a:ea typeface="Meiryo UI" panose="020B0604030504040204" pitchFamily="50" charset="-128"/>
            </a:endParaRPr>
          </a:p>
          <a:p>
            <a:pPr marL="108000" lvl="1" indent="0">
              <a:buSzPct val="100000"/>
              <a:buNone/>
            </a:pPr>
            <a:r>
              <a:rPr kumimoji="1" lang="ja-JP" altLang="en-US" sz="1400">
                <a:latin typeface="Meiryo UI" panose="020B0604030504040204" pitchFamily="50" charset="-128"/>
                <a:ea typeface="Meiryo UI" panose="020B0604030504040204" pitchFamily="50" charset="-128"/>
              </a:rPr>
              <a:t>→　</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等を実施</a:t>
            </a:r>
            <a:endParaRPr kumimoji="1" lang="en-US" altLang="ja-JP" sz="1400">
              <a:latin typeface="Meiryo UI" panose="020B0604030504040204" pitchFamily="50" charset="-128"/>
              <a:ea typeface="Meiryo UI" panose="020B0604030504040204" pitchFamily="50" charset="-128"/>
            </a:endParaRPr>
          </a:p>
        </p:txBody>
      </p:sp>
      <p:sp>
        <p:nvSpPr>
          <p:cNvPr id="10" name="ee4pContent3">
            <a:extLst>
              <a:ext uri="{FF2B5EF4-FFF2-40B4-BE49-F238E27FC236}">
                <a16:creationId xmlns:a16="http://schemas.microsoft.com/office/drawing/2014/main" id="{CBEAEDF6-4FB0-AF30-D083-C166C439B859}"/>
              </a:ext>
            </a:extLst>
          </p:cNvPr>
          <p:cNvSpPr txBox="1"/>
          <p:nvPr/>
        </p:nvSpPr>
        <p:spPr>
          <a:xfrm>
            <a:off x="6206404" y="2420270"/>
            <a:ext cx="5220000" cy="64800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根拠</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p:txBody>
      </p:sp>
      <p:sp>
        <p:nvSpPr>
          <p:cNvPr id="2" name="正方形/長方形 1">
            <a:extLst>
              <a:ext uri="{FF2B5EF4-FFF2-40B4-BE49-F238E27FC236}">
                <a16:creationId xmlns:a16="http://schemas.microsoft.com/office/drawing/2014/main" id="{BC7E14DB-F61D-1F69-8C8B-28362D17EEAE}"/>
              </a:ext>
            </a:extLst>
          </p:cNvPr>
          <p:cNvSpPr/>
          <p:nvPr/>
        </p:nvSpPr>
        <p:spPr>
          <a:xfrm>
            <a:off x="8001000" y="-842211"/>
            <a:ext cx="4191001" cy="784225"/>
          </a:xfrm>
          <a:prstGeom prst="rect">
            <a:avLst/>
          </a:prstGeom>
          <a:solidFill>
            <a:srgbClr val="FFFF00"/>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fontAlgn="ct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④</a:t>
            </a:r>
            <a:r>
              <a:rPr lang="en-US" altLang="ja-JP" sz="1200" b="0" i="0" u="none" strike="noStrike" dirty="0" err="1">
                <a:solidFill>
                  <a:schemeClr val="tx1"/>
                </a:solidFill>
                <a:effectLst/>
                <a:latin typeface="Meiryo UI" panose="020B0604030504040204" pitchFamily="50" charset="-128"/>
                <a:ea typeface="Meiryo UI" panose="020B0604030504040204" pitchFamily="50" charset="-128"/>
              </a:rPr>
              <a:t>民間企業のみでは投資判断が真に困難な事業であることに関する審査</a:t>
            </a:r>
            <a:endParaRPr lang="ja-JP" altLang="ja-JP" sz="1200" b="0" i="0" u="none" strike="noStrike" dirty="0">
              <a:solidFill>
                <a:schemeClr val="tx1"/>
              </a:solidFill>
              <a:effectLst/>
              <a:latin typeface="Meiryo UI" panose="020B0604030504040204" pitchFamily="50" charset="-128"/>
              <a:ea typeface="Meiryo UI" panose="020B0604030504040204" pitchFamily="50" charset="-128"/>
            </a:endParaRPr>
          </a:p>
          <a:p>
            <a:pPr algn="just" fontAlgn="ct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ウ．その他定性的基準（加点項目）</a:t>
            </a:r>
          </a:p>
        </p:txBody>
      </p:sp>
      <p:sp>
        <p:nvSpPr>
          <p:cNvPr id="3" name="Title 1">
            <a:extLst>
              <a:ext uri="{FF2B5EF4-FFF2-40B4-BE49-F238E27FC236}">
                <a16:creationId xmlns:a16="http://schemas.microsoft.com/office/drawing/2014/main" id="{4737B2D2-054F-23F6-286F-5F99A19E79C4}"/>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lumMod val="50000"/>
                    <a:lumOff val="50000"/>
                  </a:schemeClr>
                </a:solidFill>
              </a:rPr>
              <a:t>6.</a:t>
            </a:r>
            <a:r>
              <a:rPr lang="ja-JP" altLang="en-US" sz="2000" dirty="0">
                <a:solidFill>
                  <a:schemeClr val="tx1">
                    <a:lumMod val="50000"/>
                    <a:lumOff val="50000"/>
                  </a:schemeClr>
                </a:solidFill>
              </a:rPr>
              <a:t> その他（経済面及び技術面以外のリスク）</a:t>
            </a:r>
          </a:p>
        </p:txBody>
      </p:sp>
      <p:sp>
        <p:nvSpPr>
          <p:cNvPr id="4" name="Title 1">
            <a:extLst>
              <a:ext uri="{FF2B5EF4-FFF2-40B4-BE49-F238E27FC236}">
                <a16:creationId xmlns:a16="http://schemas.microsoft.com/office/drawing/2014/main" id="{75FE5B3E-397B-4342-0C73-C2C1858D50AF}"/>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補助を前提としない場合、間接補助</a:t>
            </a:r>
            <a:r>
              <a:rPr kumimoji="1" lang="ja-JP" altLang="en-US" dirty="0">
                <a:solidFill>
                  <a:schemeClr val="tx1"/>
                </a:solidFill>
              </a:rPr>
              <a:t>事業は自社にとって</a:t>
            </a:r>
            <a:r>
              <a:rPr kumimoji="1" lang="en-US" altLang="ja-JP" dirty="0">
                <a:solidFill>
                  <a:schemeClr val="tx1"/>
                </a:solidFill>
              </a:rPr>
              <a:t>xx</a:t>
            </a:r>
            <a:r>
              <a:rPr kumimoji="1" lang="ja-JP" altLang="en-US" dirty="0">
                <a:solidFill>
                  <a:schemeClr val="tx1"/>
                </a:solidFill>
              </a:rPr>
              <a:t>のリスクが見込まれ、投資が困難</a:t>
            </a:r>
            <a:endParaRPr kumimoji="1" lang="en-US" altLang="ja-JP" dirty="0">
              <a:solidFill>
                <a:schemeClr val="tx1"/>
              </a:solidFill>
            </a:endParaRPr>
          </a:p>
        </p:txBody>
      </p:sp>
      <p:cxnSp>
        <p:nvCxnSpPr>
          <p:cNvPr id="7" name="直線コネクタ 6">
            <a:extLst>
              <a:ext uri="{FF2B5EF4-FFF2-40B4-BE49-F238E27FC236}">
                <a16:creationId xmlns:a16="http://schemas.microsoft.com/office/drawing/2014/main" id="{E987742C-C5FD-7C81-4860-A235030AF0B6}"/>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正方形/長方形 11">
            <a:extLst>
              <a:ext uri="{FF2B5EF4-FFF2-40B4-BE49-F238E27FC236}">
                <a16:creationId xmlns:a16="http://schemas.microsoft.com/office/drawing/2014/main" id="{299FC8D5-3CD5-3B8A-B426-5797A30CCF4E}"/>
              </a:ext>
            </a:extLst>
          </p:cNvPr>
          <p:cNvSpPr/>
          <p:nvPr/>
        </p:nvSpPr>
        <p:spPr>
          <a:xfrm>
            <a:off x="11152486" y="85758"/>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加点項目</a:t>
            </a:r>
          </a:p>
        </p:txBody>
      </p:sp>
      <p:sp>
        <p:nvSpPr>
          <p:cNvPr id="16" name="正方形/長方形 15">
            <a:extLst>
              <a:ext uri="{FF2B5EF4-FFF2-40B4-BE49-F238E27FC236}">
                <a16:creationId xmlns:a16="http://schemas.microsoft.com/office/drawing/2014/main" id="{BEA3AF59-B5A9-95CB-6C60-22AF3D4E0558}"/>
              </a:ext>
            </a:extLst>
          </p:cNvPr>
          <p:cNvSpPr/>
          <p:nvPr/>
        </p:nvSpPr>
        <p:spPr>
          <a:xfrm>
            <a:off x="2413755" y="3429000"/>
            <a:ext cx="7868093" cy="292091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経済面及び技術面以外のリスク</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→その他投資判断が困難となる経済面及び技術面以外のリスクがあれば、その根拠とともに記載すること。</a:t>
            </a:r>
          </a:p>
          <a:p>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加点を目指す場合のみ記載すること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8302649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D44F4B64-F66A-AF23-328F-899A6AA8C3CA}"/>
              </a:ext>
            </a:extLst>
          </p:cNvPr>
          <p:cNvSpPr txBox="1"/>
          <p:nvPr/>
        </p:nvSpPr>
        <p:spPr>
          <a:xfrm>
            <a:off x="5155473" y="4624925"/>
            <a:ext cx="1680755" cy="13062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3600" dirty="0">
                <a:solidFill>
                  <a:schemeClr val="tx1"/>
                </a:solidFill>
                <a:latin typeface="Meiryo UI" panose="020B0604030504040204" pitchFamily="50" charset="-128"/>
                <a:ea typeface="Meiryo UI" panose="020B0604030504040204" pitchFamily="50" charset="-128"/>
              </a:rPr>
              <a:t>@@@</a:t>
            </a:r>
            <a:r>
              <a:rPr kumimoji="1" lang="ja-JP" altLang="en-US" sz="3600" dirty="0">
                <a:solidFill>
                  <a:schemeClr val="tx1"/>
                </a:solidFill>
                <a:latin typeface="Meiryo UI" panose="020B0604030504040204" pitchFamily="50" charset="-128"/>
                <a:ea typeface="Meiryo UI" panose="020B0604030504040204" pitchFamily="50" charset="-128"/>
              </a:rPr>
              <a:t>（社名）</a:t>
            </a:r>
          </a:p>
        </p:txBody>
      </p:sp>
      <p:sp>
        <p:nvSpPr>
          <p:cNvPr id="4" name="正方形/長方形 3">
            <a:extLst>
              <a:ext uri="{FF2B5EF4-FFF2-40B4-BE49-F238E27FC236}">
                <a16:creationId xmlns:a16="http://schemas.microsoft.com/office/drawing/2014/main" id="{0E690E98-3C57-6FBA-A4F6-3A3B37A4921A}"/>
              </a:ext>
            </a:extLst>
          </p:cNvPr>
          <p:cNvSpPr/>
          <p:nvPr/>
        </p:nvSpPr>
        <p:spPr bwMode="gray">
          <a:xfrm>
            <a:off x="774720" y="1827160"/>
            <a:ext cx="841644" cy="841644"/>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en-US" altLang="ja-JP" sz="5400" dirty="0">
                <a:solidFill>
                  <a:schemeClr val="bg1"/>
                </a:solidFill>
                <a:latin typeface="Meiryo UI" panose="020B0604030504040204" pitchFamily="50" charset="-128"/>
                <a:ea typeface="Meiryo UI" panose="020B0604030504040204" pitchFamily="50" charset="-128"/>
              </a:rPr>
              <a:t>C</a:t>
            </a:r>
            <a:endParaRPr kumimoji="0" lang="ja-JP" altLang="en-US" sz="5400" dirty="0">
              <a:solidFill>
                <a:schemeClr val="bg1"/>
              </a:solidFill>
              <a:latin typeface="Meiryo UI" panose="020B0604030504040204" pitchFamily="50" charset="-128"/>
              <a:ea typeface="Meiryo UI" panose="020B0604030504040204" pitchFamily="50" charset="-128"/>
            </a:endParaRPr>
          </a:p>
        </p:txBody>
      </p:sp>
      <p:sp>
        <p:nvSpPr>
          <p:cNvPr id="6" name="Rectangle 4">
            <a:extLst>
              <a:ext uri="{FF2B5EF4-FFF2-40B4-BE49-F238E27FC236}">
                <a16:creationId xmlns:a16="http://schemas.microsoft.com/office/drawing/2014/main" id="{AA6CE3A8-8415-2651-4524-4AF45007EFAB}"/>
              </a:ext>
            </a:extLst>
          </p:cNvPr>
          <p:cNvSpPr/>
          <p:nvPr>
            <p:custDataLst>
              <p:tags r:id="rId1"/>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chemeClr val="tx1"/>
                </a:solidFill>
                <a:latin typeface="Trebuchet MS" panose="020B0603020202020204" pitchFamily="34" charset="0"/>
                <a:ea typeface="Meiryo UI" panose="020B0604030504040204" pitchFamily="50" charset="-128"/>
              </a:rPr>
              <a:t>間接補助事業の遂行における</a:t>
            </a:r>
            <a:endParaRPr kumimoji="1" lang="en-US" altLang="ja-JP" sz="5400" dirty="0">
              <a:solidFill>
                <a:schemeClr val="tx1"/>
              </a:solidFill>
              <a:latin typeface="Trebuchet MS" panose="020B0603020202020204" pitchFamily="34" charset="0"/>
              <a:ea typeface="Meiryo UI" panose="020B0604030504040204" pitchFamily="50" charset="-128"/>
            </a:endParaRPr>
          </a:p>
          <a:p>
            <a:pPr algn="ctr">
              <a:lnSpc>
                <a:spcPts val="6000"/>
              </a:lnSpc>
            </a:pPr>
            <a:r>
              <a:rPr kumimoji="1" lang="ja-JP" altLang="en-US" sz="5400" dirty="0">
                <a:solidFill>
                  <a:schemeClr val="tx1"/>
                </a:solidFill>
                <a:latin typeface="Trebuchet MS" panose="020B0603020202020204" pitchFamily="34" charset="0"/>
                <a:ea typeface="Meiryo UI" panose="020B0604030504040204" pitchFamily="50" charset="-128"/>
              </a:rPr>
              <a:t>経営層のコミットメント</a:t>
            </a:r>
            <a:endParaRPr kumimoji="1" lang="en-US" altLang="ja-JP" sz="3600" dirty="0">
              <a:solidFill>
                <a:schemeClr val="tx1"/>
              </a:solidFill>
              <a:latin typeface="Trebuchet MS" panose="020B0603020202020204" pitchFamily="34" charset="0"/>
              <a:ea typeface="Meiryo UI" panose="020B0604030504040204" pitchFamily="50" charset="-128"/>
            </a:endParaRPr>
          </a:p>
        </p:txBody>
      </p:sp>
      <p:sp>
        <p:nvSpPr>
          <p:cNvPr id="10" name="吹き出し: 四角形 48">
            <a:extLst>
              <a:ext uri="{FF2B5EF4-FFF2-40B4-BE49-F238E27FC236}">
                <a16:creationId xmlns:a16="http://schemas.microsoft.com/office/drawing/2014/main" id="{44004E82-BC2F-ECF6-66F8-0FC222E637CC}"/>
              </a:ext>
            </a:extLst>
          </p:cNvPr>
          <p:cNvSpPr/>
          <p:nvPr/>
        </p:nvSpPr>
        <p:spPr>
          <a:xfrm flipH="1">
            <a:off x="8653803" y="94268"/>
            <a:ext cx="3434499" cy="1354703"/>
          </a:xfrm>
          <a:prstGeom prst="wedgeRectCallout">
            <a:avLst>
              <a:gd name="adj1" fmla="val 49946"/>
              <a:gd name="adj2" fmla="val -20"/>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400" b="1" dirty="0">
                <a:solidFill>
                  <a:srgbClr val="FF0000"/>
                </a:solidFill>
                <a:latin typeface="Meiryo UI" panose="020B0604030504040204" pitchFamily="50" charset="-128"/>
                <a:ea typeface="Meiryo UI" panose="020B0604030504040204" pitchFamily="50" charset="-128"/>
              </a:rPr>
              <a:t>※</a:t>
            </a:r>
            <a:r>
              <a:rPr lang="ja-JP" altLang="en-US" sz="1400" b="1" dirty="0">
                <a:solidFill>
                  <a:srgbClr val="FF0000"/>
                </a:solidFill>
                <a:latin typeface="Meiryo UI" panose="020B0604030504040204" pitchFamily="50" charset="-128"/>
                <a:ea typeface="Meiryo UI" panose="020B0604030504040204" pitchFamily="50" charset="-128"/>
              </a:rPr>
              <a:t>本パートは事業者単位で提出すること</a:t>
            </a:r>
            <a:br>
              <a:rPr lang="en-US" altLang="ja-JP" sz="1400" b="1" dirty="0">
                <a:solidFill>
                  <a:srgbClr val="FF0000"/>
                </a:solidFill>
                <a:latin typeface="Meiryo UI" panose="020B0604030504040204" pitchFamily="50" charset="-128"/>
                <a:ea typeface="Meiryo UI" panose="020B0604030504040204" pitchFamily="50" charset="-128"/>
              </a:rPr>
            </a:br>
            <a:r>
              <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（但し、共同申請者のうち、本事業を中核的に推進する主体ではない場合は、共同申請者が代表者名で、経営者の関与の下で着実に本事業に取り組んでいく旨を記載した文書（</a:t>
            </a:r>
            <a:r>
              <a:rPr kumimoji="1" lang="en-US" altLang="ja-JP"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p.36</a:t>
            </a:r>
            <a:r>
              <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）を作成・提出することにより、本様式の提出を省略できる）</a:t>
            </a:r>
            <a:endParaRPr kumimoji="1" lang="en-US" altLang="ja-JP"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Tree>
    <p:extLst>
      <p:ext uri="{BB962C8B-B14F-4D97-AF65-F5344CB8AC3E}">
        <p14:creationId xmlns:p14="http://schemas.microsoft.com/office/powerpoint/2010/main" val="8337318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ee4pContent3">
            <a:extLst>
              <a:ext uri="{FF2B5EF4-FFF2-40B4-BE49-F238E27FC236}">
                <a16:creationId xmlns:a16="http://schemas.microsoft.com/office/drawing/2014/main" id="{ACBF2249-78E7-966A-5C76-E423DF3243BD}"/>
              </a:ext>
            </a:extLst>
          </p:cNvPr>
          <p:cNvSpPr txBox="1"/>
          <p:nvPr/>
        </p:nvSpPr>
        <p:spPr>
          <a:xfrm>
            <a:off x="6239439" y="2004348"/>
            <a:ext cx="5183998" cy="405987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a:latin typeface="Meiryo UI" panose="020B0604030504040204" pitchFamily="50" charset="-128"/>
                <a:ea typeface="Meiryo UI" panose="020B0604030504040204" pitchFamily="50" charset="-128"/>
              </a:rPr>
              <a:t>本</a:t>
            </a:r>
            <a:r>
              <a:rPr lang="zh-TW" altLang="en-US" sz="1400">
                <a:latin typeface="Meiryo UI" panose="020B0604030504040204" pitchFamily="50" charset="-128"/>
                <a:ea typeface="Meiryo UI" panose="020B0604030504040204" pitchFamily="50" charset="-128"/>
              </a:rPr>
              <a:t>事業</a:t>
            </a:r>
            <a:r>
              <a:rPr lang="ja-JP" altLang="en-US" sz="1400">
                <a:latin typeface="Meiryo UI" panose="020B0604030504040204" pitchFamily="50" charset="-128"/>
                <a:ea typeface="Meiryo UI" panose="020B0604030504040204" pitchFamily="50" charset="-128"/>
              </a:rPr>
              <a:t>責任者と担当部署</a:t>
            </a:r>
            <a:endParaRPr lang="en-US" altLang="ja-JP" sz="1400">
              <a:latin typeface="Meiryo UI" panose="020B0604030504040204" pitchFamily="50" charset="-128"/>
              <a:ea typeface="Meiryo UI" panose="020B0604030504040204" pitchFamily="50" charset="-128"/>
            </a:endParaRPr>
          </a:p>
          <a:p>
            <a:pPr lvl="1">
              <a:buSzPct val="100000"/>
            </a:pPr>
            <a:r>
              <a:rPr lang="ja-JP" altLang="en-US" sz="1400">
                <a:latin typeface="Meiryo UI" panose="020B0604030504040204" pitchFamily="50" charset="-128"/>
                <a:ea typeface="Meiryo UI" panose="020B0604030504040204" pitchFamily="50" charset="-128"/>
              </a:rPr>
              <a:t>本</a:t>
            </a:r>
            <a:r>
              <a:rPr lang="zh-TW" altLang="en-US" sz="1400">
                <a:latin typeface="Meiryo UI" panose="020B0604030504040204" pitchFamily="50" charset="-128"/>
                <a:ea typeface="Meiryo UI" panose="020B0604030504040204" pitchFamily="50" charset="-128"/>
              </a:rPr>
              <a:t>事業</a:t>
            </a:r>
            <a:r>
              <a:rPr lang="ja-JP" altLang="en-US" sz="1400">
                <a:latin typeface="Meiryo UI" panose="020B0604030504040204" pitchFamily="50" charset="-128"/>
                <a:ea typeface="Meiryo UI" panose="020B0604030504040204" pitchFamily="50" charset="-128"/>
              </a:rPr>
              <a:t>責任者</a:t>
            </a:r>
            <a:endParaRPr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E</a:t>
            </a:r>
            <a:r>
              <a:rPr kumimoji="1" lang="ja-JP" altLang="en-US" sz="1400">
                <a:latin typeface="Meiryo UI" panose="020B0604030504040204" pitchFamily="50" charset="-128"/>
                <a:ea typeface="Meiryo UI" panose="020B0604030504040204" pitchFamily="50" charset="-128"/>
              </a:rPr>
              <a:t>本部長：</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を担当</a:t>
            </a:r>
            <a:endParaRPr kumimoji="1" lang="en-US" altLang="ja-JP" sz="14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担当チーム</a:t>
            </a:r>
            <a:endParaRPr kumimoji="1" lang="en-US" altLang="ja-JP" sz="1400">
              <a:latin typeface="Meiryo UI" panose="020B0604030504040204" pitchFamily="50" charset="-128"/>
              <a:ea typeface="Meiryo UI" panose="020B0604030504040204" pitchFamily="50" charset="-128"/>
            </a:endParaRPr>
          </a:p>
          <a:p>
            <a:pPr lvl="2">
              <a:buSzPct val="100000"/>
              <a:buFont typeface="Trebuchet MS" panose="020B0603020202020204" pitchFamily="34" charset="0"/>
              <a:buChar char="–"/>
            </a:pPr>
            <a:r>
              <a:rPr kumimoji="1" lang="ja-JP" altLang="en-US" sz="1400">
                <a:latin typeface="Meiryo UI" panose="020B0604030504040204" pitchFamily="50" charset="-128"/>
                <a:ea typeface="Meiryo UI" panose="020B0604030504040204" pitchFamily="50" charset="-128"/>
              </a:rPr>
              <a:t>チーム</a:t>
            </a:r>
            <a:r>
              <a:rPr kumimoji="1" lang="en-US" altLang="ja-JP" sz="1400">
                <a:latin typeface="Meiryo UI" panose="020B0604030504040204" pitchFamily="50" charset="-128"/>
                <a:ea typeface="Meiryo UI" panose="020B0604030504040204" pitchFamily="50" charset="-128"/>
              </a:rPr>
              <a:t>A</a:t>
            </a:r>
            <a:r>
              <a:rPr kumimoji="1" lang="ja-JP" altLang="en-US" sz="1400">
                <a:latin typeface="Meiryo UI" panose="020B0604030504040204" pitchFamily="50" charset="-128"/>
                <a:ea typeface="Meiryo UI" panose="020B0604030504040204" pitchFamily="50" charset="-128"/>
              </a:rPr>
              <a:t>：①</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a:t>
            </a: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：③</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a:t>
            </a:r>
            <a:r>
              <a:rPr lang="en-US" altLang="ja-JP" sz="1400">
                <a:latin typeface="Meiryo UI" panose="020B0604030504040204" pitchFamily="50" charset="-128"/>
                <a:ea typeface="Meiryo UI" panose="020B0604030504040204" pitchFamily="50" charset="-128"/>
              </a:rPr>
              <a:t>C</a:t>
            </a:r>
            <a:r>
              <a:rPr lang="ja-JP" altLang="en-US" sz="1400">
                <a:latin typeface="Meiryo UI" panose="020B0604030504040204" pitchFamily="50" charset="-128"/>
                <a:ea typeface="Meiryo UI" panose="020B0604030504040204" pitchFamily="50" charset="-128"/>
              </a:rPr>
              <a:t>：④</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en-US" altLang="ja-JP" sz="1400">
                <a:latin typeface="Meiryo UI" panose="020B0604030504040204" pitchFamily="50" charset="-128"/>
                <a:ea typeface="Meiryo UI" panose="020B0604030504040204" pitchFamily="50" charset="-128"/>
              </a:rPr>
              <a:t>D</a:t>
            </a:r>
            <a:r>
              <a:rPr lang="ja-JP" altLang="en-US" sz="1400">
                <a:latin typeface="Meiryo UI" panose="020B0604030504040204" pitchFamily="50" charset="-128"/>
                <a:ea typeface="Meiryo UI" panose="020B0604030504040204" pitchFamily="50" charset="-128"/>
              </a:rPr>
              <a:t>部（</a:t>
            </a:r>
            <a:r>
              <a:rPr lang="en-US" altLang="ja-JP" sz="1400">
                <a:latin typeface="Meiryo UI" panose="020B0604030504040204" pitchFamily="50" charset="-128"/>
                <a:ea typeface="Meiryo UI" panose="020B0604030504040204" pitchFamily="50" charset="-128"/>
              </a:rPr>
              <a:t>F</a:t>
            </a:r>
            <a:r>
              <a:rPr lang="ja-JP" altLang="en-US" sz="1400">
                <a:latin typeface="Meiryo UI" panose="020B0604030504040204" pitchFamily="50" charset="-128"/>
                <a:ea typeface="Meiryo UI" panose="020B0604030504040204" pitchFamily="50" charset="-128"/>
              </a:rPr>
              <a:t>部長）：</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marL="358775" lvl="2" indent="-274638">
              <a:buSzPct val="100000"/>
              <a:buFont typeface="Arial" panose="020B0604020202020204" pitchFamily="34" charset="0"/>
              <a:buChar char="•"/>
            </a:pPr>
            <a:r>
              <a:rPr kumimoji="1" lang="ja-JP" altLang="en-US" sz="1400">
                <a:latin typeface="Meiryo UI" panose="020B0604030504040204" pitchFamily="50" charset="-128"/>
                <a:ea typeface="Meiryo UI" panose="020B0604030504040204" pitchFamily="50" charset="-128"/>
              </a:rPr>
              <a:t>チームリーダー</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チームリーダー</a:t>
            </a:r>
            <a:r>
              <a:rPr kumimoji="1" lang="en-US" altLang="ja-JP" sz="1400">
                <a:latin typeface="Meiryo UI" panose="020B0604030504040204" pitchFamily="50" charset="-128"/>
                <a:ea typeface="Meiryo UI" panose="020B0604030504040204" pitchFamily="50" charset="-128"/>
              </a:rPr>
              <a:t>G</a:t>
            </a:r>
            <a:r>
              <a:rPr kumimoji="1" lang="ja-JP" altLang="en-US" sz="1400">
                <a:latin typeface="Meiryo UI" panose="020B0604030504040204" pitchFamily="50" charset="-128"/>
                <a:ea typeface="Meiryo UI" panose="020B0604030504040204" pitchFamily="50" charset="-128"/>
              </a:rPr>
              <a:t>：</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等の実績</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チームリーダー</a:t>
            </a:r>
            <a:r>
              <a:rPr lang="en-US" altLang="ja-JP" sz="1400">
                <a:latin typeface="Meiryo UI" panose="020B0604030504040204" pitchFamily="50" charset="-128"/>
                <a:ea typeface="Meiryo UI" panose="020B0604030504040204" pitchFamily="50" charset="-128"/>
              </a:rPr>
              <a:t>H</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等の実績</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チームリーダー</a:t>
            </a:r>
            <a:r>
              <a:rPr lang="en-US" altLang="ja-JP" sz="1400">
                <a:latin typeface="Meiryo UI" panose="020B0604030504040204" pitchFamily="50" charset="-128"/>
                <a:ea typeface="Meiryo UI" panose="020B0604030504040204" pitchFamily="50" charset="-128"/>
              </a:rPr>
              <a:t>I</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等の実績</a:t>
            </a:r>
            <a:br>
              <a:rPr kumimoji="1" lang="en-US" altLang="ja-JP" sz="1400">
                <a:latin typeface="Meiryo UI" panose="020B0604030504040204" pitchFamily="50" charset="-128"/>
                <a:ea typeface="Meiryo UI" panose="020B0604030504040204" pitchFamily="50" charset="-128"/>
              </a:rPr>
            </a:br>
            <a:endParaRPr lang="en-US" altLang="ja-JP" sz="1400">
              <a:latin typeface="Meiryo UI" panose="020B0604030504040204" pitchFamily="50" charset="-128"/>
              <a:ea typeface="Meiryo UI" panose="020B0604030504040204" pitchFamily="50" charset="-128"/>
            </a:endParaRPr>
          </a:p>
          <a:p>
            <a:pPr marL="108000" lvl="1" indent="0">
              <a:buSzPct val="100000"/>
              <a:buNone/>
            </a:pPr>
            <a:r>
              <a:rPr lang="ja-JP" altLang="en-US" sz="1400">
                <a:latin typeface="Meiryo UI" panose="020B0604030504040204" pitchFamily="50" charset="-128"/>
                <a:ea typeface="Meiryo UI" panose="020B0604030504040204" pitchFamily="50" charset="-128"/>
              </a:rPr>
              <a:t>部門間の連携方法</a:t>
            </a:r>
            <a:endParaRPr lang="en-US" altLang="ja-JP" sz="1400">
              <a:latin typeface="Meiryo UI" panose="020B0604030504040204" pitchFamily="50" charset="-128"/>
              <a:ea typeface="Meiryo UI" panose="020B0604030504040204" pitchFamily="50" charset="-128"/>
            </a:endParaRPr>
          </a:p>
          <a:p>
            <a:pPr lvl="1">
              <a:buSzPct val="100000"/>
            </a:pPr>
            <a:r>
              <a:rPr lang="en-US" altLang="ja-JP" sz="1400">
                <a:latin typeface="Meiryo UI" panose="020B0604030504040204" pitchFamily="50" charset="-128"/>
                <a:ea typeface="Meiryo UI" panose="020B0604030504040204" pitchFamily="50" charset="-128"/>
              </a:rPr>
              <a:t>XXX</a:t>
            </a:r>
          </a:p>
          <a:p>
            <a:pPr lvl="1">
              <a:buSzPct val="100000"/>
            </a:pPr>
            <a:r>
              <a:rPr lang="en-US" altLang="ja-JP" sz="1400">
                <a:latin typeface="Meiryo UI" panose="020B0604030504040204" pitchFamily="50" charset="-128"/>
                <a:ea typeface="Meiryo UI" panose="020B0604030504040204" pitchFamily="50" charset="-128"/>
              </a:rPr>
              <a:t>XXX</a:t>
            </a:r>
          </a:p>
        </p:txBody>
      </p:sp>
      <p:grpSp>
        <p:nvGrpSpPr>
          <p:cNvPr id="42" name="グループ化 41">
            <a:extLst>
              <a:ext uri="{FF2B5EF4-FFF2-40B4-BE49-F238E27FC236}">
                <a16:creationId xmlns:a16="http://schemas.microsoft.com/office/drawing/2014/main" id="{29CEA8BA-C016-4870-A4BD-DBCE5CD8937C}"/>
              </a:ext>
            </a:extLst>
          </p:cNvPr>
          <p:cNvGrpSpPr/>
          <p:nvPr/>
        </p:nvGrpSpPr>
        <p:grpSpPr>
          <a:xfrm>
            <a:off x="765598" y="2025817"/>
            <a:ext cx="5184000" cy="3332263"/>
            <a:chOff x="355247" y="2647690"/>
            <a:chExt cx="5701993" cy="3936437"/>
          </a:xfrm>
        </p:grpSpPr>
        <p:sp>
          <p:nvSpPr>
            <p:cNvPr id="7" name="Rectangle 56">
              <a:extLst>
                <a:ext uri="{FF2B5EF4-FFF2-40B4-BE49-F238E27FC236}">
                  <a16:creationId xmlns:a16="http://schemas.microsoft.com/office/drawing/2014/main" id="{9F02879D-BA9B-E24D-8B0C-E55E65FB3296}"/>
                </a:ext>
              </a:extLst>
            </p:cNvPr>
            <p:cNvSpPr/>
            <p:nvPr/>
          </p:nvSpPr>
          <p:spPr>
            <a:xfrm>
              <a:off x="1606653"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A</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①</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G</a:t>
              </a:r>
            </a:p>
          </p:txBody>
        </p:sp>
        <p:sp>
          <p:nvSpPr>
            <p:cNvPr id="8" name="Rectangle 57">
              <a:extLst>
                <a:ext uri="{FF2B5EF4-FFF2-40B4-BE49-F238E27FC236}">
                  <a16:creationId xmlns:a16="http://schemas.microsoft.com/office/drawing/2014/main" id="{6D011718-8A3B-4442-3C58-B625BE482FD9}"/>
                </a:ext>
              </a:extLst>
            </p:cNvPr>
            <p:cNvSpPr/>
            <p:nvPr/>
          </p:nvSpPr>
          <p:spPr>
            <a:xfrm>
              <a:off x="2796019" y="5236819"/>
              <a:ext cx="1146357" cy="1347308"/>
            </a:xfrm>
            <a:prstGeom prst="rect">
              <a:avLst/>
            </a:prstGeom>
            <a:noFill/>
            <a:ln w="6350"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B</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②</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H</a:t>
              </a:r>
            </a:p>
          </p:txBody>
        </p:sp>
        <p:sp>
          <p:nvSpPr>
            <p:cNvPr id="9" name="Rectangle 58">
              <a:extLst>
                <a:ext uri="{FF2B5EF4-FFF2-40B4-BE49-F238E27FC236}">
                  <a16:creationId xmlns:a16="http://schemas.microsoft.com/office/drawing/2014/main" id="{BF9ACD51-E515-37D8-F986-5838FEBD943C}"/>
                </a:ext>
              </a:extLst>
            </p:cNvPr>
            <p:cNvSpPr/>
            <p:nvPr/>
          </p:nvSpPr>
          <p:spPr>
            <a:xfrm>
              <a:off x="3988262"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C</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③</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I</a:t>
              </a:r>
            </a:p>
          </p:txBody>
        </p:sp>
        <p:cxnSp>
          <p:nvCxnSpPr>
            <p:cNvPr id="10" name="Connector: Elbow 59">
              <a:extLst>
                <a:ext uri="{FF2B5EF4-FFF2-40B4-BE49-F238E27FC236}">
                  <a16:creationId xmlns:a16="http://schemas.microsoft.com/office/drawing/2014/main" id="{8A095D13-29C2-3526-2DAA-AF0DCD48361C}"/>
                </a:ext>
              </a:extLst>
            </p:cNvPr>
            <p:cNvCxnSpPr>
              <a:cxnSpLocks/>
            </p:cNvCxnSpPr>
            <p:nvPr/>
          </p:nvCxnSpPr>
          <p:spPr>
            <a:xfrm rot="10800000" flipV="1">
              <a:off x="947451" y="3530858"/>
              <a:ext cx="2421746" cy="221397"/>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Rectangle 62">
              <a:extLst>
                <a:ext uri="{FF2B5EF4-FFF2-40B4-BE49-F238E27FC236}">
                  <a16:creationId xmlns:a16="http://schemas.microsoft.com/office/drawing/2014/main" id="{3C9F1EC1-8B91-5D6D-C90F-B7C220D202CE}"/>
                </a:ext>
              </a:extLst>
            </p:cNvPr>
            <p:cNvSpPr>
              <a:spLocks noChangeArrowheads="1"/>
            </p:cNvSpPr>
            <p:nvPr/>
          </p:nvSpPr>
          <p:spPr bwMode="gray">
            <a:xfrm>
              <a:off x="1349512" y="2647690"/>
              <a:ext cx="3256466" cy="641438"/>
            </a:xfrm>
            <a:prstGeom prst="rect">
              <a:avLst/>
            </a:prstGeom>
            <a:noFill/>
            <a:ln w="2857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tIns="91440" bIns="91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ja-JP" altLang="en-US" sz="1400">
                  <a:latin typeface="Meiryo UI" panose="020B0604030504040204" pitchFamily="50" charset="-128"/>
                  <a:ea typeface="Meiryo UI" panose="020B0604030504040204" pitchFamily="50" charset="-128"/>
                </a:rPr>
                <a:t>代表取締役社長</a:t>
              </a:r>
              <a:r>
                <a:rPr lang="en-US" altLang="ja-JP" sz="1400">
                  <a:latin typeface="Meiryo UI" panose="020B0604030504040204" pitchFamily="50" charset="-128"/>
                  <a:ea typeface="Meiryo UI" panose="020B0604030504040204" pitchFamily="50" charset="-128"/>
                </a:rPr>
                <a:t> aa aa</a:t>
              </a:r>
            </a:p>
            <a:p>
              <a:pPr algn="ctr"/>
              <a:r>
                <a:rPr lang="ja-JP" altLang="en-US" sz="1050">
                  <a:latin typeface="Meiryo UI" panose="020B0604030504040204" pitchFamily="50" charset="-128"/>
                  <a:ea typeface="Meiryo UI" panose="020B0604030504040204" pitchFamily="50" charset="-128"/>
                </a:rPr>
                <a:t>（事業にコミットする経営者）</a:t>
              </a:r>
              <a:endParaRPr lang="en-US" altLang="ja-JP" sz="1050">
                <a:latin typeface="Meiryo UI" panose="020B0604030504040204" pitchFamily="50" charset="-128"/>
                <a:ea typeface="Meiryo UI" panose="020B0604030504040204" pitchFamily="50" charset="-128"/>
              </a:endParaRPr>
            </a:p>
          </p:txBody>
        </p:sp>
        <p:sp>
          <p:nvSpPr>
            <p:cNvPr id="13" name="Rectangle 63">
              <a:extLst>
                <a:ext uri="{FF2B5EF4-FFF2-40B4-BE49-F238E27FC236}">
                  <a16:creationId xmlns:a16="http://schemas.microsoft.com/office/drawing/2014/main" id="{5CDE4825-0668-F6E2-BE1E-211EB723BE20}"/>
                </a:ext>
              </a:extLst>
            </p:cNvPr>
            <p:cNvSpPr>
              <a:spLocks noChangeArrowheads="1"/>
            </p:cNvSpPr>
            <p:nvPr/>
          </p:nvSpPr>
          <p:spPr bwMode="gray">
            <a:xfrm>
              <a:off x="2599481" y="3753915"/>
              <a:ext cx="1539432" cy="828000"/>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 xmlns:p14="http://schemas.microsoft.com/office/powerpoint/2010/main" xmlns:p15="http://schemas.microsoft.com/office/powerpoint/2012/main" xmlns:p159="http://schemas.microsoft.com/office/powerpoint/2015/09/main" xmlns:a14="http://schemas.microsoft.com/office/drawing/2010/main"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本部</a:t>
              </a:r>
              <a:endParaRPr lang="en-US" altLang="ja-JP" sz="1400">
                <a:latin typeface="Meiryo UI" panose="020B0604030504040204" pitchFamily="50" charset="-128"/>
                <a:ea typeface="Meiryo UI" panose="020B0604030504040204" pitchFamily="50" charset="-128"/>
              </a:endParaRPr>
            </a:p>
            <a:p>
              <a:pPr algn="ctr"/>
              <a:r>
                <a:rPr lang="en-US" altLang="ja-JP" sz="1400">
                  <a:latin typeface="Meiryo UI" panose="020B0604030504040204" pitchFamily="50" charset="-128"/>
                  <a:ea typeface="Meiryo UI" panose="020B0604030504040204" pitchFamily="50" charset="-128"/>
                </a:rPr>
                <a:t>E</a:t>
              </a:r>
              <a:r>
                <a:rPr lang="ja-JP" altLang="en-US" sz="1400">
                  <a:latin typeface="Meiryo UI" panose="020B0604030504040204" pitchFamily="50" charset="-128"/>
                  <a:ea typeface="Meiryo UI" panose="020B0604030504040204" pitchFamily="50" charset="-128"/>
                </a:rPr>
                <a:t>本部長</a:t>
              </a:r>
              <a:br>
                <a:rPr lang="en-US" altLang="ja-JP" sz="1400">
                  <a:latin typeface="Meiryo UI" panose="020B0604030504040204" pitchFamily="50" charset="-128"/>
                  <a:ea typeface="Meiryo UI" panose="020B0604030504040204" pitchFamily="50" charset="-128"/>
                </a:rPr>
              </a:br>
              <a:r>
                <a:rPr lang="en-US" altLang="ja-JP" sz="1050">
                  <a:latin typeface="Meiryo UI" panose="020B0604030504040204" pitchFamily="50" charset="-128"/>
                  <a:ea typeface="Meiryo UI" panose="020B0604030504040204" pitchFamily="50" charset="-128"/>
                </a:rPr>
                <a:t>(</a:t>
              </a:r>
              <a:r>
                <a:rPr lang="zh-TW" altLang="en-US" sz="1050">
                  <a:latin typeface="Meiryo UI" panose="020B0604030504040204" pitchFamily="50" charset="-128"/>
                  <a:ea typeface="Meiryo UI" panose="020B0604030504040204" pitchFamily="50" charset="-128"/>
                </a:rPr>
                <a:t>本事業</a:t>
              </a:r>
              <a:r>
                <a:rPr lang="ja-JP" altLang="en-US" sz="1050">
                  <a:latin typeface="Meiryo UI" panose="020B0604030504040204" pitchFamily="50" charset="-128"/>
                  <a:ea typeface="Meiryo UI" panose="020B0604030504040204" pitchFamily="50" charset="-128"/>
                </a:rPr>
                <a:t>責任者</a:t>
              </a:r>
              <a:r>
                <a:rPr lang="en-US" altLang="ja-JP" sz="1050">
                  <a:latin typeface="Meiryo UI" panose="020B0604030504040204" pitchFamily="50" charset="-128"/>
                  <a:ea typeface="Meiryo UI" panose="020B0604030504040204" pitchFamily="50" charset="-128"/>
                </a:rPr>
                <a:t>)</a:t>
              </a:r>
            </a:p>
          </p:txBody>
        </p:sp>
        <p:sp>
          <p:nvSpPr>
            <p:cNvPr id="14" name="Rectangle 64">
              <a:extLst>
                <a:ext uri="{FF2B5EF4-FFF2-40B4-BE49-F238E27FC236}">
                  <a16:creationId xmlns:a16="http://schemas.microsoft.com/office/drawing/2014/main" id="{D7C63D03-6A10-AC0F-A193-17814721BB6D}"/>
                </a:ext>
              </a:extLst>
            </p:cNvPr>
            <p:cNvSpPr>
              <a:spLocks noChangeArrowheads="1"/>
            </p:cNvSpPr>
            <p:nvPr/>
          </p:nvSpPr>
          <p:spPr bwMode="gray">
            <a:xfrm>
              <a:off x="355247" y="3753915"/>
              <a:ext cx="1182092" cy="828000"/>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 xmlns:p14="http://schemas.microsoft.com/office/powerpoint/2010/main" xmlns:p15="http://schemas.microsoft.com/office/powerpoint/2012/main" xmlns:p159="http://schemas.microsoft.com/office/powerpoint/2015/09/main" xmlns:a14="http://schemas.microsoft.com/office/drawing/2010/main"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部</a:t>
              </a:r>
              <a:br>
                <a:rPr lang="en-US" altLang="ja-JP" sz="1400">
                  <a:latin typeface="Meiryo UI" panose="020B0604030504040204" pitchFamily="50" charset="-128"/>
                  <a:ea typeface="Meiryo UI" panose="020B0604030504040204" pitchFamily="50" charset="-128"/>
                </a:rPr>
              </a:br>
              <a:r>
                <a:rPr lang="en-US" altLang="ja-JP" sz="1400">
                  <a:latin typeface="Meiryo UI" panose="020B0604030504040204" pitchFamily="50" charset="-128"/>
                  <a:ea typeface="Meiryo UI" panose="020B0604030504040204" pitchFamily="50" charset="-128"/>
                </a:rPr>
                <a:t>F</a:t>
              </a:r>
              <a:r>
                <a:rPr lang="ja-JP" altLang="en-US" sz="1400">
                  <a:latin typeface="Meiryo UI" panose="020B0604030504040204" pitchFamily="50" charset="-128"/>
                  <a:ea typeface="Meiryo UI" panose="020B0604030504040204" pitchFamily="50" charset="-128"/>
                </a:rPr>
                <a:t>部長</a:t>
              </a:r>
              <a:endParaRPr lang="en-US" altLang="ja-JP" sz="1400">
                <a:latin typeface="Meiryo UI" panose="020B0604030504040204" pitchFamily="50" charset="-128"/>
                <a:ea typeface="Meiryo UI" panose="020B0604030504040204" pitchFamily="50" charset="-128"/>
              </a:endParaRPr>
            </a:p>
          </p:txBody>
        </p:sp>
        <p:cxnSp>
          <p:nvCxnSpPr>
            <p:cNvPr id="15" name="Connector: Elbow 66">
              <a:extLst>
                <a:ext uri="{FF2B5EF4-FFF2-40B4-BE49-F238E27FC236}">
                  <a16:creationId xmlns:a16="http://schemas.microsoft.com/office/drawing/2014/main" id="{A07B4D23-ADDC-30D1-C62D-DD35F770DAFD}"/>
                </a:ext>
              </a:extLst>
            </p:cNvPr>
            <p:cNvCxnSpPr>
              <a:cxnSpLocks/>
            </p:cNvCxnSpPr>
            <p:nvPr/>
          </p:nvCxnSpPr>
          <p:spPr>
            <a:xfrm rot="5400000">
              <a:off x="3147803" y="3532517"/>
              <a:ext cx="442793" cy="3"/>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6" name="Straight Arrow Connector 67">
              <a:extLst>
                <a:ext uri="{FF2B5EF4-FFF2-40B4-BE49-F238E27FC236}">
                  <a16:creationId xmlns:a16="http://schemas.microsoft.com/office/drawing/2014/main" id="{11100A03-4D30-22B3-2E3F-B2697D0B2148}"/>
                </a:ext>
              </a:extLst>
            </p:cNvPr>
            <p:cNvCxnSpPr>
              <a:cxnSpLocks/>
            </p:cNvCxnSpPr>
            <p:nvPr/>
          </p:nvCxnSpPr>
          <p:spPr>
            <a:xfrm>
              <a:off x="1650455" y="4063477"/>
              <a:ext cx="844697" cy="3319"/>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17" name="Straight Connector 71">
              <a:extLst>
                <a:ext uri="{FF2B5EF4-FFF2-40B4-BE49-F238E27FC236}">
                  <a16:creationId xmlns:a16="http://schemas.microsoft.com/office/drawing/2014/main" id="{23B6984B-623F-6D24-FDD2-043A5FB410B9}"/>
                </a:ext>
              </a:extLst>
            </p:cNvPr>
            <p:cNvCxnSpPr>
              <a:cxnSpLocks/>
              <a:endCxn id="8" idx="0"/>
            </p:cNvCxnSpPr>
            <p:nvPr/>
          </p:nvCxnSpPr>
          <p:spPr>
            <a:xfrm>
              <a:off x="3369197" y="4581915"/>
              <a:ext cx="1" cy="654904"/>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Straight Connector 73">
              <a:extLst>
                <a:ext uri="{FF2B5EF4-FFF2-40B4-BE49-F238E27FC236}">
                  <a16:creationId xmlns:a16="http://schemas.microsoft.com/office/drawing/2014/main" id="{A71F7A58-DF97-D08E-473A-36A740F3964B}"/>
                </a:ext>
              </a:extLst>
            </p:cNvPr>
            <p:cNvCxnSpPr>
              <a:cxnSpLocks/>
              <a:endCxn id="8" idx="0"/>
            </p:cNvCxnSpPr>
            <p:nvPr/>
          </p:nvCxnSpPr>
          <p:spPr>
            <a:xfrm flipH="1">
              <a:off x="3369198" y="4957983"/>
              <a:ext cx="1439" cy="27883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Connector: Elbow 76">
              <a:extLst>
                <a:ext uri="{FF2B5EF4-FFF2-40B4-BE49-F238E27FC236}">
                  <a16:creationId xmlns:a16="http://schemas.microsoft.com/office/drawing/2014/main" id="{543FD8CE-2312-52D1-2B06-3D4EEE0C1971}"/>
                </a:ext>
              </a:extLst>
            </p:cNvPr>
            <p:cNvCxnSpPr>
              <a:cxnSpLocks/>
              <a:stCxn id="7" idx="0"/>
            </p:cNvCxnSpPr>
            <p:nvPr/>
          </p:nvCxnSpPr>
          <p:spPr>
            <a:xfrm rot="5400000" flipH="1" flipV="1">
              <a:off x="2447062" y="4314685"/>
              <a:ext cx="654904" cy="1189365"/>
            </a:xfrm>
            <a:prstGeom prst="bentConnector3">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0" name="Connector: Elbow 77">
              <a:extLst>
                <a:ext uri="{FF2B5EF4-FFF2-40B4-BE49-F238E27FC236}">
                  <a16:creationId xmlns:a16="http://schemas.microsoft.com/office/drawing/2014/main" id="{F96F3D39-98FC-D4A8-B298-E39FCFA73DCE}"/>
                </a:ext>
              </a:extLst>
            </p:cNvPr>
            <p:cNvCxnSpPr>
              <a:cxnSpLocks/>
              <a:stCxn id="9" idx="0"/>
            </p:cNvCxnSpPr>
            <p:nvPr/>
          </p:nvCxnSpPr>
          <p:spPr>
            <a:xfrm rot="16200000" flipV="1">
              <a:off x="3637867" y="4313245"/>
              <a:ext cx="654904" cy="119224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F8FF9D50-F66B-5FDD-1B8B-63A5DAA7C029}"/>
                </a:ext>
              </a:extLst>
            </p:cNvPr>
            <p:cNvSpPr txBox="1"/>
            <p:nvPr/>
          </p:nvSpPr>
          <p:spPr>
            <a:xfrm>
              <a:off x="1787811" y="3872477"/>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sp>
          <p:nvSpPr>
            <p:cNvPr id="22" name="Rectangle 56">
              <a:extLst>
                <a:ext uri="{FF2B5EF4-FFF2-40B4-BE49-F238E27FC236}">
                  <a16:creationId xmlns:a16="http://schemas.microsoft.com/office/drawing/2014/main" id="{FADD0C82-B477-29A5-E651-6281FD185595}"/>
                </a:ext>
              </a:extLst>
            </p:cNvPr>
            <p:cNvSpPr/>
            <p:nvPr/>
          </p:nvSpPr>
          <p:spPr>
            <a:xfrm>
              <a:off x="373115"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D</a:t>
              </a: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部</a:t>
              </a:r>
              <a:endPar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p:txBody>
        </p:sp>
        <p:cxnSp>
          <p:nvCxnSpPr>
            <p:cNvPr id="23" name="直線コネクタ 22">
              <a:extLst>
                <a:ext uri="{FF2B5EF4-FFF2-40B4-BE49-F238E27FC236}">
                  <a16:creationId xmlns:a16="http://schemas.microsoft.com/office/drawing/2014/main" id="{B8562AAD-3695-2881-98C1-2DEF36C82B6F}"/>
                </a:ext>
              </a:extLst>
            </p:cNvPr>
            <p:cNvCxnSpPr>
              <a:cxnSpLocks/>
              <a:endCxn id="22" idx="0"/>
            </p:cNvCxnSpPr>
            <p:nvPr/>
          </p:nvCxnSpPr>
          <p:spPr>
            <a:xfrm>
              <a:off x="946293" y="4581915"/>
              <a:ext cx="1" cy="654904"/>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4" name="Straight Arrow Connector 67">
              <a:extLst>
                <a:ext uri="{FF2B5EF4-FFF2-40B4-BE49-F238E27FC236}">
                  <a16:creationId xmlns:a16="http://schemas.microsoft.com/office/drawing/2014/main" id="{BE962D5F-E2D0-2565-5993-4EC17841E9AD}"/>
                </a:ext>
              </a:extLst>
            </p:cNvPr>
            <p:cNvCxnSpPr>
              <a:cxnSpLocks/>
            </p:cNvCxnSpPr>
            <p:nvPr/>
          </p:nvCxnSpPr>
          <p:spPr>
            <a:xfrm>
              <a:off x="1930537" y="6395686"/>
              <a:ext cx="2675441" cy="0"/>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25" name="テキスト ボックス 24">
              <a:extLst>
                <a:ext uri="{FF2B5EF4-FFF2-40B4-BE49-F238E27FC236}">
                  <a16:creationId xmlns:a16="http://schemas.microsoft.com/office/drawing/2014/main" id="{E80DA8F0-7ACF-C14C-3C1E-619C3A33F9EE}"/>
                </a:ext>
              </a:extLst>
            </p:cNvPr>
            <p:cNvSpPr txBox="1"/>
            <p:nvPr/>
          </p:nvSpPr>
          <p:spPr>
            <a:xfrm>
              <a:off x="3067876" y="6213083"/>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sp>
          <p:nvSpPr>
            <p:cNvPr id="32" name="Rectangle 63">
              <a:extLst>
                <a:ext uri="{FF2B5EF4-FFF2-40B4-BE49-F238E27FC236}">
                  <a16:creationId xmlns:a16="http://schemas.microsoft.com/office/drawing/2014/main" id="{B72C311D-1667-2181-CE01-DC1A1AA0968D}"/>
                </a:ext>
              </a:extLst>
            </p:cNvPr>
            <p:cNvSpPr>
              <a:spLocks noChangeArrowheads="1"/>
            </p:cNvSpPr>
            <p:nvPr/>
          </p:nvSpPr>
          <p:spPr bwMode="gray">
            <a:xfrm>
              <a:off x="4617240" y="3757234"/>
              <a:ext cx="1440000" cy="828000"/>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 xmlns:p14="http://schemas.microsoft.com/office/powerpoint/2010/main" xmlns:p15="http://schemas.microsoft.com/office/powerpoint/2012/main" xmlns:p159="http://schemas.microsoft.com/office/powerpoint/2015/09/main" xmlns:a14="http://schemas.microsoft.com/office/drawing/2010/main"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部</a:t>
              </a:r>
              <a:endParaRPr lang="en-US" altLang="ja-JP" sz="1400">
                <a:latin typeface="Meiryo UI" panose="020B0604030504040204" pitchFamily="50" charset="-128"/>
                <a:ea typeface="Meiryo UI" panose="020B0604030504040204" pitchFamily="50" charset="-128"/>
              </a:endParaRPr>
            </a:p>
            <a:p>
              <a:pPr algn="ctr"/>
              <a:r>
                <a:rPr lang="en-US" altLang="ja-JP" sz="1400">
                  <a:latin typeface="Meiryo UI" panose="020B0604030504040204" pitchFamily="50" charset="-128"/>
                  <a:ea typeface="Meiryo UI" panose="020B0604030504040204" pitchFamily="50" charset="-128"/>
                </a:rPr>
                <a:t>S</a:t>
              </a:r>
              <a:r>
                <a:rPr lang="ja-JP" altLang="en-US" sz="1400">
                  <a:latin typeface="Meiryo UI" panose="020B0604030504040204" pitchFamily="50" charset="-128"/>
                  <a:ea typeface="Meiryo UI" panose="020B0604030504040204" pitchFamily="50" charset="-128"/>
                </a:rPr>
                <a:t>部長</a:t>
              </a:r>
              <a:endParaRPr lang="en-US" altLang="ja-JP" sz="1050">
                <a:highlight>
                  <a:srgbClr val="00FF00"/>
                </a:highlight>
                <a:latin typeface="Meiryo UI" panose="020B0604030504040204" pitchFamily="50" charset="-128"/>
                <a:ea typeface="Meiryo UI" panose="020B0604030504040204" pitchFamily="50" charset="-128"/>
              </a:endParaRPr>
            </a:p>
          </p:txBody>
        </p:sp>
        <p:cxnSp>
          <p:nvCxnSpPr>
            <p:cNvPr id="33" name="Connector: Elbow 66">
              <a:extLst>
                <a:ext uri="{FF2B5EF4-FFF2-40B4-BE49-F238E27FC236}">
                  <a16:creationId xmlns:a16="http://schemas.microsoft.com/office/drawing/2014/main" id="{E3ADE091-6CC1-E78A-B93C-C22813A5F331}"/>
                </a:ext>
              </a:extLst>
            </p:cNvPr>
            <p:cNvCxnSpPr>
              <a:cxnSpLocks/>
            </p:cNvCxnSpPr>
            <p:nvPr/>
          </p:nvCxnSpPr>
          <p:spPr>
            <a:xfrm>
              <a:off x="3380459" y="3530858"/>
              <a:ext cx="1956781" cy="223200"/>
            </a:xfrm>
            <a:prstGeom prst="bentConnector2">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cxnSp>
          <p:nvCxnSpPr>
            <p:cNvPr id="35" name="Straight Arrow Connector 67">
              <a:extLst>
                <a:ext uri="{FF2B5EF4-FFF2-40B4-BE49-F238E27FC236}">
                  <a16:creationId xmlns:a16="http://schemas.microsoft.com/office/drawing/2014/main" id="{FF3B3F85-5CE8-E9BC-6AFC-7AE30302B047}"/>
                </a:ext>
              </a:extLst>
            </p:cNvPr>
            <p:cNvCxnSpPr>
              <a:cxnSpLocks/>
            </p:cNvCxnSpPr>
            <p:nvPr/>
          </p:nvCxnSpPr>
          <p:spPr>
            <a:xfrm>
              <a:off x="4167475" y="4066949"/>
              <a:ext cx="438503" cy="2687"/>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36" name="テキスト ボックス 35">
              <a:extLst>
                <a:ext uri="{FF2B5EF4-FFF2-40B4-BE49-F238E27FC236}">
                  <a16:creationId xmlns:a16="http://schemas.microsoft.com/office/drawing/2014/main" id="{21ADA602-490A-3763-C03E-34AE0736C052}"/>
                </a:ext>
              </a:extLst>
            </p:cNvPr>
            <p:cNvSpPr txBox="1"/>
            <p:nvPr/>
          </p:nvSpPr>
          <p:spPr>
            <a:xfrm>
              <a:off x="4075317" y="3847225"/>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grpSp>
      <p:grpSp>
        <p:nvGrpSpPr>
          <p:cNvPr id="31" name="グループ化 30">
            <a:extLst>
              <a:ext uri="{FF2B5EF4-FFF2-40B4-BE49-F238E27FC236}">
                <a16:creationId xmlns:a16="http://schemas.microsoft.com/office/drawing/2014/main" id="{2D81CE83-C58D-3573-EF5F-D448E4AEEBF4}"/>
              </a:ext>
            </a:extLst>
          </p:cNvPr>
          <p:cNvGrpSpPr/>
          <p:nvPr/>
        </p:nvGrpSpPr>
        <p:grpSpPr>
          <a:xfrm>
            <a:off x="765598" y="1555423"/>
            <a:ext cx="5184000" cy="288000"/>
            <a:chOff x="156000" y="1879963"/>
            <a:chExt cx="5760000" cy="288000"/>
          </a:xfrm>
        </p:grpSpPr>
        <p:sp>
          <p:nvSpPr>
            <p:cNvPr id="37" name="正方形/長方形 36">
              <a:extLst>
                <a:ext uri="{FF2B5EF4-FFF2-40B4-BE49-F238E27FC236}">
                  <a16:creationId xmlns:a16="http://schemas.microsoft.com/office/drawing/2014/main" id="{87E624FD-5338-F9F8-2577-3F3973F92BC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TW" altLang="en-US" sz="1400">
                  <a:solidFill>
                    <a:schemeClr val="tx1"/>
                  </a:solidFill>
                  <a:latin typeface="Meiryo UI" panose="020B0604030504040204" pitchFamily="50" charset="-128"/>
                  <a:ea typeface="Meiryo UI" panose="020B0604030504040204" pitchFamily="50" charset="-128"/>
                </a:rPr>
                <a:t>組織内体制図</a:t>
              </a:r>
            </a:p>
          </p:txBody>
        </p:sp>
        <p:cxnSp>
          <p:nvCxnSpPr>
            <p:cNvPr id="38" name="直線コネクタ 37">
              <a:extLst>
                <a:ext uri="{FF2B5EF4-FFF2-40B4-BE49-F238E27FC236}">
                  <a16:creationId xmlns:a16="http://schemas.microsoft.com/office/drawing/2014/main" id="{55B5F0FB-1DA9-56B8-DA5A-1ADEF5AD9C5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39" name="グループ化 38">
            <a:extLst>
              <a:ext uri="{FF2B5EF4-FFF2-40B4-BE49-F238E27FC236}">
                <a16:creationId xmlns:a16="http://schemas.microsoft.com/office/drawing/2014/main" id="{0BC0EC1A-B6CD-4D23-FAF3-875822EFE597}"/>
              </a:ext>
            </a:extLst>
          </p:cNvPr>
          <p:cNvGrpSpPr/>
          <p:nvPr/>
        </p:nvGrpSpPr>
        <p:grpSpPr>
          <a:xfrm>
            <a:off x="6239438" y="1555423"/>
            <a:ext cx="5184000" cy="288000"/>
            <a:chOff x="156000" y="1879963"/>
            <a:chExt cx="5760000" cy="288000"/>
          </a:xfrm>
        </p:grpSpPr>
        <p:sp>
          <p:nvSpPr>
            <p:cNvPr id="40" name="正方形/長方形 39">
              <a:extLst>
                <a:ext uri="{FF2B5EF4-FFF2-40B4-BE49-F238E27FC236}">
                  <a16:creationId xmlns:a16="http://schemas.microsoft.com/office/drawing/2014/main" id="{F6E7F278-E49B-9A1A-C3E0-AED37CC9AB6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組織内の役割分担</a:t>
              </a:r>
            </a:p>
          </p:txBody>
        </p:sp>
        <p:cxnSp>
          <p:nvCxnSpPr>
            <p:cNvPr id="41" name="直線コネクタ 40">
              <a:extLst>
                <a:ext uri="{FF2B5EF4-FFF2-40B4-BE49-F238E27FC236}">
                  <a16:creationId xmlns:a16="http://schemas.microsoft.com/office/drawing/2014/main" id="{71E08BDE-6000-821A-AE15-A859DFCE65D6}"/>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 name="正方形/長方形 1">
            <a:extLst>
              <a:ext uri="{FF2B5EF4-FFF2-40B4-BE49-F238E27FC236}">
                <a16:creationId xmlns:a16="http://schemas.microsoft.com/office/drawing/2014/main" id="{30186EC6-4A5B-AC16-0829-2723580F31D5}"/>
              </a:ext>
            </a:extLst>
          </p:cNvPr>
          <p:cNvSpPr/>
          <p:nvPr/>
        </p:nvSpPr>
        <p:spPr>
          <a:xfrm>
            <a:off x="8001000" y="-842211"/>
            <a:ext cx="4191001" cy="784225"/>
          </a:xfrm>
          <a:prstGeom prst="rect">
            <a:avLst/>
          </a:prstGeom>
          <a:solidFill>
            <a:srgbClr val="FFFF00"/>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fontAlgn="ct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①基本的事項の審査</a:t>
            </a:r>
          </a:p>
          <a:p>
            <a:pPr algn="just" fontAlgn="ct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ウ．</a:t>
            </a: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間接補助事業の実施体制（必須項目）</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p>
            <a:pPr algn="just" fontAlgn="ct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エ．経営層のコミット（必須項目）</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p:txBody>
      </p:sp>
      <p:sp>
        <p:nvSpPr>
          <p:cNvPr id="3" name="Title 1">
            <a:extLst>
              <a:ext uri="{FF2B5EF4-FFF2-40B4-BE49-F238E27FC236}">
                <a16:creationId xmlns:a16="http://schemas.microsoft.com/office/drawing/2014/main" id="{EE8849ED-48E5-66B2-5C9A-60844C61AD93}"/>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lumMod val="50000"/>
                    <a:lumOff val="50000"/>
                  </a:schemeClr>
                </a:solidFill>
              </a:rPr>
              <a:t>7. </a:t>
            </a:r>
            <a:r>
              <a:rPr lang="ja-JP" altLang="en-US" sz="2000" dirty="0">
                <a:solidFill>
                  <a:schemeClr val="tx1">
                    <a:lumMod val="50000"/>
                    <a:lumOff val="50000"/>
                  </a:schemeClr>
                </a:solidFill>
              </a:rPr>
              <a:t>経営層が担う役割</a:t>
            </a:r>
          </a:p>
        </p:txBody>
      </p:sp>
      <p:sp>
        <p:nvSpPr>
          <p:cNvPr id="4" name="Title 1">
            <a:extLst>
              <a:ext uri="{FF2B5EF4-FFF2-40B4-BE49-F238E27FC236}">
                <a16:creationId xmlns:a16="http://schemas.microsoft.com/office/drawing/2014/main" id="{4CE0907A-ECF5-696A-99F8-1E2D1EC6E07A}"/>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間接補助事業の遂行において、経営層は</a:t>
            </a:r>
            <a:r>
              <a:rPr lang="en-US" altLang="ja-JP" dirty="0">
                <a:solidFill>
                  <a:schemeClr val="tx1"/>
                </a:solidFill>
              </a:rPr>
              <a:t>xx</a:t>
            </a:r>
            <a:r>
              <a:rPr lang="ja-JP" altLang="en-US" dirty="0">
                <a:solidFill>
                  <a:schemeClr val="tx1"/>
                </a:solidFill>
              </a:rPr>
              <a:t>の役割を担う</a:t>
            </a:r>
            <a:endParaRPr kumimoji="1" lang="en-US" altLang="ja-JP" dirty="0">
              <a:solidFill>
                <a:schemeClr val="tx1"/>
              </a:solidFill>
            </a:endParaRPr>
          </a:p>
        </p:txBody>
      </p:sp>
      <p:cxnSp>
        <p:nvCxnSpPr>
          <p:cNvPr id="5" name="直線コネクタ 4">
            <a:extLst>
              <a:ext uri="{FF2B5EF4-FFF2-40B4-BE49-F238E27FC236}">
                <a16:creationId xmlns:a16="http://schemas.microsoft.com/office/drawing/2014/main" id="{13ED08AB-1180-4DF1-B6B6-F752E23649A7}"/>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 name="正方形/長方形 5">
            <a:extLst>
              <a:ext uri="{FF2B5EF4-FFF2-40B4-BE49-F238E27FC236}">
                <a16:creationId xmlns:a16="http://schemas.microsoft.com/office/drawing/2014/main" id="{06CDE55A-E96F-F7FC-A1B8-D72319F3DCDD}"/>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28" name="正方形/長方形 27">
            <a:extLst>
              <a:ext uri="{FF2B5EF4-FFF2-40B4-BE49-F238E27FC236}">
                <a16:creationId xmlns:a16="http://schemas.microsoft.com/office/drawing/2014/main" id="{8119773D-89C1-88FB-4997-9DF0F7074BBB}"/>
              </a:ext>
            </a:extLst>
          </p:cNvPr>
          <p:cNvSpPr/>
          <p:nvPr/>
        </p:nvSpPr>
        <p:spPr>
          <a:xfrm>
            <a:off x="2305388" y="2195504"/>
            <a:ext cx="7868093" cy="375412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組織内体制図、組織内の役割分担</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→以下に留意の上、記載すること。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前述の事業戦略・事業計画を進めるための組織内の経営者以下の体制と役割分担を網羅的に記載すること。（関与する専任・併任の人員規模の想定も併せて記載すること）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確実な製造プロセス転換を実現する上で、各担当部門と連携した実施体制を構築し、体制図に記載ください</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部門間の連携を図るための具体的な方策（定期的に部長レベルで相互の進捗報告を行う、経営者直轄の専門組織を設置する等）を記載ください</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5829100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ee4pContent3">
            <a:extLst>
              <a:ext uri="{FF2B5EF4-FFF2-40B4-BE49-F238E27FC236}">
                <a16:creationId xmlns:a16="http://schemas.microsoft.com/office/drawing/2014/main" id="{3D8FEA42-F236-4785-AEA3-877E079652FC}"/>
              </a:ext>
            </a:extLst>
          </p:cNvPr>
          <p:cNvSpPr txBox="1"/>
          <p:nvPr/>
        </p:nvSpPr>
        <p:spPr>
          <a:xfrm>
            <a:off x="6266886" y="2141413"/>
            <a:ext cx="5742000" cy="189067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latin typeface="Meiryo UI" panose="020B0604030504040204" pitchFamily="50" charset="-128"/>
                <a:ea typeface="Meiryo UI" panose="020B0604030504040204" pitchFamily="50" charset="-128"/>
              </a:rPr>
              <a:t>全社事業ポートフォリオにおける本事業への人材・設備・資金</a:t>
            </a:r>
            <a:br>
              <a:rPr kumimoji="1" lang="en-US" altLang="ja-JP" sz="1400" dirty="0">
                <a:latin typeface="Meiryo UI" panose="020B0604030504040204" pitchFamily="50" charset="-128"/>
                <a:ea typeface="Meiryo UI" panose="020B0604030504040204" pitchFamily="50" charset="-128"/>
              </a:rPr>
            </a:br>
            <a:r>
              <a:rPr kumimoji="1" lang="ja-JP" altLang="en-US" sz="1400" dirty="0">
                <a:latin typeface="Meiryo UI" panose="020B0604030504040204" pitchFamily="50" charset="-128"/>
                <a:ea typeface="Meiryo UI" panose="020B0604030504040204" pitchFamily="50" charset="-128"/>
              </a:rPr>
              <a:t>の投入方針</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中長期的な企業価値向上に向けた事業ポートフォリオの中で、本事業への経営資源配分をどのように位置づけ、統合報告等で示しているか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どのような人材を採用または配置転換により何名程度確保するか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既存・新規の設備・土地をどのように確保・活用するか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国費負担以外で、何に対してどの程度の資金を投じる予定か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a:p>
            <a:pPr lvl="1">
              <a:buSzPct val="100000"/>
            </a:pPr>
            <a:r>
              <a:rPr kumimoji="1" lang="ja-JP" altLang="en-US" sz="1400" dirty="0">
                <a:latin typeface="Meiryo UI" panose="020B0604030504040204" pitchFamily="50" charset="-128"/>
                <a:ea typeface="Meiryo UI" panose="020B0604030504040204" pitchFamily="50" charset="-128"/>
              </a:rPr>
              <a:t>機動的な経営資源投入、実施体制の柔軟性確保</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事業の進捗や環境変化を踏まえ、事業体制や手法等の見直し、追加的な資源投入等を行う準備・体制（現場への権限委譲等）があるか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社内や部門内の経営資源に拘らず、目標達成に必要であれば、躊躇なく外部リソースを活用する用意があるか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a:p>
            <a:pPr marL="432000" lvl="2" indent="0">
              <a:buSzPct val="100000"/>
              <a:buNone/>
            </a:pPr>
            <a:endParaRPr kumimoji="1" lang="en-US" altLang="ja-JP" sz="1400" dirty="0">
              <a:latin typeface="Meiryo UI" panose="020B0604030504040204" pitchFamily="50" charset="-128"/>
              <a:ea typeface="Meiryo UI" panose="020B0604030504040204" pitchFamily="50" charset="-128"/>
            </a:endParaRPr>
          </a:p>
        </p:txBody>
      </p:sp>
      <p:grpSp>
        <p:nvGrpSpPr>
          <p:cNvPr id="7" name="グループ化 6">
            <a:extLst>
              <a:ext uri="{FF2B5EF4-FFF2-40B4-BE49-F238E27FC236}">
                <a16:creationId xmlns:a16="http://schemas.microsoft.com/office/drawing/2014/main" id="{0507C926-1F87-E12C-63F6-C23FBBD7EB7B}"/>
              </a:ext>
            </a:extLst>
          </p:cNvPr>
          <p:cNvGrpSpPr/>
          <p:nvPr/>
        </p:nvGrpSpPr>
        <p:grpSpPr>
          <a:xfrm>
            <a:off x="6269999" y="1618014"/>
            <a:ext cx="5742000" cy="288000"/>
            <a:chOff x="156000" y="1879963"/>
            <a:chExt cx="5760000" cy="288000"/>
          </a:xfrm>
        </p:grpSpPr>
        <p:sp>
          <p:nvSpPr>
            <p:cNvPr id="8" name="正方形/長方形 7">
              <a:extLst>
                <a:ext uri="{FF2B5EF4-FFF2-40B4-BE49-F238E27FC236}">
                  <a16:creationId xmlns:a16="http://schemas.microsoft.com/office/drawing/2014/main" id="{F3E2D706-7CFB-A804-ED87-DDCD623108C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（例２）経営資源の投入方針</a:t>
              </a:r>
            </a:p>
          </p:txBody>
        </p:sp>
        <p:cxnSp>
          <p:nvCxnSpPr>
            <p:cNvPr id="9" name="直線コネクタ 8">
              <a:extLst>
                <a:ext uri="{FF2B5EF4-FFF2-40B4-BE49-F238E27FC236}">
                  <a16:creationId xmlns:a16="http://schemas.microsoft.com/office/drawing/2014/main" id="{EB7E02E3-398C-DAA0-6FF4-EFE370143450}"/>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 name="正方形/長方形 2">
            <a:extLst>
              <a:ext uri="{FF2B5EF4-FFF2-40B4-BE49-F238E27FC236}">
                <a16:creationId xmlns:a16="http://schemas.microsoft.com/office/drawing/2014/main" id="{642278F5-6379-BC6E-690D-F358D12673B6}"/>
              </a:ext>
            </a:extLst>
          </p:cNvPr>
          <p:cNvSpPr/>
          <p:nvPr/>
        </p:nvSpPr>
        <p:spPr>
          <a:xfrm>
            <a:off x="8001000" y="-842211"/>
            <a:ext cx="4191001" cy="784225"/>
          </a:xfrm>
          <a:prstGeom prst="rect">
            <a:avLst/>
          </a:prstGeom>
          <a:solidFill>
            <a:srgbClr val="FFFF00"/>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fontAlgn="ct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①基本的事項の審査</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p>
            <a:pPr algn="just" fontAlgn="ct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エ．経営層のコミット（必須項目）</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p:txBody>
      </p:sp>
      <p:sp>
        <p:nvSpPr>
          <p:cNvPr id="5" name="Title 1">
            <a:extLst>
              <a:ext uri="{FF2B5EF4-FFF2-40B4-BE49-F238E27FC236}">
                <a16:creationId xmlns:a16="http://schemas.microsoft.com/office/drawing/2014/main" id="{5E19C6CF-C035-2B25-AD7A-0B04EF02815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lumMod val="50000"/>
                    <a:lumOff val="50000"/>
                  </a:schemeClr>
                </a:solidFill>
              </a:rPr>
              <a:t>8. </a:t>
            </a:r>
            <a:r>
              <a:rPr lang="ja-JP" altLang="en-US" sz="2000" dirty="0">
                <a:solidFill>
                  <a:schemeClr val="tx1">
                    <a:lumMod val="50000"/>
                    <a:lumOff val="50000"/>
                  </a:schemeClr>
                </a:solidFill>
              </a:rPr>
              <a:t>経営層による具体的な取組内容｜</a:t>
            </a:r>
            <a:r>
              <a:rPr lang="en-US" altLang="ja-JP" sz="2000" dirty="0">
                <a:solidFill>
                  <a:schemeClr val="tx1">
                    <a:lumMod val="50000"/>
                    <a:lumOff val="50000"/>
                  </a:schemeClr>
                </a:solidFill>
              </a:rPr>
              <a:t>8.1 </a:t>
            </a:r>
            <a:r>
              <a:rPr lang="ja-JP" altLang="en-US" sz="2000" dirty="0">
                <a:solidFill>
                  <a:schemeClr val="tx1">
                    <a:lumMod val="50000"/>
                    <a:lumOff val="50000"/>
                  </a:schemeClr>
                </a:solidFill>
              </a:rPr>
              <a:t>間接補助事業の円滑な推進・目標達成に向けた取組</a:t>
            </a:r>
          </a:p>
        </p:txBody>
      </p:sp>
      <p:sp>
        <p:nvSpPr>
          <p:cNvPr id="11" name="Title 1">
            <a:extLst>
              <a:ext uri="{FF2B5EF4-FFF2-40B4-BE49-F238E27FC236}">
                <a16:creationId xmlns:a16="http://schemas.microsoft.com/office/drawing/2014/main" id="{F27148F9-5680-D87C-4200-52814F492397}"/>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a:solidFill>
                  <a:schemeClr val="tx1"/>
                </a:solidFill>
              </a:rPr>
              <a:t>xx</a:t>
            </a:r>
            <a:r>
              <a:rPr lang="ja-JP" altLang="en-US" dirty="0">
                <a:solidFill>
                  <a:schemeClr val="tx1"/>
                </a:solidFill>
              </a:rPr>
              <a:t>に取り組むことで、間接補助事業の円滑な推進と目標達成を目指す</a:t>
            </a:r>
            <a:endParaRPr kumimoji="1" lang="en-US" altLang="ja-JP" dirty="0">
              <a:solidFill>
                <a:srgbClr val="FF0000"/>
              </a:solidFill>
            </a:endParaRPr>
          </a:p>
        </p:txBody>
      </p:sp>
      <p:cxnSp>
        <p:nvCxnSpPr>
          <p:cNvPr id="12" name="直線コネクタ 11">
            <a:extLst>
              <a:ext uri="{FF2B5EF4-FFF2-40B4-BE49-F238E27FC236}">
                <a16:creationId xmlns:a16="http://schemas.microsoft.com/office/drawing/2014/main" id="{13DAD8DD-BC3F-9454-63E6-9C0CC098C96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1B06CB65-D1EB-7083-377D-802EBDF5D5ED}"/>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60" name="ee4pContent3">
            <a:extLst>
              <a:ext uri="{FF2B5EF4-FFF2-40B4-BE49-F238E27FC236}">
                <a16:creationId xmlns:a16="http://schemas.microsoft.com/office/drawing/2014/main" id="{3D8FEA42-F236-4785-AEA3-877E079652FC}"/>
              </a:ext>
            </a:extLst>
          </p:cNvPr>
          <p:cNvSpPr txBox="1"/>
          <p:nvPr/>
        </p:nvSpPr>
        <p:spPr>
          <a:xfrm>
            <a:off x="6268344" y="5740786"/>
            <a:ext cx="5740541"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lang="ja-JP" altLang="en-US" sz="1400" dirty="0">
                <a:latin typeface="Meiryo UI" panose="020B0604030504040204" pitchFamily="50" charset="-128"/>
                <a:ea typeface="Meiryo UI" panose="020B0604030504040204" pitchFamily="50" charset="-128"/>
              </a:rPr>
              <a:t>事業の進捗状況が、経営者や担当役員・担当管理職等の評価や報酬の一部に反映されるか</a:t>
            </a:r>
            <a:endParaRPr lang="en-US" altLang="ja-JP" sz="1400" dirty="0">
              <a:latin typeface="Meiryo UI" panose="020B0604030504040204" pitchFamily="50" charset="-128"/>
              <a:ea typeface="Meiryo UI" panose="020B0604030504040204" pitchFamily="50" charset="-128"/>
            </a:endParaRPr>
          </a:p>
          <a:p>
            <a:pPr lvl="1">
              <a:buSzPct val="100000"/>
            </a:pPr>
            <a:r>
              <a:rPr lang="en-US" altLang="ja-JP" sz="1400" dirty="0">
                <a:latin typeface="Meiryo UI" panose="020B0604030504040204" pitchFamily="50" charset="-128"/>
                <a:ea typeface="Meiryo UI" panose="020B0604030504040204" pitchFamily="50" charset="-128"/>
              </a:rPr>
              <a:t>xxx</a:t>
            </a:r>
          </a:p>
        </p:txBody>
      </p:sp>
      <p:sp>
        <p:nvSpPr>
          <p:cNvPr id="4" name="ee4pContent3">
            <a:extLst>
              <a:ext uri="{FF2B5EF4-FFF2-40B4-BE49-F238E27FC236}">
                <a16:creationId xmlns:a16="http://schemas.microsoft.com/office/drawing/2014/main" id="{3D8FEA42-F236-4785-AEA3-877E079652FC}"/>
              </a:ext>
            </a:extLst>
          </p:cNvPr>
          <p:cNvSpPr txBox="1"/>
          <p:nvPr/>
        </p:nvSpPr>
        <p:spPr>
          <a:xfrm>
            <a:off x="180001" y="2045696"/>
            <a:ext cx="5702400" cy="4120604"/>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latin typeface="Meiryo UI" panose="020B0604030504040204" pitchFamily="50" charset="-128"/>
                <a:ea typeface="Meiryo UI" panose="020B0604030504040204" pitchFamily="50" charset="-128"/>
              </a:rPr>
              <a:t>経営者のリーダーシップ</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カーボンニュートラルに関わる産業構造変革の仮説や自社の事業構造転換の方針を社内外に示し、その中に当該事業を位置づけるか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経営者が、社内外の幅広いステークホルダーに対して、当該事業の重要性をメッセージとして発信するか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a:p>
            <a:pPr marL="432000" lvl="2" indent="0">
              <a:buSzPct val="100000"/>
              <a:buNone/>
            </a:pPr>
            <a:endParaRPr kumimoji="1" lang="en-US" altLang="ja-JP" sz="1400" dirty="0">
              <a:latin typeface="Meiryo UI" panose="020B0604030504040204" pitchFamily="50" charset="-128"/>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dirty="0">
                <a:latin typeface="Meiryo UI" panose="020B0604030504040204" pitchFamily="50" charset="-128"/>
                <a:ea typeface="Meiryo UI" panose="020B0604030504040204" pitchFamily="50" charset="-128"/>
              </a:rPr>
              <a:t>事業のモニタリング・管理</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経営層が定期的に事業進捗を把握するための仕組みを構築しているか、経営層の時間の内どの程度を当該業務に充当するか</a:t>
            </a:r>
            <a:endParaRPr lang="en-US" altLang="ja-JP" sz="16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経営層が、事業の進め方・内容に対して適切なタイミングで指示を出すか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事業の進捗を判断するにあたり、社内外から幅広い意見を取り入れるか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商用生産開始の実施を判断するために、どのような</a:t>
            </a:r>
            <a:r>
              <a:rPr kumimoji="1" lang="en-US" altLang="ja-JP" sz="1400" dirty="0">
                <a:latin typeface="Meiryo UI" panose="020B0604030504040204" pitchFamily="50" charset="-128"/>
                <a:ea typeface="Meiryo UI" panose="020B0604030504040204" pitchFamily="50" charset="-128"/>
              </a:rPr>
              <a:t>KPI</a:t>
            </a:r>
            <a:r>
              <a:rPr kumimoji="1" lang="ja-JP" altLang="en-US" sz="1400" dirty="0">
                <a:latin typeface="Meiryo UI" panose="020B0604030504040204" pitchFamily="50" charset="-128"/>
                <a:ea typeface="Meiryo UI" panose="020B0604030504040204" pitchFamily="50" charset="-128"/>
              </a:rPr>
              <a:t>・条件を予め設定しておくか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p:txBody>
      </p:sp>
      <p:grpSp>
        <p:nvGrpSpPr>
          <p:cNvPr id="10" name="グループ化 9">
            <a:extLst>
              <a:ext uri="{FF2B5EF4-FFF2-40B4-BE49-F238E27FC236}">
                <a16:creationId xmlns:a16="http://schemas.microsoft.com/office/drawing/2014/main" id="{575F189A-5B87-F958-FB78-FEFFB2E39BFF}"/>
              </a:ext>
            </a:extLst>
          </p:cNvPr>
          <p:cNvGrpSpPr/>
          <p:nvPr/>
        </p:nvGrpSpPr>
        <p:grpSpPr>
          <a:xfrm>
            <a:off x="180000" y="1618014"/>
            <a:ext cx="5702400" cy="288000"/>
            <a:chOff x="156000" y="1879963"/>
            <a:chExt cx="5760000" cy="288000"/>
          </a:xfrm>
        </p:grpSpPr>
        <p:sp>
          <p:nvSpPr>
            <p:cNvPr id="14" name="正方形/長方形 13">
              <a:extLst>
                <a:ext uri="{FF2B5EF4-FFF2-40B4-BE49-F238E27FC236}">
                  <a16:creationId xmlns:a16="http://schemas.microsoft.com/office/drawing/2014/main" id="{228EA51C-C676-67DC-86B8-8C1C7D81E0A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（例１）経営者等による具体的な施策・活動方針</a:t>
              </a:r>
            </a:p>
          </p:txBody>
        </p:sp>
        <p:cxnSp>
          <p:nvCxnSpPr>
            <p:cNvPr id="15" name="直線コネクタ 14">
              <a:extLst>
                <a:ext uri="{FF2B5EF4-FFF2-40B4-BE49-F238E27FC236}">
                  <a16:creationId xmlns:a16="http://schemas.microsoft.com/office/drawing/2014/main" id="{1EBA22B3-FFF0-BAC6-227D-BD03C653A84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6" name="グループ化 15">
            <a:extLst>
              <a:ext uri="{FF2B5EF4-FFF2-40B4-BE49-F238E27FC236}">
                <a16:creationId xmlns:a16="http://schemas.microsoft.com/office/drawing/2014/main" id="{E568DDEB-FF39-31EE-CA91-16E49883A073}"/>
              </a:ext>
            </a:extLst>
          </p:cNvPr>
          <p:cNvGrpSpPr/>
          <p:nvPr/>
        </p:nvGrpSpPr>
        <p:grpSpPr>
          <a:xfrm>
            <a:off x="6266886" y="5318618"/>
            <a:ext cx="5742000" cy="288000"/>
            <a:chOff x="156000" y="1879963"/>
            <a:chExt cx="5760000" cy="288000"/>
          </a:xfrm>
        </p:grpSpPr>
        <p:sp>
          <p:nvSpPr>
            <p:cNvPr id="17" name="正方形/長方形 16">
              <a:extLst>
                <a:ext uri="{FF2B5EF4-FFF2-40B4-BE49-F238E27FC236}">
                  <a16:creationId xmlns:a16="http://schemas.microsoft.com/office/drawing/2014/main" id="{8B2D766E-B2D0-AE9E-A469-3B81AA592A4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（例３）経営者等の評価・報酬への反映</a:t>
              </a:r>
            </a:p>
          </p:txBody>
        </p:sp>
        <p:cxnSp>
          <p:nvCxnSpPr>
            <p:cNvPr id="18" name="直線コネクタ 17">
              <a:extLst>
                <a:ext uri="{FF2B5EF4-FFF2-40B4-BE49-F238E27FC236}">
                  <a16:creationId xmlns:a16="http://schemas.microsoft.com/office/drawing/2014/main" id="{8824468E-F187-585A-FEB3-A7C15C4C1E0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3" name="正方形/長方形 22">
            <a:extLst>
              <a:ext uri="{FF2B5EF4-FFF2-40B4-BE49-F238E27FC236}">
                <a16:creationId xmlns:a16="http://schemas.microsoft.com/office/drawing/2014/main" id="{D4CAE328-DFCA-37C5-BE7E-C9BD6DA009EA}"/>
              </a:ext>
            </a:extLst>
          </p:cNvPr>
          <p:cNvSpPr/>
          <p:nvPr/>
        </p:nvSpPr>
        <p:spPr>
          <a:xfrm>
            <a:off x="2228407" y="2455732"/>
            <a:ext cx="7868093" cy="375412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補助事業の円滑な推進・目標達成に向けた取組</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→具体的取組内容を記載すること。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（ここで示した項目はあくまで例示であり、個社の事情に即して、記載内容を整理すること。）</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5668432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ee4pContent3">
            <a:extLst>
              <a:ext uri="{FF2B5EF4-FFF2-40B4-BE49-F238E27FC236}">
                <a16:creationId xmlns:a16="http://schemas.microsoft.com/office/drawing/2014/main" id="{3D8FEA42-F236-4785-AEA3-877E079652FC}"/>
              </a:ext>
            </a:extLst>
          </p:cNvPr>
          <p:cNvSpPr txBox="1"/>
          <p:nvPr/>
        </p:nvSpPr>
        <p:spPr>
          <a:xfrm>
            <a:off x="197689" y="2251469"/>
            <a:ext cx="5166311" cy="939959"/>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lang="ja-JP" altLang="en-US" sz="1400" dirty="0">
                <a:latin typeface="Meiryo UI" panose="020B0604030504040204" pitchFamily="50" charset="-128"/>
                <a:ea typeface="Meiryo UI" panose="020B0604030504040204" pitchFamily="50" charset="-128"/>
              </a:rPr>
              <a:t>経営層が交代する場合にも事業が継続して実施されるよう、後継者の育成・選別等の際に当該事業を関連づける等、着実な引き継ぎを行うか</a:t>
            </a:r>
            <a:endParaRPr lang="en-US" altLang="ja-JP" sz="1400" dirty="0">
              <a:latin typeface="Meiryo UI" panose="020B0604030504040204" pitchFamily="50" charset="-128"/>
              <a:ea typeface="Meiryo UI" panose="020B0604030504040204" pitchFamily="50" charset="-128"/>
            </a:endParaRPr>
          </a:p>
          <a:p>
            <a:pPr lvl="1">
              <a:buSzPct val="100000"/>
            </a:pPr>
            <a:r>
              <a:rPr lang="en-US" altLang="ja-JP" sz="1400" dirty="0">
                <a:latin typeface="Meiryo UI" panose="020B0604030504040204" pitchFamily="50" charset="-128"/>
                <a:ea typeface="Meiryo UI" panose="020B0604030504040204" pitchFamily="50" charset="-128"/>
              </a:rPr>
              <a:t>xxx</a:t>
            </a:r>
          </a:p>
        </p:txBody>
      </p:sp>
      <p:grpSp>
        <p:nvGrpSpPr>
          <p:cNvPr id="11" name="グループ化 10">
            <a:extLst>
              <a:ext uri="{FF2B5EF4-FFF2-40B4-BE49-F238E27FC236}">
                <a16:creationId xmlns:a16="http://schemas.microsoft.com/office/drawing/2014/main" id="{EE9B264E-BC08-2DA8-CA41-485A977F9B16}"/>
              </a:ext>
            </a:extLst>
          </p:cNvPr>
          <p:cNvGrpSpPr/>
          <p:nvPr/>
        </p:nvGrpSpPr>
        <p:grpSpPr>
          <a:xfrm>
            <a:off x="180000" y="1825102"/>
            <a:ext cx="5184000" cy="288000"/>
            <a:chOff x="156000" y="1879963"/>
            <a:chExt cx="5760000" cy="288000"/>
          </a:xfrm>
        </p:grpSpPr>
        <p:sp>
          <p:nvSpPr>
            <p:cNvPr id="12" name="正方形/長方形 11">
              <a:extLst>
                <a:ext uri="{FF2B5EF4-FFF2-40B4-BE49-F238E27FC236}">
                  <a16:creationId xmlns:a16="http://schemas.microsoft.com/office/drawing/2014/main" id="{0976ABA0-22E1-8A2E-2954-8BD32D2BC5F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例：事業の継続性確保の取組</a:t>
              </a:r>
            </a:p>
          </p:txBody>
        </p:sp>
        <p:cxnSp>
          <p:nvCxnSpPr>
            <p:cNvPr id="13" name="直線コネクタ 12">
              <a:extLst>
                <a:ext uri="{FF2B5EF4-FFF2-40B4-BE49-F238E27FC236}">
                  <a16:creationId xmlns:a16="http://schemas.microsoft.com/office/drawing/2014/main" id="{EBCF88C8-9AE1-A17F-EC09-9AAE61C8F406}"/>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 name="正方形/長方形 1">
            <a:extLst>
              <a:ext uri="{FF2B5EF4-FFF2-40B4-BE49-F238E27FC236}">
                <a16:creationId xmlns:a16="http://schemas.microsoft.com/office/drawing/2014/main" id="{A9DA2E76-8873-70BF-844B-C8FBA872175D}"/>
              </a:ext>
            </a:extLst>
          </p:cNvPr>
          <p:cNvSpPr/>
          <p:nvPr/>
        </p:nvSpPr>
        <p:spPr>
          <a:xfrm>
            <a:off x="8001000" y="-842211"/>
            <a:ext cx="4191001" cy="784225"/>
          </a:xfrm>
          <a:prstGeom prst="rect">
            <a:avLst/>
          </a:prstGeom>
          <a:solidFill>
            <a:srgbClr val="FFFF00"/>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fontAlgn="ct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①基本的事項の審査</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p>
            <a:pPr algn="just" fontAlgn="ct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エ．経営層のコミット（必須項目）</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p:txBody>
      </p:sp>
      <p:sp>
        <p:nvSpPr>
          <p:cNvPr id="15" name="Title 1">
            <a:extLst>
              <a:ext uri="{FF2B5EF4-FFF2-40B4-BE49-F238E27FC236}">
                <a16:creationId xmlns:a16="http://schemas.microsoft.com/office/drawing/2014/main" id="{5192CCD1-E8B1-EF71-D4F6-4D3D81CAF0E3}"/>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lumMod val="50000"/>
                    <a:lumOff val="50000"/>
                  </a:schemeClr>
                </a:solidFill>
              </a:rPr>
              <a:t>8. </a:t>
            </a:r>
            <a:r>
              <a:rPr lang="ja-JP" altLang="en-US" sz="2000" dirty="0">
                <a:solidFill>
                  <a:schemeClr val="tx1">
                    <a:lumMod val="50000"/>
                    <a:lumOff val="50000"/>
                  </a:schemeClr>
                </a:solidFill>
              </a:rPr>
              <a:t>経営層による具体的な取組内容｜</a:t>
            </a:r>
            <a:r>
              <a:rPr lang="en-US" altLang="ja-JP" sz="2000" dirty="0">
                <a:solidFill>
                  <a:schemeClr val="tx1">
                    <a:lumMod val="50000"/>
                    <a:lumOff val="50000"/>
                  </a:schemeClr>
                </a:solidFill>
              </a:rPr>
              <a:t>8.2 </a:t>
            </a:r>
            <a:r>
              <a:rPr lang="ja-JP" altLang="en-US" sz="2000" dirty="0">
                <a:solidFill>
                  <a:schemeClr val="tx1">
                    <a:lumMod val="50000"/>
                    <a:lumOff val="50000"/>
                  </a:schemeClr>
                </a:solidFill>
              </a:rPr>
              <a:t>間接補助事業の継続性確保に向けた取組</a:t>
            </a:r>
          </a:p>
        </p:txBody>
      </p:sp>
      <p:sp>
        <p:nvSpPr>
          <p:cNvPr id="16" name="Title 1">
            <a:extLst>
              <a:ext uri="{FF2B5EF4-FFF2-40B4-BE49-F238E27FC236}">
                <a16:creationId xmlns:a16="http://schemas.microsoft.com/office/drawing/2014/main" id="{69395A97-7F49-6ADD-7F44-8626E875E9FC}"/>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a:solidFill>
                  <a:schemeClr val="tx1"/>
                </a:solidFill>
              </a:rPr>
              <a:t>xx</a:t>
            </a:r>
            <a:r>
              <a:rPr lang="ja-JP" altLang="en-US" dirty="0">
                <a:solidFill>
                  <a:schemeClr val="tx1"/>
                </a:solidFill>
              </a:rPr>
              <a:t>に取り組むことで、間接補助事業の継続性を確保する</a:t>
            </a:r>
            <a:endParaRPr kumimoji="1" lang="en-US" altLang="ja-JP" dirty="0">
              <a:solidFill>
                <a:srgbClr val="FF0000"/>
              </a:solidFill>
            </a:endParaRPr>
          </a:p>
        </p:txBody>
      </p:sp>
      <p:cxnSp>
        <p:nvCxnSpPr>
          <p:cNvPr id="17" name="直線コネクタ 16">
            <a:extLst>
              <a:ext uri="{FF2B5EF4-FFF2-40B4-BE49-F238E27FC236}">
                <a16:creationId xmlns:a16="http://schemas.microsoft.com/office/drawing/2014/main" id="{6EA4884A-50F7-D821-F818-6D887EDB4353}"/>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DE349B65-E790-FB8A-E253-FF5931450FC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22" name="正方形/長方形 21">
            <a:extLst>
              <a:ext uri="{FF2B5EF4-FFF2-40B4-BE49-F238E27FC236}">
                <a16:creationId xmlns:a16="http://schemas.microsoft.com/office/drawing/2014/main" id="{2CB14F80-7733-7447-1DF2-F05BBBFA12FA}"/>
              </a:ext>
            </a:extLst>
          </p:cNvPr>
          <p:cNvSpPr/>
          <p:nvPr/>
        </p:nvSpPr>
        <p:spPr>
          <a:xfrm>
            <a:off x="2474552" y="2401102"/>
            <a:ext cx="7868093" cy="375412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間接補助事業の継続性確保に向けた取組</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→具体的取組内容を記載すること。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（ここで示した項目はあくまで例示であり、個社の事情に即して、記載内容を整理すること。）</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496979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ee4pContent3">
            <a:extLst>
              <a:ext uri="{FF2B5EF4-FFF2-40B4-BE49-F238E27FC236}">
                <a16:creationId xmlns:a16="http://schemas.microsoft.com/office/drawing/2014/main" id="{3D8FEA42-F236-4785-AEA3-877E079652FC}"/>
              </a:ext>
            </a:extLst>
          </p:cNvPr>
          <p:cNvSpPr txBox="1"/>
          <p:nvPr/>
        </p:nvSpPr>
        <p:spPr>
          <a:xfrm>
            <a:off x="6239438" y="1952815"/>
            <a:ext cx="5184000" cy="462496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latin typeface="Meiryo UI" panose="020B0604030504040204" pitchFamily="50" charset="-128"/>
                <a:ea typeface="Meiryo UI" panose="020B0604030504040204" pitchFamily="50" charset="-128"/>
              </a:rPr>
              <a:t>中長期的な企業価値向上に関する情報開示</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全社的な経営戦略を示す株主・投資家に</a:t>
            </a:r>
            <a:r>
              <a:rPr lang="ja-JP" altLang="en-US" sz="1400" dirty="0">
                <a:latin typeface="Meiryo UI" panose="020B0604030504040204" pitchFamily="50" charset="-128"/>
                <a:ea typeface="Meiryo UI" panose="020B0604030504040204" pitchFamily="50" charset="-128"/>
              </a:rPr>
              <a:t>統合報告書等において、どのように事業戦略・計画を明示的に位置づけるか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lang="ja-JP" altLang="en-US" sz="1400" dirty="0">
                <a:latin typeface="Meiryo UI" panose="020B0604030504040204" pitchFamily="50" charset="-128"/>
                <a:ea typeface="Meiryo UI" panose="020B0604030504040204" pitchFamily="50" charset="-128"/>
              </a:rPr>
              <a:t>採択された場合、本</a:t>
            </a:r>
            <a:r>
              <a:rPr lang="zh-TW" altLang="en-US" sz="1400" dirty="0">
                <a:latin typeface="Meiryo UI" panose="020B0604030504040204" pitchFamily="50" charset="-128"/>
                <a:ea typeface="Meiryo UI" panose="020B0604030504040204" pitchFamily="50" charset="-128"/>
              </a:rPr>
              <a:t>事業</a:t>
            </a:r>
            <a:r>
              <a:rPr lang="ja-JP" altLang="en-US" sz="1400" dirty="0">
                <a:latin typeface="Meiryo UI" panose="020B0604030504040204" pitchFamily="50" charset="-128"/>
                <a:ea typeface="Meiryo UI" panose="020B0604030504040204" pitchFamily="50" charset="-128"/>
              </a:rPr>
              <a:t>の概要や事業の効果（社会的価値等）をリリースや</a:t>
            </a:r>
            <a:r>
              <a:rPr lang="en-US" altLang="ja-JP" sz="1400" dirty="0">
                <a:latin typeface="Meiryo UI" panose="020B0604030504040204" pitchFamily="50" charset="-128"/>
                <a:ea typeface="Meiryo UI" panose="020B0604030504040204" pitchFamily="50" charset="-128"/>
              </a:rPr>
              <a:t>IR</a:t>
            </a:r>
            <a:r>
              <a:rPr lang="ja-JP" altLang="en-US" sz="1400" dirty="0">
                <a:latin typeface="Meiryo UI" panose="020B0604030504040204" pitchFamily="50" charset="-128"/>
                <a:ea typeface="Meiryo UI" panose="020B0604030504040204" pitchFamily="50" charset="-128"/>
              </a:rPr>
              <a:t>等でどのように幅広く継続的に発信するか</a:t>
            </a:r>
            <a:endParaRPr lang="en-US" altLang="ja-JP" sz="1400" dirty="0">
              <a:latin typeface="Meiryo UI" panose="020B0604030504040204" pitchFamily="50" charset="-128"/>
              <a:ea typeface="Meiryo UI" panose="020B0604030504040204" pitchFamily="50" charset="-128"/>
            </a:endParaRPr>
          </a:p>
          <a:p>
            <a:pPr lvl="2">
              <a:buSzPct val="100000"/>
            </a:pPr>
            <a:r>
              <a:rPr lang="en-US" altLang="ja-JP" sz="1400" dirty="0">
                <a:latin typeface="Meiryo UI" panose="020B0604030504040204" pitchFamily="50" charset="-128"/>
                <a:ea typeface="Meiryo UI" panose="020B0604030504040204" pitchFamily="50" charset="-128"/>
              </a:rPr>
              <a:t>xxx</a:t>
            </a:r>
          </a:p>
          <a:p>
            <a:pPr lvl="2">
              <a:buSzPct val="100000"/>
            </a:pPr>
            <a:endParaRPr lang="en-US" altLang="ja-JP" sz="1400" dirty="0">
              <a:latin typeface="Meiryo UI" panose="020B0604030504040204" pitchFamily="50" charset="-128"/>
              <a:ea typeface="Meiryo UI" panose="020B0604030504040204" pitchFamily="50" charset="-128"/>
            </a:endParaRPr>
          </a:p>
          <a:p>
            <a:pPr marL="432000" lvl="2" indent="0">
              <a:buSzPct val="100000"/>
              <a:buNone/>
            </a:pPr>
            <a:endParaRPr kumimoji="1" lang="en-US" altLang="ja-JP" sz="400" dirty="0">
              <a:latin typeface="Meiryo UI" panose="020B0604030504040204" pitchFamily="50" charset="-128"/>
              <a:ea typeface="Meiryo UI" panose="020B0604030504040204" pitchFamily="50" charset="-128"/>
            </a:endParaRPr>
          </a:p>
          <a:p>
            <a:pPr lvl="1">
              <a:buSzPct val="100000"/>
            </a:pPr>
            <a:r>
              <a:rPr kumimoji="1" lang="ja-JP" altLang="en-US" sz="1400" dirty="0">
                <a:latin typeface="Meiryo UI" panose="020B0604030504040204" pitchFamily="50" charset="-128"/>
                <a:ea typeface="Meiryo UI" panose="020B0604030504040204" pitchFamily="50" charset="-128"/>
              </a:rPr>
              <a:t>企業価値向上とステークホルダーとの対話</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事業戦略・計画を経営戦略に位置づけ、どのように持続的な企業価値向上につなげていくか、株主・投資家にどのような財務指標を重視し、目標として位置づけているか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当該財務指標の向上が必要と思われる場合、投資家の期待値を上げ、改善するためにどのような方策をとるのか</a:t>
            </a:r>
            <a:endParaRPr kumimoji="1" lang="en-US" altLang="ja-JP" sz="1400" dirty="0">
              <a:latin typeface="Meiryo UI" panose="020B0604030504040204" pitchFamily="50" charset="-128"/>
              <a:ea typeface="Meiryo UI" panose="020B0604030504040204" pitchFamily="50" charset="-128"/>
            </a:endParaRPr>
          </a:p>
          <a:p>
            <a:pPr lvl="2">
              <a:buSzPct val="100000"/>
            </a:pPr>
            <a:r>
              <a:rPr lang="ja-JP" altLang="en-US" sz="1400" dirty="0">
                <a:latin typeface="Meiryo UI" panose="020B0604030504040204" pitchFamily="50" charset="-128"/>
                <a:ea typeface="Meiryo UI" panose="020B0604030504040204" pitchFamily="50" charset="-128"/>
              </a:rPr>
              <a:t>事業の見通しや中長期的な企業価値への貢献、リスク等について、株主・投資家や金融機関、取引先、従業員等のステークホルダーとどのように対話するか</a:t>
            </a:r>
            <a:endParaRPr lang="en-US" altLang="ja-JP" sz="1400" dirty="0">
              <a:latin typeface="Meiryo UI" panose="020B0604030504040204" pitchFamily="50" charset="-128"/>
              <a:ea typeface="Meiryo UI" panose="020B0604030504040204" pitchFamily="50" charset="-128"/>
            </a:endParaRPr>
          </a:p>
          <a:p>
            <a:pPr lvl="2">
              <a:buSzPct val="100000"/>
            </a:pPr>
            <a:r>
              <a:rPr lang="en-US" altLang="ja-JP" sz="1400" dirty="0">
                <a:latin typeface="Meiryo UI" panose="020B0604030504040204" pitchFamily="50" charset="-128"/>
                <a:ea typeface="Meiryo UI" panose="020B0604030504040204" pitchFamily="50" charset="-128"/>
              </a:rPr>
              <a:t>xxx</a:t>
            </a:r>
          </a:p>
          <a:p>
            <a:pPr marL="447675" indent="-447675">
              <a:buNone/>
              <a:defRPr/>
            </a:pPr>
            <a:endPar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p:txBody>
      </p:sp>
      <p:sp>
        <p:nvSpPr>
          <p:cNvPr id="38" name="ee4pContent3">
            <a:extLst>
              <a:ext uri="{FF2B5EF4-FFF2-40B4-BE49-F238E27FC236}">
                <a16:creationId xmlns:a16="http://schemas.microsoft.com/office/drawing/2014/main" id="{3D8FEA42-F236-4785-AEA3-877E079652FC}"/>
              </a:ext>
            </a:extLst>
          </p:cNvPr>
          <p:cNvSpPr txBox="1"/>
          <p:nvPr/>
        </p:nvSpPr>
        <p:spPr>
          <a:xfrm>
            <a:off x="763624" y="1952815"/>
            <a:ext cx="518400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カーボンニュートラルに向けた全社戦略</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当該分野の範囲を超えたカーボンニュートラルに向けた取組又はイノベーション推進体制整備等について全社戦略を策定しているか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108000" lvl="1" indent="0">
              <a:buSzPct val="100000"/>
              <a:buNone/>
            </a:pPr>
            <a:endParaRPr kumimoji="1" lang="en-US" altLang="ja-JP" sz="14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経営戦略への位置づけ、事業戦略・事業計画の決議・変更</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2050</a:t>
            </a:r>
            <a:r>
              <a:rPr kumimoji="1" lang="ja-JP" altLang="en-US" sz="1400">
                <a:latin typeface="Meiryo UI" panose="020B0604030504040204" pitchFamily="50" charset="-128"/>
                <a:ea typeface="Meiryo UI" panose="020B0604030504040204" pitchFamily="50" charset="-128"/>
              </a:rPr>
              <a:t>年カーボンニュートラルの実現に向けて、本</a:t>
            </a:r>
            <a:r>
              <a:rPr kumimoji="1" lang="zh-TW" altLang="en-US" sz="1400">
                <a:latin typeface="Meiryo UI" panose="020B0604030504040204" pitchFamily="50" charset="-128"/>
                <a:ea typeface="Meiryo UI" panose="020B0604030504040204" pitchFamily="50" charset="-128"/>
              </a:rPr>
              <a:t>事業</a:t>
            </a:r>
            <a:r>
              <a:rPr kumimoji="1" lang="ja-JP" altLang="en-US" sz="1400">
                <a:latin typeface="Meiryo UI" panose="020B0604030504040204" pitchFamily="50" charset="-128"/>
                <a:ea typeface="Meiryo UI" panose="020B0604030504040204" pitchFamily="50" charset="-128"/>
              </a:rPr>
              <a:t>に関連する事業戦略又は計画を明確に経営戦略に位置づけ、取締役会で意思決定しているか。その内容を社内の関連部署に広く周知するか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事業の進捗状況や課題を取締役会等でモニタリングし、事業環境の変化等に応じて見直しを行うか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上記で決議された事業戦略・計画において、本事業が不可欠な要素として、優先度高く位置づけられるか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endParaRPr lang="en-US" altLang="ja-JP" sz="16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コーポレートガバナンスとの関連付け</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上記の経営戦略や事業戦略・計画が目指す成果を取締役の選任、評価、報酬等に反映させる仕組みがあるか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p:txBody>
      </p:sp>
      <p:grpSp>
        <p:nvGrpSpPr>
          <p:cNvPr id="4" name="グループ化 3">
            <a:extLst>
              <a:ext uri="{FF2B5EF4-FFF2-40B4-BE49-F238E27FC236}">
                <a16:creationId xmlns:a16="http://schemas.microsoft.com/office/drawing/2014/main" id="{B425B3F6-323B-E752-92E5-1CAF2426A4A5}"/>
              </a:ext>
            </a:extLst>
          </p:cNvPr>
          <p:cNvGrpSpPr/>
          <p:nvPr/>
        </p:nvGrpSpPr>
        <p:grpSpPr>
          <a:xfrm>
            <a:off x="765598" y="1542581"/>
            <a:ext cx="5184000" cy="288000"/>
            <a:chOff x="156000" y="1879963"/>
            <a:chExt cx="5760000" cy="288000"/>
          </a:xfrm>
        </p:grpSpPr>
        <p:sp>
          <p:nvSpPr>
            <p:cNvPr id="7" name="正方形/長方形 6">
              <a:extLst>
                <a:ext uri="{FF2B5EF4-FFF2-40B4-BE49-F238E27FC236}">
                  <a16:creationId xmlns:a16="http://schemas.microsoft.com/office/drawing/2014/main" id="{CE01136F-18FB-465A-C0BB-9E1CCE4E7E8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（例１）取締役会等コーポレート・ガバナンスとの関係</a:t>
              </a:r>
            </a:p>
          </p:txBody>
        </p:sp>
        <p:cxnSp>
          <p:nvCxnSpPr>
            <p:cNvPr id="8" name="直線コネクタ 7">
              <a:extLst>
                <a:ext uri="{FF2B5EF4-FFF2-40B4-BE49-F238E27FC236}">
                  <a16:creationId xmlns:a16="http://schemas.microsoft.com/office/drawing/2014/main" id="{8D5E4920-165A-7ABD-2585-3F6BC870D513}"/>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9" name="グループ化 8">
            <a:extLst>
              <a:ext uri="{FF2B5EF4-FFF2-40B4-BE49-F238E27FC236}">
                <a16:creationId xmlns:a16="http://schemas.microsoft.com/office/drawing/2014/main" id="{E22C8A72-9A64-460B-A9A4-223D212E47A5}"/>
              </a:ext>
            </a:extLst>
          </p:cNvPr>
          <p:cNvGrpSpPr/>
          <p:nvPr/>
        </p:nvGrpSpPr>
        <p:grpSpPr>
          <a:xfrm>
            <a:off x="6239438" y="1542581"/>
            <a:ext cx="5184000" cy="288000"/>
            <a:chOff x="156000" y="1879963"/>
            <a:chExt cx="5760000" cy="288000"/>
          </a:xfrm>
        </p:grpSpPr>
        <p:sp>
          <p:nvSpPr>
            <p:cNvPr id="10" name="正方形/長方形 9">
              <a:extLst>
                <a:ext uri="{FF2B5EF4-FFF2-40B4-BE49-F238E27FC236}">
                  <a16:creationId xmlns:a16="http://schemas.microsoft.com/office/drawing/2014/main" id="{ADA4F40A-8ADC-954C-041E-67B4823C125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（例２）ステークホルダーとの対話、情報開示</a:t>
              </a:r>
            </a:p>
          </p:txBody>
        </p:sp>
        <p:cxnSp>
          <p:nvCxnSpPr>
            <p:cNvPr id="11" name="直線コネクタ 10">
              <a:extLst>
                <a:ext uri="{FF2B5EF4-FFF2-40B4-BE49-F238E27FC236}">
                  <a16:creationId xmlns:a16="http://schemas.microsoft.com/office/drawing/2014/main" id="{512324EC-DA17-FC8F-2790-60F636E051CA}"/>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 name="正方形/長方形 1">
            <a:extLst>
              <a:ext uri="{FF2B5EF4-FFF2-40B4-BE49-F238E27FC236}">
                <a16:creationId xmlns:a16="http://schemas.microsoft.com/office/drawing/2014/main" id="{295E7C26-9BE5-E6D9-5898-287E87B1994B}"/>
              </a:ext>
            </a:extLst>
          </p:cNvPr>
          <p:cNvSpPr/>
          <p:nvPr/>
        </p:nvSpPr>
        <p:spPr>
          <a:xfrm>
            <a:off x="8001000" y="-842211"/>
            <a:ext cx="4191001" cy="784225"/>
          </a:xfrm>
          <a:prstGeom prst="rect">
            <a:avLst/>
          </a:prstGeom>
          <a:solidFill>
            <a:srgbClr val="FFFF00"/>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fontAlgn="ct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①基本的事項の審査</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p>
            <a:pPr algn="just" fontAlgn="ct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エ．経営層のコミット（必須項目）</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p:txBody>
      </p:sp>
      <p:sp>
        <p:nvSpPr>
          <p:cNvPr id="6" name="Title 1">
            <a:extLst>
              <a:ext uri="{FF2B5EF4-FFF2-40B4-BE49-F238E27FC236}">
                <a16:creationId xmlns:a16="http://schemas.microsoft.com/office/drawing/2014/main" id="{8DAD6981-E16A-90A9-2B93-4A6EF79527E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lumMod val="50000"/>
                    <a:lumOff val="50000"/>
                  </a:schemeClr>
                </a:solidFill>
              </a:rPr>
              <a:t>8. </a:t>
            </a:r>
            <a:r>
              <a:rPr lang="ja-JP" altLang="en-US" sz="2000" dirty="0">
                <a:solidFill>
                  <a:schemeClr val="tx1">
                    <a:lumMod val="50000"/>
                    <a:lumOff val="50000"/>
                  </a:schemeClr>
                </a:solidFill>
              </a:rPr>
              <a:t>経営層による具体的な取組内容｜</a:t>
            </a:r>
            <a:r>
              <a:rPr lang="en-US" altLang="ja-JP" sz="2000" dirty="0">
                <a:solidFill>
                  <a:schemeClr val="tx1">
                    <a:lumMod val="50000"/>
                    <a:lumOff val="50000"/>
                  </a:schemeClr>
                </a:solidFill>
              </a:rPr>
              <a:t>8.3 </a:t>
            </a:r>
            <a:r>
              <a:rPr lang="ja-JP" altLang="en-US" sz="2000" dirty="0">
                <a:solidFill>
                  <a:schemeClr val="tx1">
                    <a:lumMod val="50000"/>
                    <a:lumOff val="50000"/>
                  </a:schemeClr>
                </a:solidFill>
              </a:rPr>
              <a:t>中長期的な企業価値向上に向けた取組</a:t>
            </a:r>
          </a:p>
        </p:txBody>
      </p:sp>
      <p:sp>
        <p:nvSpPr>
          <p:cNvPr id="13" name="Title 1">
            <a:extLst>
              <a:ext uri="{FF2B5EF4-FFF2-40B4-BE49-F238E27FC236}">
                <a16:creationId xmlns:a16="http://schemas.microsoft.com/office/drawing/2014/main" id="{791E0911-91F3-0D2F-15BC-D8442E115632}"/>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a:solidFill>
                  <a:schemeClr val="tx1"/>
                </a:solidFill>
              </a:rPr>
              <a:t>xx</a:t>
            </a:r>
            <a:r>
              <a:rPr lang="ja-JP" altLang="en-US" dirty="0">
                <a:solidFill>
                  <a:schemeClr val="tx1"/>
                </a:solidFill>
              </a:rPr>
              <a:t>に取り組むことで、中長期的な企業価値向上とステークホルダーとの対話を推進</a:t>
            </a:r>
            <a:endParaRPr kumimoji="1" lang="en-US" altLang="ja-JP" dirty="0">
              <a:solidFill>
                <a:srgbClr val="FF0000"/>
              </a:solidFill>
            </a:endParaRPr>
          </a:p>
        </p:txBody>
      </p:sp>
      <p:cxnSp>
        <p:nvCxnSpPr>
          <p:cNvPr id="14" name="直線コネクタ 13">
            <a:extLst>
              <a:ext uri="{FF2B5EF4-FFF2-40B4-BE49-F238E27FC236}">
                <a16:creationId xmlns:a16="http://schemas.microsoft.com/office/drawing/2014/main" id="{F6F159E4-0C5E-3039-684A-C277A8C1D63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正方形/長方形 14">
            <a:extLst>
              <a:ext uri="{FF2B5EF4-FFF2-40B4-BE49-F238E27FC236}">
                <a16:creationId xmlns:a16="http://schemas.microsoft.com/office/drawing/2014/main" id="{0A826B84-D469-D01C-EC3A-E8B7FE7490E9}"/>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16" name="正方形/長方形 15">
            <a:extLst>
              <a:ext uri="{FF2B5EF4-FFF2-40B4-BE49-F238E27FC236}">
                <a16:creationId xmlns:a16="http://schemas.microsoft.com/office/drawing/2014/main" id="{7F4BBD01-D140-9963-B1A6-20EF1CCD2306}"/>
              </a:ext>
            </a:extLst>
          </p:cNvPr>
          <p:cNvSpPr/>
          <p:nvPr/>
        </p:nvSpPr>
        <p:spPr>
          <a:xfrm>
            <a:off x="2161953" y="2125833"/>
            <a:ext cx="7868093" cy="375412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8.3 </a:t>
            </a:r>
            <a:r>
              <a:rPr lang="ja-JP" altLang="en-US" sz="1400" dirty="0">
                <a:solidFill>
                  <a:srgbClr val="FF0000"/>
                </a:solidFill>
                <a:latin typeface="Meiryo UI" panose="020B0604030504040204" pitchFamily="50" charset="-128"/>
                <a:ea typeface="Meiryo UI" panose="020B0604030504040204" pitchFamily="50" charset="-128"/>
              </a:rPr>
              <a:t>中長期的な企業価値向上に向けた取組</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→具体的取組内容を記載すること。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（ここで示した項目はあくまで例示であり、個社の事情に即して、記載内容を整理すること。）</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00217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D689EF-4843-9FC7-EA27-5E991B8608EA}"/>
            </a:ext>
          </a:extLst>
        </p:cNvPr>
        <p:cNvGrpSpPr/>
        <p:nvPr/>
      </p:nvGrpSpPr>
      <p:grpSpPr>
        <a:xfrm>
          <a:off x="0" y="0"/>
          <a:ext cx="0" cy="0"/>
          <a:chOff x="0" y="0"/>
          <a:chExt cx="0" cy="0"/>
        </a:xfrm>
      </p:grpSpPr>
      <p:graphicFrame>
        <p:nvGraphicFramePr>
          <p:cNvPr id="31" name="think-cell data - do not delete" hidden="1">
            <a:extLst>
              <a:ext uri="{FF2B5EF4-FFF2-40B4-BE49-F238E27FC236}">
                <a16:creationId xmlns:a16="http://schemas.microsoft.com/office/drawing/2014/main" id="{7638943F-9CBD-C1FA-784F-7856427BA36C}"/>
              </a:ext>
            </a:extLst>
          </p:cNvPr>
          <p:cNvGraphicFramePr>
            <a:graphicFrameLocks noChangeAspect="1"/>
          </p:cNvGraphicFramePr>
          <p:nvPr>
            <p:custDataLst>
              <p:tags r:id="rId1"/>
            </p:custDataLst>
            <p:extLst>
              <p:ext uri="{D42A27DB-BD31-4B8C-83A1-F6EECF244321}">
                <p14:modId xmlns:p14="http://schemas.microsoft.com/office/powerpoint/2010/main" val="28030553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693" imgH="689" progId="TCLayout.ActiveDocument.1">
                  <p:embed/>
                </p:oleObj>
              </mc:Choice>
              <mc:Fallback>
                <p:oleObj name="think-cellスライド" r:id="rId3" imgW="693" imgH="689" progId="TCLayout.ActiveDocument.1">
                  <p:embed/>
                  <p:pic>
                    <p:nvPicPr>
                      <p:cNvPr id="31" name="think-cell data - do not delete" hidden="1">
                        <a:extLst>
                          <a:ext uri="{FF2B5EF4-FFF2-40B4-BE49-F238E27FC236}">
                            <a16:creationId xmlns:a16="http://schemas.microsoft.com/office/drawing/2014/main" id="{7638943F-9CBD-C1FA-784F-7856427BA36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正方形/長方形 1">
            <a:extLst>
              <a:ext uri="{FF2B5EF4-FFF2-40B4-BE49-F238E27FC236}">
                <a16:creationId xmlns:a16="http://schemas.microsoft.com/office/drawing/2014/main" id="{E48D3DC1-D823-84CB-FD68-5C9F6450ED61}"/>
              </a:ext>
            </a:extLst>
          </p:cNvPr>
          <p:cNvSpPr/>
          <p:nvPr/>
        </p:nvSpPr>
        <p:spPr>
          <a:xfrm>
            <a:off x="8001000" y="-842211"/>
            <a:ext cx="4191001" cy="784225"/>
          </a:xfrm>
          <a:prstGeom prst="rect">
            <a:avLst/>
          </a:prstGeom>
          <a:solidFill>
            <a:srgbClr val="FFFF00"/>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fontAlgn="ct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①基本的事項の審査</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p>
            <a:pPr algn="just" fontAlgn="ct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エ．経営層のコミット（必須項目）</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p:txBody>
      </p:sp>
      <p:sp>
        <p:nvSpPr>
          <p:cNvPr id="6" name="Title 1">
            <a:extLst>
              <a:ext uri="{FF2B5EF4-FFF2-40B4-BE49-F238E27FC236}">
                <a16:creationId xmlns:a16="http://schemas.microsoft.com/office/drawing/2014/main" id="{5BA412BA-35CE-B0D8-04AB-86C7EA764CC6}"/>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lumMod val="50000"/>
                    <a:lumOff val="50000"/>
                  </a:schemeClr>
                </a:solidFill>
              </a:rPr>
              <a:t>8. </a:t>
            </a:r>
            <a:r>
              <a:rPr lang="ja-JP" altLang="en-US" sz="2000" dirty="0">
                <a:solidFill>
                  <a:schemeClr val="tx1">
                    <a:lumMod val="50000"/>
                    <a:lumOff val="50000"/>
                  </a:schemeClr>
                </a:solidFill>
              </a:rPr>
              <a:t>経営層による具体的な取組内容</a:t>
            </a:r>
          </a:p>
        </p:txBody>
      </p:sp>
      <p:sp>
        <p:nvSpPr>
          <p:cNvPr id="15" name="正方形/長方形 14">
            <a:extLst>
              <a:ext uri="{FF2B5EF4-FFF2-40B4-BE49-F238E27FC236}">
                <a16:creationId xmlns:a16="http://schemas.microsoft.com/office/drawing/2014/main" id="{7FEF039B-F01B-EA72-3C85-23FFA62B112F}"/>
              </a:ext>
            </a:extLst>
          </p:cNvPr>
          <p:cNvSpPr/>
          <p:nvPr/>
        </p:nvSpPr>
        <p:spPr>
          <a:xfrm>
            <a:off x="9918700" y="85758"/>
            <a:ext cx="2187579"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必須項目（代替手段）</a:t>
            </a:r>
          </a:p>
        </p:txBody>
      </p:sp>
      <p:grpSp>
        <p:nvGrpSpPr>
          <p:cNvPr id="3" name="グループ化 2">
            <a:extLst>
              <a:ext uri="{FF2B5EF4-FFF2-40B4-BE49-F238E27FC236}">
                <a16:creationId xmlns:a16="http://schemas.microsoft.com/office/drawing/2014/main" id="{6F350B70-9FC0-69EF-A571-8836C4DA627A}"/>
              </a:ext>
            </a:extLst>
          </p:cNvPr>
          <p:cNvGrpSpPr/>
          <p:nvPr/>
        </p:nvGrpSpPr>
        <p:grpSpPr>
          <a:xfrm>
            <a:off x="717613" y="1095482"/>
            <a:ext cx="10862746" cy="4667037"/>
            <a:chOff x="717613" y="1095482"/>
            <a:chExt cx="10862746" cy="4667037"/>
          </a:xfrm>
        </p:grpSpPr>
        <p:sp>
          <p:nvSpPr>
            <p:cNvPr id="60" name="ee4pContent3">
              <a:extLst>
                <a:ext uri="{FF2B5EF4-FFF2-40B4-BE49-F238E27FC236}">
                  <a16:creationId xmlns:a16="http://schemas.microsoft.com/office/drawing/2014/main" id="{9C46AB21-CA11-F7F0-24BA-52EFF849EEB8}"/>
                </a:ext>
              </a:extLst>
            </p:cNvPr>
            <p:cNvSpPr txBox="1"/>
            <p:nvPr/>
          </p:nvSpPr>
          <p:spPr>
            <a:xfrm>
              <a:off x="809731" y="1095482"/>
              <a:ext cx="10572538" cy="784225"/>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buNone/>
                <a:defRPr/>
              </a:pPr>
              <a:endParaRPr kumimoji="1" lang="en-US" altLang="ja-JP"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p:txBody>
        </p:sp>
        <p:sp>
          <p:nvSpPr>
            <p:cNvPr id="20" name="ee4pContent3">
              <a:extLst>
                <a:ext uri="{FF2B5EF4-FFF2-40B4-BE49-F238E27FC236}">
                  <a16:creationId xmlns:a16="http://schemas.microsoft.com/office/drawing/2014/main" id="{CAA3766E-7D2E-3A53-5F07-8C1C16D577F0}"/>
                </a:ext>
              </a:extLst>
            </p:cNvPr>
            <p:cNvSpPr txBox="1"/>
            <p:nvPr/>
          </p:nvSpPr>
          <p:spPr>
            <a:xfrm>
              <a:off x="8001001" y="1180443"/>
              <a:ext cx="338126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lgn="r">
                <a:buNone/>
                <a:defRPr/>
              </a:pPr>
              <a:r>
                <a:rPr kumimoji="1" lang="ja-JP" altLang="en-US"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令和＠＠年＠＠月＠＠日</a:t>
              </a:r>
              <a:endParaRPr kumimoji="1" lang="en-US" altLang="ja-JP"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p:txBody>
        </p:sp>
        <p:pic>
          <p:nvPicPr>
            <p:cNvPr id="22" name="図 21" descr="図形&#10;&#10;AI によって生成されたコンテンツは間違っている可能性があります。">
              <a:extLst>
                <a:ext uri="{FF2B5EF4-FFF2-40B4-BE49-F238E27FC236}">
                  <a16:creationId xmlns:a16="http://schemas.microsoft.com/office/drawing/2014/main" id="{8E7B9B63-5F3E-4F61-F7D2-B37A910C17C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7613" y="3712026"/>
              <a:ext cx="10756774" cy="2050493"/>
            </a:xfrm>
            <a:prstGeom prst="rect">
              <a:avLst/>
            </a:prstGeom>
          </p:spPr>
        </p:pic>
        <p:pic>
          <p:nvPicPr>
            <p:cNvPr id="24" name="図 23" descr="図形&#10;&#10;AI によって生成されたコンテンツは間違っている可能性があります。">
              <a:extLst>
                <a:ext uri="{FF2B5EF4-FFF2-40B4-BE49-F238E27FC236}">
                  <a16:creationId xmlns:a16="http://schemas.microsoft.com/office/drawing/2014/main" id="{02ADB7A0-F3A5-5D83-F7C2-4BDA7FECA82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9731" y="1834614"/>
              <a:ext cx="5278633" cy="1374384"/>
            </a:xfrm>
            <a:prstGeom prst="rect">
              <a:avLst/>
            </a:prstGeom>
          </p:spPr>
        </p:pic>
        <p:pic>
          <p:nvPicPr>
            <p:cNvPr id="26" name="図 25" descr="図形&#10;&#10;AI によって生成されたコンテンツは間違っている可能性があります。">
              <a:extLst>
                <a:ext uri="{FF2B5EF4-FFF2-40B4-BE49-F238E27FC236}">
                  <a16:creationId xmlns:a16="http://schemas.microsoft.com/office/drawing/2014/main" id="{C051431C-7158-079B-98C1-30FCAEA5DA4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09731" y="1417780"/>
              <a:ext cx="10770628" cy="642857"/>
            </a:xfrm>
            <a:prstGeom prst="rect">
              <a:avLst/>
            </a:prstGeom>
          </p:spPr>
        </p:pic>
        <p:sp>
          <p:nvSpPr>
            <p:cNvPr id="27" name="ee4pContent3">
              <a:extLst>
                <a:ext uri="{FF2B5EF4-FFF2-40B4-BE49-F238E27FC236}">
                  <a16:creationId xmlns:a16="http://schemas.microsoft.com/office/drawing/2014/main" id="{D671EB05-2E5F-A0B1-E307-7F23F1B25978}"/>
                </a:ext>
              </a:extLst>
            </p:cNvPr>
            <p:cNvSpPr txBox="1"/>
            <p:nvPr/>
          </p:nvSpPr>
          <p:spPr>
            <a:xfrm>
              <a:off x="5970251" y="1949017"/>
              <a:ext cx="541201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buNone/>
                <a:defRPr/>
              </a:pPr>
              <a:r>
                <a:rPr kumimoji="1" lang="ja-JP" altLang="en-US"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1" lang="en-US" altLang="ja-JP"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p:txBody>
        </p:sp>
        <p:sp>
          <p:nvSpPr>
            <p:cNvPr id="28" name="ee4pContent3">
              <a:extLst>
                <a:ext uri="{FF2B5EF4-FFF2-40B4-BE49-F238E27FC236}">
                  <a16:creationId xmlns:a16="http://schemas.microsoft.com/office/drawing/2014/main" id="{1AEFD6E1-07ED-C6F8-B5AA-317D297A3EBC}"/>
                </a:ext>
              </a:extLst>
            </p:cNvPr>
            <p:cNvSpPr txBox="1"/>
            <p:nvPr/>
          </p:nvSpPr>
          <p:spPr>
            <a:xfrm>
              <a:off x="5970251" y="2321485"/>
              <a:ext cx="541201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buNone/>
                <a:defRPr/>
              </a:pPr>
              <a:r>
                <a:rPr kumimoji="1" lang="ja-JP" altLang="en-US"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1" lang="en-US" altLang="ja-JP"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p:txBody>
        </p:sp>
        <p:sp>
          <p:nvSpPr>
            <p:cNvPr id="29" name="ee4pContent3">
              <a:extLst>
                <a:ext uri="{FF2B5EF4-FFF2-40B4-BE49-F238E27FC236}">
                  <a16:creationId xmlns:a16="http://schemas.microsoft.com/office/drawing/2014/main" id="{994B6103-A6BF-BB06-F983-DCD34A5D09DC}"/>
                </a:ext>
              </a:extLst>
            </p:cNvPr>
            <p:cNvSpPr txBox="1"/>
            <p:nvPr/>
          </p:nvSpPr>
          <p:spPr>
            <a:xfrm>
              <a:off x="5970251" y="2693953"/>
              <a:ext cx="541201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buNone/>
                <a:defRPr/>
              </a:pPr>
              <a:r>
                <a:rPr kumimoji="1" lang="ja-JP" altLang="en-US"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1" lang="en-US" altLang="ja-JP"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p:txBody>
        </p:sp>
      </p:grpSp>
      <p:sp>
        <p:nvSpPr>
          <p:cNvPr id="4" name="正方形/長方形 3">
            <a:extLst>
              <a:ext uri="{FF2B5EF4-FFF2-40B4-BE49-F238E27FC236}">
                <a16:creationId xmlns:a16="http://schemas.microsoft.com/office/drawing/2014/main" id="{669EB5FD-A661-459B-276F-C8D62293D476}"/>
              </a:ext>
            </a:extLst>
          </p:cNvPr>
          <p:cNvSpPr/>
          <p:nvPr/>
        </p:nvSpPr>
        <p:spPr>
          <a:xfrm>
            <a:off x="2050607" y="3435290"/>
            <a:ext cx="7868093" cy="122156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altLang="ja-JP" sz="1400" dirty="0">
                <a:solidFill>
                  <a:schemeClr val="tx1"/>
                </a:solidFill>
                <a:latin typeface="Meiryo UI" panose="020B0604030504040204" pitchFamily="50" charset="-128"/>
                <a:ea typeface="Meiryo UI" panose="020B0604030504040204" pitchFamily="50" charset="-128"/>
              </a:rPr>
              <a:t>p.31</a:t>
            </a:r>
            <a:r>
              <a:rPr lang="ja-JP" altLang="en-US" sz="1400" dirty="0">
                <a:solidFill>
                  <a:schemeClr val="tx1"/>
                </a:solidFill>
                <a:latin typeface="Meiryo UI" panose="020B0604030504040204" pitchFamily="50" charset="-128"/>
                <a:ea typeface="Meiryo UI" panose="020B0604030504040204" pitchFamily="50" charset="-128"/>
              </a:rPr>
              <a:t>に記載したとおり、</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共同申請者のうち、本事業を中核的に推進する主体ではない場合は、本文書を作成・提出することにより、</a:t>
            </a:r>
            <a:r>
              <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pp.32-35</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の提出を省略できる。</a:t>
            </a:r>
            <a:endPar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285750" indent="-285750">
              <a:buFont typeface="Arial" panose="020B0604020202020204" pitchFamily="34" charset="0"/>
              <a:buChar char="•"/>
            </a:pPr>
            <a:r>
              <a:rPr lang="ja-JP" altLang="en-US" sz="1400" dirty="0">
                <a:solidFill>
                  <a:prstClr val="black"/>
                </a:solidFill>
                <a:latin typeface="Meiryo UI" panose="020B0604030504040204" pitchFamily="50" charset="-128"/>
                <a:ea typeface="Meiryo UI" panose="020B0604030504040204" pitchFamily="50" charset="-128"/>
              </a:rPr>
              <a:t>なお、本文書を作成する場合は、日付・住所・法人名・代表者の役職・氏名のみを記載すること。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8030527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009164B1-1444-B60C-96B6-722652BB86A8}"/>
              </a:ext>
            </a:extLst>
          </p:cNvPr>
          <p:cNvSpPr/>
          <p:nvPr>
            <p:custDataLst>
              <p:tags r:id="rId1"/>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chemeClr val="tx1"/>
                </a:solidFill>
                <a:latin typeface="Meiryo UI" panose="020B0604030504040204" pitchFamily="50" charset="-128"/>
                <a:ea typeface="Meiryo UI" panose="020B0604030504040204" pitchFamily="50" charset="-128"/>
              </a:rPr>
              <a:t>EOF</a:t>
            </a:r>
            <a:endParaRPr kumimoji="1" lang="en-US" sz="5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56077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B1E03BAB-2D52-BE36-B5B5-00259CF17E57}"/>
            </a:ext>
          </a:extLst>
        </p:cNvPr>
        <p:cNvGrpSpPr/>
        <p:nvPr/>
      </p:nvGrpSpPr>
      <p:grpSpPr>
        <a:xfrm>
          <a:off x="0" y="0"/>
          <a:ext cx="0" cy="0"/>
          <a:chOff x="0" y="0"/>
          <a:chExt cx="0" cy="0"/>
        </a:xfrm>
      </p:grpSpPr>
      <p:graphicFrame>
        <p:nvGraphicFramePr>
          <p:cNvPr id="3" name="表 2">
            <a:extLst>
              <a:ext uri="{FF2B5EF4-FFF2-40B4-BE49-F238E27FC236}">
                <a16:creationId xmlns:a16="http://schemas.microsoft.com/office/drawing/2014/main" id="{B7687F19-EDA0-8FB6-6739-68295A9FC25F}"/>
              </a:ext>
            </a:extLst>
          </p:cNvPr>
          <p:cNvGraphicFramePr>
            <a:graphicFrameLocks noGrp="1"/>
          </p:cNvGraphicFramePr>
          <p:nvPr>
            <p:extLst>
              <p:ext uri="{D42A27DB-BD31-4B8C-83A1-F6EECF244321}">
                <p14:modId xmlns:p14="http://schemas.microsoft.com/office/powerpoint/2010/main" val="1164718430"/>
              </p:ext>
            </p:extLst>
          </p:nvPr>
        </p:nvGraphicFramePr>
        <p:xfrm>
          <a:off x="400869" y="756358"/>
          <a:ext cx="11390261" cy="2692800"/>
        </p:xfrm>
        <a:graphic>
          <a:graphicData uri="http://schemas.openxmlformats.org/drawingml/2006/table">
            <a:tbl>
              <a:tblPr firstRow="1" bandRow="1">
                <a:tableStyleId>{F5AB1C69-6EDB-4FF4-983F-18BD219EF322}</a:tableStyleId>
              </a:tblPr>
              <a:tblGrid>
                <a:gridCol w="3915950">
                  <a:extLst>
                    <a:ext uri="{9D8B030D-6E8A-4147-A177-3AD203B41FA5}">
                      <a16:colId xmlns:a16="http://schemas.microsoft.com/office/drawing/2014/main" val="2723361595"/>
                    </a:ext>
                  </a:extLst>
                </a:gridCol>
                <a:gridCol w="7474311">
                  <a:extLst>
                    <a:ext uri="{9D8B030D-6E8A-4147-A177-3AD203B41FA5}">
                      <a16:colId xmlns:a16="http://schemas.microsoft.com/office/drawing/2014/main" val="573315846"/>
                    </a:ext>
                  </a:extLst>
                </a:gridCol>
              </a:tblGrid>
              <a:tr h="150919">
                <a:tc>
                  <a:txBody>
                    <a:bodyPr/>
                    <a:lstStyle/>
                    <a:p>
                      <a:pPr algn="ctr"/>
                      <a:r>
                        <a:rPr kumimoji="1" lang="ja-JP" altLang="en-US" sz="1000" dirty="0">
                          <a:latin typeface="Meiryo UI" panose="020B0604030504040204" pitchFamily="50" charset="-128"/>
                          <a:ea typeface="Meiryo UI" panose="020B0604030504040204" pitchFamily="50" charset="-128"/>
                        </a:rPr>
                        <a:t>審査項目</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ctr"/>
                      <a:r>
                        <a:rPr kumimoji="1" lang="ja-JP" altLang="en-US" sz="1000" dirty="0">
                          <a:latin typeface="Meiryo UI" panose="020B0604030504040204" pitchFamily="50" charset="-128"/>
                          <a:ea typeface="Meiryo UI" panose="020B0604030504040204" pitchFamily="50" charset="-128"/>
                        </a:rPr>
                        <a:t>間接補助事業の実施計画内の該当項目</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extLst>
                  <a:ext uri="{0D108BD9-81ED-4DB2-BD59-A6C34878D82A}">
                    <a16:rowId xmlns:a16="http://schemas.microsoft.com/office/drawing/2014/main" val="4131737282"/>
                  </a:ext>
                </a:extLst>
              </a:tr>
              <a:tr h="138992">
                <a:tc>
                  <a:txBody>
                    <a:bodyPr/>
                    <a:lstStyle/>
                    <a:p>
                      <a:pPr algn="just" fontAlgn="ctr"/>
                      <a:r>
                        <a:rPr lang="ja-JP" sz="1000" b="0" i="0" u="none" strike="noStrike" dirty="0">
                          <a:solidFill>
                            <a:schemeClr val="bg1"/>
                          </a:solidFill>
                          <a:effectLst/>
                          <a:latin typeface="Meiryo UI" panose="020B0604030504040204" pitchFamily="50" charset="-128"/>
                          <a:ea typeface="Meiryo UI" panose="020B0604030504040204" pitchFamily="50" charset="-128"/>
                        </a:rPr>
                        <a:t>③排出削減への貢献に関する審査</a:t>
                      </a:r>
                    </a:p>
                  </a:txBody>
                  <a:tcPr marL="72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marL="0" indent="0">
                        <a:buFont typeface="Arial" panose="020B0604020202020204" pitchFamily="34" charset="0"/>
                        <a:buNone/>
                      </a:pPr>
                      <a:r>
                        <a:rPr kumimoji="1" lang="ja-JP" altLang="en-US" sz="1000" dirty="0">
                          <a:solidFill>
                            <a:schemeClr val="bg1"/>
                          </a:solidFill>
                          <a:latin typeface="Meiryo UI" panose="020B0604030504040204" pitchFamily="50" charset="-128"/>
                          <a:ea typeface="Meiryo UI" panose="020B0604030504040204" pitchFamily="50" charset="-128"/>
                        </a:rPr>
                        <a:t>－</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extLst>
                  <a:ext uri="{0D108BD9-81ED-4DB2-BD59-A6C34878D82A}">
                    <a16:rowId xmlns:a16="http://schemas.microsoft.com/office/drawing/2014/main" val="427305114"/>
                  </a:ext>
                </a:extLst>
              </a:tr>
              <a:tr h="138992">
                <a:tc>
                  <a:txBody>
                    <a:bodyPr/>
                    <a:lstStyle/>
                    <a:p>
                      <a:pPr algn="just" fontAlgn="ctr"/>
                      <a:r>
                        <a:rPr lang="ja-JP" sz="1000" b="0" i="0" u="none" strike="noStrike" dirty="0">
                          <a:solidFill>
                            <a:schemeClr val="tx1"/>
                          </a:solidFill>
                          <a:effectLst/>
                          <a:latin typeface="Meiryo UI" panose="020B0604030504040204" pitchFamily="50" charset="-128"/>
                          <a:ea typeface="Meiryo UI" panose="020B0604030504040204" pitchFamily="50" charset="-128"/>
                        </a:rPr>
                        <a:t>ア．</a:t>
                      </a:r>
                      <a:r>
                        <a:rPr lang="ja-JP" altLang="en-US" sz="1000" b="0" i="0" u="none" strike="noStrike" dirty="0">
                          <a:solidFill>
                            <a:schemeClr val="tx1"/>
                          </a:solidFill>
                          <a:effectLst/>
                          <a:latin typeface="Meiryo UI" panose="020B0604030504040204" pitchFamily="50" charset="-128"/>
                          <a:ea typeface="Meiryo UI" panose="020B0604030504040204" pitchFamily="50" charset="-128"/>
                        </a:rPr>
                        <a:t>間接補助事業による</a:t>
                      </a:r>
                      <a:r>
                        <a:rPr lang="en-US" altLang="ja-JP" sz="1000" b="0" i="0" u="none" strike="noStrike" dirty="0">
                          <a:solidFill>
                            <a:schemeClr val="tx1"/>
                          </a:solidFill>
                          <a:effectLst/>
                          <a:latin typeface="Meiryo UI" panose="020B0604030504040204" pitchFamily="50" charset="-128"/>
                          <a:ea typeface="Meiryo UI" panose="020B0604030504040204" pitchFamily="50" charset="-128"/>
                        </a:rPr>
                        <a:t>CO2</a:t>
                      </a:r>
                      <a:r>
                        <a:rPr lang="ja-JP" altLang="en-US" sz="1000" b="0" i="0" u="none" strike="noStrike" dirty="0">
                          <a:solidFill>
                            <a:schemeClr val="tx1"/>
                          </a:solidFill>
                          <a:effectLst/>
                          <a:latin typeface="Meiryo UI" panose="020B0604030504040204" pitchFamily="50" charset="-128"/>
                          <a:ea typeface="Meiryo UI" panose="020B0604030504040204" pitchFamily="50" charset="-128"/>
                        </a:rPr>
                        <a:t>排出削減効果</a:t>
                      </a:r>
                      <a:r>
                        <a:rPr lang="ja-JP" sz="1000" b="0" i="0" u="none" strike="noStrike" dirty="0">
                          <a:solidFill>
                            <a:schemeClr val="tx1"/>
                          </a:solidFill>
                          <a:effectLst/>
                          <a:latin typeface="Meiryo UI" panose="020B0604030504040204" pitchFamily="50" charset="-128"/>
                          <a:ea typeface="Meiryo UI" panose="020B0604030504040204" pitchFamily="50" charset="-128"/>
                        </a:rPr>
                        <a:t>（必須項目）</a:t>
                      </a:r>
                    </a:p>
                  </a:txBody>
                  <a:tcPr marL="72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buFont typeface="Arial" panose="020B0604020202020204" pitchFamily="34" charset="0"/>
                        <a:buChar char="•"/>
                      </a:pPr>
                      <a:r>
                        <a:rPr kumimoji="1" lang="en-US" altLang="ja-JP" sz="1000" dirty="0">
                          <a:solidFill>
                            <a:schemeClr val="tx1"/>
                          </a:solidFill>
                          <a:latin typeface="Meiryo UI" panose="020B0604030504040204" pitchFamily="50" charset="-128"/>
                          <a:ea typeface="Meiryo UI" panose="020B0604030504040204" pitchFamily="50" charset="-128"/>
                        </a:rPr>
                        <a:t>2.1 </a:t>
                      </a:r>
                      <a:r>
                        <a:rPr kumimoji="1" lang="ja-JP" altLang="en-US" sz="1000" dirty="0">
                          <a:solidFill>
                            <a:schemeClr val="tx1"/>
                          </a:solidFill>
                          <a:latin typeface="Meiryo UI" panose="020B0604030504040204" pitchFamily="50" charset="-128"/>
                          <a:ea typeface="Meiryo UI" panose="020B0604030504040204" pitchFamily="50" charset="-128"/>
                        </a:rPr>
                        <a:t>申請の概要（間接補助事業による</a:t>
                      </a:r>
                      <a:r>
                        <a:rPr kumimoji="1" lang="en-US" altLang="ja-JP" sz="1000" dirty="0">
                          <a:solidFill>
                            <a:schemeClr val="tx1"/>
                          </a:solidFill>
                          <a:latin typeface="Meiryo UI" panose="020B0604030504040204" pitchFamily="50" charset="-128"/>
                          <a:ea typeface="Meiryo UI" panose="020B0604030504040204" pitchFamily="50" charset="-128"/>
                        </a:rPr>
                        <a:t>CO2</a:t>
                      </a:r>
                      <a:r>
                        <a:rPr kumimoji="1" lang="ja-JP" altLang="en-US" sz="1000" dirty="0">
                          <a:solidFill>
                            <a:schemeClr val="tx1"/>
                          </a:solidFill>
                          <a:latin typeface="Meiryo UI" panose="020B0604030504040204" pitchFamily="50" charset="-128"/>
                          <a:ea typeface="Meiryo UI" panose="020B0604030504040204" pitchFamily="50" charset="-128"/>
                        </a:rPr>
                        <a:t>排出削減効果）</a:t>
                      </a:r>
                      <a:endParaRPr kumimoji="1" lang="en-US" altLang="ja-JP" sz="1000" dirty="0">
                        <a:solidFill>
                          <a:schemeClr val="tx1"/>
                        </a:solidFill>
                        <a:latin typeface="Meiryo UI" panose="020B0604030504040204" pitchFamily="50" charset="-128"/>
                        <a:ea typeface="Meiryo UI" panose="020B0604030504040204" pitchFamily="50" charset="-128"/>
                      </a:endParaRP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45810511"/>
                  </a:ext>
                </a:extLst>
              </a:tr>
              <a:tr h="138992">
                <a:tc>
                  <a:txBody>
                    <a:bodyPr/>
                    <a:lstStyle/>
                    <a:p>
                      <a:pPr algn="just" fontAlgn="ctr"/>
                      <a:r>
                        <a:rPr lang="ja-JP" altLang="ja-JP" sz="1000" b="0" i="0" u="none" strike="noStrike" dirty="0">
                          <a:solidFill>
                            <a:schemeClr val="tx1"/>
                          </a:solidFill>
                          <a:effectLst/>
                          <a:latin typeface="Meiryo UI" panose="020B0604030504040204" pitchFamily="50" charset="-128"/>
                          <a:ea typeface="Meiryo UI" panose="020B0604030504040204" pitchFamily="50" charset="-128"/>
                        </a:rPr>
                        <a:t>イ．</a:t>
                      </a:r>
                      <a:r>
                        <a:rPr lang="ja-JP" altLang="en-US" sz="1000" b="0" i="0" u="none" strike="noStrike" dirty="0">
                          <a:solidFill>
                            <a:schemeClr val="tx1"/>
                          </a:solidFill>
                          <a:effectLst/>
                          <a:latin typeface="Meiryo UI" panose="020B0604030504040204" pitchFamily="50" charset="-128"/>
                          <a:ea typeface="Meiryo UI" panose="020B0604030504040204" pitchFamily="50" charset="-128"/>
                        </a:rPr>
                        <a:t>ＧＸ製品・サービスの社会実装への貢献（加点項目）</a:t>
                      </a:r>
                      <a:endParaRPr lang="ja-JP" sz="1000" b="0" i="0" u="none" strike="noStrike" dirty="0">
                        <a:solidFill>
                          <a:schemeClr val="tx1"/>
                        </a:solidFill>
                        <a:effectLst/>
                        <a:latin typeface="Meiryo UI" panose="020B0604030504040204" pitchFamily="50" charset="-128"/>
                        <a:ea typeface="Meiryo UI" panose="020B0604030504040204" pitchFamily="50" charset="-128"/>
                      </a:endParaRPr>
                    </a:p>
                  </a:txBody>
                  <a:tcPr marL="72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00" dirty="0">
                          <a:solidFill>
                            <a:schemeClr val="tx1"/>
                          </a:solidFill>
                          <a:latin typeface="Meiryo UI" panose="020B0604030504040204" pitchFamily="50" charset="-128"/>
                          <a:ea typeface="Meiryo UI" panose="020B0604030504040204" pitchFamily="50" charset="-128"/>
                        </a:rPr>
                        <a:t>なし（様式第３別添３）</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36281441"/>
                  </a:ext>
                </a:extLst>
              </a:tr>
              <a:tr h="138992">
                <a:tc>
                  <a:txBody>
                    <a:bodyPr/>
                    <a:lstStyle/>
                    <a:p>
                      <a:pPr algn="just" fontAlgn="ctr"/>
                      <a:r>
                        <a:rPr lang="en-US" sz="1000" b="0" i="0" u="none" strike="noStrike" dirty="0">
                          <a:solidFill>
                            <a:schemeClr val="bg1"/>
                          </a:solidFill>
                          <a:effectLst/>
                          <a:latin typeface="Meiryo UI" panose="020B0604030504040204" pitchFamily="50" charset="-128"/>
                          <a:ea typeface="Meiryo UI" panose="020B0604030504040204" pitchFamily="50" charset="-128"/>
                        </a:rPr>
                        <a:t>④</a:t>
                      </a:r>
                      <a:r>
                        <a:rPr lang="en-US" sz="1000" b="0" i="0" u="none" strike="noStrike" dirty="0" err="1">
                          <a:solidFill>
                            <a:schemeClr val="bg1"/>
                          </a:solidFill>
                          <a:effectLst/>
                          <a:latin typeface="Meiryo UI" panose="020B0604030504040204" pitchFamily="50" charset="-128"/>
                          <a:ea typeface="Meiryo UI" panose="020B0604030504040204" pitchFamily="50" charset="-128"/>
                        </a:rPr>
                        <a:t>民間企業のみでは投資判断が真に困難な事業であることに関する審査</a:t>
                      </a:r>
                      <a:endParaRPr lang="ja-JP" sz="1000" b="0" i="0" u="none" strike="noStrike" dirty="0">
                        <a:solidFill>
                          <a:schemeClr val="bg1"/>
                        </a:solidFill>
                        <a:effectLst/>
                        <a:latin typeface="Meiryo UI" panose="020B0604030504040204" pitchFamily="50" charset="-128"/>
                        <a:ea typeface="Meiryo UI" panose="020B0604030504040204" pitchFamily="50" charset="-128"/>
                      </a:endParaRPr>
                    </a:p>
                  </a:txBody>
                  <a:tcPr marL="72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marL="0" indent="0">
                        <a:buFont typeface="Arial" panose="020B0604020202020204" pitchFamily="34" charset="0"/>
                        <a:buNone/>
                      </a:pPr>
                      <a:r>
                        <a:rPr kumimoji="1" lang="ja-JP" altLang="en-US" sz="1000" dirty="0">
                          <a:solidFill>
                            <a:schemeClr val="bg1"/>
                          </a:solidFill>
                          <a:latin typeface="Meiryo UI" panose="020B0604030504040204" pitchFamily="50" charset="-128"/>
                          <a:ea typeface="Meiryo UI" panose="020B0604030504040204" pitchFamily="50" charset="-128"/>
                        </a:rPr>
                        <a:t>－</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extLst>
                  <a:ext uri="{0D108BD9-81ED-4DB2-BD59-A6C34878D82A}">
                    <a16:rowId xmlns:a16="http://schemas.microsoft.com/office/drawing/2014/main" val="3537244715"/>
                  </a:ext>
                </a:extLst>
              </a:tr>
              <a:tr h="138992">
                <a:tc>
                  <a:txBody>
                    <a:bodyPr/>
                    <a:lstStyle/>
                    <a:p>
                      <a:pPr algn="just" fontAlgn="ctr"/>
                      <a:r>
                        <a:rPr lang="ja-JP" sz="1000" b="0" i="0" u="none" strike="noStrike" dirty="0">
                          <a:solidFill>
                            <a:schemeClr val="tx1"/>
                          </a:solidFill>
                          <a:effectLst/>
                          <a:latin typeface="Meiryo UI" panose="020B0604030504040204" pitchFamily="50" charset="-128"/>
                          <a:ea typeface="Meiryo UI" panose="020B0604030504040204" pitchFamily="50" charset="-128"/>
                        </a:rPr>
                        <a:t>ア．経済的基準（必須項目）</a:t>
                      </a:r>
                    </a:p>
                  </a:txBody>
                  <a:tcPr marL="72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buFont typeface="Arial" panose="020B0604020202020204" pitchFamily="34" charset="0"/>
                        <a:buChar char="•"/>
                      </a:pPr>
                      <a:r>
                        <a:rPr kumimoji="1" lang="en-US" altLang="ja-JP" sz="1000" dirty="0">
                          <a:solidFill>
                            <a:schemeClr val="tx1"/>
                          </a:solidFill>
                          <a:latin typeface="Meiryo UI" panose="020B0604030504040204" pitchFamily="50" charset="-128"/>
                          <a:ea typeface="Meiryo UI" panose="020B0604030504040204" pitchFamily="50" charset="-128"/>
                        </a:rPr>
                        <a:t>4. </a:t>
                      </a:r>
                      <a:r>
                        <a:rPr kumimoji="1" lang="ja-JP" altLang="en-US" sz="1000" dirty="0">
                          <a:solidFill>
                            <a:schemeClr val="tx1"/>
                          </a:solidFill>
                          <a:latin typeface="Meiryo UI" panose="020B0604030504040204" pitchFamily="50" charset="-128"/>
                          <a:ea typeface="Meiryo UI" panose="020B0604030504040204" pitchFamily="50" charset="-128"/>
                        </a:rPr>
                        <a:t>経済的背景</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48709288"/>
                  </a:ext>
                </a:extLst>
              </a:tr>
              <a:tr h="138992">
                <a:tc>
                  <a:txBody>
                    <a:bodyPr/>
                    <a:lstStyle/>
                    <a:p>
                      <a:pPr algn="just" fontAlgn="ctr"/>
                      <a:r>
                        <a:rPr lang="ja-JP" sz="1000" b="0" i="0" u="none" strike="noStrike" dirty="0">
                          <a:solidFill>
                            <a:schemeClr val="tx1"/>
                          </a:solidFill>
                          <a:effectLst/>
                          <a:latin typeface="Meiryo UI" panose="020B0604030504040204" pitchFamily="50" charset="-128"/>
                          <a:ea typeface="Meiryo UI" panose="020B0604030504040204" pitchFamily="50" charset="-128"/>
                        </a:rPr>
                        <a:t>イ．技術的基準（必須項目）  </a:t>
                      </a:r>
                    </a:p>
                  </a:txBody>
                  <a:tcPr marL="72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00" dirty="0">
                          <a:solidFill>
                            <a:schemeClr val="tx1"/>
                          </a:solidFill>
                          <a:latin typeface="Meiryo UI" panose="020B0604030504040204" pitchFamily="50" charset="-128"/>
                          <a:ea typeface="Meiryo UI" panose="020B0604030504040204" pitchFamily="50" charset="-128"/>
                        </a:rPr>
                        <a:t>5. </a:t>
                      </a:r>
                      <a:r>
                        <a:rPr kumimoji="1" lang="ja-JP" altLang="en-US" sz="1000" dirty="0">
                          <a:solidFill>
                            <a:schemeClr val="tx1"/>
                          </a:solidFill>
                          <a:latin typeface="Meiryo UI" panose="020B0604030504040204" pitchFamily="50" charset="-128"/>
                          <a:ea typeface="Meiryo UI" panose="020B0604030504040204" pitchFamily="50" charset="-128"/>
                        </a:rPr>
                        <a:t>技術的背景</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52685892"/>
                  </a:ext>
                </a:extLst>
              </a:tr>
              <a:tr h="138992">
                <a:tc>
                  <a:txBody>
                    <a:bodyPr/>
                    <a:lstStyle/>
                    <a:p>
                      <a:pPr algn="just" fontAlgn="ctr"/>
                      <a:r>
                        <a:rPr lang="ja-JP" sz="1000" b="0" i="0" u="none" strike="noStrike" dirty="0">
                          <a:solidFill>
                            <a:schemeClr val="tx1"/>
                          </a:solidFill>
                          <a:effectLst/>
                          <a:latin typeface="Meiryo UI" panose="020B0604030504040204" pitchFamily="50" charset="-128"/>
                          <a:ea typeface="Meiryo UI" panose="020B0604030504040204" pitchFamily="50" charset="-128"/>
                        </a:rPr>
                        <a:t>ウ．その他定性的基準（加点項目）</a:t>
                      </a:r>
                    </a:p>
                  </a:txBody>
                  <a:tcPr marL="72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buFont typeface="Arial" panose="020B0604020202020204" pitchFamily="34" charset="0"/>
                        <a:buChar char="•"/>
                      </a:pPr>
                      <a:r>
                        <a:rPr kumimoji="1" lang="en-US" altLang="ja-JP" sz="1000" dirty="0">
                          <a:solidFill>
                            <a:schemeClr val="tx1"/>
                          </a:solidFill>
                          <a:latin typeface="Meiryo UI" panose="020B0604030504040204" pitchFamily="50" charset="-128"/>
                          <a:ea typeface="Meiryo UI" panose="020B0604030504040204" pitchFamily="50" charset="-128"/>
                        </a:rPr>
                        <a:t>6. </a:t>
                      </a:r>
                      <a:r>
                        <a:rPr kumimoji="1" lang="ja-JP" altLang="en-US" sz="1000" dirty="0">
                          <a:solidFill>
                            <a:schemeClr val="tx1"/>
                          </a:solidFill>
                          <a:latin typeface="Meiryo UI" panose="020B0604030504040204" pitchFamily="50" charset="-128"/>
                          <a:ea typeface="Meiryo UI" panose="020B0604030504040204" pitchFamily="50" charset="-128"/>
                        </a:rPr>
                        <a:t>その他（投資規模）、</a:t>
                      </a:r>
                      <a:r>
                        <a:rPr kumimoji="1" lang="en-US" altLang="ja-JP" sz="1000" dirty="0">
                          <a:solidFill>
                            <a:schemeClr val="tx1"/>
                          </a:solidFill>
                          <a:latin typeface="Meiryo UI" panose="020B0604030504040204" pitchFamily="50" charset="-128"/>
                          <a:ea typeface="Meiryo UI" panose="020B0604030504040204" pitchFamily="50" charset="-128"/>
                        </a:rPr>
                        <a:t>6. </a:t>
                      </a:r>
                      <a:r>
                        <a:rPr kumimoji="1" lang="ja-JP" altLang="en-US" sz="1000" dirty="0">
                          <a:solidFill>
                            <a:schemeClr val="tx1"/>
                          </a:solidFill>
                          <a:latin typeface="Meiryo UI" panose="020B0604030504040204" pitchFamily="50" charset="-128"/>
                          <a:ea typeface="Meiryo UI" panose="020B0604030504040204" pitchFamily="50" charset="-128"/>
                        </a:rPr>
                        <a:t>その他（経済面及び技術面以外のリスク）</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92822030"/>
                  </a:ext>
                </a:extLst>
              </a:tr>
              <a:tr h="138992">
                <a:tc>
                  <a:txBody>
                    <a:bodyPr/>
                    <a:lstStyle/>
                    <a:p>
                      <a:pPr algn="just" fontAlgn="ctr"/>
                      <a:r>
                        <a:rPr lang="ja-JP" sz="1000" b="0" i="0" u="none" strike="noStrike" dirty="0">
                          <a:solidFill>
                            <a:schemeClr val="bg1"/>
                          </a:solidFill>
                          <a:effectLst/>
                          <a:latin typeface="Meiryo UI" panose="020B0604030504040204" pitchFamily="50" charset="-128"/>
                          <a:ea typeface="Meiryo UI" panose="020B0604030504040204" pitchFamily="50" charset="-128"/>
                        </a:rPr>
                        <a:t>⑤人材確保に向けた取組に関する審査</a:t>
                      </a:r>
                    </a:p>
                  </a:txBody>
                  <a:tcPr marL="72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marL="0" indent="0">
                        <a:buFont typeface="Arial" panose="020B0604020202020204" pitchFamily="34" charset="0"/>
                        <a:buNone/>
                      </a:pPr>
                      <a:r>
                        <a:rPr kumimoji="1" lang="ja-JP" altLang="en-US" sz="1000" dirty="0">
                          <a:solidFill>
                            <a:schemeClr val="bg1"/>
                          </a:solidFill>
                          <a:latin typeface="Meiryo UI" panose="020B0604030504040204" pitchFamily="50" charset="-128"/>
                          <a:ea typeface="Meiryo UI" panose="020B0604030504040204" pitchFamily="50" charset="-128"/>
                        </a:rPr>
                        <a:t>－</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extLst>
                  <a:ext uri="{0D108BD9-81ED-4DB2-BD59-A6C34878D82A}">
                    <a16:rowId xmlns:a16="http://schemas.microsoft.com/office/drawing/2014/main" val="1567092596"/>
                  </a:ext>
                </a:extLst>
              </a:tr>
              <a:tr h="138992">
                <a:tc>
                  <a:txBody>
                    <a:bodyPr/>
                    <a:lstStyle/>
                    <a:p>
                      <a:pPr algn="just" fontAlgn="ctr"/>
                      <a:r>
                        <a:rPr lang="ja-JP" sz="1000" b="0" i="0" u="none" strike="noStrike" dirty="0">
                          <a:solidFill>
                            <a:schemeClr val="tx1"/>
                          </a:solidFill>
                          <a:effectLst/>
                          <a:latin typeface="Meiryo UI" panose="020B0604030504040204" pitchFamily="50" charset="-128"/>
                          <a:ea typeface="Meiryo UI" panose="020B0604030504040204" pitchFamily="50" charset="-128"/>
                        </a:rPr>
                        <a:t>ア．人材確保に向けた取組（必須項目）</a:t>
                      </a:r>
                    </a:p>
                  </a:txBody>
                  <a:tcPr marL="72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buFont typeface="Arial" panose="020B0604020202020204" pitchFamily="34" charset="0"/>
                        <a:buChar char="•"/>
                      </a:pPr>
                      <a:r>
                        <a:rPr kumimoji="1" lang="ja-JP" altLang="en-US" sz="1000" dirty="0">
                          <a:solidFill>
                            <a:schemeClr val="tx1"/>
                          </a:solidFill>
                          <a:latin typeface="Meiryo UI" panose="020B0604030504040204" pitchFamily="50" charset="-128"/>
                          <a:ea typeface="Meiryo UI" panose="020B0604030504040204" pitchFamily="50" charset="-128"/>
                        </a:rPr>
                        <a:t>なし（様式第３別添４）</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79337005"/>
                  </a:ext>
                </a:extLst>
              </a:tr>
              <a:tr h="138992">
                <a:tc>
                  <a:txBody>
                    <a:bodyPr/>
                    <a:lstStyle/>
                    <a:p>
                      <a:pPr algn="just" fontAlgn="ctr"/>
                      <a:r>
                        <a:rPr lang="ja-JP" sz="1000" b="0" i="0" u="none" strike="noStrike" dirty="0">
                          <a:solidFill>
                            <a:schemeClr val="tx1"/>
                          </a:solidFill>
                          <a:effectLst/>
                          <a:latin typeface="Meiryo UI" panose="020B0604030504040204" pitchFamily="50" charset="-128"/>
                          <a:ea typeface="Meiryo UI" panose="020B0604030504040204" pitchFamily="50" charset="-128"/>
                        </a:rPr>
                        <a:t>イ．従業員の賃金引上げ計画の表明（加点項目）</a:t>
                      </a:r>
                    </a:p>
                  </a:txBody>
                  <a:tcPr marL="72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buFont typeface="Arial" panose="020B0604020202020204" pitchFamily="34" charset="0"/>
                        <a:buChar char="•"/>
                      </a:pPr>
                      <a:r>
                        <a:rPr kumimoji="1" lang="ja-JP" altLang="en-US" sz="1000" dirty="0">
                          <a:solidFill>
                            <a:schemeClr val="tx1"/>
                          </a:solidFill>
                          <a:latin typeface="Meiryo UI" panose="020B0604030504040204" pitchFamily="50" charset="-128"/>
                          <a:ea typeface="Meiryo UI" panose="020B0604030504040204" pitchFamily="50" charset="-128"/>
                        </a:rPr>
                        <a:t>なし（様式第３別添４）</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79165536"/>
                  </a:ext>
                </a:extLst>
              </a:tr>
              <a:tr h="138992">
                <a:tc>
                  <a:txBody>
                    <a:bodyPr/>
                    <a:lstStyle/>
                    <a:p>
                      <a:pPr algn="just" fontAlgn="ctr"/>
                      <a:r>
                        <a:rPr lang="ja-JP" sz="1000" b="0" i="0" u="none" strike="noStrike" dirty="0">
                          <a:solidFill>
                            <a:schemeClr val="tx1"/>
                          </a:solidFill>
                          <a:effectLst/>
                          <a:latin typeface="Meiryo UI" panose="020B0604030504040204" pitchFamily="50" charset="-128"/>
                          <a:ea typeface="Meiryo UI" panose="020B0604030504040204" pitchFamily="50" charset="-128"/>
                        </a:rPr>
                        <a:t>ウ．ワーク・ライフ・バランス等の推進（加点項目）  </a:t>
                      </a:r>
                    </a:p>
                  </a:txBody>
                  <a:tcPr marL="72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1450" indent="-171450">
                        <a:buFont typeface="Arial" panose="020B0604020202020204" pitchFamily="34" charset="0"/>
                        <a:buChar char="•"/>
                      </a:pPr>
                      <a:r>
                        <a:rPr kumimoji="1" lang="ja-JP" altLang="en-US" sz="1000" dirty="0">
                          <a:solidFill>
                            <a:schemeClr val="tx1"/>
                          </a:solidFill>
                          <a:latin typeface="Meiryo UI" panose="020B0604030504040204" pitchFamily="50" charset="-128"/>
                          <a:ea typeface="Meiryo UI" panose="020B0604030504040204" pitchFamily="50" charset="-128"/>
                        </a:rPr>
                        <a:t>なし（様式第３別添５）</a:t>
                      </a:r>
                    </a:p>
                  </a:txBody>
                  <a:tcPr marL="72000" marR="72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47635862"/>
                  </a:ext>
                </a:extLst>
              </a:tr>
            </a:tbl>
          </a:graphicData>
        </a:graphic>
      </p:graphicFrame>
      <p:sp>
        <p:nvSpPr>
          <p:cNvPr id="4" name="Title 1">
            <a:extLst>
              <a:ext uri="{FF2B5EF4-FFF2-40B4-BE49-F238E27FC236}">
                <a16:creationId xmlns:a16="http://schemas.microsoft.com/office/drawing/2014/main" id="{87F4FB53-8B92-C7F3-3F69-64ABBAFAF5D9}"/>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000" b="0" i="0" u="none" strike="noStrike" kern="1200" cap="none" spc="0" normalizeH="0" baseline="0" noProof="0" dirty="0">
                <a:ln>
                  <a:noFill/>
                </a:ln>
                <a:solidFill>
                  <a:prstClr val="black">
                    <a:lumMod val="50000"/>
                    <a:lumOff val="50000"/>
                  </a:prstClr>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（参考）審査項目と実施計画内の各項目との関係性</a:t>
            </a:r>
          </a:p>
        </p:txBody>
      </p:sp>
    </p:spTree>
    <p:custDataLst>
      <p:tags r:id="rId1"/>
    </p:custDataLst>
    <p:extLst>
      <p:ext uri="{BB962C8B-B14F-4D97-AF65-F5344CB8AC3E}">
        <p14:creationId xmlns:p14="http://schemas.microsoft.com/office/powerpoint/2010/main" val="753105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lang="ja-JP" altLang="en-US" sz="5400" dirty="0">
                <a:solidFill>
                  <a:schemeClr val="tx1"/>
                </a:solidFill>
                <a:latin typeface="Meiryo UI" panose="020B0604030504040204" pitchFamily="50" charset="-128"/>
                <a:ea typeface="Meiryo UI" panose="020B0604030504040204" pitchFamily="50" charset="-128"/>
              </a:rPr>
              <a:t>間接補助事業の</a:t>
            </a:r>
            <a:endParaRPr lang="en-US" altLang="ja-JP" sz="5400" dirty="0">
              <a:solidFill>
                <a:schemeClr val="tx1"/>
              </a:solidFill>
              <a:latin typeface="Meiryo UI" panose="020B0604030504040204" pitchFamily="50" charset="-128"/>
              <a:ea typeface="Meiryo UI" panose="020B0604030504040204" pitchFamily="50" charset="-128"/>
            </a:endParaRPr>
          </a:p>
          <a:p>
            <a:pPr algn="ctr">
              <a:lnSpc>
                <a:spcPts val="6000"/>
              </a:lnSpc>
            </a:pPr>
            <a:r>
              <a:rPr kumimoji="1" lang="ja-JP" altLang="en-US" sz="5400" dirty="0">
                <a:solidFill>
                  <a:schemeClr val="tx1"/>
                </a:solidFill>
                <a:latin typeface="Meiryo UI" panose="020B0604030504040204" pitchFamily="50" charset="-128"/>
                <a:ea typeface="Meiryo UI" panose="020B0604030504040204" pitchFamily="50" charset="-128"/>
              </a:rPr>
              <a:t>事業戦略・事業計画</a:t>
            </a:r>
            <a:endParaRPr kumimoji="1" lang="en-US" sz="5400" dirty="0">
              <a:solidFill>
                <a:schemeClr val="tx1"/>
              </a:solidFill>
              <a:latin typeface="Meiryo UI" panose="020B0604030504040204" pitchFamily="50" charset="-128"/>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400" b="1" dirty="0">
                <a:solidFill>
                  <a:srgbClr val="FF0000"/>
                </a:solidFill>
                <a:latin typeface="Meiryo UI" panose="020B0604030504040204" pitchFamily="50" charset="-128"/>
                <a:ea typeface="Meiryo UI" panose="020B0604030504040204" pitchFamily="50" charset="-128"/>
              </a:rPr>
              <a:t>※</a:t>
            </a:r>
            <a:r>
              <a:rPr lang="ja-JP" altLang="en-US" sz="1400" b="1" dirty="0">
                <a:solidFill>
                  <a:srgbClr val="FF0000"/>
                </a:solidFill>
                <a:latin typeface="Meiryo UI" panose="020B0604030504040204" pitchFamily="50" charset="-128"/>
                <a:ea typeface="Meiryo UI" panose="020B0604030504040204" pitchFamily="50" charset="-128"/>
              </a:rPr>
              <a:t>本パートは申請単位で提出すること</a:t>
            </a:r>
            <a:endParaRPr lang="en-US" altLang="ja-JP" sz="1400" b="1" dirty="0">
              <a:solidFill>
                <a:srgbClr val="FF0000"/>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791EC0B3-2F6E-537C-4BC8-85F7F3BFB406}"/>
              </a:ext>
            </a:extLst>
          </p:cNvPr>
          <p:cNvSpPr txBox="1"/>
          <p:nvPr/>
        </p:nvSpPr>
        <p:spPr>
          <a:xfrm>
            <a:off x="5155473" y="4624925"/>
            <a:ext cx="1680755" cy="13062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3600" dirty="0">
                <a:solidFill>
                  <a:schemeClr val="tx1"/>
                </a:solidFill>
                <a:latin typeface="Meiryo UI" panose="020B0604030504040204" pitchFamily="50" charset="-128"/>
                <a:ea typeface="Meiryo UI" panose="020B0604030504040204" pitchFamily="50" charset="-128"/>
              </a:rPr>
              <a:t>@@@</a:t>
            </a:r>
            <a:r>
              <a:rPr kumimoji="1" lang="ja-JP" altLang="en-US" sz="3600" dirty="0">
                <a:solidFill>
                  <a:schemeClr val="tx1"/>
                </a:solidFill>
                <a:latin typeface="Meiryo UI" panose="020B0604030504040204" pitchFamily="50" charset="-128"/>
                <a:ea typeface="Meiryo UI" panose="020B0604030504040204" pitchFamily="50" charset="-128"/>
              </a:rPr>
              <a:t>（幹事会社の社名）</a:t>
            </a:r>
          </a:p>
        </p:txBody>
      </p:sp>
      <p:sp>
        <p:nvSpPr>
          <p:cNvPr id="4" name="正方形/長方形 3">
            <a:extLst>
              <a:ext uri="{FF2B5EF4-FFF2-40B4-BE49-F238E27FC236}">
                <a16:creationId xmlns:a16="http://schemas.microsoft.com/office/drawing/2014/main" id="{EE8E66BB-6584-1123-7156-2D9FED27CB0F}"/>
              </a:ext>
            </a:extLst>
          </p:cNvPr>
          <p:cNvSpPr/>
          <p:nvPr/>
        </p:nvSpPr>
        <p:spPr bwMode="gray">
          <a:xfrm>
            <a:off x="774720" y="1827160"/>
            <a:ext cx="841644" cy="841644"/>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en-US" altLang="ja-JP" sz="5400" dirty="0">
                <a:solidFill>
                  <a:schemeClr val="bg1"/>
                </a:solidFill>
                <a:latin typeface="Meiryo UI" panose="020B0604030504040204" pitchFamily="50" charset="-128"/>
                <a:ea typeface="Meiryo UI" panose="020B0604030504040204" pitchFamily="50" charset="-128"/>
              </a:rPr>
              <a:t>A</a:t>
            </a:r>
          </a:p>
        </p:txBody>
      </p:sp>
    </p:spTree>
    <p:custDataLst>
      <p:tags r:id="rId1"/>
    </p:custDataLst>
    <p:extLst>
      <p:ext uri="{BB962C8B-B14F-4D97-AF65-F5344CB8AC3E}">
        <p14:creationId xmlns:p14="http://schemas.microsoft.com/office/powerpoint/2010/main" val="2964156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21E1FCBA-91BA-4C86-B005-F67049A83054}"/>
              </a:ext>
            </a:extLst>
          </p:cNvPr>
          <p:cNvSpPr/>
          <p:nvPr/>
        </p:nvSpPr>
        <p:spPr>
          <a:xfrm>
            <a:off x="328677" y="2311426"/>
            <a:ext cx="5328000" cy="394893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dirty="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dirty="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dirty="0">
                <a:solidFill>
                  <a:schemeClr val="tx1"/>
                </a:solidFill>
                <a:latin typeface="Meiryo UI" panose="020B0604030504040204" pitchFamily="50" charset="-128"/>
                <a:ea typeface="Meiryo UI" panose="020B0604030504040204" pitchFamily="50" charset="-128"/>
              </a:rPr>
              <a:t>xxx</a:t>
            </a:r>
          </a:p>
          <a:p>
            <a:r>
              <a:rPr lang="ja-JP" altLang="en-US" sz="1400" dirty="0">
                <a:solidFill>
                  <a:schemeClr val="tx1"/>
                </a:solidFill>
                <a:latin typeface="Meiryo UI" panose="020B0604030504040204" pitchFamily="50" charset="-128"/>
                <a:ea typeface="Meiryo UI" panose="020B0604030504040204" pitchFamily="50" charset="-128"/>
              </a:rPr>
              <a:t>（経済面）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dirty="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dirty="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dirty="0">
                <a:solidFill>
                  <a:schemeClr val="tx1"/>
                </a:solidFill>
                <a:latin typeface="Meiryo UI" panose="020B0604030504040204" pitchFamily="50" charset="-128"/>
                <a:ea typeface="Meiryo UI" panose="020B0604030504040204" pitchFamily="50" charset="-128"/>
              </a:rPr>
              <a:t>xxx</a:t>
            </a:r>
          </a:p>
          <a:p>
            <a:r>
              <a:rPr lang="ja-JP" altLang="en-US" sz="1400" dirty="0">
                <a:solidFill>
                  <a:schemeClr val="tx1"/>
                </a:solidFill>
                <a:latin typeface="Meiryo UI" panose="020B0604030504040204" pitchFamily="50" charset="-128"/>
                <a:ea typeface="Meiryo UI" panose="020B0604030504040204" pitchFamily="50" charset="-128"/>
              </a:rPr>
              <a:t>（政策面）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dirty="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dirty="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dirty="0">
                <a:solidFill>
                  <a:schemeClr val="tx1"/>
                </a:solidFill>
                <a:latin typeface="Meiryo UI" panose="020B0604030504040204" pitchFamily="50" charset="-128"/>
                <a:ea typeface="Meiryo UI" panose="020B0604030504040204" pitchFamily="50" charset="-128"/>
              </a:rPr>
              <a:t>xxx</a:t>
            </a:r>
          </a:p>
          <a:p>
            <a:r>
              <a:rPr lang="ja-JP" altLang="en-US" sz="1400" dirty="0">
                <a:solidFill>
                  <a:schemeClr val="tx1"/>
                </a:solidFill>
                <a:latin typeface="Meiryo UI" panose="020B0604030504040204" pitchFamily="50" charset="-128"/>
                <a:ea typeface="Meiryo UI" panose="020B0604030504040204" pitchFamily="50" charset="-128"/>
              </a:rPr>
              <a:t>（技術面）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dirty="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dirty="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dirty="0">
                <a:solidFill>
                  <a:schemeClr val="tx1"/>
                </a:solidFill>
                <a:latin typeface="Meiryo UI" panose="020B0604030504040204" pitchFamily="50" charset="-128"/>
                <a:ea typeface="Meiryo UI" panose="020B0604030504040204" pitchFamily="50" charset="-128"/>
              </a:rPr>
              <a:t>xxx</a:t>
            </a:r>
          </a:p>
        </p:txBody>
      </p:sp>
      <p:sp>
        <p:nvSpPr>
          <p:cNvPr id="4" name="正方形/長方形 3">
            <a:extLst>
              <a:ext uri="{FF2B5EF4-FFF2-40B4-BE49-F238E27FC236}">
                <a16:creationId xmlns:a16="http://schemas.microsoft.com/office/drawing/2014/main" id="{9E9746AD-CF57-EF17-5B2D-3E194493EE3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cxnSp>
        <p:nvCxnSpPr>
          <p:cNvPr id="41" name="Straight Connector 40">
            <a:extLst>
              <a:ext uri="{FF2B5EF4-FFF2-40B4-BE49-F238E27FC236}">
                <a16:creationId xmlns:a16="http://schemas.microsoft.com/office/drawing/2014/main" id="{2334EE2D-2D28-44C6-AD4B-1E81EB3CDEFB}"/>
              </a:ext>
            </a:extLst>
          </p:cNvPr>
          <p:cNvCxnSpPr>
            <a:cxnSpLocks/>
          </p:cNvCxnSpPr>
          <p:nvPr/>
        </p:nvCxnSpPr>
        <p:spPr>
          <a:xfrm flipV="1">
            <a:off x="6086479" y="2188198"/>
            <a:ext cx="0" cy="39489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 name="グループ化 1">
            <a:extLst>
              <a:ext uri="{FF2B5EF4-FFF2-40B4-BE49-F238E27FC236}">
                <a16:creationId xmlns:a16="http://schemas.microsoft.com/office/drawing/2014/main" id="{DE0EE34F-7FDC-084F-147E-C45F2A241526}"/>
              </a:ext>
            </a:extLst>
          </p:cNvPr>
          <p:cNvGrpSpPr/>
          <p:nvPr/>
        </p:nvGrpSpPr>
        <p:grpSpPr>
          <a:xfrm>
            <a:off x="428104" y="1754486"/>
            <a:ext cx="5239039" cy="360000"/>
            <a:chOff x="543578" y="1377175"/>
            <a:chExt cx="5239039" cy="360000"/>
          </a:xfrm>
        </p:grpSpPr>
        <p:cxnSp>
          <p:nvCxnSpPr>
            <p:cNvPr id="19" name="Straight Connector 18">
              <a:extLst>
                <a:ext uri="{FF2B5EF4-FFF2-40B4-BE49-F238E27FC236}">
                  <a16:creationId xmlns:a16="http://schemas.microsoft.com/office/drawing/2014/main" id="{05182188-D53B-4362-84E7-1FC816B0CDE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 name="TextBox 23">
              <a:extLst>
                <a:ext uri="{FF2B5EF4-FFF2-40B4-BE49-F238E27FC236}">
                  <a16:creationId xmlns:a16="http://schemas.microsoft.com/office/drawing/2014/main" id="{35F3B340-406E-EA13-19BD-12A9757668E6}"/>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dirty="0">
                  <a:solidFill>
                    <a:schemeClr val="tx1"/>
                  </a:solidFill>
                </a:rPr>
                <a:t>カーボンニュートラルを踏まえた</a:t>
              </a:r>
              <a:r>
                <a:rPr lang="en-US" altLang="ja-JP" dirty="0">
                  <a:solidFill>
                    <a:schemeClr val="tx1"/>
                  </a:solidFill>
                </a:rPr>
                <a:t>@@@</a:t>
              </a:r>
              <a:r>
                <a:rPr lang="ja-JP" altLang="en-US" dirty="0">
                  <a:solidFill>
                    <a:schemeClr val="tx1"/>
                  </a:solidFill>
                </a:rPr>
                <a:t>業界のマクロトレンド</a:t>
              </a:r>
              <a:endParaRPr lang="en-US" dirty="0">
                <a:solidFill>
                  <a:schemeClr val="tx1"/>
                </a:solidFill>
              </a:endParaRPr>
            </a:p>
          </p:txBody>
        </p:sp>
      </p:grpSp>
      <p:grpSp>
        <p:nvGrpSpPr>
          <p:cNvPr id="14" name="グループ化 13">
            <a:extLst>
              <a:ext uri="{FF2B5EF4-FFF2-40B4-BE49-F238E27FC236}">
                <a16:creationId xmlns:a16="http://schemas.microsoft.com/office/drawing/2014/main" id="{42E94476-5FBE-079E-9AC8-A7C2893B4791}"/>
              </a:ext>
            </a:extLst>
          </p:cNvPr>
          <p:cNvGrpSpPr/>
          <p:nvPr/>
        </p:nvGrpSpPr>
        <p:grpSpPr>
          <a:xfrm>
            <a:off x="6505818" y="1754486"/>
            <a:ext cx="5239039" cy="360000"/>
            <a:chOff x="543578" y="1377175"/>
            <a:chExt cx="5239039" cy="360000"/>
          </a:xfrm>
        </p:grpSpPr>
        <p:cxnSp>
          <p:nvCxnSpPr>
            <p:cNvPr id="15" name="Straight Connector 18">
              <a:extLst>
                <a:ext uri="{FF2B5EF4-FFF2-40B4-BE49-F238E27FC236}">
                  <a16:creationId xmlns:a16="http://schemas.microsoft.com/office/drawing/2014/main" id="{B7C06E54-578C-E85F-1E6E-35D14B6BCB0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TextBox 23">
              <a:extLst>
                <a:ext uri="{FF2B5EF4-FFF2-40B4-BE49-F238E27FC236}">
                  <a16:creationId xmlns:a16="http://schemas.microsoft.com/office/drawing/2014/main" id="{98912255-D9E3-BCAE-A6E0-D94B01E7399F}"/>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dirty="0">
                  <a:solidFill>
                    <a:schemeClr val="tx1"/>
                  </a:solidFill>
                </a:rPr>
                <a:t>カーボンニュートラル社会における＠＠＠業界の将来像</a:t>
              </a:r>
            </a:p>
          </p:txBody>
        </p:sp>
      </p:grpSp>
      <p:sp>
        <p:nvSpPr>
          <p:cNvPr id="5" name="正方形/長方形 4">
            <a:extLst>
              <a:ext uri="{FF2B5EF4-FFF2-40B4-BE49-F238E27FC236}">
                <a16:creationId xmlns:a16="http://schemas.microsoft.com/office/drawing/2014/main" id="{08749E9C-5066-6FDC-F14C-A64DD827FAB6}"/>
              </a:ext>
            </a:extLst>
          </p:cNvPr>
          <p:cNvSpPr/>
          <p:nvPr/>
        </p:nvSpPr>
        <p:spPr>
          <a:xfrm>
            <a:off x="8001000" y="-842211"/>
            <a:ext cx="4191001" cy="784225"/>
          </a:xfrm>
          <a:prstGeom prst="rect">
            <a:avLst/>
          </a:prstGeom>
          <a:solidFill>
            <a:srgbClr val="FFFF00"/>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fontAlgn="ct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②産業競争力強化への貢献に関する審査</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p>
            <a:pPr algn="just" fontAlgn="ct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ウ</a:t>
            </a: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競争力強化に向けた事業戦略（必須項目）</a:t>
            </a:r>
            <a:endParaRPr lang="ja-JP" altLang="ja-JP" sz="1200" b="0" i="0" u="none" strike="noStrike" dirty="0">
              <a:solidFill>
                <a:schemeClr val="tx1"/>
              </a:solidFill>
              <a:effectLst/>
              <a:latin typeface="Meiryo UI" panose="020B0604030504040204" pitchFamily="50" charset="-128"/>
              <a:ea typeface="Meiryo UI" panose="020B0604030504040204" pitchFamily="50" charset="-128"/>
            </a:endParaRPr>
          </a:p>
        </p:txBody>
      </p:sp>
      <p:sp>
        <p:nvSpPr>
          <p:cNvPr id="6" name="Title 1">
            <a:extLst>
              <a:ext uri="{FF2B5EF4-FFF2-40B4-BE49-F238E27FC236}">
                <a16:creationId xmlns:a16="http://schemas.microsoft.com/office/drawing/2014/main" id="{319AEBB6-664D-95D0-94D0-02F63D98D32D}"/>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lumMod val="50000"/>
                    <a:lumOff val="50000"/>
                  </a:schemeClr>
                </a:solidFill>
              </a:rPr>
              <a:t>1. </a:t>
            </a:r>
            <a:r>
              <a:rPr lang="ja-JP" altLang="en-US" sz="2000" dirty="0">
                <a:solidFill>
                  <a:schemeClr val="tx1">
                    <a:lumMod val="50000"/>
                    <a:lumOff val="50000"/>
                  </a:schemeClr>
                </a:solidFill>
              </a:rPr>
              <a:t>間接補助事業の背景｜</a:t>
            </a:r>
            <a:r>
              <a:rPr lang="en-US" altLang="ja-JP" sz="2000" dirty="0">
                <a:solidFill>
                  <a:schemeClr val="tx1">
                    <a:lumMod val="50000"/>
                    <a:lumOff val="50000"/>
                  </a:schemeClr>
                </a:solidFill>
              </a:rPr>
              <a:t>1.1 </a:t>
            </a:r>
            <a:r>
              <a:rPr lang="ja-JP" altLang="en-US" sz="2000" dirty="0">
                <a:solidFill>
                  <a:schemeClr val="tx1">
                    <a:lumMod val="50000"/>
                    <a:lumOff val="50000"/>
                  </a:schemeClr>
                </a:solidFill>
              </a:rPr>
              <a:t>業界における外部環境の変化</a:t>
            </a:r>
            <a:endParaRPr kumimoji="1" lang="en-US" altLang="ja-JP" sz="2000" dirty="0">
              <a:solidFill>
                <a:schemeClr val="tx1">
                  <a:lumMod val="50000"/>
                  <a:lumOff val="50000"/>
                </a:schemeClr>
              </a:solidFill>
            </a:endParaRPr>
          </a:p>
        </p:txBody>
      </p:sp>
      <p:sp>
        <p:nvSpPr>
          <p:cNvPr id="20" name="Title 1">
            <a:extLst>
              <a:ext uri="{FF2B5EF4-FFF2-40B4-BE49-F238E27FC236}">
                <a16:creationId xmlns:a16="http://schemas.microsoft.com/office/drawing/2014/main" id="{65A352A2-8B34-195E-DF4B-196D9D0A82D5}"/>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a:solidFill>
                  <a:schemeClr val="tx1"/>
                </a:solidFill>
              </a:rPr>
              <a:t>xx</a:t>
            </a:r>
            <a:r>
              <a:rPr lang="ja-JP" altLang="en-US" dirty="0">
                <a:solidFill>
                  <a:schemeClr val="tx1"/>
                </a:solidFill>
              </a:rPr>
              <a:t>や</a:t>
            </a:r>
            <a:r>
              <a:rPr lang="en-US" altLang="ja-JP" dirty="0">
                <a:solidFill>
                  <a:schemeClr val="tx1"/>
                </a:solidFill>
              </a:rPr>
              <a:t>xx</a:t>
            </a:r>
            <a:r>
              <a:rPr lang="ja-JP" altLang="en-US" dirty="0">
                <a:solidFill>
                  <a:schemeClr val="tx1"/>
                </a:solidFill>
              </a:rPr>
              <a:t>等の変化を踏まえ、</a:t>
            </a:r>
            <a:r>
              <a:rPr lang="en-US" altLang="ja-JP" dirty="0">
                <a:solidFill>
                  <a:schemeClr val="tx1"/>
                </a:solidFill>
              </a:rPr>
              <a:t>xx</a:t>
            </a:r>
            <a:r>
              <a:rPr lang="ja-JP" altLang="en-US" dirty="0">
                <a:solidFill>
                  <a:schemeClr val="tx1"/>
                </a:solidFill>
              </a:rPr>
              <a:t>のグリーン市場が急拡大すると想定</a:t>
            </a:r>
            <a:endParaRPr kumimoji="1" lang="en-US" altLang="ja-JP" dirty="0">
              <a:solidFill>
                <a:schemeClr val="tx1"/>
              </a:solidFill>
            </a:endParaRPr>
          </a:p>
        </p:txBody>
      </p:sp>
      <p:cxnSp>
        <p:nvCxnSpPr>
          <p:cNvPr id="21" name="直線コネクタ 20">
            <a:extLst>
              <a:ext uri="{FF2B5EF4-FFF2-40B4-BE49-F238E27FC236}">
                <a16:creationId xmlns:a16="http://schemas.microsoft.com/office/drawing/2014/main" id="{B7D22EC5-FD19-874F-31B1-40512EAEE64C}"/>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 name="Freeform 94">
            <a:extLst>
              <a:ext uri="{FF2B5EF4-FFF2-40B4-BE49-F238E27FC236}">
                <a16:creationId xmlns:a16="http://schemas.microsoft.com/office/drawing/2014/main" id="{66E7A13C-53EC-8601-AA26-8E03D9EE6152}"/>
              </a:ext>
            </a:extLst>
          </p:cNvPr>
          <p:cNvSpPr>
            <a:spLocks/>
          </p:cNvSpPr>
          <p:nvPr/>
        </p:nvSpPr>
        <p:spPr bwMode="gray">
          <a:xfrm flipH="1">
            <a:off x="5978480" y="4170783"/>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dirty="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16F18356-C369-9BBF-8AAB-8CE9ED28ABFC}"/>
              </a:ext>
            </a:extLst>
          </p:cNvPr>
          <p:cNvSpPr/>
          <p:nvPr/>
        </p:nvSpPr>
        <p:spPr>
          <a:xfrm>
            <a:off x="2152432" y="2390235"/>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カーボンニュートラルを踏まえた</a:t>
            </a:r>
            <a:r>
              <a:rPr kumimoji="1" lang="en-US" altLang="ja-JP"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業界のマクロトレンド</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→フレームワークは問わないが、社会・経済・政策・技術面等の観点から自社の認識を正確に記載すること。</a:t>
            </a: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カーボンニュートラル社会における＠＠＠業界の将来像</a:t>
            </a:r>
            <a:br>
              <a:rPr kumimoji="1"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2050</a:t>
            </a:r>
            <a:r>
              <a:rPr lang="ja-JP" altLang="en-US" sz="1400" dirty="0">
                <a:solidFill>
                  <a:srgbClr val="FF0000"/>
                </a:solidFill>
                <a:latin typeface="Meiryo UI" panose="020B0604030504040204" pitchFamily="50" charset="-128"/>
                <a:ea typeface="Meiryo UI" panose="020B0604030504040204" pitchFamily="50" charset="-128"/>
              </a:rPr>
              <a:t>年</a:t>
            </a:r>
            <a:r>
              <a:rPr lang="en-US" altLang="ja-JP" sz="1400" dirty="0">
                <a:solidFill>
                  <a:srgbClr val="FF0000"/>
                </a:solidFill>
                <a:latin typeface="Meiryo UI" panose="020B0604030504040204" pitchFamily="50" charset="-128"/>
                <a:ea typeface="Meiryo UI" panose="020B0604030504040204" pitchFamily="50" charset="-128"/>
              </a:rPr>
              <a:t>CN</a:t>
            </a:r>
            <a:r>
              <a:rPr lang="ja-JP" altLang="en-US" sz="1400" dirty="0">
                <a:solidFill>
                  <a:srgbClr val="FF0000"/>
                </a:solidFill>
                <a:latin typeface="Meiryo UI" panose="020B0604030504040204" pitchFamily="50" charset="-128"/>
                <a:ea typeface="Meiryo UI" panose="020B0604030504040204" pitchFamily="50" charset="-128"/>
              </a:rPr>
              <a:t>の実現のために、本事業実施の前提となる将来像を記載すること。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（例：業界・市場動向やエネルギー需給構造の変化等）</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468929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D921F0-EE51-1786-BCD1-92F6EB8DC705}"/>
            </a:ext>
          </a:extLst>
        </p:cNvPr>
        <p:cNvGrpSpPr/>
        <p:nvPr/>
      </p:nvGrpSpPr>
      <p:grpSpPr>
        <a:xfrm>
          <a:off x="0" y="0"/>
          <a:ext cx="0" cy="0"/>
          <a:chOff x="0" y="0"/>
          <a:chExt cx="0" cy="0"/>
        </a:xfrm>
      </p:grpSpPr>
      <p:sp>
        <p:nvSpPr>
          <p:cNvPr id="4" name="正方形/長方形 3">
            <a:extLst>
              <a:ext uri="{FF2B5EF4-FFF2-40B4-BE49-F238E27FC236}">
                <a16:creationId xmlns:a16="http://schemas.microsoft.com/office/drawing/2014/main" id="{5112C6A7-5D2F-97BE-2EE9-4AE16ED95060}"/>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grpSp>
        <p:nvGrpSpPr>
          <p:cNvPr id="18" name="グループ化 17">
            <a:extLst>
              <a:ext uri="{FF2B5EF4-FFF2-40B4-BE49-F238E27FC236}">
                <a16:creationId xmlns:a16="http://schemas.microsoft.com/office/drawing/2014/main" id="{D45E98E1-6DC5-7146-5129-0E2D72466F45}"/>
              </a:ext>
            </a:extLst>
          </p:cNvPr>
          <p:cNvGrpSpPr/>
          <p:nvPr/>
        </p:nvGrpSpPr>
        <p:grpSpPr>
          <a:xfrm>
            <a:off x="5647861" y="2092789"/>
            <a:ext cx="216000" cy="4371988"/>
            <a:chOff x="6120034" y="2188198"/>
            <a:chExt cx="216000" cy="4371988"/>
          </a:xfrm>
        </p:grpSpPr>
        <p:cxnSp>
          <p:nvCxnSpPr>
            <p:cNvPr id="41" name="Straight Connector 40">
              <a:extLst>
                <a:ext uri="{FF2B5EF4-FFF2-40B4-BE49-F238E27FC236}">
                  <a16:creationId xmlns:a16="http://schemas.microsoft.com/office/drawing/2014/main" id="{63D2409E-8FC1-4874-0365-76385C8CB0CB}"/>
                </a:ext>
              </a:extLst>
            </p:cNvPr>
            <p:cNvCxnSpPr>
              <a:cxnSpLocks/>
            </p:cNvCxnSpPr>
            <p:nvPr/>
          </p:nvCxnSpPr>
          <p:spPr>
            <a:xfrm flipV="1">
              <a:off x="6228033" y="2188198"/>
              <a:ext cx="0" cy="437198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11" name="Freeform 94">
              <a:extLst>
                <a:ext uri="{FF2B5EF4-FFF2-40B4-BE49-F238E27FC236}">
                  <a16:creationId xmlns:a16="http://schemas.microsoft.com/office/drawing/2014/main" id="{5D0500C6-9E88-A2B7-CA09-7A7AAD62D67E}"/>
                </a:ext>
              </a:extLst>
            </p:cNvPr>
            <p:cNvSpPr>
              <a:spLocks/>
            </p:cNvSpPr>
            <p:nvPr/>
          </p:nvSpPr>
          <p:spPr bwMode="gray">
            <a:xfrm flipH="1">
              <a:off x="6120034" y="4266192"/>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dirty="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grpSp>
      <p:grpSp>
        <p:nvGrpSpPr>
          <p:cNvPr id="2" name="グループ化 1">
            <a:extLst>
              <a:ext uri="{FF2B5EF4-FFF2-40B4-BE49-F238E27FC236}">
                <a16:creationId xmlns:a16="http://schemas.microsoft.com/office/drawing/2014/main" id="{8A39F1CA-2579-6371-417E-BA0EF6873F60}"/>
              </a:ext>
            </a:extLst>
          </p:cNvPr>
          <p:cNvGrpSpPr/>
          <p:nvPr/>
        </p:nvGrpSpPr>
        <p:grpSpPr>
          <a:xfrm>
            <a:off x="180000" y="1659077"/>
            <a:ext cx="5239039" cy="360000"/>
            <a:chOff x="543578" y="1377175"/>
            <a:chExt cx="5239039" cy="360000"/>
          </a:xfrm>
        </p:grpSpPr>
        <p:cxnSp>
          <p:nvCxnSpPr>
            <p:cNvPr id="19" name="Straight Connector 18">
              <a:extLst>
                <a:ext uri="{FF2B5EF4-FFF2-40B4-BE49-F238E27FC236}">
                  <a16:creationId xmlns:a16="http://schemas.microsoft.com/office/drawing/2014/main" id="{378BE3DA-A994-BEE2-7741-A44293C0024A}"/>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 name="TextBox 23">
              <a:extLst>
                <a:ext uri="{FF2B5EF4-FFF2-40B4-BE49-F238E27FC236}">
                  <a16:creationId xmlns:a16="http://schemas.microsoft.com/office/drawing/2014/main" id="{1E5FF110-FA79-F78C-7076-B0962B914466}"/>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dirty="0">
                  <a:solidFill>
                    <a:schemeClr val="tx1"/>
                  </a:solidFill>
                </a:rPr>
                <a:t>@@@</a:t>
              </a:r>
              <a:r>
                <a:rPr lang="ja-JP" altLang="en-US" dirty="0">
                  <a:solidFill>
                    <a:schemeClr val="tx1"/>
                  </a:solidFill>
                </a:rPr>
                <a:t>業界の事業環境と自社のポジショニング</a:t>
              </a:r>
              <a:endParaRPr lang="en-US" altLang="ja-JP" dirty="0">
                <a:solidFill>
                  <a:schemeClr val="tx1"/>
                </a:solidFill>
              </a:endParaRPr>
            </a:p>
          </p:txBody>
        </p:sp>
      </p:grpSp>
      <p:grpSp>
        <p:nvGrpSpPr>
          <p:cNvPr id="14" name="グループ化 13">
            <a:extLst>
              <a:ext uri="{FF2B5EF4-FFF2-40B4-BE49-F238E27FC236}">
                <a16:creationId xmlns:a16="http://schemas.microsoft.com/office/drawing/2014/main" id="{E923B385-E766-8DED-C1DD-112F2986CCF8}"/>
              </a:ext>
            </a:extLst>
          </p:cNvPr>
          <p:cNvGrpSpPr/>
          <p:nvPr/>
        </p:nvGrpSpPr>
        <p:grpSpPr>
          <a:xfrm>
            <a:off x="6092684" y="1659077"/>
            <a:ext cx="5943316" cy="360000"/>
            <a:chOff x="543578" y="1377175"/>
            <a:chExt cx="5239039" cy="360000"/>
          </a:xfrm>
        </p:grpSpPr>
        <p:cxnSp>
          <p:nvCxnSpPr>
            <p:cNvPr id="15" name="Straight Connector 18">
              <a:extLst>
                <a:ext uri="{FF2B5EF4-FFF2-40B4-BE49-F238E27FC236}">
                  <a16:creationId xmlns:a16="http://schemas.microsoft.com/office/drawing/2014/main" id="{B62EF39E-63A0-B668-262B-717570AF62EE}"/>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TextBox 23">
              <a:extLst>
                <a:ext uri="{FF2B5EF4-FFF2-40B4-BE49-F238E27FC236}">
                  <a16:creationId xmlns:a16="http://schemas.microsoft.com/office/drawing/2014/main" id="{128E4115-A4EA-D086-3C57-FC37374E7537}"/>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dirty="0">
                  <a:solidFill>
                    <a:schemeClr val="tx1"/>
                  </a:solidFill>
                </a:rPr>
                <a:t>今後の自社の事業戦略</a:t>
              </a:r>
            </a:p>
          </p:txBody>
        </p:sp>
      </p:grpSp>
      <p:sp>
        <p:nvSpPr>
          <p:cNvPr id="5" name="正方形/長方形 4">
            <a:extLst>
              <a:ext uri="{FF2B5EF4-FFF2-40B4-BE49-F238E27FC236}">
                <a16:creationId xmlns:a16="http://schemas.microsoft.com/office/drawing/2014/main" id="{4AB0D082-49FD-924C-616E-3FB72A9CE916}"/>
              </a:ext>
            </a:extLst>
          </p:cNvPr>
          <p:cNvSpPr/>
          <p:nvPr/>
        </p:nvSpPr>
        <p:spPr>
          <a:xfrm>
            <a:off x="8001000" y="-842211"/>
            <a:ext cx="4191001" cy="784225"/>
          </a:xfrm>
          <a:prstGeom prst="rect">
            <a:avLst/>
          </a:prstGeom>
          <a:solidFill>
            <a:srgbClr val="FFFF00"/>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fontAlgn="ct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②産業競争力強化への貢献に関する審査</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p>
            <a:pPr algn="just" fontAlgn="ct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ウ</a:t>
            </a: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競争力強化に向けた事業戦略（必須項目）</a:t>
            </a:r>
            <a:endParaRPr lang="ja-JP" altLang="ja-JP" sz="1200" b="0" i="0" u="none" strike="noStrike" dirty="0">
              <a:solidFill>
                <a:schemeClr val="tx1"/>
              </a:solidFill>
              <a:effectLst/>
              <a:latin typeface="Meiryo UI" panose="020B0604030504040204" pitchFamily="50" charset="-128"/>
              <a:ea typeface="Meiryo UI" panose="020B0604030504040204" pitchFamily="50" charset="-128"/>
            </a:endParaRPr>
          </a:p>
        </p:txBody>
      </p:sp>
      <p:sp>
        <p:nvSpPr>
          <p:cNvPr id="6" name="Title 1">
            <a:extLst>
              <a:ext uri="{FF2B5EF4-FFF2-40B4-BE49-F238E27FC236}">
                <a16:creationId xmlns:a16="http://schemas.microsoft.com/office/drawing/2014/main" id="{C6707718-A6FC-1089-1727-456E578D0B5F}"/>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lumMod val="50000"/>
                    <a:lumOff val="50000"/>
                  </a:schemeClr>
                </a:solidFill>
              </a:rPr>
              <a:t>1. </a:t>
            </a:r>
            <a:r>
              <a:rPr lang="ja-JP" altLang="en-US" sz="2000" dirty="0">
                <a:solidFill>
                  <a:schemeClr val="tx1">
                    <a:lumMod val="50000"/>
                    <a:lumOff val="50000"/>
                  </a:schemeClr>
                </a:solidFill>
              </a:rPr>
              <a:t>間接補助事業の背景｜</a:t>
            </a:r>
            <a:r>
              <a:rPr lang="en-US" altLang="ja-JP" sz="2000" dirty="0">
                <a:solidFill>
                  <a:schemeClr val="tx1">
                    <a:lumMod val="50000"/>
                    <a:lumOff val="50000"/>
                  </a:schemeClr>
                </a:solidFill>
              </a:rPr>
              <a:t>1.2 </a:t>
            </a:r>
            <a:r>
              <a:rPr lang="ja-JP" altLang="en-US" sz="2000" dirty="0">
                <a:solidFill>
                  <a:schemeClr val="tx1">
                    <a:lumMod val="50000"/>
                    <a:lumOff val="50000"/>
                  </a:schemeClr>
                </a:solidFill>
              </a:rPr>
              <a:t>業界における自社のポジショニングと今後の戦略</a:t>
            </a:r>
          </a:p>
        </p:txBody>
      </p:sp>
      <p:sp>
        <p:nvSpPr>
          <p:cNvPr id="20" name="Title 1">
            <a:extLst>
              <a:ext uri="{FF2B5EF4-FFF2-40B4-BE49-F238E27FC236}">
                <a16:creationId xmlns:a16="http://schemas.microsoft.com/office/drawing/2014/main" id="{6ECBB66B-866A-08D3-3B28-00B66C82FD5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a:solidFill>
                  <a:schemeClr val="tx1"/>
                </a:solidFill>
              </a:rPr>
              <a:t>xx</a:t>
            </a:r>
            <a:r>
              <a:rPr lang="ja-JP" altLang="en-US" dirty="0">
                <a:solidFill>
                  <a:schemeClr val="tx1"/>
                </a:solidFill>
              </a:rPr>
              <a:t>への投資を行うことで、脱炭素化の実現と業界における競争力向上を狙う</a:t>
            </a:r>
            <a:endParaRPr kumimoji="1" lang="ja-JP" altLang="en-US" dirty="0">
              <a:solidFill>
                <a:schemeClr val="tx1"/>
              </a:solidFill>
            </a:endParaRPr>
          </a:p>
        </p:txBody>
      </p:sp>
      <p:cxnSp>
        <p:nvCxnSpPr>
          <p:cNvPr id="21" name="直線コネクタ 20">
            <a:extLst>
              <a:ext uri="{FF2B5EF4-FFF2-40B4-BE49-F238E27FC236}">
                <a16:creationId xmlns:a16="http://schemas.microsoft.com/office/drawing/2014/main" id="{E71955F4-E3E2-2C5D-CF46-2E5EC95FA273}"/>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06A02841-DAD6-6871-CCA6-FA8BB86DFDE1}"/>
              </a:ext>
            </a:extLst>
          </p:cNvPr>
          <p:cNvSpPr/>
          <p:nvPr/>
        </p:nvSpPr>
        <p:spPr>
          <a:xfrm>
            <a:off x="180000" y="2135154"/>
            <a:ext cx="5239037" cy="1350023"/>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市場</a:t>
            </a:r>
            <a:r>
              <a:rPr kumimoji="1" lang="en-US" altLang="ja-JP" sz="140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市場規模は</a:t>
            </a:r>
            <a:r>
              <a:rPr kumimoji="1" lang="en-US" altLang="ja-JP" sz="1400" dirty="0">
                <a:solidFill>
                  <a:schemeClr val="tx1"/>
                </a:solidFill>
                <a:latin typeface="Meiryo UI" panose="020B0604030504040204" pitchFamily="50" charset="-128"/>
                <a:ea typeface="Meiryo UI" panose="020B0604030504040204" pitchFamily="50" charset="-128"/>
              </a:rPr>
              <a:t>XXX</a:t>
            </a:r>
            <a:r>
              <a:rPr kumimoji="1" lang="ja-JP" altLang="en-US" sz="1400" dirty="0">
                <a:solidFill>
                  <a:schemeClr val="tx1"/>
                </a:solidFill>
                <a:latin typeface="Meiryo UI" panose="020B0604030504040204" pitchFamily="50" charset="-128"/>
                <a:ea typeface="Meiryo UI" panose="020B0604030504040204" pitchFamily="50" charset="-128"/>
              </a:rPr>
              <a:t>兆円ほどであり、地産地消型の市場である。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7B335995-F769-4CCE-692A-0E10CE521E9C}"/>
              </a:ext>
            </a:extLst>
          </p:cNvPr>
          <p:cNvSpPr/>
          <p:nvPr/>
        </p:nvSpPr>
        <p:spPr>
          <a:xfrm>
            <a:off x="180000" y="3624954"/>
            <a:ext cx="5239037" cy="1350023"/>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競合</a:t>
            </a:r>
            <a:r>
              <a:rPr kumimoji="1" lang="en-US" altLang="ja-JP" sz="140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産業のプレイヤーは○○社ほどプレイヤーがおり、市場の</a:t>
            </a:r>
            <a:r>
              <a:rPr kumimoji="1" lang="en-US" altLang="ja-JP" sz="1400" dirty="0">
                <a:solidFill>
                  <a:schemeClr val="tx1"/>
                </a:solidFill>
                <a:latin typeface="Meiryo UI" panose="020B0604030504040204" pitchFamily="50" charset="-128"/>
                <a:ea typeface="Meiryo UI" panose="020B0604030504040204" pitchFamily="50" charset="-128"/>
              </a:rPr>
              <a:t>3</a:t>
            </a:r>
            <a:r>
              <a:rPr kumimoji="1" lang="ja-JP" altLang="en-US" sz="1400" dirty="0">
                <a:solidFill>
                  <a:schemeClr val="tx1"/>
                </a:solidFill>
                <a:latin typeface="Meiryo UI" panose="020B0604030504040204" pitchFamily="50" charset="-128"/>
                <a:ea typeface="Meiryo UI" panose="020B0604030504040204" pitchFamily="50" charset="-128"/>
              </a:rPr>
              <a:t>割を、競合</a:t>
            </a:r>
            <a:r>
              <a:rPr kumimoji="1" lang="en-US" altLang="ja-JP" sz="1400" dirty="0">
                <a:solidFill>
                  <a:schemeClr val="tx1"/>
                </a:solidFill>
                <a:latin typeface="Meiryo UI" panose="020B0604030504040204" pitchFamily="50" charset="-128"/>
                <a:ea typeface="Meiryo UI" panose="020B0604030504040204" pitchFamily="50" charset="-128"/>
              </a:rPr>
              <a:t>A</a:t>
            </a:r>
            <a:r>
              <a:rPr kumimoji="1" lang="ja-JP" altLang="en-US" sz="1400" dirty="0">
                <a:solidFill>
                  <a:schemeClr val="tx1"/>
                </a:solidFill>
                <a:latin typeface="Meiryo UI" panose="020B0604030504040204" pitchFamily="50" charset="-128"/>
                <a:ea typeface="Meiryo UI" panose="020B0604030504040204" pitchFamily="50" charset="-128"/>
              </a:rPr>
              <a:t>社が占めている。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B3303B0A-AB79-8D39-A3C2-7D0A1DE44F4A}"/>
              </a:ext>
            </a:extLst>
          </p:cNvPr>
          <p:cNvSpPr/>
          <p:nvPr/>
        </p:nvSpPr>
        <p:spPr>
          <a:xfrm>
            <a:off x="180000" y="5114754"/>
            <a:ext cx="5239037" cy="1350023"/>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自社</a:t>
            </a:r>
            <a:r>
              <a:rPr kumimoji="1" lang="en-US" altLang="ja-JP" sz="140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当社は業界２番目に大きいシェアを占めている。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当社の強みとしては、</a:t>
            </a:r>
            <a:r>
              <a:rPr kumimoji="1" lang="en-US" altLang="ja-JP" sz="1400" dirty="0">
                <a:solidFill>
                  <a:schemeClr val="tx1"/>
                </a:solidFill>
                <a:latin typeface="Meiryo UI" panose="020B0604030504040204" pitchFamily="50" charset="-128"/>
                <a:ea typeface="Meiryo UI" panose="020B0604030504040204" pitchFamily="50" charset="-128"/>
              </a:rPr>
              <a:t>XXX</a:t>
            </a:r>
            <a:r>
              <a:rPr kumimoji="1" lang="ja-JP" altLang="en-US" sz="1400" dirty="0">
                <a:solidFill>
                  <a:schemeClr val="tx1"/>
                </a:solidFill>
                <a:latin typeface="Meiryo UI" panose="020B0604030504040204" pitchFamily="50" charset="-128"/>
                <a:ea typeface="Meiryo UI" panose="020B0604030504040204" pitchFamily="50" charset="-128"/>
              </a:rPr>
              <a:t>であり、特に</a:t>
            </a: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向けに出荷している。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p:txBody>
      </p:sp>
      <p:sp>
        <p:nvSpPr>
          <p:cNvPr id="13" name="正方形/長方形 12">
            <a:extLst>
              <a:ext uri="{FF2B5EF4-FFF2-40B4-BE49-F238E27FC236}">
                <a16:creationId xmlns:a16="http://schemas.microsoft.com/office/drawing/2014/main" id="{77A2C534-0332-BBEE-C884-AA717EF46B77}"/>
              </a:ext>
            </a:extLst>
          </p:cNvPr>
          <p:cNvSpPr/>
          <p:nvPr/>
        </p:nvSpPr>
        <p:spPr>
          <a:xfrm>
            <a:off x="6111722" y="2132896"/>
            <a:ext cx="5921715" cy="4331879"/>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事業の全体戦略</a:t>
            </a:r>
            <a:r>
              <a:rPr kumimoji="1" lang="en-US" altLang="ja-JP" sz="140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FCE42000-1521-C127-5658-66D739BF7B94}"/>
              </a:ext>
            </a:extLst>
          </p:cNvPr>
          <p:cNvSpPr/>
          <p:nvPr/>
        </p:nvSpPr>
        <p:spPr>
          <a:xfrm>
            <a:off x="2053745" y="2652775"/>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業界の事業環境と自社のポジショニング</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→市場、競合、自社の観点については、漏れなく記載すること。</a:t>
            </a: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今後の自社の事業戦略</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→全社における当該事業の位置づけを踏まえた戦略を記載すること</a:t>
            </a:r>
            <a:r>
              <a:rPr lang="ja-JP" altLang="en-US" sz="1400" dirty="0">
                <a:solidFill>
                  <a:srgbClr val="FF0000"/>
                </a:solidFill>
                <a:latin typeface="Meiryo UI" panose="020B0604030504040204" pitchFamily="50" charset="-128"/>
                <a:ea typeface="Meiryo UI" panose="020B0604030504040204" pitchFamily="50" charset="-128"/>
              </a:rPr>
              <a:t>。</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また、</a:t>
            </a:r>
            <a:r>
              <a:rPr kumimoji="1" lang="ja-JP" altLang="en-US" sz="1400" dirty="0">
                <a:solidFill>
                  <a:srgbClr val="FF0000"/>
                </a:solidFill>
                <a:latin typeface="Meiryo UI" panose="020B0604030504040204" pitchFamily="50" charset="-128"/>
                <a:ea typeface="Meiryo UI" panose="020B0604030504040204" pitchFamily="50" charset="-128"/>
              </a:rPr>
              <a:t>当該事業所の製造プロセス転換によって、自社のどの事業</a:t>
            </a:r>
            <a:r>
              <a:rPr kumimoji="1" lang="en-US" altLang="ja-JP"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製品の競争力強化に寄与し、内需・外需を獲得していく戦略かを記載すること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5103187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 name="think-cell data - do not delete" hidden="1">
            <a:extLst>
              <a:ext uri="{FF2B5EF4-FFF2-40B4-BE49-F238E27FC236}">
                <a16:creationId xmlns:a16="http://schemas.microsoft.com/office/drawing/2014/main" id="{AEFBCDF6-E847-1CF7-B2D4-E9801CF18390}"/>
              </a:ext>
            </a:extLst>
          </p:cNvPr>
          <p:cNvGraphicFramePr>
            <a:graphicFrameLocks noChangeAspect="1"/>
          </p:cNvGraphicFramePr>
          <p:nvPr>
            <p:custDataLst>
              <p:tags r:id="rId1"/>
            </p:custDataLst>
            <p:extLst>
              <p:ext uri="{D42A27DB-BD31-4B8C-83A1-F6EECF244321}">
                <p14:modId xmlns:p14="http://schemas.microsoft.com/office/powerpoint/2010/main" val="422713636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38" name="think-cell data - do not delete" hidden="1">
                        <a:extLst>
                          <a:ext uri="{FF2B5EF4-FFF2-40B4-BE49-F238E27FC236}">
                            <a16:creationId xmlns:a16="http://schemas.microsoft.com/office/drawing/2014/main" id="{AEFBCDF6-E847-1CF7-B2D4-E9801CF1839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テキスト ボックス 5">
            <a:extLst>
              <a:ext uri="{FF2B5EF4-FFF2-40B4-BE49-F238E27FC236}">
                <a16:creationId xmlns:a16="http://schemas.microsoft.com/office/drawing/2014/main" id="{C04E6548-38E7-F54E-75C5-712B0B47CE19}"/>
              </a:ext>
            </a:extLst>
          </p:cNvPr>
          <p:cNvSpPr txBox="1"/>
          <p:nvPr/>
        </p:nvSpPr>
        <p:spPr>
          <a:xfrm>
            <a:off x="6829582" y="1517996"/>
            <a:ext cx="372450" cy="2206049"/>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bg1"/>
                </a:solidFill>
                <a:latin typeface="Meiryo UI" panose="020B0604030504040204" pitchFamily="50" charset="-128"/>
                <a:ea typeface="Meiryo UI" panose="020B0604030504040204" pitchFamily="50" charset="-128"/>
              </a:rPr>
              <a:t>実施場所・対象設備</a:t>
            </a:r>
            <a:endParaRPr kumimoji="1" lang="ja-JP" altLang="en-US" sz="1200" dirty="0">
              <a:solidFill>
                <a:schemeClr val="bg1"/>
              </a:solidFill>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F21F58CA-8EE3-46E3-1DB6-B0B426946D8F}"/>
              </a:ext>
            </a:extLst>
          </p:cNvPr>
          <p:cNvSpPr txBox="1"/>
          <p:nvPr/>
        </p:nvSpPr>
        <p:spPr>
          <a:xfrm>
            <a:off x="633577" y="3790975"/>
            <a:ext cx="1366227"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提供価値</a:t>
            </a:r>
          </a:p>
        </p:txBody>
      </p:sp>
      <p:sp>
        <p:nvSpPr>
          <p:cNvPr id="13" name="正方形/長方形 12">
            <a:extLst>
              <a:ext uri="{FF2B5EF4-FFF2-40B4-BE49-F238E27FC236}">
                <a16:creationId xmlns:a16="http://schemas.microsoft.com/office/drawing/2014/main" id="{A3A9A624-8461-7797-C20D-46D212666C1F}"/>
              </a:ext>
            </a:extLst>
          </p:cNvPr>
          <p:cNvSpPr/>
          <p:nvPr/>
        </p:nvSpPr>
        <p:spPr>
          <a:xfrm>
            <a:off x="2071886" y="3785009"/>
            <a:ext cx="4576564"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44" name="テキスト ボックス 43">
            <a:extLst>
              <a:ext uri="{FF2B5EF4-FFF2-40B4-BE49-F238E27FC236}">
                <a16:creationId xmlns:a16="http://schemas.microsoft.com/office/drawing/2014/main" id="{42E90199-BC1A-7B75-F4B1-C8F3E8490509}"/>
              </a:ext>
            </a:extLst>
          </p:cNvPr>
          <p:cNvSpPr txBox="1"/>
          <p:nvPr/>
        </p:nvSpPr>
        <p:spPr>
          <a:xfrm>
            <a:off x="7283160" y="2084801"/>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対象設備</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49" name="テキスト ボックス 48">
            <a:extLst>
              <a:ext uri="{FF2B5EF4-FFF2-40B4-BE49-F238E27FC236}">
                <a16:creationId xmlns:a16="http://schemas.microsoft.com/office/drawing/2014/main" id="{7E99510B-4F00-1B1A-4A39-29C072DDCFAC}"/>
              </a:ext>
            </a:extLst>
          </p:cNvPr>
          <p:cNvSpPr txBox="1"/>
          <p:nvPr/>
        </p:nvSpPr>
        <p:spPr>
          <a:xfrm>
            <a:off x="7283160" y="2653047"/>
            <a:ext cx="912650" cy="1070999"/>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技術方式</a:t>
            </a:r>
          </a:p>
        </p:txBody>
      </p:sp>
      <p:sp>
        <p:nvSpPr>
          <p:cNvPr id="5" name="正方形/長方形 4">
            <a:extLst>
              <a:ext uri="{FF2B5EF4-FFF2-40B4-BE49-F238E27FC236}">
                <a16:creationId xmlns:a16="http://schemas.microsoft.com/office/drawing/2014/main" id="{17D51706-2459-9E79-BD74-958DDE8C108B}"/>
              </a:ext>
            </a:extLst>
          </p:cNvPr>
          <p:cNvSpPr/>
          <p:nvPr/>
        </p:nvSpPr>
        <p:spPr>
          <a:xfrm>
            <a:off x="8001000" y="-842211"/>
            <a:ext cx="4191001" cy="784225"/>
          </a:xfrm>
          <a:prstGeom prst="rect">
            <a:avLst/>
          </a:prstGeom>
          <a:solidFill>
            <a:srgbClr val="FFFF00"/>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fontAlgn="ct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①基本的事項の審査</a:t>
            </a:r>
          </a:p>
          <a:p>
            <a:pPr algn="just" fontAlgn="ct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ア．基本的要件（必須項目）</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p:txBody>
      </p:sp>
      <p:sp>
        <p:nvSpPr>
          <p:cNvPr id="25" name="Title 1">
            <a:extLst>
              <a:ext uri="{FF2B5EF4-FFF2-40B4-BE49-F238E27FC236}">
                <a16:creationId xmlns:a16="http://schemas.microsoft.com/office/drawing/2014/main" id="{BE657B5D-2F4A-05C9-936E-303D5641D6F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lumMod val="50000"/>
                    <a:lumOff val="50000"/>
                  </a:schemeClr>
                </a:solidFill>
              </a:rPr>
              <a:t>2. </a:t>
            </a:r>
            <a:r>
              <a:rPr lang="ja-JP" altLang="en-US" sz="2000" dirty="0">
                <a:solidFill>
                  <a:schemeClr val="tx1">
                    <a:lumMod val="50000"/>
                    <a:lumOff val="50000"/>
                  </a:schemeClr>
                </a:solidFill>
              </a:rPr>
              <a:t>間接補助事業の実施内容｜</a:t>
            </a:r>
            <a:r>
              <a:rPr lang="en-US" altLang="ja-JP" sz="2000" dirty="0">
                <a:solidFill>
                  <a:schemeClr val="tx1">
                    <a:lumMod val="50000"/>
                    <a:lumOff val="50000"/>
                  </a:schemeClr>
                </a:solidFill>
              </a:rPr>
              <a:t>2.1 </a:t>
            </a:r>
            <a:r>
              <a:rPr lang="ja-JP" altLang="en-US" sz="2000" dirty="0">
                <a:solidFill>
                  <a:schemeClr val="tx1">
                    <a:lumMod val="50000"/>
                    <a:lumOff val="50000"/>
                  </a:schemeClr>
                </a:solidFill>
              </a:rPr>
              <a:t>申請の概要</a:t>
            </a:r>
          </a:p>
        </p:txBody>
      </p:sp>
      <p:sp>
        <p:nvSpPr>
          <p:cNvPr id="26" name="Title 1">
            <a:extLst>
              <a:ext uri="{FF2B5EF4-FFF2-40B4-BE49-F238E27FC236}">
                <a16:creationId xmlns:a16="http://schemas.microsoft.com/office/drawing/2014/main" id="{E5F9F7F0-99C2-E0A3-8208-32A5BECAB10B}"/>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a:solidFill>
                  <a:schemeClr val="tx1"/>
                </a:solidFill>
              </a:rPr>
              <a:t>x</a:t>
            </a:r>
            <a:r>
              <a:rPr kumimoji="1" lang="en-US" altLang="ja-JP" dirty="0">
                <a:solidFill>
                  <a:schemeClr val="tx1"/>
                </a:solidFill>
              </a:rPr>
              <a:t>x</a:t>
            </a:r>
            <a:r>
              <a:rPr kumimoji="1" lang="ja-JP" altLang="en-US" dirty="0">
                <a:solidFill>
                  <a:schemeClr val="tx1"/>
                </a:solidFill>
              </a:rPr>
              <a:t>を通じて、</a:t>
            </a:r>
            <a:r>
              <a:rPr lang="en-US" altLang="ja-JP" dirty="0">
                <a:solidFill>
                  <a:schemeClr val="tx1"/>
                </a:solidFill>
              </a:rPr>
              <a:t>x</a:t>
            </a:r>
            <a:r>
              <a:rPr kumimoji="1" lang="en-US" altLang="ja-JP" dirty="0">
                <a:solidFill>
                  <a:schemeClr val="tx1"/>
                </a:solidFill>
              </a:rPr>
              <a:t>x</a:t>
            </a:r>
            <a:r>
              <a:rPr kumimoji="1" lang="ja-JP" altLang="en-US" dirty="0">
                <a:solidFill>
                  <a:schemeClr val="tx1"/>
                </a:solidFill>
              </a:rPr>
              <a:t>を実現する</a:t>
            </a:r>
            <a:endParaRPr kumimoji="1" lang="en-US" altLang="ja-JP" dirty="0">
              <a:solidFill>
                <a:schemeClr val="tx1"/>
              </a:solidFill>
            </a:endParaRPr>
          </a:p>
        </p:txBody>
      </p:sp>
      <p:cxnSp>
        <p:nvCxnSpPr>
          <p:cNvPr id="28" name="直線コネクタ 27">
            <a:extLst>
              <a:ext uri="{FF2B5EF4-FFF2-40B4-BE49-F238E27FC236}">
                <a16:creationId xmlns:a16="http://schemas.microsoft.com/office/drawing/2014/main" id="{AB7D9066-B986-5BA1-913C-01FE03564797}"/>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 name="テキスト ボックス 3">
            <a:extLst>
              <a:ext uri="{FF2B5EF4-FFF2-40B4-BE49-F238E27FC236}">
                <a16:creationId xmlns:a16="http://schemas.microsoft.com/office/drawing/2014/main" id="{0F2281C7-CBC2-9AC5-D9E6-9CB818D9649C}"/>
              </a:ext>
            </a:extLst>
          </p:cNvPr>
          <p:cNvSpPr txBox="1"/>
          <p:nvPr/>
        </p:nvSpPr>
        <p:spPr>
          <a:xfrm>
            <a:off x="633577" y="2085572"/>
            <a:ext cx="1366227" cy="1641828"/>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目的・内容</a:t>
            </a:r>
          </a:p>
        </p:txBody>
      </p:sp>
      <p:sp>
        <p:nvSpPr>
          <p:cNvPr id="17" name="正方形/長方形 16">
            <a:extLst>
              <a:ext uri="{FF2B5EF4-FFF2-40B4-BE49-F238E27FC236}">
                <a16:creationId xmlns:a16="http://schemas.microsoft.com/office/drawing/2014/main" id="{38C16668-1BC1-54E2-D5F5-C6CB487809F4}"/>
              </a:ext>
            </a:extLst>
          </p:cNvPr>
          <p:cNvSpPr/>
          <p:nvPr/>
        </p:nvSpPr>
        <p:spPr>
          <a:xfrm>
            <a:off x="2071886" y="2087063"/>
            <a:ext cx="4576564" cy="163288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1" name="テキスト ボックス 30">
            <a:extLst>
              <a:ext uri="{FF2B5EF4-FFF2-40B4-BE49-F238E27FC236}">
                <a16:creationId xmlns:a16="http://schemas.microsoft.com/office/drawing/2014/main" id="{B40A4411-BBEC-F0DE-9994-20D1308B986F}"/>
              </a:ext>
            </a:extLst>
          </p:cNvPr>
          <p:cNvSpPr txBox="1"/>
          <p:nvPr/>
        </p:nvSpPr>
        <p:spPr>
          <a:xfrm>
            <a:off x="7283160" y="1517997"/>
            <a:ext cx="912650" cy="502558"/>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施設名称</a:t>
            </a:r>
          </a:p>
        </p:txBody>
      </p:sp>
      <p:sp>
        <p:nvSpPr>
          <p:cNvPr id="32" name="テキスト ボックス 31">
            <a:extLst>
              <a:ext uri="{FF2B5EF4-FFF2-40B4-BE49-F238E27FC236}">
                <a16:creationId xmlns:a16="http://schemas.microsoft.com/office/drawing/2014/main" id="{3B1834DB-873F-86C7-456E-A34290757974}"/>
              </a:ext>
            </a:extLst>
          </p:cNvPr>
          <p:cNvSpPr txBox="1"/>
          <p:nvPr/>
        </p:nvSpPr>
        <p:spPr>
          <a:xfrm>
            <a:off x="8290891" y="2655371"/>
            <a:ext cx="643391" cy="50089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転換前</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33" name="テキスト ボックス 32">
            <a:extLst>
              <a:ext uri="{FF2B5EF4-FFF2-40B4-BE49-F238E27FC236}">
                <a16:creationId xmlns:a16="http://schemas.microsoft.com/office/drawing/2014/main" id="{2E22A1A5-E02D-340D-775D-68D3E6097BCF}"/>
              </a:ext>
            </a:extLst>
          </p:cNvPr>
          <p:cNvSpPr txBox="1"/>
          <p:nvPr/>
        </p:nvSpPr>
        <p:spPr>
          <a:xfrm>
            <a:off x="8290891" y="3220948"/>
            <a:ext cx="643391" cy="50089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転換後</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4463AE24-B032-CA26-0B59-22A34C6727DE}"/>
              </a:ext>
            </a:extLst>
          </p:cNvPr>
          <p:cNvSpPr/>
          <p:nvPr/>
        </p:nvSpPr>
        <p:spPr>
          <a:xfrm>
            <a:off x="8290891" y="1517997"/>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0F37F6DF-B759-7FC6-82BF-8FE6D57898C8}"/>
              </a:ext>
            </a:extLst>
          </p:cNvPr>
          <p:cNvSpPr/>
          <p:nvPr/>
        </p:nvSpPr>
        <p:spPr>
          <a:xfrm>
            <a:off x="8290891" y="2085907"/>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32D5D265-CC62-5731-9AB4-D1F725852098}"/>
              </a:ext>
            </a:extLst>
          </p:cNvPr>
          <p:cNvSpPr/>
          <p:nvPr/>
        </p:nvSpPr>
        <p:spPr>
          <a:xfrm>
            <a:off x="8995209" y="2653817"/>
            <a:ext cx="3062130"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BED57586-35B2-ED82-8574-0E730005D1FB}"/>
              </a:ext>
            </a:extLst>
          </p:cNvPr>
          <p:cNvSpPr/>
          <p:nvPr/>
        </p:nvSpPr>
        <p:spPr>
          <a:xfrm>
            <a:off x="8995209" y="3221727"/>
            <a:ext cx="3062130"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9" name="テキスト ボックス 38">
            <a:extLst>
              <a:ext uri="{FF2B5EF4-FFF2-40B4-BE49-F238E27FC236}">
                <a16:creationId xmlns:a16="http://schemas.microsoft.com/office/drawing/2014/main" id="{E0FAEA4B-D701-1952-39E3-DC57F61655B9}"/>
              </a:ext>
            </a:extLst>
          </p:cNvPr>
          <p:cNvSpPr txBox="1"/>
          <p:nvPr/>
        </p:nvSpPr>
        <p:spPr>
          <a:xfrm>
            <a:off x="180000" y="1517997"/>
            <a:ext cx="1819804" cy="504000"/>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bg1"/>
                </a:solidFill>
                <a:latin typeface="Meiryo UI" panose="020B0604030504040204" pitchFamily="50" charset="-128"/>
                <a:ea typeface="Meiryo UI" panose="020B0604030504040204" pitchFamily="50" charset="-128"/>
              </a:rPr>
              <a:t>事業名称</a:t>
            </a:r>
          </a:p>
        </p:txBody>
      </p:sp>
      <p:sp>
        <p:nvSpPr>
          <p:cNvPr id="40" name="正方形/長方形 39">
            <a:extLst>
              <a:ext uri="{FF2B5EF4-FFF2-40B4-BE49-F238E27FC236}">
                <a16:creationId xmlns:a16="http://schemas.microsoft.com/office/drawing/2014/main" id="{E2F4A374-8116-523F-16F7-EDBEFD649233}"/>
              </a:ext>
            </a:extLst>
          </p:cNvPr>
          <p:cNvSpPr/>
          <p:nvPr/>
        </p:nvSpPr>
        <p:spPr>
          <a:xfrm>
            <a:off x="2071886" y="1517997"/>
            <a:ext cx="4576564"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41" name="テキスト ボックス 40">
            <a:extLst>
              <a:ext uri="{FF2B5EF4-FFF2-40B4-BE49-F238E27FC236}">
                <a16:creationId xmlns:a16="http://schemas.microsoft.com/office/drawing/2014/main" id="{281EBF39-5D45-BA3D-7592-12263927B52A}"/>
              </a:ext>
            </a:extLst>
          </p:cNvPr>
          <p:cNvSpPr txBox="1"/>
          <p:nvPr/>
        </p:nvSpPr>
        <p:spPr>
          <a:xfrm>
            <a:off x="180000" y="2084801"/>
            <a:ext cx="372450" cy="4480473"/>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bg1"/>
                </a:solidFill>
                <a:latin typeface="Meiryo UI" panose="020B0604030504040204" pitchFamily="50" charset="-128"/>
                <a:ea typeface="Meiryo UI" panose="020B0604030504040204" pitchFamily="50" charset="-128"/>
              </a:rPr>
              <a:t>実施内容</a:t>
            </a:r>
          </a:p>
        </p:txBody>
      </p:sp>
      <p:sp>
        <p:nvSpPr>
          <p:cNvPr id="112" name="テキスト ボックス 111">
            <a:extLst>
              <a:ext uri="{FF2B5EF4-FFF2-40B4-BE49-F238E27FC236}">
                <a16:creationId xmlns:a16="http://schemas.microsoft.com/office/drawing/2014/main" id="{D312BAEC-CBFA-DD75-A753-9CD665314DA9}"/>
              </a:ext>
            </a:extLst>
          </p:cNvPr>
          <p:cNvSpPr txBox="1"/>
          <p:nvPr/>
        </p:nvSpPr>
        <p:spPr>
          <a:xfrm>
            <a:off x="1087156" y="4358550"/>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生産物</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13" name="正方形/長方形 112">
            <a:extLst>
              <a:ext uri="{FF2B5EF4-FFF2-40B4-BE49-F238E27FC236}">
                <a16:creationId xmlns:a16="http://schemas.microsoft.com/office/drawing/2014/main" id="{4E9A3D67-35FE-13D3-7927-C8875D9C6D42}"/>
              </a:ext>
            </a:extLst>
          </p:cNvPr>
          <p:cNvSpPr/>
          <p:nvPr/>
        </p:nvSpPr>
        <p:spPr>
          <a:xfrm>
            <a:off x="2071887" y="4354075"/>
            <a:ext cx="1785612"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4" name="テキスト ボックス 113">
            <a:extLst>
              <a:ext uri="{FF2B5EF4-FFF2-40B4-BE49-F238E27FC236}">
                <a16:creationId xmlns:a16="http://schemas.microsoft.com/office/drawing/2014/main" id="{1A155B7C-3E6C-45F6-34C0-7C2E7B02C0BD}"/>
              </a:ext>
            </a:extLst>
          </p:cNvPr>
          <p:cNvSpPr txBox="1"/>
          <p:nvPr/>
        </p:nvSpPr>
        <p:spPr>
          <a:xfrm>
            <a:off x="1087156" y="5493700"/>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原料</a:t>
            </a:r>
          </a:p>
        </p:txBody>
      </p:sp>
      <p:sp>
        <p:nvSpPr>
          <p:cNvPr id="115" name="正方形/長方形 114">
            <a:extLst>
              <a:ext uri="{FF2B5EF4-FFF2-40B4-BE49-F238E27FC236}">
                <a16:creationId xmlns:a16="http://schemas.microsoft.com/office/drawing/2014/main" id="{30016577-9FAA-47A3-51F1-5A808218ED44}"/>
              </a:ext>
            </a:extLst>
          </p:cNvPr>
          <p:cNvSpPr/>
          <p:nvPr/>
        </p:nvSpPr>
        <p:spPr>
          <a:xfrm>
            <a:off x="2071886" y="5492207"/>
            <a:ext cx="1785612"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6" name="テキスト ボックス 115">
            <a:extLst>
              <a:ext uri="{FF2B5EF4-FFF2-40B4-BE49-F238E27FC236}">
                <a16:creationId xmlns:a16="http://schemas.microsoft.com/office/drawing/2014/main" id="{095EBC30-1A50-6116-183E-FD8612EE3AD2}"/>
              </a:ext>
            </a:extLst>
          </p:cNvPr>
          <p:cNvSpPr txBox="1"/>
          <p:nvPr/>
        </p:nvSpPr>
        <p:spPr>
          <a:xfrm>
            <a:off x="1087156" y="6061274"/>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100" dirty="0">
                <a:solidFill>
                  <a:schemeClr val="tx1"/>
                </a:solidFill>
                <a:latin typeface="Meiryo UI" panose="020B0604030504040204" pitchFamily="50" charset="-128"/>
                <a:ea typeface="Meiryo UI" panose="020B0604030504040204" pitchFamily="50" charset="-128"/>
              </a:rPr>
              <a:t>原料調達先</a:t>
            </a:r>
          </a:p>
        </p:txBody>
      </p:sp>
      <p:sp>
        <p:nvSpPr>
          <p:cNvPr id="117" name="正方形/長方形 116">
            <a:extLst>
              <a:ext uri="{FF2B5EF4-FFF2-40B4-BE49-F238E27FC236}">
                <a16:creationId xmlns:a16="http://schemas.microsoft.com/office/drawing/2014/main" id="{DF0E2E6B-8E6A-F621-923B-76A6B258E511}"/>
              </a:ext>
            </a:extLst>
          </p:cNvPr>
          <p:cNvSpPr/>
          <p:nvPr/>
        </p:nvSpPr>
        <p:spPr>
          <a:xfrm>
            <a:off x="2071886" y="6061274"/>
            <a:ext cx="4576564"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0" name="テキスト ボックス 119">
            <a:extLst>
              <a:ext uri="{FF2B5EF4-FFF2-40B4-BE49-F238E27FC236}">
                <a16:creationId xmlns:a16="http://schemas.microsoft.com/office/drawing/2014/main" id="{513CF804-DC9B-D7F5-D504-EB07774ADBE0}"/>
              </a:ext>
            </a:extLst>
          </p:cNvPr>
          <p:cNvSpPr txBox="1"/>
          <p:nvPr/>
        </p:nvSpPr>
        <p:spPr>
          <a:xfrm>
            <a:off x="7282208" y="3788292"/>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投資規模</a:t>
            </a:r>
            <a:endParaRPr lang="en-US" altLang="ja-JP" sz="1200" dirty="0">
              <a:solidFill>
                <a:schemeClr val="tx1"/>
              </a:solidFill>
              <a:latin typeface="Meiryo UI" panose="020B0604030504040204" pitchFamily="50" charset="-128"/>
              <a:ea typeface="Meiryo UI" panose="020B0604030504040204" pitchFamily="50" charset="-128"/>
            </a:endParaRPr>
          </a:p>
        </p:txBody>
      </p:sp>
      <p:sp>
        <p:nvSpPr>
          <p:cNvPr id="121" name="正方形/長方形 120">
            <a:extLst>
              <a:ext uri="{FF2B5EF4-FFF2-40B4-BE49-F238E27FC236}">
                <a16:creationId xmlns:a16="http://schemas.microsoft.com/office/drawing/2014/main" id="{6104C706-CFEE-2788-4FBB-ACDC1032616B}"/>
              </a:ext>
            </a:extLst>
          </p:cNvPr>
          <p:cNvSpPr/>
          <p:nvPr/>
        </p:nvSpPr>
        <p:spPr>
          <a:xfrm>
            <a:off x="8290891" y="3789637"/>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dirty="0">
                <a:solidFill>
                  <a:schemeClr val="tx1"/>
                </a:solidFill>
                <a:latin typeface="Meiryo UI" panose="020B0604030504040204" pitchFamily="50" charset="-128"/>
                <a:ea typeface="Meiryo UI" panose="020B0604030504040204" pitchFamily="50" charset="-128"/>
              </a:rPr>
              <a:t>xxx</a:t>
            </a:r>
            <a:r>
              <a:rPr lang="ja-JP" altLang="en-US" sz="1200" dirty="0">
                <a:solidFill>
                  <a:schemeClr val="tx1"/>
                </a:solidFill>
                <a:latin typeface="Meiryo UI" panose="020B0604030504040204" pitchFamily="50" charset="-128"/>
                <a:ea typeface="Meiryo UI" panose="020B0604030504040204" pitchFamily="50" charset="-128"/>
              </a:rPr>
              <a:t>円（うち、補助対象経費総額　</a:t>
            </a:r>
            <a:r>
              <a:rPr lang="en-US" altLang="ja-JP" sz="1200" dirty="0">
                <a:solidFill>
                  <a:schemeClr val="tx1"/>
                </a:solidFill>
                <a:latin typeface="Meiryo UI" panose="020B0604030504040204" pitchFamily="50" charset="-128"/>
                <a:ea typeface="Meiryo UI" panose="020B0604030504040204" pitchFamily="50" charset="-128"/>
              </a:rPr>
              <a:t>xxx</a:t>
            </a:r>
            <a:r>
              <a:rPr lang="ja-JP" altLang="en-US" sz="1200" dirty="0">
                <a:solidFill>
                  <a:schemeClr val="tx1"/>
                </a:solidFill>
                <a:latin typeface="Meiryo UI" panose="020B0604030504040204" pitchFamily="50" charset="-128"/>
                <a:ea typeface="Meiryo UI" panose="020B0604030504040204" pitchFamily="50" charset="-128"/>
              </a:rPr>
              <a:t>円）</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22" name="テキスト ボックス 121">
            <a:extLst>
              <a:ext uri="{FF2B5EF4-FFF2-40B4-BE49-F238E27FC236}">
                <a16:creationId xmlns:a16="http://schemas.microsoft.com/office/drawing/2014/main" id="{69492388-664B-717C-1B19-14085052B0A4}"/>
              </a:ext>
            </a:extLst>
          </p:cNvPr>
          <p:cNvSpPr txBox="1"/>
          <p:nvPr/>
        </p:nvSpPr>
        <p:spPr>
          <a:xfrm>
            <a:off x="6829582" y="3785009"/>
            <a:ext cx="372450" cy="2780265"/>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bg1"/>
                </a:solidFill>
                <a:latin typeface="Meiryo UI" panose="020B0604030504040204" pitchFamily="50" charset="-128"/>
                <a:ea typeface="Meiryo UI" panose="020B0604030504040204" pitchFamily="50" charset="-128"/>
              </a:rPr>
              <a:t>投資計画</a:t>
            </a:r>
          </a:p>
        </p:txBody>
      </p:sp>
      <p:sp>
        <p:nvSpPr>
          <p:cNvPr id="123" name="テキスト ボックス 122">
            <a:extLst>
              <a:ext uri="{FF2B5EF4-FFF2-40B4-BE49-F238E27FC236}">
                <a16:creationId xmlns:a16="http://schemas.microsoft.com/office/drawing/2014/main" id="{A20507F8-5680-D4AC-51E3-A0158CDE6AF2}"/>
              </a:ext>
            </a:extLst>
          </p:cNvPr>
          <p:cNvSpPr txBox="1"/>
          <p:nvPr/>
        </p:nvSpPr>
        <p:spPr>
          <a:xfrm>
            <a:off x="7282208" y="4356538"/>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補助率</a:t>
            </a:r>
            <a:endParaRPr lang="en-US" altLang="ja-JP" sz="1200" dirty="0">
              <a:solidFill>
                <a:schemeClr val="tx1"/>
              </a:solidFill>
              <a:latin typeface="Meiryo UI" panose="020B0604030504040204" pitchFamily="50" charset="-128"/>
              <a:ea typeface="Meiryo UI" panose="020B0604030504040204" pitchFamily="50" charset="-128"/>
            </a:endParaRPr>
          </a:p>
        </p:txBody>
      </p:sp>
      <p:sp>
        <p:nvSpPr>
          <p:cNvPr id="124" name="正方形/長方形 123">
            <a:extLst>
              <a:ext uri="{FF2B5EF4-FFF2-40B4-BE49-F238E27FC236}">
                <a16:creationId xmlns:a16="http://schemas.microsoft.com/office/drawing/2014/main" id="{C74CD6AE-5AE8-EF2C-D347-9FBF566AB4DD}"/>
              </a:ext>
            </a:extLst>
          </p:cNvPr>
          <p:cNvSpPr/>
          <p:nvPr/>
        </p:nvSpPr>
        <p:spPr>
          <a:xfrm>
            <a:off x="8290891" y="4357547"/>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dirty="0">
                <a:solidFill>
                  <a:schemeClr val="tx1"/>
                </a:solidFill>
                <a:latin typeface="Meiryo UI" panose="020B0604030504040204" pitchFamily="50" charset="-128"/>
                <a:ea typeface="Meiryo UI" panose="020B0604030504040204" pitchFamily="50" charset="-128"/>
              </a:rPr>
              <a:t>xxx</a:t>
            </a:r>
            <a:r>
              <a:rPr lang="ja-JP" altLang="en-US" sz="1200" dirty="0">
                <a:solidFill>
                  <a:schemeClr val="tx1"/>
                </a:solidFill>
                <a:latin typeface="Meiryo UI" panose="020B0604030504040204" pitchFamily="50" charset="-128"/>
                <a:ea typeface="Meiryo UI" panose="020B0604030504040204" pitchFamily="50" charset="-128"/>
              </a:rPr>
              <a:t>円</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25" name="テキスト ボックス 124">
            <a:extLst>
              <a:ext uri="{FF2B5EF4-FFF2-40B4-BE49-F238E27FC236}">
                <a16:creationId xmlns:a16="http://schemas.microsoft.com/office/drawing/2014/main" id="{0A5A3CC5-DF68-C07C-BC1D-179254A4B004}"/>
              </a:ext>
            </a:extLst>
          </p:cNvPr>
          <p:cNvSpPr txBox="1"/>
          <p:nvPr/>
        </p:nvSpPr>
        <p:spPr>
          <a:xfrm>
            <a:off x="7282208" y="4924784"/>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交付申請額</a:t>
            </a:r>
            <a:endParaRPr lang="en-US" altLang="ja-JP" sz="1200" dirty="0">
              <a:solidFill>
                <a:schemeClr val="tx1"/>
              </a:solidFill>
              <a:latin typeface="Meiryo UI" panose="020B0604030504040204" pitchFamily="50" charset="-128"/>
              <a:ea typeface="Meiryo UI" panose="020B0604030504040204" pitchFamily="50" charset="-128"/>
            </a:endParaRPr>
          </a:p>
        </p:txBody>
      </p:sp>
      <p:sp>
        <p:nvSpPr>
          <p:cNvPr id="126" name="正方形/長方形 125">
            <a:extLst>
              <a:ext uri="{FF2B5EF4-FFF2-40B4-BE49-F238E27FC236}">
                <a16:creationId xmlns:a16="http://schemas.microsoft.com/office/drawing/2014/main" id="{6F719366-E408-81AB-4DDE-E22907CBD7DE}"/>
              </a:ext>
            </a:extLst>
          </p:cNvPr>
          <p:cNvSpPr/>
          <p:nvPr/>
        </p:nvSpPr>
        <p:spPr>
          <a:xfrm>
            <a:off x="8290891" y="4925457"/>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dirty="0">
                <a:solidFill>
                  <a:schemeClr val="tx1"/>
                </a:solidFill>
                <a:latin typeface="Meiryo UI" panose="020B0604030504040204" pitchFamily="50" charset="-128"/>
                <a:ea typeface="Meiryo UI" panose="020B0604030504040204" pitchFamily="50" charset="-128"/>
              </a:rPr>
              <a:t>xxx</a:t>
            </a:r>
            <a:r>
              <a:rPr lang="ja-JP" altLang="en-US" sz="1200" dirty="0">
                <a:solidFill>
                  <a:schemeClr val="tx1"/>
                </a:solidFill>
                <a:latin typeface="Meiryo UI" panose="020B0604030504040204" pitchFamily="50" charset="-128"/>
                <a:ea typeface="Meiryo UI" panose="020B0604030504040204" pitchFamily="50" charset="-128"/>
              </a:rPr>
              <a:t>円</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27" name="テキスト ボックス 126">
            <a:extLst>
              <a:ext uri="{FF2B5EF4-FFF2-40B4-BE49-F238E27FC236}">
                <a16:creationId xmlns:a16="http://schemas.microsoft.com/office/drawing/2014/main" id="{E99A82D9-27FA-C51B-2189-C3963E1F215D}"/>
              </a:ext>
            </a:extLst>
          </p:cNvPr>
          <p:cNvSpPr txBox="1"/>
          <p:nvPr/>
        </p:nvSpPr>
        <p:spPr>
          <a:xfrm>
            <a:off x="7282208" y="5493030"/>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開始予定日</a:t>
            </a:r>
            <a:endParaRPr lang="en-US" altLang="ja-JP" sz="1200" dirty="0">
              <a:solidFill>
                <a:schemeClr val="tx1"/>
              </a:solidFill>
              <a:latin typeface="Meiryo UI" panose="020B0604030504040204" pitchFamily="50" charset="-128"/>
              <a:ea typeface="Meiryo UI" panose="020B0604030504040204" pitchFamily="50" charset="-128"/>
            </a:endParaRPr>
          </a:p>
        </p:txBody>
      </p:sp>
      <p:sp>
        <p:nvSpPr>
          <p:cNvPr id="128" name="正方形/長方形 127">
            <a:extLst>
              <a:ext uri="{FF2B5EF4-FFF2-40B4-BE49-F238E27FC236}">
                <a16:creationId xmlns:a16="http://schemas.microsoft.com/office/drawing/2014/main" id="{66D401E6-E299-046C-40EE-621F112AEB50}"/>
              </a:ext>
            </a:extLst>
          </p:cNvPr>
          <p:cNvSpPr/>
          <p:nvPr/>
        </p:nvSpPr>
        <p:spPr>
          <a:xfrm>
            <a:off x="8290891" y="5493367"/>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YYYY/MM/DD</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29" name="テキスト ボックス 128">
            <a:extLst>
              <a:ext uri="{FF2B5EF4-FFF2-40B4-BE49-F238E27FC236}">
                <a16:creationId xmlns:a16="http://schemas.microsoft.com/office/drawing/2014/main" id="{D48949A7-2151-EA4D-3322-9E91777EA101}"/>
              </a:ext>
            </a:extLst>
          </p:cNvPr>
          <p:cNvSpPr txBox="1"/>
          <p:nvPr/>
        </p:nvSpPr>
        <p:spPr>
          <a:xfrm>
            <a:off x="7282208" y="6061274"/>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終了予定日</a:t>
            </a:r>
            <a:endParaRPr lang="en-US" altLang="ja-JP" sz="1200" dirty="0">
              <a:solidFill>
                <a:schemeClr val="tx1"/>
              </a:solidFill>
              <a:latin typeface="Meiryo UI" panose="020B0604030504040204" pitchFamily="50" charset="-128"/>
              <a:ea typeface="Meiryo UI" panose="020B0604030504040204" pitchFamily="50" charset="-128"/>
            </a:endParaRPr>
          </a:p>
        </p:txBody>
      </p:sp>
      <p:sp>
        <p:nvSpPr>
          <p:cNvPr id="130" name="正方形/長方形 129">
            <a:extLst>
              <a:ext uri="{FF2B5EF4-FFF2-40B4-BE49-F238E27FC236}">
                <a16:creationId xmlns:a16="http://schemas.microsoft.com/office/drawing/2014/main" id="{87DF3160-2D47-14D0-75CE-02E7596E80E0}"/>
              </a:ext>
            </a:extLst>
          </p:cNvPr>
          <p:cNvSpPr/>
          <p:nvPr/>
        </p:nvSpPr>
        <p:spPr>
          <a:xfrm>
            <a:off x="8290891" y="6061274"/>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YYYY/MM/DD</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31" name="テキスト ボックス 130">
            <a:extLst>
              <a:ext uri="{FF2B5EF4-FFF2-40B4-BE49-F238E27FC236}">
                <a16:creationId xmlns:a16="http://schemas.microsoft.com/office/drawing/2014/main" id="{1B192CC3-5508-FB2F-4FA7-E65CAAAD8359}"/>
              </a:ext>
            </a:extLst>
          </p:cNvPr>
          <p:cNvSpPr txBox="1"/>
          <p:nvPr/>
        </p:nvSpPr>
        <p:spPr>
          <a:xfrm>
            <a:off x="3929581" y="4354075"/>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生産量</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lang="en-US" altLang="ja-JP" sz="1050" dirty="0">
                <a:solidFill>
                  <a:schemeClr val="tx1"/>
                </a:solidFill>
                <a:latin typeface="Meiryo UI" panose="020B0604030504040204" pitchFamily="50" charset="-128"/>
                <a:ea typeface="Meiryo UI" panose="020B0604030504040204" pitchFamily="50" charset="-128"/>
              </a:rPr>
              <a:t>※</a:t>
            </a:r>
            <a:r>
              <a:rPr lang="ja-JP" altLang="en-US" sz="1050" dirty="0">
                <a:solidFill>
                  <a:schemeClr val="tx1"/>
                </a:solidFill>
                <a:latin typeface="Meiryo UI" panose="020B0604030504040204" pitchFamily="50" charset="-128"/>
                <a:ea typeface="Meiryo UI" panose="020B0604030504040204" pitchFamily="50" charset="-128"/>
              </a:rPr>
              <a:t>万トン／年</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32" name="正方形/長方形 131">
            <a:extLst>
              <a:ext uri="{FF2B5EF4-FFF2-40B4-BE49-F238E27FC236}">
                <a16:creationId xmlns:a16="http://schemas.microsoft.com/office/drawing/2014/main" id="{E473071F-BA63-8833-7A04-7E6C533D55F9}"/>
              </a:ext>
            </a:extLst>
          </p:cNvPr>
          <p:cNvSpPr/>
          <p:nvPr/>
        </p:nvSpPr>
        <p:spPr>
          <a:xfrm>
            <a:off x="4914312" y="4354075"/>
            <a:ext cx="173413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dirty="0" err="1">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33" name="テキスト ボックス 132">
            <a:extLst>
              <a:ext uri="{FF2B5EF4-FFF2-40B4-BE49-F238E27FC236}">
                <a16:creationId xmlns:a16="http://schemas.microsoft.com/office/drawing/2014/main" id="{AA03FDD3-7217-EF54-B353-E6D421A2A41F}"/>
              </a:ext>
            </a:extLst>
          </p:cNvPr>
          <p:cNvSpPr txBox="1"/>
          <p:nvPr/>
        </p:nvSpPr>
        <p:spPr>
          <a:xfrm>
            <a:off x="3929581" y="5492207"/>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消費</a:t>
            </a:r>
            <a:r>
              <a:rPr kumimoji="1" lang="ja-JP" altLang="en-US" sz="1200" dirty="0">
                <a:solidFill>
                  <a:schemeClr val="tx1"/>
                </a:solidFill>
                <a:latin typeface="Meiryo UI" panose="020B0604030504040204" pitchFamily="50" charset="-128"/>
                <a:ea typeface="Meiryo UI" panose="020B0604030504040204" pitchFamily="50" charset="-128"/>
              </a:rPr>
              <a:t>量</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lang="en-US" altLang="ja-JP" sz="1050" dirty="0">
                <a:solidFill>
                  <a:schemeClr val="tx1"/>
                </a:solidFill>
                <a:latin typeface="Meiryo UI" panose="020B0604030504040204" pitchFamily="50" charset="-128"/>
                <a:ea typeface="Meiryo UI" panose="020B0604030504040204" pitchFamily="50" charset="-128"/>
              </a:rPr>
              <a:t>※</a:t>
            </a:r>
            <a:r>
              <a:rPr lang="ja-JP" altLang="en-US" sz="1050" dirty="0">
                <a:solidFill>
                  <a:schemeClr val="tx1"/>
                </a:solidFill>
                <a:latin typeface="Meiryo UI" panose="020B0604030504040204" pitchFamily="50" charset="-128"/>
                <a:ea typeface="Meiryo UI" panose="020B0604030504040204" pitchFamily="50" charset="-128"/>
              </a:rPr>
              <a:t>万トン／年</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34" name="正方形/長方形 133">
            <a:extLst>
              <a:ext uri="{FF2B5EF4-FFF2-40B4-BE49-F238E27FC236}">
                <a16:creationId xmlns:a16="http://schemas.microsoft.com/office/drawing/2014/main" id="{5B20D4CD-F39F-C060-2E6A-0150663D86AA}"/>
              </a:ext>
            </a:extLst>
          </p:cNvPr>
          <p:cNvSpPr/>
          <p:nvPr/>
        </p:nvSpPr>
        <p:spPr>
          <a:xfrm>
            <a:off x="4914312" y="5492207"/>
            <a:ext cx="173413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35" name="テキスト ボックス 134">
            <a:extLst>
              <a:ext uri="{FF2B5EF4-FFF2-40B4-BE49-F238E27FC236}">
                <a16:creationId xmlns:a16="http://schemas.microsoft.com/office/drawing/2014/main" id="{90B34D7E-C3FC-5D49-840A-037B4DADFDEF}"/>
              </a:ext>
            </a:extLst>
          </p:cNvPr>
          <p:cNvSpPr txBox="1"/>
          <p:nvPr/>
        </p:nvSpPr>
        <p:spPr>
          <a:xfrm>
            <a:off x="1087156" y="4926125"/>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100" dirty="0">
                <a:solidFill>
                  <a:schemeClr val="tx1"/>
                </a:solidFill>
                <a:latin typeface="Meiryo UI" panose="020B0604030504040204" pitchFamily="50" charset="-128"/>
                <a:ea typeface="Meiryo UI" panose="020B0604030504040204" pitchFamily="50" charset="-128"/>
              </a:rPr>
              <a:t>主要用途市場</a:t>
            </a:r>
            <a:endParaRPr kumimoji="1" lang="en-US" altLang="ja-JP" sz="1100" dirty="0">
              <a:solidFill>
                <a:schemeClr val="tx1"/>
              </a:solidFill>
              <a:latin typeface="Meiryo UI" panose="020B0604030504040204" pitchFamily="50" charset="-128"/>
              <a:ea typeface="Meiryo UI" panose="020B0604030504040204" pitchFamily="50" charset="-128"/>
            </a:endParaRPr>
          </a:p>
          <a:p>
            <a:pPr algn="ctr"/>
            <a:r>
              <a:rPr kumimoji="1" lang="ja-JP" altLang="en-US" sz="1100" dirty="0">
                <a:solidFill>
                  <a:schemeClr val="tx1"/>
                </a:solidFill>
                <a:latin typeface="Meiryo UI" panose="020B0604030504040204" pitchFamily="50" charset="-128"/>
                <a:ea typeface="Meiryo UI" panose="020B0604030504040204" pitchFamily="50" charset="-128"/>
              </a:rPr>
              <a:t>・主要顧客</a:t>
            </a:r>
          </a:p>
        </p:txBody>
      </p:sp>
      <p:sp>
        <p:nvSpPr>
          <p:cNvPr id="136" name="正方形/長方形 135">
            <a:extLst>
              <a:ext uri="{FF2B5EF4-FFF2-40B4-BE49-F238E27FC236}">
                <a16:creationId xmlns:a16="http://schemas.microsoft.com/office/drawing/2014/main" id="{C53AD4DC-6F25-F1B5-B4B5-D2FED81F215F}"/>
              </a:ext>
            </a:extLst>
          </p:cNvPr>
          <p:cNvSpPr/>
          <p:nvPr/>
        </p:nvSpPr>
        <p:spPr>
          <a:xfrm>
            <a:off x="2071886" y="4923141"/>
            <a:ext cx="4576564"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37" name="テキスト ボックス 136">
            <a:extLst>
              <a:ext uri="{FF2B5EF4-FFF2-40B4-BE49-F238E27FC236}">
                <a16:creationId xmlns:a16="http://schemas.microsoft.com/office/drawing/2014/main" id="{C6B6AE27-EA2F-985E-FB31-8B6CA286512F}"/>
              </a:ext>
            </a:extLst>
          </p:cNvPr>
          <p:cNvSpPr txBox="1"/>
          <p:nvPr/>
        </p:nvSpPr>
        <p:spPr>
          <a:xfrm>
            <a:off x="633578" y="4365300"/>
            <a:ext cx="372450" cy="1067448"/>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川下</a:t>
            </a:r>
          </a:p>
        </p:txBody>
      </p:sp>
      <p:sp>
        <p:nvSpPr>
          <p:cNvPr id="138" name="テキスト ボックス 137">
            <a:extLst>
              <a:ext uri="{FF2B5EF4-FFF2-40B4-BE49-F238E27FC236}">
                <a16:creationId xmlns:a16="http://schemas.microsoft.com/office/drawing/2014/main" id="{250D9537-5B0E-3FF9-86CF-5EC6D4D44DA7}"/>
              </a:ext>
            </a:extLst>
          </p:cNvPr>
          <p:cNvSpPr txBox="1"/>
          <p:nvPr/>
        </p:nvSpPr>
        <p:spPr>
          <a:xfrm>
            <a:off x="633578" y="5497826"/>
            <a:ext cx="372450" cy="1067448"/>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川上</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C0A2CB9A-22D9-8F1F-E6B3-AB88ED68B396}"/>
              </a:ext>
            </a:extLst>
          </p:cNvPr>
          <p:cNvSpPr/>
          <p:nvPr/>
        </p:nvSpPr>
        <p:spPr>
          <a:xfrm>
            <a:off x="2060731" y="2494433"/>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事業名称、実施内容、実施場所・対象設備、実施計画の全ての項目</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→様式第１などの他の様式と整合するよう記載すること。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87300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think-cell data - do not delete" hidden="1">
            <a:extLst>
              <a:ext uri="{FF2B5EF4-FFF2-40B4-BE49-F238E27FC236}">
                <a16:creationId xmlns:a16="http://schemas.microsoft.com/office/drawing/2014/main" id="{04CBA603-B9F5-F848-EFEA-5B9BE638DFEC}"/>
              </a:ext>
            </a:extLst>
          </p:cNvPr>
          <p:cNvGraphicFramePr>
            <a:graphicFrameLocks noChangeAspect="1"/>
          </p:cNvGraphicFramePr>
          <p:nvPr>
            <p:custDataLst>
              <p:tags r:id="rId1"/>
            </p:custDataLst>
            <p:extLst>
              <p:ext uri="{D42A27DB-BD31-4B8C-83A1-F6EECF244321}">
                <p14:modId xmlns:p14="http://schemas.microsoft.com/office/powerpoint/2010/main" val="8617675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24" imgH="623" progId="TCLayout.ActiveDocument.1">
                  <p:embed/>
                </p:oleObj>
              </mc:Choice>
              <mc:Fallback>
                <p:oleObj name="think-cellスライド" r:id="rId4" imgW="624" imgH="623" progId="TCLayout.ActiveDocument.1">
                  <p:embed/>
                  <p:pic>
                    <p:nvPicPr>
                      <p:cNvPr id="21" name="think-cell data - do not delete" hidden="1">
                        <a:extLst>
                          <a:ext uri="{FF2B5EF4-FFF2-40B4-BE49-F238E27FC236}">
                            <a16:creationId xmlns:a16="http://schemas.microsoft.com/office/drawing/2014/main" id="{04CBA603-B9F5-F848-EFEA-5B9BE638DFE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grpSp>
        <p:nvGrpSpPr>
          <p:cNvPr id="10" name="グループ化 9">
            <a:extLst>
              <a:ext uri="{FF2B5EF4-FFF2-40B4-BE49-F238E27FC236}">
                <a16:creationId xmlns:a16="http://schemas.microsoft.com/office/drawing/2014/main" id="{DC47D3B0-55BC-54B1-B220-DCA06907347E}"/>
              </a:ext>
            </a:extLst>
          </p:cNvPr>
          <p:cNvGrpSpPr/>
          <p:nvPr/>
        </p:nvGrpSpPr>
        <p:grpSpPr>
          <a:xfrm>
            <a:off x="746777" y="1551333"/>
            <a:ext cx="2160000" cy="360000"/>
            <a:chOff x="543578" y="1377175"/>
            <a:chExt cx="5239039" cy="360000"/>
          </a:xfrm>
        </p:grpSpPr>
        <p:cxnSp>
          <p:nvCxnSpPr>
            <p:cNvPr id="11" name="Straight Connector 18">
              <a:extLst>
                <a:ext uri="{FF2B5EF4-FFF2-40B4-BE49-F238E27FC236}">
                  <a16:creationId xmlns:a16="http://schemas.microsoft.com/office/drawing/2014/main" id="{E0AE8577-0197-98E8-668F-C1FAC6899446}"/>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8" name="TextBox 23">
              <a:extLst>
                <a:ext uri="{FF2B5EF4-FFF2-40B4-BE49-F238E27FC236}">
                  <a16:creationId xmlns:a16="http://schemas.microsoft.com/office/drawing/2014/main" id="{6B46A5B8-C540-2AD2-B459-3790BE799FDC}"/>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dirty="0">
                  <a:solidFill>
                    <a:schemeClr val="tx1"/>
                  </a:solidFill>
                </a:rPr>
                <a:t>選定の視点</a:t>
              </a:r>
            </a:p>
          </p:txBody>
        </p:sp>
      </p:grpSp>
      <p:grpSp>
        <p:nvGrpSpPr>
          <p:cNvPr id="29" name="グループ化 28">
            <a:extLst>
              <a:ext uri="{FF2B5EF4-FFF2-40B4-BE49-F238E27FC236}">
                <a16:creationId xmlns:a16="http://schemas.microsoft.com/office/drawing/2014/main" id="{34B6DBEE-A7FA-458A-35B0-34009C95E2CD}"/>
              </a:ext>
            </a:extLst>
          </p:cNvPr>
          <p:cNvGrpSpPr/>
          <p:nvPr/>
        </p:nvGrpSpPr>
        <p:grpSpPr>
          <a:xfrm>
            <a:off x="3003747" y="1551333"/>
            <a:ext cx="8460000" cy="360000"/>
            <a:chOff x="543578" y="1377175"/>
            <a:chExt cx="5239039" cy="360000"/>
          </a:xfrm>
        </p:grpSpPr>
        <p:cxnSp>
          <p:nvCxnSpPr>
            <p:cNvPr id="30" name="Straight Connector 18">
              <a:extLst>
                <a:ext uri="{FF2B5EF4-FFF2-40B4-BE49-F238E27FC236}">
                  <a16:creationId xmlns:a16="http://schemas.microsoft.com/office/drawing/2014/main" id="{8D012803-D8A8-7A89-9397-747F7D664D76}"/>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3" name="TextBox 23">
              <a:extLst>
                <a:ext uri="{FF2B5EF4-FFF2-40B4-BE49-F238E27FC236}">
                  <a16:creationId xmlns:a16="http://schemas.microsoft.com/office/drawing/2014/main" id="{DD2340D2-23D1-BBFC-A332-D9C10AD4E083}"/>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dirty="0">
                  <a:solidFill>
                    <a:schemeClr val="tx1"/>
                  </a:solidFill>
                </a:rPr>
                <a:t>事業実施場所を選定した理由</a:t>
              </a:r>
            </a:p>
          </p:txBody>
        </p:sp>
      </p:grpSp>
      <p:grpSp>
        <p:nvGrpSpPr>
          <p:cNvPr id="36" name="グループ化 35">
            <a:extLst>
              <a:ext uri="{FF2B5EF4-FFF2-40B4-BE49-F238E27FC236}">
                <a16:creationId xmlns:a16="http://schemas.microsoft.com/office/drawing/2014/main" id="{631F332B-93AD-D1E5-109A-2017E97A6BD1}"/>
              </a:ext>
            </a:extLst>
          </p:cNvPr>
          <p:cNvGrpSpPr/>
          <p:nvPr/>
        </p:nvGrpSpPr>
        <p:grpSpPr>
          <a:xfrm>
            <a:off x="746777" y="3171049"/>
            <a:ext cx="10735824" cy="1131412"/>
            <a:chOff x="746777" y="1711151"/>
            <a:chExt cx="10735824" cy="938815"/>
          </a:xfrm>
        </p:grpSpPr>
        <p:sp>
          <p:nvSpPr>
            <p:cNvPr id="37" name="正方形/長方形 36">
              <a:extLst>
                <a:ext uri="{FF2B5EF4-FFF2-40B4-BE49-F238E27FC236}">
                  <a16:creationId xmlns:a16="http://schemas.microsoft.com/office/drawing/2014/main" id="{50C97B33-C84E-C3C6-A558-23E9E76E0433}"/>
                </a:ext>
              </a:extLst>
            </p:cNvPr>
            <p:cNvSpPr/>
            <p:nvPr/>
          </p:nvSpPr>
          <p:spPr>
            <a:xfrm>
              <a:off x="3022601" y="1717575"/>
              <a:ext cx="8460000" cy="93239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180975" indent="-180975">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E09B6ACF-D3D1-C13B-27A5-4D257864C58A}"/>
                </a:ext>
              </a:extLst>
            </p:cNvPr>
            <p:cNvSpPr/>
            <p:nvPr/>
          </p:nvSpPr>
          <p:spPr>
            <a:xfrm>
              <a:off x="746777" y="1711151"/>
              <a:ext cx="2124000" cy="93239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脱炭素化による</a:t>
              </a: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競争力の獲得可能性</a:t>
              </a:r>
            </a:p>
          </p:txBody>
        </p:sp>
      </p:grpSp>
      <p:grpSp>
        <p:nvGrpSpPr>
          <p:cNvPr id="39" name="グループ化 38">
            <a:extLst>
              <a:ext uri="{FF2B5EF4-FFF2-40B4-BE49-F238E27FC236}">
                <a16:creationId xmlns:a16="http://schemas.microsoft.com/office/drawing/2014/main" id="{448A277A-01D0-0226-B672-E2F347961E4E}"/>
              </a:ext>
            </a:extLst>
          </p:cNvPr>
          <p:cNvGrpSpPr/>
          <p:nvPr/>
        </p:nvGrpSpPr>
        <p:grpSpPr>
          <a:xfrm>
            <a:off x="746777" y="4363788"/>
            <a:ext cx="10735824" cy="1131412"/>
            <a:chOff x="746777" y="1711151"/>
            <a:chExt cx="10735824" cy="938815"/>
          </a:xfrm>
        </p:grpSpPr>
        <p:sp>
          <p:nvSpPr>
            <p:cNvPr id="40" name="正方形/長方形 39">
              <a:extLst>
                <a:ext uri="{FF2B5EF4-FFF2-40B4-BE49-F238E27FC236}">
                  <a16:creationId xmlns:a16="http://schemas.microsoft.com/office/drawing/2014/main" id="{C54A27FF-988E-CD97-CAE8-0A45D0D0A58E}"/>
                </a:ext>
              </a:extLst>
            </p:cNvPr>
            <p:cNvSpPr/>
            <p:nvPr/>
          </p:nvSpPr>
          <p:spPr>
            <a:xfrm>
              <a:off x="3022601" y="1717575"/>
              <a:ext cx="8460000" cy="93239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180975" indent="-180975">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8AB2696B-A8F6-BE89-2A51-BC2B2BFA3BA9}"/>
                </a:ext>
              </a:extLst>
            </p:cNvPr>
            <p:cNvSpPr/>
            <p:nvPr/>
          </p:nvSpPr>
          <p:spPr>
            <a:xfrm>
              <a:off x="746777" y="1711151"/>
              <a:ext cx="2124000" cy="93239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原料調達の安定性</a:t>
              </a:r>
            </a:p>
          </p:txBody>
        </p:sp>
      </p:grpSp>
      <p:grpSp>
        <p:nvGrpSpPr>
          <p:cNvPr id="42" name="グループ化 41">
            <a:extLst>
              <a:ext uri="{FF2B5EF4-FFF2-40B4-BE49-F238E27FC236}">
                <a16:creationId xmlns:a16="http://schemas.microsoft.com/office/drawing/2014/main" id="{DBDD5278-111F-4400-057C-A4D0308BAF37}"/>
              </a:ext>
            </a:extLst>
          </p:cNvPr>
          <p:cNvGrpSpPr/>
          <p:nvPr/>
        </p:nvGrpSpPr>
        <p:grpSpPr>
          <a:xfrm>
            <a:off x="746777" y="5556528"/>
            <a:ext cx="10735824" cy="1131412"/>
            <a:chOff x="746777" y="1711151"/>
            <a:chExt cx="10735824" cy="938815"/>
          </a:xfrm>
        </p:grpSpPr>
        <p:sp>
          <p:nvSpPr>
            <p:cNvPr id="43" name="正方形/長方形 42">
              <a:extLst>
                <a:ext uri="{FF2B5EF4-FFF2-40B4-BE49-F238E27FC236}">
                  <a16:creationId xmlns:a16="http://schemas.microsoft.com/office/drawing/2014/main" id="{AD52B002-3A73-4B80-9AF1-6D53081DC32D}"/>
                </a:ext>
              </a:extLst>
            </p:cNvPr>
            <p:cNvSpPr/>
            <p:nvPr/>
          </p:nvSpPr>
          <p:spPr>
            <a:xfrm>
              <a:off x="3022601" y="1717575"/>
              <a:ext cx="8460000" cy="93239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180975" indent="-180975">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57760E9E-A03C-906E-9E12-7AD0F7F2D25C}"/>
                </a:ext>
              </a:extLst>
            </p:cNvPr>
            <p:cNvSpPr/>
            <p:nvPr/>
          </p:nvSpPr>
          <p:spPr>
            <a:xfrm>
              <a:off x="746777" y="1711151"/>
              <a:ext cx="2124000" cy="93239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その他</a:t>
              </a:r>
            </a:p>
          </p:txBody>
        </p:sp>
      </p:grpSp>
      <p:sp>
        <p:nvSpPr>
          <p:cNvPr id="2" name="正方形/長方形 1">
            <a:extLst>
              <a:ext uri="{FF2B5EF4-FFF2-40B4-BE49-F238E27FC236}">
                <a16:creationId xmlns:a16="http://schemas.microsoft.com/office/drawing/2014/main" id="{6051084A-B0E2-D042-DEA8-83FA83563C32}"/>
              </a:ext>
            </a:extLst>
          </p:cNvPr>
          <p:cNvSpPr/>
          <p:nvPr/>
        </p:nvSpPr>
        <p:spPr>
          <a:xfrm>
            <a:off x="8001000" y="-842211"/>
            <a:ext cx="4191001" cy="784225"/>
          </a:xfrm>
          <a:prstGeom prst="rect">
            <a:avLst/>
          </a:prstGeom>
          <a:solidFill>
            <a:srgbClr val="FFFF00"/>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fontAlgn="ct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②産業競争力強化への貢献に関する審査</a:t>
            </a:r>
            <a:endParaRPr lang="en-US" altLang="ja-JP" sz="1200" b="0" i="0" u="none" strike="noStrike" dirty="0">
              <a:solidFill>
                <a:schemeClr val="tx1"/>
              </a:solidFill>
              <a:effectLst/>
              <a:latin typeface="Meiryo UI" panose="020B0604030504040204" pitchFamily="50" charset="-128"/>
              <a:ea typeface="Meiryo UI" panose="020B0604030504040204" pitchFamily="50" charset="-128"/>
            </a:endParaRPr>
          </a:p>
          <a:p>
            <a:pPr algn="just" fontAlgn="ct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ウ</a:t>
            </a:r>
            <a:r>
              <a:rPr lang="ja-JP" altLang="ja-JP" sz="1200" b="0" i="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競争力強化に向けた事業戦略（必須項目）</a:t>
            </a:r>
            <a:endParaRPr lang="ja-JP" altLang="ja-JP" sz="1200" b="0" i="0" u="none" strike="noStrike" dirty="0">
              <a:solidFill>
                <a:schemeClr val="tx1"/>
              </a:solidFill>
              <a:effectLst/>
              <a:latin typeface="Meiryo UI" panose="020B0604030504040204" pitchFamily="50" charset="-128"/>
              <a:ea typeface="Meiryo UI" panose="020B0604030504040204" pitchFamily="50" charset="-128"/>
            </a:endParaRPr>
          </a:p>
        </p:txBody>
      </p:sp>
      <p:sp>
        <p:nvSpPr>
          <p:cNvPr id="6" name="Title 1">
            <a:extLst>
              <a:ext uri="{FF2B5EF4-FFF2-40B4-BE49-F238E27FC236}">
                <a16:creationId xmlns:a16="http://schemas.microsoft.com/office/drawing/2014/main" id="{7370DEE6-D526-E144-6ED2-BF55764A740D}"/>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lumMod val="50000"/>
                    <a:lumOff val="50000"/>
                  </a:schemeClr>
                </a:solidFill>
              </a:rPr>
              <a:t>2. </a:t>
            </a:r>
            <a:r>
              <a:rPr lang="ja-JP" altLang="en-US" sz="2000" dirty="0">
                <a:solidFill>
                  <a:schemeClr val="tx1">
                    <a:lumMod val="50000"/>
                    <a:lumOff val="50000"/>
                  </a:schemeClr>
                </a:solidFill>
              </a:rPr>
              <a:t>間接補助事業の実施内容｜</a:t>
            </a:r>
            <a:r>
              <a:rPr lang="en-US" altLang="ja-JP" sz="2000" dirty="0">
                <a:solidFill>
                  <a:schemeClr val="tx1">
                    <a:lumMod val="50000"/>
                    <a:lumOff val="50000"/>
                  </a:schemeClr>
                </a:solidFill>
              </a:rPr>
              <a:t>2.1 </a:t>
            </a:r>
            <a:r>
              <a:rPr lang="ja-JP" altLang="en-US" sz="2000" dirty="0">
                <a:solidFill>
                  <a:schemeClr val="tx1">
                    <a:lumMod val="50000"/>
                    <a:lumOff val="50000"/>
                  </a:schemeClr>
                </a:solidFill>
              </a:rPr>
              <a:t>申請の概要</a:t>
            </a:r>
          </a:p>
        </p:txBody>
      </p:sp>
      <p:sp>
        <p:nvSpPr>
          <p:cNvPr id="7" name="Title 1">
            <a:extLst>
              <a:ext uri="{FF2B5EF4-FFF2-40B4-BE49-F238E27FC236}">
                <a16:creationId xmlns:a16="http://schemas.microsoft.com/office/drawing/2014/main" id="{23A46510-CEC2-8035-6C77-BBD5A125F2C1}"/>
              </a:ext>
            </a:extLst>
          </p:cNvPr>
          <p:cNvSpPr txBox="1">
            <a:spLocks/>
          </p:cNvSpPr>
          <p:nvPr/>
        </p:nvSpPr>
        <p:spPr>
          <a:xfrm>
            <a:off x="180000" y="980545"/>
            <a:ext cx="11246652" cy="332399"/>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参考</a:t>
            </a:r>
            <a:r>
              <a:rPr lang="ja-JP" altLang="en-US" dirty="0">
                <a:solidFill>
                  <a:schemeClr val="tx1"/>
                </a:solidFill>
              </a:rPr>
              <a:t>｜</a:t>
            </a:r>
            <a:r>
              <a:rPr kumimoji="1" lang="ja-JP" altLang="en-US" dirty="0">
                <a:solidFill>
                  <a:schemeClr val="tx1"/>
                </a:solidFill>
              </a:rPr>
              <a:t>事業実施場所（事業所・対象設備）の選定理由</a:t>
            </a:r>
          </a:p>
        </p:txBody>
      </p:sp>
      <p:cxnSp>
        <p:nvCxnSpPr>
          <p:cNvPr id="8" name="直線コネクタ 7">
            <a:extLst>
              <a:ext uri="{FF2B5EF4-FFF2-40B4-BE49-F238E27FC236}">
                <a16:creationId xmlns:a16="http://schemas.microsoft.com/office/drawing/2014/main" id="{B7213495-0B53-A22A-1881-2998D6F34807}"/>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9" name="グループ化 8">
            <a:extLst>
              <a:ext uri="{FF2B5EF4-FFF2-40B4-BE49-F238E27FC236}">
                <a16:creationId xmlns:a16="http://schemas.microsoft.com/office/drawing/2014/main" id="{43B4F673-19BC-A8CA-E957-7CDD2D6B9116}"/>
              </a:ext>
            </a:extLst>
          </p:cNvPr>
          <p:cNvGrpSpPr/>
          <p:nvPr/>
        </p:nvGrpSpPr>
        <p:grpSpPr>
          <a:xfrm>
            <a:off x="746777" y="1980403"/>
            <a:ext cx="10735824" cy="1131412"/>
            <a:chOff x="746777" y="1711151"/>
            <a:chExt cx="10735824" cy="938815"/>
          </a:xfrm>
        </p:grpSpPr>
        <p:sp>
          <p:nvSpPr>
            <p:cNvPr id="13" name="正方形/長方形 12">
              <a:extLst>
                <a:ext uri="{FF2B5EF4-FFF2-40B4-BE49-F238E27FC236}">
                  <a16:creationId xmlns:a16="http://schemas.microsoft.com/office/drawing/2014/main" id="{596D967E-63DB-FF74-0F4B-EB6331815561}"/>
                </a:ext>
              </a:extLst>
            </p:cNvPr>
            <p:cNvSpPr/>
            <p:nvPr/>
          </p:nvSpPr>
          <p:spPr>
            <a:xfrm>
              <a:off x="3022601" y="1717575"/>
              <a:ext cx="8460000" cy="93239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180975" indent="-180975">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DFBCD26E-8844-E60A-89BF-92966FA167C4}"/>
                </a:ext>
              </a:extLst>
            </p:cNvPr>
            <p:cNvSpPr/>
            <p:nvPr/>
          </p:nvSpPr>
          <p:spPr>
            <a:xfrm>
              <a:off x="746777" y="1711151"/>
              <a:ext cx="2124000" cy="93239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CO2</a:t>
              </a:r>
              <a:r>
                <a:rPr kumimoji="1" lang="ja-JP" altLang="en-US" sz="1400" dirty="0">
                  <a:solidFill>
                    <a:schemeClr val="tx1"/>
                  </a:solidFill>
                  <a:latin typeface="Meiryo UI" panose="020B0604030504040204" pitchFamily="50" charset="-128"/>
                  <a:ea typeface="Meiryo UI" panose="020B0604030504040204" pitchFamily="50" charset="-128"/>
                </a:rPr>
                <a:t>排出量の削減余地</a:t>
              </a:r>
            </a:p>
          </p:txBody>
        </p:sp>
      </p:grpSp>
      <p:sp>
        <p:nvSpPr>
          <p:cNvPr id="5" name="正方形/長方形 4">
            <a:extLst>
              <a:ext uri="{FF2B5EF4-FFF2-40B4-BE49-F238E27FC236}">
                <a16:creationId xmlns:a16="http://schemas.microsoft.com/office/drawing/2014/main" id="{C0BDE1CD-2D8C-62ED-7217-96B3C1813694}"/>
              </a:ext>
            </a:extLst>
          </p:cNvPr>
          <p:cNvSpPr/>
          <p:nvPr/>
        </p:nvSpPr>
        <p:spPr>
          <a:xfrm>
            <a:off x="1869279" y="2752143"/>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選定の視点、事業実施場所を選定した理由</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→本頁に記載している項目（</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排出量の削減余地、など）は必ずしも網羅する必要はないが、選定の視点、事業実施場所を選定した理由が必要十分であるように記載すること。</a:t>
            </a: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971704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21.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3.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4.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5.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6.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7.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gray">
        <a:solidFill>
          <a:schemeClr val="tx1">
            <a:lumMod val="50000"/>
            <a:lumOff val="50000"/>
          </a:schemeClr>
        </a:solidFill>
        <a:ln>
          <a:solidFill>
            <a:schemeClr val="tx1">
              <a:lumMod val="50000"/>
              <a:lumOff val="50000"/>
            </a:schemeClr>
          </a:solidFill>
        </a:ln>
      </a:spPr>
      <a:bodyPr vert="horz" wrap="square" lIns="88641" tIns="44321" rIns="88641" bIns="44321" numCol="1" anchor="ctr" anchorCtr="0" compatLnSpc="1">
        <a:prstTxWarp prst="textNoShape">
          <a:avLst/>
        </a:prstTxWarp>
      </a:bodyPr>
      <a:lstStyle>
        <a:defPPr marL="0" marR="0" indent="0" algn="ctr" defTabSz="914400" rtl="0" eaLnBrk="1" fontAlgn="auto" latinLnBrk="0" hangingPunct="1">
          <a:lnSpc>
            <a:spcPct val="100000"/>
          </a:lnSpc>
          <a:spcBef>
            <a:spcPts val="0"/>
          </a:spcBef>
          <a:spcAft>
            <a:spcPts val="0"/>
          </a:spcAft>
          <a:buClrTx/>
          <a:buSzTx/>
          <a:buFontTx/>
          <a:buNone/>
          <a:tabLst/>
          <a:defRPr kumimoji="0" sz="1400" dirty="0">
            <a:solidFill>
              <a:schemeClr val="bg1"/>
            </a:solidFill>
            <a:latin typeface="Meiryo UI" panose="020B0604030504040204" pitchFamily="50" charset="-128"/>
            <a:ea typeface="Meiryo UI" panose="020B0604030504040204" pitchFamily="50" charset="-128"/>
          </a:defRPr>
        </a:defPPr>
      </a:lst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1E7A09D1329D3643A40ED4E38BFE552A" ma:contentTypeVersion="4" ma:contentTypeDescription="新しいドキュメントを作成します。" ma:contentTypeScope="" ma:versionID="dc8ee446f286fddd513168a83924d990">
  <xsd:schema xmlns:xsd="http://www.w3.org/2001/XMLSchema" xmlns:xs="http://www.w3.org/2001/XMLSchema" xmlns:p="http://schemas.microsoft.com/office/2006/metadata/properties" xmlns:ns2="9f8bba46-0f10-4110-b6e8-f75c8d07efbc" targetNamespace="http://schemas.microsoft.com/office/2006/metadata/properties" ma:root="true" ma:fieldsID="edf1619502d43d98f3979261827adab2" ns2:_="">
    <xsd:import namespace="9f8bba46-0f10-4110-b6e8-f75c8d07efb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8bba46-0f10-4110-b6e8-f75c8d07efb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3157865-DA05-4C57-9488-58DAA27F133A}">
  <ds:schemaRefs>
    <ds:schemaRef ds:uri="http://www.w3.org/XML/1998/namespace"/>
    <ds:schemaRef ds:uri="http://purl.org/dc/terms/"/>
    <ds:schemaRef ds:uri="http://schemas.microsoft.com/office/2006/metadata/propertie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9f8bba46-0f10-4110-b6e8-f75c8d07efbc"/>
    <ds:schemaRef ds:uri="http://purl.org/dc/elements/1.1/"/>
  </ds:schemaRefs>
</ds:datastoreItem>
</file>

<file path=customXml/itemProps2.xml><?xml version="1.0" encoding="utf-8"?>
<ds:datastoreItem xmlns:ds="http://schemas.openxmlformats.org/officeDocument/2006/customXml" ds:itemID="{4D08FFDC-AF8D-447F-9C16-FDCEDFBEDC8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8bba46-0f10-4110-b6e8-f75c8d07efb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19C429B-F248-49B9-AF7E-598D93EFEA6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2155</TotalTime>
  <Words>9461</Words>
  <Application>Microsoft Office PowerPoint</Application>
  <PresentationFormat>ワイド画面</PresentationFormat>
  <Paragraphs>1162</Paragraphs>
  <Slides>37</Slides>
  <Notes>19</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埋め込まれた OLE サーバー</vt:lpstr>
      </vt:variant>
      <vt:variant>
        <vt:i4>1</vt:i4>
      </vt:variant>
      <vt:variant>
        <vt:lpstr>スライド タイトル</vt:lpstr>
      </vt:variant>
      <vt:variant>
        <vt:i4>37</vt:i4>
      </vt:variant>
    </vt:vector>
  </HeadingPairs>
  <TitlesOfParts>
    <vt:vector size="45" baseType="lpstr">
      <vt:lpstr>Meiryo UI</vt:lpstr>
      <vt:lpstr>游ゴシック</vt:lpstr>
      <vt:lpstr>游ゴシック Light</vt:lpstr>
      <vt:lpstr>Arial</vt:lpstr>
      <vt:lpstr>Trebuchet MS</vt:lpstr>
      <vt:lpstr>Wingdings</vt:lpstr>
      <vt:lpstr>Office テーマ</vt:lpstr>
      <vt:lpstr>think-cellスライド</vt:lpstr>
      <vt:lpstr>＠＠＠（間接補助事業の名称）</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村田　岳(866416)社会システムコンサルティング部</dc:creator>
  <cp:lastModifiedBy>飯村舜</cp:lastModifiedBy>
  <cp:revision>32</cp:revision>
  <cp:lastPrinted>2025-04-04T11:26:32Z</cp:lastPrinted>
  <dcterms:created xsi:type="dcterms:W3CDTF">2025-03-24T01:45:11Z</dcterms:created>
  <dcterms:modified xsi:type="dcterms:W3CDTF">2025-04-07T06:28:39Z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0x0101001E7A09D1329D3643A40ED4E38BFE552A</vt:lpwstr>
  </property>
</Properties>
</file>