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lsb" ContentType="application/vnd.ms-excel.sheet.binary.macroEnabled.12"/>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5.xml" ContentType="application/vnd.openxmlformats-officedocument.presentationml.notesSlide+xml"/>
  <Override PartName="/ppt/charts/chart2.xml" ContentType="application/vnd.openxmlformats-officedocument.drawingml.chart+xml"/>
  <Override PartName="/ppt/tags/tag27.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8.xml" ContentType="application/vnd.openxmlformats-officedocument.presentationml.notesSlide+xml"/>
  <Override PartName="/ppt/tags/tag33.xml" ContentType="application/vnd.openxmlformats-officedocument.presentationml.tags+xml"/>
  <Override PartName="/ppt/notesSlides/notesSlide9.xml" ContentType="application/vnd.openxmlformats-officedocument.presentationml.notesSlide+xml"/>
  <Override PartName="/ppt/tags/tag34.xml" ContentType="application/vnd.openxmlformats-officedocument.presentationml.tags+xml"/>
  <Override PartName="/ppt/notesSlides/notesSlide10.xml" ContentType="application/vnd.openxmlformats-officedocument.presentationml.notesSlide+xml"/>
  <Override PartName="/ppt/tags/tag35.xml" ContentType="application/vnd.openxmlformats-officedocument.presentationml.tags+xml"/>
  <Override PartName="/ppt/notesSlides/notesSlide11.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2.xml" ContentType="application/vnd.openxmlformats-officedocument.presentationml.notesSlide+xml"/>
  <Override PartName="/ppt/tags/tag39.xml" ContentType="application/vnd.openxmlformats-officedocument.presentationml.tags+xml"/>
  <Override PartName="/ppt/notesSlides/notesSlide13.xml" ContentType="application/vnd.openxmlformats-officedocument.presentationml.notesSlide+xml"/>
  <Override PartName="/ppt/tags/tag40.xml" ContentType="application/vnd.openxmlformats-officedocument.presentationml.tags+xml"/>
  <Override PartName="/ppt/notesSlides/notesSlide14.xml" ContentType="application/vnd.openxmlformats-officedocument.presentationml.notesSlide+xml"/>
  <Override PartName="/ppt/tags/tag41.xml" ContentType="application/vnd.openxmlformats-officedocument.presentationml.tags+xml"/>
  <Override PartName="/ppt/notesSlides/notesSlide15.xml" ContentType="application/vnd.openxmlformats-officedocument.presentationml.notesSlide+xml"/>
  <Override PartName="/ppt/tags/tag42.xml" ContentType="application/vnd.openxmlformats-officedocument.presentationml.tags+xml"/>
  <Override PartName="/ppt/notesSlides/notesSlide16.xml" ContentType="application/vnd.openxmlformats-officedocument.presentationml.notesSlide+xml"/>
  <Override PartName="/ppt/tags/tag43.xml" ContentType="application/vnd.openxmlformats-officedocument.presentationml.tags+xml"/>
  <Override PartName="/ppt/notesSlides/notesSlide17.xml" ContentType="application/vnd.openxmlformats-officedocument.presentationml.notesSlide+xml"/>
  <Override PartName="/ppt/tags/tag44.xml" ContentType="application/vnd.openxmlformats-officedocument.presentationml.tags+xml"/>
  <Override PartName="/ppt/notesSlides/notesSlide18.xml" ContentType="application/vnd.openxmlformats-officedocument.presentationml.notesSlide+xml"/>
  <Override PartName="/ppt/tags/tag45.xml" ContentType="application/vnd.openxmlformats-officedocument.presentationml.tags+xml"/>
  <Override PartName="/ppt/notesSlides/notesSlide19.xml" ContentType="application/vnd.openxmlformats-officedocument.presentationml.notesSlide+xml"/>
  <Override PartName="/ppt/tags/tag46.xml" ContentType="application/vnd.openxmlformats-officedocument.presentationml.tags+xml"/>
  <Override PartName="/ppt/notesSlides/notesSlide20.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2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1"/>
  </p:notesMasterIdLst>
  <p:sldIdLst>
    <p:sldId id="2145705059" r:id="rId2"/>
    <p:sldId id="2145705333" r:id="rId3"/>
    <p:sldId id="267" r:id="rId4"/>
    <p:sldId id="2145705125" r:id="rId5"/>
    <p:sldId id="2147483286" r:id="rId6"/>
    <p:sldId id="2147483327" r:id="rId7"/>
    <p:sldId id="2147483328" r:id="rId8"/>
    <p:sldId id="2147483323" r:id="rId9"/>
    <p:sldId id="2147483293" r:id="rId10"/>
    <p:sldId id="2147483335" r:id="rId11"/>
    <p:sldId id="2145705326" r:id="rId12"/>
    <p:sldId id="2145705146" r:id="rId13"/>
    <p:sldId id="2147483271" r:id="rId14"/>
    <p:sldId id="2147483279" r:id="rId15"/>
    <p:sldId id="2147483300" r:id="rId16"/>
    <p:sldId id="2145705311" r:id="rId17"/>
    <p:sldId id="2147483334" r:id="rId18"/>
    <p:sldId id="2147483330" r:id="rId19"/>
    <p:sldId id="2147483336" r:id="rId20"/>
    <p:sldId id="2147483268" r:id="rId21"/>
    <p:sldId id="2147483280" r:id="rId22"/>
    <p:sldId id="2145705310" r:id="rId23"/>
    <p:sldId id="2147483337" r:id="rId24"/>
    <p:sldId id="2147483307" r:id="rId25"/>
    <p:sldId id="2147483262" r:id="rId26"/>
    <p:sldId id="2147483275" r:id="rId27"/>
    <p:sldId id="2147483308" r:id="rId28"/>
    <p:sldId id="2147483324" r:id="rId29"/>
    <p:sldId id="2147483333" r:id="rId30"/>
    <p:sldId id="2147483343" r:id="rId31"/>
    <p:sldId id="2147483278" r:id="rId32"/>
    <p:sldId id="2145705281" r:id="rId33"/>
    <p:sldId id="2145705318" r:id="rId34"/>
    <p:sldId id="2147483302" r:id="rId35"/>
    <p:sldId id="2147483296" r:id="rId36"/>
    <p:sldId id="2147483298" r:id="rId37"/>
    <p:sldId id="2147483299" r:id="rId38"/>
    <p:sldId id="2147483267" r:id="rId39"/>
    <p:sldId id="2147483329" r:id="rId40"/>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58" autoAdjust="0"/>
    <p:restoredTop sz="93333" autoAdjust="0"/>
  </p:normalViewPr>
  <p:slideViewPr>
    <p:cSldViewPr snapToGrid="0">
      <p:cViewPr>
        <p:scale>
          <a:sx n="100" d="100"/>
          <a:sy n="100" d="100"/>
        </p:scale>
        <p:origin x="906" y="306"/>
      </p:cViewPr>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8/10/relationships/authors" Target="authors.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Binary_Worksheet1.xlsb"/></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5585831062670302E-2"/>
          <c:y val="6.4940085040587556E-2"/>
          <c:w val="0.88828337874659402"/>
          <c:h val="0.87011982991882486"/>
        </c:manualLayout>
      </c:layout>
      <c:barChart>
        <c:barDir val="col"/>
        <c:grouping val="stacked"/>
        <c:varyColors val="0"/>
        <c:ser>
          <c:idx val="0"/>
          <c:order val="0"/>
          <c:spPr>
            <a:solidFill>
              <a:srgbClr val="4C6C9C"/>
            </a:solidFill>
            <a:ln w="9525" cmpd="sng" algn="ctr">
              <a:solidFill>
                <a:schemeClr val="tx1"/>
              </a:solidFill>
              <a:prstDash val="solid"/>
            </a:ln>
          </c:spPr>
          <c:invertIfNegative val="0"/>
          <c:dLbls>
            <c:dLbl>
              <c:idx val="0"/>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DE45-452B-826E-42B6A2171F3E}"/>
                </c:ext>
              </c:extLst>
            </c:dLbl>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Sheet1!$A$1:$B$1</c:f>
              <c:numCache>
                <c:formatCode>General</c:formatCode>
                <c:ptCount val="2"/>
                <c:pt idx="0">
                  <c:v>1000</c:v>
                </c:pt>
                <c:pt idx="1">
                  <c:v>2000</c:v>
                </c:pt>
              </c:numCache>
            </c:numRef>
          </c:val>
          <c:extLst>
            <c:ext xmlns:c16="http://schemas.microsoft.com/office/drawing/2014/chart" uri="{C3380CC4-5D6E-409C-BE32-E72D297353CC}">
              <c16:uniqueId val="{00000002-DE45-452B-826E-42B6A2171F3E}"/>
            </c:ext>
          </c:extLst>
        </c:ser>
        <c:ser>
          <c:idx val="1"/>
          <c:order val="1"/>
          <c:spPr>
            <a:solidFill>
              <a:srgbClr val="6F8DB9"/>
            </a:solidFill>
            <a:ln w="9525" cmpd="sng" algn="ctr">
              <a:solidFill>
                <a:schemeClr val="tx1"/>
              </a:solidFill>
              <a:prstDash val="solid"/>
            </a:ln>
          </c:spPr>
          <c:invertIfNegative val="0"/>
          <c:dLbls>
            <c:dLbl>
              <c:idx val="0"/>
              <c:layout>
                <c:manualLayout>
                  <c:x val="0"/>
                  <c:y val="-1.5461925009663702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DE45-452B-826E-42B6A2171F3E}"/>
                </c:ext>
              </c:extLst>
            </c:dLbl>
            <c:dLbl>
              <c:idx val="1"/>
              <c:layout>
                <c:manualLayout>
                  <c:x val="0"/>
                  <c:y val="-1.5461925009663702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Sheet1!$A$2:$B$2</c:f>
              <c:numCache>
                <c:formatCode>General</c:formatCode>
                <c:ptCount val="2"/>
                <c:pt idx="0">
                  <c:v>2000</c:v>
                </c:pt>
                <c:pt idx="1">
                  <c:v>3000</c:v>
                </c:pt>
              </c:numCache>
            </c:numRef>
          </c:val>
          <c:extLst>
            <c:ext xmlns:c16="http://schemas.microsoft.com/office/drawing/2014/chart" uri="{C3380CC4-5D6E-409C-BE32-E72D297353CC}">
              <c16:uniqueId val="{00000005-DE45-452B-826E-42B6A2171F3E}"/>
            </c:ext>
          </c:extLst>
        </c:ser>
        <c:ser>
          <c:idx val="2"/>
          <c:order val="2"/>
          <c:spPr>
            <a:solidFill>
              <a:srgbClr val="9DB1CF"/>
            </a:solidFill>
            <a:ln w="9525" cmpd="sng" algn="ctr">
              <a:solidFill>
                <a:schemeClr val="tx1"/>
              </a:solidFill>
              <a:prstDash val="solid"/>
            </a:ln>
          </c:spPr>
          <c:invertIfNegative val="0"/>
          <c:dLbls>
            <c:dLbl>
              <c:idx val="0"/>
              <c:layout>
                <c:manualLayout>
                  <c:x val="0"/>
                  <c:y val="-1.5461925009663702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DE45-452B-826E-42B6A2171F3E}"/>
                </c:ext>
              </c:extLst>
            </c:dLbl>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Sheet1!$A$3:$B$3</c:f>
              <c:numCache>
                <c:formatCode>General</c:formatCode>
                <c:ptCount val="2"/>
                <c:pt idx="0">
                  <c:v>1000</c:v>
                </c:pt>
                <c:pt idx="1">
                  <c:v>1000</c:v>
                </c:pt>
              </c:numCache>
            </c:numRef>
          </c:val>
          <c:extLst>
            <c:ext xmlns:c16="http://schemas.microsoft.com/office/drawing/2014/chart" uri="{C3380CC4-5D6E-409C-BE32-E72D297353CC}">
              <c16:uniqueId val="{00000008-DE45-452B-826E-42B6A2171F3E}"/>
            </c:ext>
          </c:extLst>
        </c:ser>
        <c:ser>
          <c:idx val="3"/>
          <c:order val="3"/>
          <c:spPr>
            <a:solidFill>
              <a:srgbClr val="D9F2D0"/>
            </a:solidFill>
            <a:ln w="9525" cmpd="sng" algn="ctr">
              <a:solidFill>
                <a:schemeClr val="tx1"/>
              </a:solidFill>
              <a:prstDash val="solid"/>
            </a:ln>
          </c:spPr>
          <c:invertIfNegative val="0"/>
          <c:dLbls>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Sheet1!$A$4:$B$4</c:f>
              <c:numCache>
                <c:formatCode>General</c:formatCode>
                <c:ptCount val="2"/>
                <c:pt idx="0">
                  <c:v>0</c:v>
                </c:pt>
                <c:pt idx="1">
                  <c:v>500</c:v>
                </c:pt>
              </c:numCache>
            </c:numRef>
          </c:val>
          <c:extLst>
            <c:ext xmlns:c16="http://schemas.microsoft.com/office/drawing/2014/chart" uri="{C3380CC4-5D6E-409C-BE32-E72D297353CC}">
              <c16:uniqueId val="{0000000A-DE45-452B-826E-42B6A2171F3E}"/>
            </c:ext>
          </c:extLst>
        </c:ser>
        <c:ser>
          <c:idx val="4"/>
          <c:order val="4"/>
          <c:spPr>
            <a:solidFill>
              <a:srgbClr val="275317"/>
            </a:solidFill>
            <a:ln w="9525" cmpd="sng" algn="ctr">
              <a:solidFill>
                <a:schemeClr val="tx1"/>
              </a:solidFill>
              <a:prstDash val="solid"/>
            </a:ln>
          </c:spPr>
          <c:invertIfNegative val="0"/>
          <c:dLbls>
            <c:dLbl>
              <c:idx val="1"/>
              <c:layout>
                <c:manualLayout>
                  <c:x val="0"/>
                  <c:y val="-1.1596443757247777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Sheet1!$A$5:$B$5</c:f>
              <c:numCache>
                <c:formatCode>General</c:formatCode>
                <c:ptCount val="2"/>
                <c:pt idx="0">
                  <c:v>0</c:v>
                </c:pt>
                <c:pt idx="1">
                  <c:v>500</c:v>
                </c:pt>
              </c:numCache>
            </c:numRef>
          </c:val>
          <c:extLst>
            <c:ext xmlns:c16="http://schemas.microsoft.com/office/drawing/2014/chart" uri="{C3380CC4-5D6E-409C-BE32-E72D297353CC}">
              <c16:uniqueId val="{0000000C-DE45-452B-826E-42B6A2171F3E}"/>
            </c:ext>
          </c:extLst>
        </c:ser>
        <c:dLbls>
          <c:showLegendKey val="0"/>
          <c:showVal val="0"/>
          <c:showCatName val="0"/>
          <c:showSerName val="0"/>
          <c:showPercent val="0"/>
          <c:showBubbleSize val="0"/>
        </c:dLbls>
        <c:gapWidth val="80"/>
        <c:overlap val="100"/>
        <c:axId val="2013198959"/>
        <c:axId val="1"/>
      </c:barChart>
      <c:catAx>
        <c:axId val="2013198959"/>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7000"/>
          <c:min val="0"/>
        </c:scaling>
        <c:delete val="1"/>
        <c:axPos val="l"/>
        <c:numFmt formatCode="General" sourceLinked="1"/>
        <c:majorTickMark val="out"/>
        <c:minorTickMark val="none"/>
        <c:tickLblPos val="nextTo"/>
        <c:crossAx val="2013198959"/>
        <c:crosses val="min"/>
        <c:crossBetween val="between"/>
      </c:valAx>
    </c:plotArea>
    <c:plotVisOnly val="0"/>
    <c:dispBlanksAs val="gap"/>
    <c:showDLblsOverMax val="1"/>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6725635252492762E-2"/>
          <c:y val="0.11563810665068903"/>
          <c:w val="0.96654872949501447"/>
          <c:h val="0.76872378669862196"/>
        </c:manualLayout>
      </c:layout>
      <c:barChart>
        <c:barDir val="col"/>
        <c:grouping val="stacked"/>
        <c:varyColors val="0"/>
        <c:ser>
          <c:idx val="0"/>
          <c:order val="0"/>
          <c:spPr>
            <a:solidFill>
              <a:schemeClr val="accent1"/>
            </a:solidFill>
            <a:ln>
              <a:noFill/>
            </a:ln>
          </c:spPr>
          <c:invertIfNegative val="0"/>
          <c:dLbls>
            <c:dLbl>
              <c:idx val="0"/>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6D88-4B64-85B3-F9B3BE911D59}"/>
                </c:ext>
              </c:extLst>
            </c:dLbl>
            <c:dLbl>
              <c:idx val="1"/>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6D88-4B64-85B3-F9B3BE911D59}"/>
                </c:ext>
              </c:extLst>
            </c:dLbl>
            <c:dLbl>
              <c:idx val="2"/>
              <c:layout>
                <c:manualLayout>
                  <c:x val="0"/>
                  <c:y val="-1.7974835230677051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6D88-4B64-85B3-F9B3BE911D59}"/>
                </c:ext>
              </c:extLst>
            </c:dLbl>
            <c:dLbl>
              <c:idx val="3"/>
              <c:layout>
                <c:manualLayout>
                  <c:x val="0"/>
                  <c:y val="-1.7974835230677051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6D88-4B64-85B3-F9B3BE911D59}"/>
                </c:ext>
              </c:extLst>
            </c:dLbl>
            <c:dLbl>
              <c:idx val="4"/>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6D88-4B64-85B3-F9B3BE911D59}"/>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Sheet1!$A$1:$E$1</c:f>
              <c:numCache>
                <c:formatCode>General</c:formatCode>
                <c:ptCount val="5"/>
                <c:pt idx="0">
                  <c:v>100</c:v>
                </c:pt>
                <c:pt idx="1">
                  <c:v>150</c:v>
                </c:pt>
                <c:pt idx="2">
                  <c:v>200</c:v>
                </c:pt>
                <c:pt idx="3">
                  <c:v>300</c:v>
                </c:pt>
                <c:pt idx="4">
                  <c:v>500</c:v>
                </c:pt>
              </c:numCache>
            </c:numRef>
          </c:val>
          <c:extLst>
            <c:ext xmlns:c16="http://schemas.microsoft.com/office/drawing/2014/chart" uri="{C3380CC4-5D6E-409C-BE32-E72D297353CC}">
              <c16:uniqueId val="{00000005-6D88-4B64-85B3-F9B3BE911D59}"/>
            </c:ext>
          </c:extLst>
        </c:ser>
        <c:dLbls>
          <c:showLegendKey val="0"/>
          <c:showVal val="0"/>
          <c:showCatName val="0"/>
          <c:showSerName val="0"/>
          <c:showPercent val="0"/>
          <c:showBubbleSize val="0"/>
        </c:dLbls>
        <c:gapWidth val="80"/>
        <c:overlap val="100"/>
        <c:axId val="1108476592"/>
        <c:axId val="1"/>
      </c:barChart>
      <c:catAx>
        <c:axId val="1108476592"/>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500"/>
          <c:min val="0"/>
        </c:scaling>
        <c:delete val="1"/>
        <c:axPos val="l"/>
        <c:numFmt formatCode="General" sourceLinked="1"/>
        <c:majorTickMark val="out"/>
        <c:minorTickMark val="none"/>
        <c:tickLblPos val="nextTo"/>
        <c:crossAx val="1108476592"/>
        <c:crosses val="min"/>
        <c:crossBetween val="between"/>
      </c:valAx>
    </c:plotArea>
    <c:plotVisOnly val="0"/>
    <c:dispBlanksAs val="gap"/>
    <c:showDLblsOverMax val="1"/>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2025/10/7</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a:t>
            </a:fld>
            <a:endParaRPr kumimoji="1" lang="ja-JP" altLang="en-US"/>
          </a:p>
        </p:txBody>
      </p:sp>
    </p:spTree>
    <p:extLst>
      <p:ext uri="{BB962C8B-B14F-4D97-AF65-F5344CB8AC3E}">
        <p14:creationId xmlns:p14="http://schemas.microsoft.com/office/powerpoint/2010/main" val="3868117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9AEC-95AE-E6FC-E9E4-EF82D36A88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98AE72-D182-E79A-0C18-5BAEA34716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73C78-A8E6-C8BF-7ECF-33751501A36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AB65450-4164-B29E-DE65-858E760A6011}"/>
              </a:ext>
            </a:extLst>
          </p:cNvPr>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33922767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kumimoji="1" lang="ja-JP" altLang="en-US">
              <a:solidFill>
                <a:srgbClr val="FF0000"/>
              </a:solidFill>
            </a:endParaRPr>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19</a:t>
            </a:fld>
            <a:endParaRPr kumimoji="1" lang="ja-JP" altLang="en-US"/>
          </a:p>
        </p:txBody>
      </p:sp>
    </p:spTree>
    <p:extLst>
      <p:ext uri="{BB962C8B-B14F-4D97-AF65-F5344CB8AC3E}">
        <p14:creationId xmlns:p14="http://schemas.microsoft.com/office/powerpoint/2010/main" val="315417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54035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7460307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4B479E-E3E9-F8AE-6773-1A23CE2DF90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EC735B7-29E0-84D2-A3D2-90F9A9691CB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AE7E18D-CD06-4299-7977-EE2F40EF32B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0BDAE1B-FBB1-F570-C27D-62A46CC369BC}"/>
              </a:ext>
            </a:extLst>
          </p:cNvPr>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19007940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16177-3864-9304-1F62-5853131971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EE1E41B-41F0-4E02-5E5F-640D87B55E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B07B23B-549D-C565-9B20-2F2870BE700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57CB708-323F-6B2C-1937-51066E4C1940}"/>
              </a:ext>
            </a:extLst>
          </p:cNvPr>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30476297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DB990-E572-347D-2285-EA6E7AD803D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97A3181-579C-118C-5733-9C8F16A1254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1BB5C4B-9E4A-B7CD-1234-2F04477243B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51FE961-F3E4-60D5-AB00-BFC27C4D1F2D}"/>
              </a:ext>
            </a:extLst>
          </p:cNvPr>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38491199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406F4-50A5-0DB3-B88E-CAADFC272D2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AF58A4C-B3BC-AD16-2DF2-1932E27E58C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4C955C4-720D-7593-9D09-A1E0F7D2034E}"/>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A5106B8-DC3B-DAF3-B93A-7DE6F74143AC}"/>
              </a:ext>
            </a:extLst>
          </p:cNvPr>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39992405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B76DA6-6DCB-62D1-6B37-CF5B63CA33D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221902F-F020-306C-4906-CDFA7F2B4EB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CADEFC-945E-C580-C608-1A5EE4C0BF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269758B-66DB-E07A-2F6E-893E431671BB}"/>
              </a:ext>
            </a:extLst>
          </p:cNvPr>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3178448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a:t>
            </a:fld>
            <a:endParaRPr lang="en-US"/>
          </a:p>
        </p:txBody>
      </p:sp>
    </p:spTree>
    <p:extLst>
      <p:ext uri="{BB962C8B-B14F-4D97-AF65-F5344CB8AC3E}">
        <p14:creationId xmlns:p14="http://schemas.microsoft.com/office/powerpoint/2010/main" val="1921476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665661-8599-844E-92E8-024FAB935FC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0FF61BB-6107-4CE9-D76B-986B7BE0BD8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64671FD-8669-8D88-D2A7-7D1CCDD8FA97}"/>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a:p>
        </p:txBody>
      </p:sp>
      <p:sp>
        <p:nvSpPr>
          <p:cNvPr id="4" name="スライド番号プレースホルダー 3">
            <a:extLst>
              <a:ext uri="{FF2B5EF4-FFF2-40B4-BE49-F238E27FC236}">
                <a16:creationId xmlns:a16="http://schemas.microsoft.com/office/drawing/2014/main" id="{DAF00EDE-0522-FB45-B62C-F800251B5840}"/>
              </a:ext>
            </a:extLst>
          </p:cNvPr>
          <p:cNvSpPr>
            <a:spLocks noGrp="1"/>
          </p:cNvSpPr>
          <p:nvPr>
            <p:ph type="sldNum" sz="quarter" idx="5"/>
          </p:nvPr>
        </p:nvSpPr>
        <p:spPr/>
        <p:txBody>
          <a:bodyPr/>
          <a:lstStyle/>
          <a:p>
            <a:r>
              <a:rPr lang="en-US"/>
              <a:t>Notes view: </a:t>
            </a:r>
            <a:fld id="{128CEAFE-FA94-43E5-B0FF-D47E1CCDD1B4}" type="slidenum">
              <a:rPr lang="en-US" smtClean="0"/>
              <a:pPr/>
              <a:t>30</a:t>
            </a:fld>
            <a:endParaRPr lang="en-US"/>
          </a:p>
        </p:txBody>
      </p:sp>
    </p:spTree>
    <p:extLst>
      <p:ext uri="{BB962C8B-B14F-4D97-AF65-F5344CB8AC3E}">
        <p14:creationId xmlns:p14="http://schemas.microsoft.com/office/powerpoint/2010/main" val="16722859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33</a:t>
            </a:fld>
            <a:endParaRPr lang="en-US"/>
          </a:p>
        </p:txBody>
      </p:sp>
    </p:spTree>
    <p:extLst>
      <p:ext uri="{BB962C8B-B14F-4D97-AF65-F5344CB8AC3E}">
        <p14:creationId xmlns:p14="http://schemas.microsoft.com/office/powerpoint/2010/main" val="28304227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34</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39</a:t>
            </a:fld>
            <a:endParaRPr kumimoji="1" lang="ja-JP" altLang="en-US"/>
          </a:p>
        </p:txBody>
      </p:sp>
    </p:spTree>
    <p:extLst>
      <p:ext uri="{BB962C8B-B14F-4D97-AF65-F5344CB8AC3E}">
        <p14:creationId xmlns:p14="http://schemas.microsoft.com/office/powerpoint/2010/main" val="1941180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9837A-C685-33B7-36FD-8F6B4AF247E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854A355-7D3C-AF9D-6B17-F531C3BB56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9C9B40C-ABB4-9B4A-5AFB-C4DC03136EA7}"/>
              </a:ext>
            </a:extLst>
          </p:cNvPr>
          <p:cNvSpPr>
            <a:spLocks noGrp="1"/>
          </p:cNvSpPr>
          <p:nvPr>
            <p:ph type="body" idx="1"/>
          </p:nvPr>
        </p:nvSpPr>
        <p:spPr/>
        <p:txBody>
          <a:bodyPr/>
          <a:lstStyle/>
          <a:p>
            <a:pPr marL="0" indent="0">
              <a:buFont typeface="Wingdings" panose="05000000000000000000" pitchFamily="2" charset="2"/>
              <a:buNone/>
            </a:pPr>
            <a:endParaRPr kumimoji="1" lang="ja-JP" altLang="en-US" dirty="0"/>
          </a:p>
        </p:txBody>
      </p:sp>
      <p:sp>
        <p:nvSpPr>
          <p:cNvPr id="4" name="スライド番号プレースホルダー 3">
            <a:extLst>
              <a:ext uri="{FF2B5EF4-FFF2-40B4-BE49-F238E27FC236}">
                <a16:creationId xmlns:a16="http://schemas.microsoft.com/office/drawing/2014/main" id="{D2567690-A1D8-8F88-62FA-6BCD8E69D814}"/>
              </a:ext>
            </a:extLst>
          </p:cNvPr>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3596868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730738-B107-55C2-B828-11B97A2EEE4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BE50B28-5CA4-A0B6-1336-D9FCCA2BDBE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039509A-B9F1-0035-94B8-9BD83923246C}"/>
              </a:ext>
            </a:extLst>
          </p:cNvPr>
          <p:cNvSpPr>
            <a:spLocks noGrp="1"/>
          </p:cNvSpPr>
          <p:nvPr>
            <p:ph type="body" idx="1"/>
          </p:nvPr>
        </p:nvSpPr>
        <p:spPr/>
        <p:txBody>
          <a:bodyPr/>
          <a:lstStyle/>
          <a:p>
            <a:pPr marL="0" indent="0">
              <a:buFont typeface="Wingdings" panose="05000000000000000000" pitchFamily="2" charset="2"/>
              <a:buNone/>
            </a:pPr>
            <a:endParaRPr kumimoji="1" lang="ja-JP" altLang="en-US" dirty="0"/>
          </a:p>
        </p:txBody>
      </p:sp>
      <p:sp>
        <p:nvSpPr>
          <p:cNvPr id="4" name="スライド番号プレースホルダー 3">
            <a:extLst>
              <a:ext uri="{FF2B5EF4-FFF2-40B4-BE49-F238E27FC236}">
                <a16:creationId xmlns:a16="http://schemas.microsoft.com/office/drawing/2014/main" id="{3B37A462-B7FE-6649-A57D-EDFDA1A625D5}"/>
              </a:ext>
            </a:extLst>
          </p:cNvPr>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1027752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E12C08-B00C-4CAA-5C2A-18DE22404BD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6251770-B364-7883-6647-62216DFE187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AC69711-B15E-C31E-A7A3-191878BDAAA1}"/>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dirty="0"/>
          </a:p>
        </p:txBody>
      </p:sp>
      <p:sp>
        <p:nvSpPr>
          <p:cNvPr id="4" name="スライド番号プレースホルダー 3">
            <a:extLst>
              <a:ext uri="{FF2B5EF4-FFF2-40B4-BE49-F238E27FC236}">
                <a16:creationId xmlns:a16="http://schemas.microsoft.com/office/drawing/2014/main" id="{A8CB65CF-C1AE-9FE4-8BA0-FA02624CD943}"/>
              </a:ext>
            </a:extLst>
          </p:cNvPr>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2924507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3BD0F-9519-0117-5C62-F2B09086083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99EA476-1970-B9B1-179E-1BF7DEF09A7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14A56A-7763-50C2-57BA-BA2AA0DD73F6}"/>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2FAAE594-C599-7EAA-C8C4-91EBFE7CEA8E}"/>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2524973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89DEA2-1F8E-7C13-BF61-A5F65D51CA6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78FB9AC-4AF7-7DD8-3720-EE7566DA2A6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394F933-31A2-F201-A5AE-785B8453498A}"/>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C07F2A47-B48C-356E-8963-F8C9119F0A9C}"/>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17060345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3411623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9AEC-95AE-E6FC-E9E4-EF82D36A88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98AE72-D182-E79A-0C18-5BAEA34716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73C78-A8E6-C8BF-7ECF-33751501A36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AB65450-4164-B29E-DE65-858E760A6011}"/>
              </a:ext>
            </a:extLst>
          </p:cNvPr>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3392276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solidFill>
          <a:schemeClr val="bg2">
            <a:lumMod val="90000"/>
          </a:schemeClr>
        </a:soli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solidFill>
          <a:schemeClr val="bg2">
            <a:lumMod val="90000"/>
          </a:schemeClr>
        </a:soli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8.bin"/><Relationship Id="rId7" Type="http://schemas.openxmlformats.org/officeDocument/2006/relationships/image" Target="../media/image8.png"/><Relationship Id="rId2" Type="http://schemas.openxmlformats.org/officeDocument/2006/relationships/slideLayout" Target="../slideLayouts/slideLayout10.xml"/><Relationship Id="rId1" Type="http://schemas.openxmlformats.org/officeDocument/2006/relationships/tags" Target="../tags/tag2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emf"/></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0.xml"/><Relationship Id="rId1" Type="http://schemas.openxmlformats.org/officeDocument/2006/relationships/tags" Target="../tags/tag29.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0.xml"/><Relationship Id="rId1" Type="http://schemas.openxmlformats.org/officeDocument/2006/relationships/tags" Target="../tags/tag31.xml"/><Relationship Id="rId4" Type="http://schemas.openxmlformats.org/officeDocument/2006/relationships/image" Target="../media/image9.e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32.xml"/><Relationship Id="rId5" Type="http://schemas.openxmlformats.org/officeDocument/2006/relationships/image" Target="../media/image9.emf"/><Relationship Id="rId4" Type="http://schemas.openxmlformats.org/officeDocument/2006/relationships/oleObject" Target="../embeddings/oleObject10.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tags" Target="../tags/tag33.xml"/><Relationship Id="rId5" Type="http://schemas.openxmlformats.org/officeDocument/2006/relationships/image" Target="../media/image9.emf"/><Relationship Id="rId4" Type="http://schemas.openxmlformats.org/officeDocument/2006/relationships/oleObject" Target="../embeddings/oleObject11.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tags" Target="../tags/tag34.xml"/><Relationship Id="rId5" Type="http://schemas.openxmlformats.org/officeDocument/2006/relationships/image" Target="../media/image9.emf"/><Relationship Id="rId4" Type="http://schemas.openxmlformats.org/officeDocument/2006/relationships/oleObject" Target="../embeddings/oleObject12.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tags" Target="../tags/tag35.xml"/><Relationship Id="rId5" Type="http://schemas.openxmlformats.org/officeDocument/2006/relationships/image" Target="../media/image10.emf"/><Relationship Id="rId4" Type="http://schemas.openxmlformats.org/officeDocument/2006/relationships/oleObject" Target="../embeddings/oleObject13.bin"/></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3.emf"/><Relationship Id="rId4" Type="http://schemas.openxmlformats.org/officeDocument/2006/relationships/oleObject" Target="../embeddings/oleObject3.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7.xml"/><Relationship Id="rId1" Type="http://schemas.openxmlformats.org/officeDocument/2006/relationships/tags" Target="../tags/tag36.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tags" Target="../tags/tag38.xml"/><Relationship Id="rId5" Type="http://schemas.openxmlformats.org/officeDocument/2006/relationships/image" Target="../media/image10.emf"/><Relationship Id="rId4" Type="http://schemas.openxmlformats.org/officeDocument/2006/relationships/oleObject" Target="../embeddings/oleObject14.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tags" Target="../tags/tag39.xml"/><Relationship Id="rId5" Type="http://schemas.openxmlformats.org/officeDocument/2006/relationships/image" Target="../media/image11.emf"/><Relationship Id="rId4" Type="http://schemas.openxmlformats.org/officeDocument/2006/relationships/oleObject" Target="../embeddings/oleObject15.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tags" Target="../tags/tag40.xml"/><Relationship Id="rId5" Type="http://schemas.openxmlformats.org/officeDocument/2006/relationships/image" Target="../media/image11.emf"/><Relationship Id="rId4" Type="http://schemas.openxmlformats.org/officeDocument/2006/relationships/oleObject" Target="../embeddings/oleObject16.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tags" Target="../tags/tag41.xml"/><Relationship Id="rId5" Type="http://schemas.openxmlformats.org/officeDocument/2006/relationships/image" Target="../media/image11.emf"/><Relationship Id="rId4" Type="http://schemas.openxmlformats.org/officeDocument/2006/relationships/oleObject" Target="../embeddings/oleObject17.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tags" Target="../tags/tag42.xml"/><Relationship Id="rId5" Type="http://schemas.openxmlformats.org/officeDocument/2006/relationships/image" Target="../media/image5.emf"/><Relationship Id="rId4" Type="http://schemas.openxmlformats.org/officeDocument/2006/relationships/oleObject" Target="../embeddings/oleObject18.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tags" Target="../tags/tag43.xml"/><Relationship Id="rId5" Type="http://schemas.openxmlformats.org/officeDocument/2006/relationships/image" Target="../media/image5.emf"/><Relationship Id="rId4" Type="http://schemas.openxmlformats.org/officeDocument/2006/relationships/oleObject" Target="../embeddings/oleObject19.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tags" Target="../tags/tag44.xml"/><Relationship Id="rId5" Type="http://schemas.openxmlformats.org/officeDocument/2006/relationships/image" Target="../media/image10.emf"/><Relationship Id="rId4" Type="http://schemas.openxmlformats.org/officeDocument/2006/relationships/oleObject" Target="../embeddings/oleObject20.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tags" Target="../tags/tag45.xml"/><Relationship Id="rId5" Type="http://schemas.openxmlformats.org/officeDocument/2006/relationships/image" Target="../media/image10.emf"/><Relationship Id="rId4" Type="http://schemas.openxmlformats.org/officeDocument/2006/relationships/oleObject" Target="../embeddings/oleObject21.bin"/></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xml"/><Relationship Id="rId1" Type="http://schemas.openxmlformats.org/officeDocument/2006/relationships/tags" Target="../tags/tag5.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0.xml"/><Relationship Id="rId1" Type="http://schemas.openxmlformats.org/officeDocument/2006/relationships/tags" Target="../tags/tag46.xml"/><Relationship Id="rId5" Type="http://schemas.openxmlformats.org/officeDocument/2006/relationships/image" Target="../media/image10.emf"/><Relationship Id="rId4" Type="http://schemas.openxmlformats.org/officeDocument/2006/relationships/oleObject" Target="../embeddings/oleObject22.bin"/></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8.xml"/><Relationship Id="rId1" Type="http://schemas.openxmlformats.org/officeDocument/2006/relationships/tags" Target="../tags/tag47.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0.xml"/><Relationship Id="rId1" Type="http://schemas.openxmlformats.org/officeDocument/2006/relationships/tags" Target="../tags/tag49.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tags" Target="../tags/tag51.xml"/><Relationship Id="rId5" Type="http://schemas.openxmlformats.org/officeDocument/2006/relationships/image" Target="../media/image10.emf"/><Relationship Id="rId4" Type="http://schemas.openxmlformats.org/officeDocument/2006/relationships/oleObject" Target="../embeddings/oleObject23.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3.xml"/><Relationship Id="rId1" Type="http://schemas.openxmlformats.org/officeDocument/2006/relationships/tags" Target="../tags/tag52.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5.xml"/><Relationship Id="rId1" Type="http://schemas.openxmlformats.org/officeDocument/2006/relationships/tags" Target="../tags/tag5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6.xml"/></Relationships>
</file>

<file path=ppt/slides/_rels/slide3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23.xml"/><Relationship Id="rId7" Type="http://schemas.openxmlformats.org/officeDocument/2006/relationships/image" Target="../media/image13.png"/><Relationship Id="rId2" Type="http://schemas.openxmlformats.org/officeDocument/2006/relationships/slideLayout" Target="../slideLayouts/slideLayout10.xml"/><Relationship Id="rId1" Type="http://schemas.openxmlformats.org/officeDocument/2006/relationships/tags" Target="../tags/tag57.xml"/><Relationship Id="rId6" Type="http://schemas.openxmlformats.org/officeDocument/2006/relationships/image" Target="../media/image12.png"/><Relationship Id="rId5" Type="http://schemas.openxmlformats.org/officeDocument/2006/relationships/image" Target="../media/image5.emf"/><Relationship Id="rId4" Type="http://schemas.openxmlformats.org/officeDocument/2006/relationships/oleObject" Target="../embeddings/oleObject24.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tags" Target="../tags/tag7.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slideLayout" Target="../slideLayouts/slideLayout10.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17" Type="http://schemas.openxmlformats.org/officeDocument/2006/relationships/chart" Target="../charts/chart1.xml"/><Relationship Id="rId2" Type="http://schemas.openxmlformats.org/officeDocument/2006/relationships/tags" Target="../tags/tag9.xml"/><Relationship Id="rId16" Type="http://schemas.openxmlformats.org/officeDocument/2006/relationships/image" Target="../media/image1.emf"/><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5" Type="http://schemas.openxmlformats.org/officeDocument/2006/relationships/oleObject" Target="../embeddings/oleObject5.bin"/><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chart" Target="../charts/chart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1.emf"/><Relationship Id="rId5" Type="http://schemas.openxmlformats.org/officeDocument/2006/relationships/tags" Target="../tags/tag24.xml"/><Relationship Id="rId10" Type="http://schemas.openxmlformats.org/officeDocument/2006/relationships/oleObject" Target="../embeddings/oleObject6.bin"/><Relationship Id="rId4" Type="http://schemas.openxmlformats.org/officeDocument/2006/relationships/tags" Target="../tags/tag23.xml"/><Relationship Id="rId9"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tags" Target="../tags/tag27.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1"/>
            </p:custDataLst>
            <p:extLst>
              <p:ext uri="{D42A27DB-BD31-4B8C-83A1-F6EECF244321}">
                <p14:modId xmlns:p14="http://schemas.microsoft.com/office/powerpoint/2010/main" val="8141896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39" imgH="642" progId="TCLayout.ActiveDocument.1">
                  <p:embed/>
                </p:oleObj>
              </mc:Choice>
              <mc:Fallback>
                <p:oleObj name="think-cellスライド" r:id="rId4"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63902"/>
            <a:ext cx="10937875" cy="901700"/>
          </a:xfrm>
        </p:spPr>
        <p:txBody>
          <a:bodyPr vert="horz"/>
          <a:lstStyle/>
          <a:p>
            <a:pPr>
              <a:tabLst>
                <a:tab pos="10768013" algn="r"/>
              </a:tabLst>
            </a:pPr>
            <a:r>
              <a:rPr kumimoji="1" lang="ja-JP" altLang="en-US">
                <a:solidFill>
                  <a:sysClr val="windowText" lastClr="000000"/>
                </a:solidFill>
                <a:latin typeface="Meiryo UI" panose="020B0604030504040204" pitchFamily="50" charset="-128"/>
                <a:ea typeface="Meiryo UI" panose="020B0604030504040204" pitchFamily="50" charset="-128"/>
              </a:rPr>
              <a:t>＠＠＠（</a:t>
            </a:r>
            <a:r>
              <a:rPr lang="ja-JP" altLang="en-US">
                <a:solidFill>
                  <a:sysClr val="windowText" lastClr="000000"/>
                </a:solidFill>
                <a:latin typeface="Meiryo UI" panose="020B0604030504040204" pitchFamily="50" charset="-128"/>
                <a:ea typeface="Meiryo UI" panose="020B0604030504040204" pitchFamily="50" charset="-128"/>
              </a:rPr>
              <a:t>間接</a:t>
            </a:r>
            <a:r>
              <a:rPr kumimoji="1" lang="ja-JP" altLang="en-US">
                <a:solidFill>
                  <a:sysClr val="windowText" lastClr="000000"/>
                </a:solidFill>
                <a:latin typeface="Meiryo UI" panose="020B0604030504040204" pitchFamily="50" charset="-128"/>
                <a:ea typeface="Meiryo UI" panose="020B0604030504040204" pitchFamily="50" charset="-128"/>
              </a:rPr>
              <a:t>補助事業の名称</a:t>
            </a:r>
            <a:r>
              <a:rPr lang="ja-JP" altLang="en-US">
                <a:latin typeface="Meiryo UI" panose="020B0604030504040204" pitchFamily="50" charset="-128"/>
                <a:ea typeface="Meiryo UI" panose="020B0604030504040204" pitchFamily="50" charset="-128"/>
              </a:rPr>
              <a:t>）</a:t>
            </a:r>
            <a:endParaRPr kumimoji="1" lang="en-US" sz="1800">
              <a:solidFill>
                <a:sysClr val="windowText" lastClr="000000"/>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2"/>
            <a:ext cx="11542536" cy="14284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kumimoji="1"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（参考）本共同申請における幹事会社</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641152"/>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798638" algn="l"/>
                <a:tab pos="10768013" algn="r"/>
              </a:tabLst>
            </a:pPr>
            <a:r>
              <a:rPr lang="ja-JP" altLang="en-US" sz="2800" dirty="0">
                <a:solidFill>
                  <a:schemeClr val="tx1"/>
                </a:solidFill>
              </a:rPr>
              <a:t>令和７年度</a:t>
            </a:r>
            <a:endParaRPr lang="en-US" altLang="ja-JP" sz="2800" dirty="0">
              <a:solidFill>
                <a:schemeClr val="tx1"/>
              </a:solidFill>
            </a:endParaRPr>
          </a:p>
          <a:p>
            <a:pPr>
              <a:tabLst>
                <a:tab pos="10768013" algn="r"/>
              </a:tabLst>
            </a:pPr>
            <a:r>
              <a:rPr lang="ja-JP" altLang="en-US" sz="2800" dirty="0">
                <a:solidFill>
                  <a:schemeClr val="tx1"/>
                </a:solidFill>
              </a:rPr>
              <a:t>排出削減が困難な産業におけるエネルギー・製造プロセス転換支援事業</a:t>
            </a:r>
            <a:endParaRPr lang="en-US" altLang="ja-JP" sz="2800" dirty="0">
              <a:solidFill>
                <a:schemeClr val="tx1"/>
              </a:solidFill>
            </a:endParaRPr>
          </a:p>
          <a:p>
            <a:pPr>
              <a:tabLst>
                <a:tab pos="10768013" algn="r"/>
              </a:tabLst>
            </a:pPr>
            <a:endParaRPr lang="en-US" altLang="ja-JP" sz="2800" dirty="0">
              <a:solidFill>
                <a:schemeClr val="tx1"/>
              </a:solidFill>
            </a:endParaRPr>
          </a:p>
          <a:p>
            <a:pPr>
              <a:tabLst>
                <a:tab pos="10768013" algn="r"/>
              </a:tabLst>
            </a:pPr>
            <a:r>
              <a:rPr lang="ja-JP" altLang="en-US" sz="2000" dirty="0">
                <a:solidFill>
                  <a:schemeClr val="tx1"/>
                </a:solidFill>
              </a:rPr>
              <a:t>事業</a:t>
            </a:r>
            <a:r>
              <a:rPr lang="en-US" altLang="ja-JP" sz="2000" dirty="0">
                <a:solidFill>
                  <a:schemeClr val="tx1"/>
                </a:solidFill>
              </a:rPr>
              <a:t>Ⅱ</a:t>
            </a:r>
            <a:r>
              <a:rPr lang="ja-JP" altLang="en-US" sz="2000" dirty="0">
                <a:solidFill>
                  <a:schemeClr val="tx1"/>
                </a:solidFill>
              </a:rPr>
              <a:t>（化学・紙パルプ・セメント等）（二次公募）</a:t>
            </a:r>
            <a:endParaRPr lang="en-US" altLang="ja-JP" sz="2000" dirty="0">
              <a:solidFill>
                <a:schemeClr val="tx1"/>
              </a:solidFill>
            </a:endParaRPr>
          </a:p>
          <a:p>
            <a:pPr>
              <a:tabLst>
                <a:tab pos="10768013" algn="r"/>
              </a:tabLst>
            </a:pPr>
            <a:r>
              <a:rPr lang="ja-JP" altLang="en-US" sz="2000" b="1" u="sng" dirty="0">
                <a:solidFill>
                  <a:schemeClr val="tx1"/>
                </a:solidFill>
              </a:rPr>
              <a:t>燃料</a:t>
            </a:r>
            <a:r>
              <a:rPr kumimoji="1" lang="ja-JP" altLang="en-US" sz="2000" b="1" u="sng" dirty="0">
                <a:solidFill>
                  <a:schemeClr val="tx1"/>
                </a:solidFill>
              </a:rPr>
              <a:t>転換又は構造転換（燃料転換）</a:t>
            </a:r>
            <a:endParaRPr lang="en-US" altLang="ja-JP" sz="2000" dirty="0">
              <a:solidFill>
                <a:schemeClr val="tx1"/>
              </a:solidFill>
            </a:endParaRPr>
          </a:p>
          <a:p>
            <a:pPr>
              <a:tabLst>
                <a:tab pos="10768013" algn="r"/>
              </a:tabLst>
            </a:pPr>
            <a:br>
              <a:rPr kumimoji="1" lang="en-US" altLang="ja-JP" sz="2800" dirty="0">
                <a:solidFill>
                  <a:schemeClr val="tx1"/>
                </a:solidFill>
              </a:rPr>
            </a:br>
            <a:endParaRPr lang="en-US" sz="2800" dirty="0">
              <a:solidFill>
                <a:schemeClr val="tx1"/>
              </a:solidFill>
            </a:endParaRPr>
          </a:p>
        </p:txBody>
      </p:sp>
      <p:sp>
        <p:nvSpPr>
          <p:cNvPr id="6" name="正方形/長方形 5">
            <a:extLst>
              <a:ext uri="{FF2B5EF4-FFF2-40B4-BE49-F238E27FC236}">
                <a16:creationId xmlns:a16="http://schemas.microsoft.com/office/drawing/2014/main" id="{51F82F5D-A6A5-9FD7-7D4C-F5EA2CD4AD58}"/>
              </a:ext>
            </a:extLst>
          </p:cNvPr>
          <p:cNvSpPr/>
          <p:nvPr/>
        </p:nvSpPr>
        <p:spPr>
          <a:xfrm>
            <a:off x="5828428" y="5881188"/>
            <a:ext cx="6136744" cy="89791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補助事業期間においてトランジション期を経ずに</a:t>
            </a:r>
            <a:r>
              <a:rPr kumimoji="1" lang="en-US" altLang="ja-JP" sz="1400" dirty="0">
                <a:solidFill>
                  <a:schemeClr val="tx1"/>
                </a:solidFill>
                <a:latin typeface="Meiryo UI" panose="020B0604030504040204" pitchFamily="50" charset="-128"/>
                <a:ea typeface="Meiryo UI" panose="020B0604030504040204" pitchFamily="50" charset="-128"/>
              </a:rPr>
              <a:t>CN</a:t>
            </a:r>
            <a:r>
              <a:rPr kumimoji="1" lang="ja-JP" altLang="en-US" sz="1400" dirty="0">
                <a:solidFill>
                  <a:schemeClr val="tx1"/>
                </a:solidFill>
                <a:latin typeface="Meiryo UI" panose="020B0604030504040204" pitchFamily="50" charset="-128"/>
                <a:ea typeface="Meiryo UI" panose="020B0604030504040204" pitchFamily="50" charset="-128"/>
              </a:rPr>
              <a:t>移行期となる場合、本様式におけるトランジション期に係る項目や頁は空欄で構いません。</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2974EE2-638E-EECD-05BE-F60C85C0D3C1}"/>
              </a:ext>
            </a:extLst>
          </p:cNvPr>
          <p:cNvSpPr/>
          <p:nvPr/>
        </p:nvSpPr>
        <p:spPr bwMode="gray">
          <a:xfrm>
            <a:off x="79417" y="896933"/>
            <a:ext cx="12033165" cy="2516518"/>
          </a:xfrm>
          <a:prstGeom prst="rect">
            <a:avLst/>
          </a:prstGeom>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en-US" altLang="ja-JP" sz="1400" b="1" dirty="0">
                <a:solidFill>
                  <a:srgbClr val="FF0000"/>
                </a:solidFill>
                <a:latin typeface="Meiryo UI" panose="020B0604030504040204" pitchFamily="50" charset="-128"/>
                <a:ea typeface="Meiryo UI" panose="020B0604030504040204" pitchFamily="50" charset="-128"/>
              </a:rPr>
              <a:t>【</a:t>
            </a:r>
            <a:r>
              <a:rPr kumimoji="0" lang="ja-JP" altLang="en-US" sz="1400" b="1" dirty="0">
                <a:solidFill>
                  <a:srgbClr val="FF0000"/>
                </a:solidFill>
                <a:latin typeface="Meiryo UI" panose="020B0604030504040204" pitchFamily="50" charset="-128"/>
                <a:ea typeface="Meiryo UI" panose="020B0604030504040204" pitchFamily="50" charset="-128"/>
              </a:rPr>
              <a:t>個別パート</a:t>
            </a:r>
            <a:r>
              <a:rPr kumimoji="0" lang="en-US" altLang="ja-JP" sz="1400" b="1" dirty="0">
                <a:solidFill>
                  <a:srgbClr val="FF0000"/>
                </a:solidFill>
                <a:latin typeface="Meiryo UI" panose="020B0604030504040204" pitchFamily="50" charset="-128"/>
                <a:ea typeface="Meiryo UI" panose="020B0604030504040204" pitchFamily="50" charset="-128"/>
              </a:rPr>
              <a:t>】</a:t>
            </a:r>
          </a:p>
          <a:p>
            <a:pPr marL="285750" marR="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ja-JP" altLang="en-US" sz="1400" dirty="0">
                <a:solidFill>
                  <a:srgbClr val="FF0000"/>
                </a:solidFill>
                <a:latin typeface="Meiryo UI" panose="020B0604030504040204" pitchFamily="50" charset="-128"/>
                <a:ea typeface="Meiryo UI" panose="020B0604030504040204" pitchFamily="50" charset="-128"/>
              </a:rPr>
              <a:t>本様式（本ファイル）は、機微情報を含む個社の申請内容や計画について、幹事会社及び共同実施者、それぞれ個社ごとにいずれも提出すること。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800100" lvl="1" indent="-34290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ただし、「幹事会社と資本関係があり、機微情報を連携できる」「本応募申請における役割上、該当頁に記載できる内容がない」等の理由により、本様式（本ファイル）について幹事会社と提出を棲み分ける必要がない共同実施者については、本様式末尾にある代替書を提出することにより、本様式の各頁の提出を省略できる。</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800100" lvl="1" indent="-34290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上記の対応が難しい頁がある場合は、必要に応じて事務局に相談すること。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lvl="1"/>
            <a:endParaRPr kumimoji="0" lang="en-US" altLang="ja-JP" sz="1400" dirty="0">
              <a:solidFill>
                <a:srgbClr val="FF0000"/>
              </a:solidFill>
              <a:latin typeface="Meiryo UI" panose="020B0604030504040204" pitchFamily="50" charset="-128"/>
              <a:ea typeface="Meiryo UI" panose="020B0604030504040204" pitchFamily="50" charset="-128"/>
            </a:endParaRPr>
          </a:p>
          <a:p>
            <a:pPr lvl="1"/>
            <a:r>
              <a:rPr kumimoji="0" lang="ja-JP" altLang="en-US" sz="1400" dirty="0">
                <a:solidFill>
                  <a:srgbClr val="FF0000"/>
                </a:solidFill>
                <a:latin typeface="Meiryo UI" panose="020B0604030504040204" pitchFamily="50" charset="-128"/>
                <a:ea typeface="Meiryo UI" panose="020B0604030504040204" pitchFamily="50" charset="-128"/>
              </a:rPr>
              <a:t>（参考）同一頁における各社の記載内容の違いについては、以下の例を参考にすること。</a:t>
            </a:r>
          </a:p>
          <a:p>
            <a:pPr marL="1200150" lvl="2"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例：</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社が出資する共同事業体がバイオエチレン製造設備を整備し、バイオエチレンを</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社に供給する一方、</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社がそれぞれの事業領域において異なる誘導品を製造する場合、バイオエチレンの供給に関する情報は共通の内容となるが、各社のグリーン誘導品領域の情報は、各社ごとに異なる内容となる（なお、この場合において、</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社の事業採算性は、共同事業体における</a:t>
            </a:r>
            <a:r>
              <a:rPr kumimoji="0" lang="en-US" altLang="ja-JP" sz="1400" dirty="0">
                <a:solidFill>
                  <a:srgbClr val="FF0000"/>
                </a:solidFill>
                <a:latin typeface="Meiryo UI" panose="020B0604030504040204" pitchFamily="50" charset="-128"/>
                <a:ea typeface="Meiryo UI" panose="020B0604030504040204" pitchFamily="50" charset="-128"/>
              </a:rPr>
              <a:t>A</a:t>
            </a:r>
            <a:r>
              <a:rPr kumimoji="0" lang="ja-JP" altLang="en-US" sz="1400" dirty="0">
                <a:solidFill>
                  <a:srgbClr val="FF0000"/>
                </a:solidFill>
                <a:latin typeface="Meiryo UI" panose="020B0604030504040204" pitchFamily="50" charset="-128"/>
                <a:ea typeface="Meiryo UI" panose="020B0604030504040204" pitchFamily="50" charset="-128"/>
              </a:rPr>
              <a:t>社負担分を含め計算すること）。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60DCBB4F-0A88-123A-52D6-AC0A22FF80E7}"/>
              </a:ext>
            </a:extLst>
          </p:cNvPr>
          <p:cNvSpPr txBox="1"/>
          <p:nvPr/>
        </p:nvSpPr>
        <p:spPr>
          <a:xfrm>
            <a:off x="7296150" y="205562"/>
            <a:ext cx="4669022" cy="523643"/>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dirty="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dirty="0">
              <a:solidFill>
                <a:srgbClr val="575757"/>
              </a:solidFill>
              <a:latin typeface="Meiryo UI" panose="020B0604030504040204" pitchFamily="50" charset="-128"/>
              <a:ea typeface="Meiryo UI" panose="020B0604030504040204" pitchFamily="50" charset="-128"/>
            </a:endParaRPr>
          </a:p>
          <a:p>
            <a:pPr algn="ctr"/>
            <a:r>
              <a:rPr kumimoji="1" lang="en-US" altLang="ja-JP" sz="1600" b="1" dirty="0">
                <a:solidFill>
                  <a:schemeClr val="tx1"/>
                </a:solidFill>
                <a:latin typeface="Meiryo UI" panose="020B0604030504040204" pitchFamily="50" charset="-128"/>
                <a:ea typeface="Meiryo UI" panose="020B0604030504040204" pitchFamily="50" charset="-128"/>
              </a:rPr>
              <a:t>【</a:t>
            </a:r>
            <a:r>
              <a:rPr kumimoji="1" lang="ja-JP" altLang="en-US" sz="1600" b="1" dirty="0">
                <a:solidFill>
                  <a:schemeClr val="tx1"/>
                </a:solidFill>
                <a:latin typeface="Meiryo UI" panose="020B0604030504040204" pitchFamily="50" charset="-128"/>
                <a:ea typeface="Meiryo UI" panose="020B0604030504040204" pitchFamily="50" charset="-128"/>
              </a:rPr>
              <a:t>共同申請│</a:t>
            </a:r>
            <a:r>
              <a:rPr lang="ja-JP" altLang="en-US" sz="1600" b="1" dirty="0">
                <a:solidFill>
                  <a:srgbClr val="FF0000"/>
                </a:solidFill>
                <a:latin typeface="Meiryo UI" panose="020B0604030504040204" pitchFamily="50" charset="-128"/>
                <a:ea typeface="Meiryo UI" panose="020B0604030504040204" pitchFamily="50" charset="-128"/>
              </a:rPr>
              <a:t>個別パート</a:t>
            </a:r>
            <a:r>
              <a:rPr kumimoji="1" lang="en-US" altLang="ja-JP" sz="1600" b="1" dirty="0">
                <a:solidFill>
                  <a:schemeClr val="tx1"/>
                </a:solidFill>
                <a:latin typeface="Meiryo UI" panose="020B0604030504040204" pitchFamily="50" charset="-128"/>
                <a:ea typeface="Meiryo UI" panose="020B0604030504040204" pitchFamily="50" charset="-128"/>
              </a:rPr>
              <a:t>】</a:t>
            </a:r>
          </a:p>
        </p:txBody>
      </p:sp>
      <p:sp>
        <p:nvSpPr>
          <p:cNvPr id="14" name="正方形/長方形 13">
            <a:extLst>
              <a:ext uri="{FF2B5EF4-FFF2-40B4-BE49-F238E27FC236}">
                <a16:creationId xmlns:a16="http://schemas.microsoft.com/office/drawing/2014/main" id="{1F38637C-E65F-E2FE-C7A2-BDAA742CCF4E}"/>
              </a:ext>
            </a:extLst>
          </p:cNvPr>
          <p:cNvSpPr/>
          <p:nvPr/>
        </p:nvSpPr>
        <p:spPr>
          <a:xfrm>
            <a:off x="5828428" y="4681266"/>
            <a:ext cx="6136744" cy="10348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自社の社名に加えて、代表者の役職と氏名を記載してください。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参考情報として、幹事会社についても、同様に記載ください。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21DBAD46-89E6-2D42-AC06-98DF767639A6}"/>
              </a:ext>
            </a:extLst>
          </p:cNvPr>
          <p:cNvSpPr/>
          <p:nvPr/>
        </p:nvSpPr>
        <p:spPr>
          <a:xfrm>
            <a:off x="5828428" y="3868556"/>
            <a:ext cx="6136744" cy="6667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ee4pContent3">
            <a:extLst>
              <a:ext uri="{FF2B5EF4-FFF2-40B4-BE49-F238E27FC236}">
                <a16:creationId xmlns:a16="http://schemas.microsoft.com/office/drawing/2014/main" id="{3D8FEA42-F236-4785-AEA3-877E079652FC}"/>
              </a:ext>
            </a:extLst>
          </p:cNvPr>
          <p:cNvSpPr txBox="1"/>
          <p:nvPr/>
        </p:nvSpPr>
        <p:spPr>
          <a:xfrm>
            <a:off x="6266886" y="2141412"/>
            <a:ext cx="5742000" cy="3098573"/>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全社事業ポートフォリオにおける本事業への人材・設備・資金</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の投入方針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lvl="1">
              <a:buSzPct val="100000"/>
            </a:pPr>
            <a:r>
              <a:rPr kumimoji="1" lang="ja-JP" altLang="en-US" sz="1400">
                <a:latin typeface="Meiryo UI" panose="020B0604030504040204" pitchFamily="50" charset="-128"/>
                <a:ea typeface="Meiryo UI" panose="020B0604030504040204" pitchFamily="50" charset="-128"/>
              </a:rPr>
              <a:t>機動的な経営資源投入、実施体制の柔軟性確保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0507C926-1F87-E12C-63F6-C23FBBD7EB7B}"/>
              </a:ext>
            </a:extLst>
          </p:cNvPr>
          <p:cNvGrpSpPr/>
          <p:nvPr/>
        </p:nvGrpSpPr>
        <p:grpSpPr>
          <a:xfrm>
            <a:off x="6269999" y="1618014"/>
            <a:ext cx="5742000" cy="288000"/>
            <a:chOff x="156000" y="1879963"/>
            <a:chExt cx="5760000" cy="288000"/>
          </a:xfrm>
        </p:grpSpPr>
        <p:sp>
          <p:nvSpPr>
            <p:cNvPr id="8" name="正方形/長方形 7">
              <a:extLst>
                <a:ext uri="{FF2B5EF4-FFF2-40B4-BE49-F238E27FC236}">
                  <a16:creationId xmlns:a16="http://schemas.microsoft.com/office/drawing/2014/main" id="{F3E2D706-7CFB-A804-ED87-DDCD623108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経営資源の投入方針</a:t>
              </a:r>
            </a:p>
          </p:txBody>
        </p:sp>
        <p:cxnSp>
          <p:nvCxnSpPr>
            <p:cNvPr id="9" name="直線コネクタ 8">
              <a:extLst>
                <a:ext uri="{FF2B5EF4-FFF2-40B4-BE49-F238E27FC236}">
                  <a16:creationId xmlns:a16="http://schemas.microsoft.com/office/drawing/2014/main" id="{EB7E02E3-398C-DAA0-6FF4-EFE37014345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Title 1">
            <a:extLst>
              <a:ext uri="{FF2B5EF4-FFF2-40B4-BE49-F238E27FC236}">
                <a16:creationId xmlns:a16="http://schemas.microsoft.com/office/drawing/2014/main" id="{5E19C6CF-C035-2B25-AD7A-0B04EF02815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11" name="Title 1">
            <a:extLst>
              <a:ext uri="{FF2B5EF4-FFF2-40B4-BE49-F238E27FC236}">
                <a16:creationId xmlns:a16="http://schemas.microsoft.com/office/drawing/2014/main" id="{F27148F9-5680-D87C-4200-52814F49239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に取り組むことで、間接補助事業の円滑な推進と目標達成を目指す</a:t>
            </a:r>
            <a:endParaRPr kumimoji="1" lang="en-US" altLang="ja-JP">
              <a:solidFill>
                <a:srgbClr val="FF0000"/>
              </a:solidFill>
            </a:endParaRPr>
          </a:p>
        </p:txBody>
      </p:sp>
      <p:cxnSp>
        <p:nvCxnSpPr>
          <p:cNvPr id="12" name="直線コネクタ 11">
            <a:extLst>
              <a:ext uri="{FF2B5EF4-FFF2-40B4-BE49-F238E27FC236}">
                <a16:creationId xmlns:a16="http://schemas.microsoft.com/office/drawing/2014/main" id="{13DAD8DD-BC3F-9454-63E6-9C0CC098C9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B06CB65-D1EB-7083-377D-802EBDF5D5E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 name="ee4pContent3">
            <a:extLst>
              <a:ext uri="{FF2B5EF4-FFF2-40B4-BE49-F238E27FC236}">
                <a16:creationId xmlns:a16="http://schemas.microsoft.com/office/drawing/2014/main" id="{3D8FEA42-F236-4785-AEA3-877E079652FC}"/>
              </a:ext>
            </a:extLst>
          </p:cNvPr>
          <p:cNvSpPr txBox="1"/>
          <p:nvPr/>
        </p:nvSpPr>
        <p:spPr>
          <a:xfrm>
            <a:off x="180001" y="2045696"/>
            <a:ext cx="5702400" cy="412060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経営者のリーダーシップ</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事業のモニタリング・管理</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生産開始、市場導入の実施を判断するために、どのような</a:t>
            </a:r>
            <a:r>
              <a:rPr kumimoji="1" lang="en-US" altLang="ja-JP" sz="1400">
                <a:latin typeface="Meiryo UI" panose="020B0604030504040204" pitchFamily="50" charset="-128"/>
                <a:ea typeface="Meiryo UI" panose="020B0604030504040204" pitchFamily="50" charset="-128"/>
              </a:rPr>
              <a:t>KPI</a:t>
            </a:r>
            <a:r>
              <a:rPr kumimoji="1" lang="ja-JP" altLang="en-US" sz="1400">
                <a:latin typeface="Meiryo UI" panose="020B0604030504040204" pitchFamily="50" charset="-128"/>
                <a:ea typeface="Meiryo UI" panose="020B0604030504040204" pitchFamily="50" charset="-128"/>
              </a:rPr>
              <a:t>・条件を予め設定しておくか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10" name="グループ化 9">
            <a:extLst>
              <a:ext uri="{FF2B5EF4-FFF2-40B4-BE49-F238E27FC236}">
                <a16:creationId xmlns:a16="http://schemas.microsoft.com/office/drawing/2014/main" id="{575F189A-5B87-F958-FB78-FEFFB2E39BFF}"/>
              </a:ext>
            </a:extLst>
          </p:cNvPr>
          <p:cNvGrpSpPr/>
          <p:nvPr/>
        </p:nvGrpSpPr>
        <p:grpSpPr>
          <a:xfrm>
            <a:off x="180000" y="1618014"/>
            <a:ext cx="5702400" cy="288000"/>
            <a:chOff x="156000" y="1879963"/>
            <a:chExt cx="5760000" cy="288000"/>
          </a:xfrm>
        </p:grpSpPr>
        <p:sp>
          <p:nvSpPr>
            <p:cNvPr id="14" name="正方形/長方形 13">
              <a:extLst>
                <a:ext uri="{FF2B5EF4-FFF2-40B4-BE49-F238E27FC236}">
                  <a16:creationId xmlns:a16="http://schemas.microsoft.com/office/drawing/2014/main" id="{228EA51C-C676-67DC-86B8-8C1C7D81E0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経営者等による具体的な施策・活動方針</a:t>
              </a:r>
            </a:p>
          </p:txBody>
        </p:sp>
        <p:cxnSp>
          <p:nvCxnSpPr>
            <p:cNvPr id="15" name="直線コネクタ 14">
              <a:extLst>
                <a:ext uri="{FF2B5EF4-FFF2-40B4-BE49-F238E27FC236}">
                  <a16:creationId xmlns:a16="http://schemas.microsoft.com/office/drawing/2014/main" id="{1EBA22B3-FFF0-BAC6-227D-BD03C653A84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正方形/長方形 22">
            <a:extLst>
              <a:ext uri="{FF2B5EF4-FFF2-40B4-BE49-F238E27FC236}">
                <a16:creationId xmlns:a16="http://schemas.microsoft.com/office/drawing/2014/main" id="{D4CAE328-DFCA-37C5-BE7E-C9BD6DA009EA}"/>
              </a:ext>
            </a:extLst>
          </p:cNvPr>
          <p:cNvSpPr/>
          <p:nvPr/>
        </p:nvSpPr>
        <p:spPr>
          <a:xfrm>
            <a:off x="1948353" y="2493320"/>
            <a:ext cx="7868093" cy="251552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間接補助事業の円滑な推進・目標達成に向けた取組</a:t>
            </a:r>
            <a:br>
              <a:rPr lang="en-US" altLang="ja-JP" sz="1400">
                <a:solidFill>
                  <a:srgbClr val="FF0000"/>
                </a:solidFill>
                <a:highlight>
                  <a:srgbClr val="FFFF00"/>
                </a:highlight>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→「経営者等による具体的な施策・活動方針」と「経営資源の投入方針」を必ず記載すること。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そのうえで、具体的な取組内容を記載すること。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（ここで示した取組内容はあくまで例示であり、個社の事情に即して、記載内容を整理すること。）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13188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e4pContent3">
            <a:extLst>
              <a:ext uri="{FF2B5EF4-FFF2-40B4-BE49-F238E27FC236}">
                <a16:creationId xmlns:a16="http://schemas.microsoft.com/office/drawing/2014/main" id="{3D8FEA42-F236-4785-AEA3-877E079652FC}"/>
              </a:ext>
            </a:extLst>
          </p:cNvPr>
          <p:cNvSpPr txBox="1"/>
          <p:nvPr/>
        </p:nvSpPr>
        <p:spPr>
          <a:xfrm>
            <a:off x="197689" y="2251469"/>
            <a:ext cx="5166311" cy="93995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11" name="グループ化 10">
            <a:extLst>
              <a:ext uri="{FF2B5EF4-FFF2-40B4-BE49-F238E27FC236}">
                <a16:creationId xmlns:a16="http://schemas.microsoft.com/office/drawing/2014/main" id="{EE9B264E-BC08-2DA8-CA41-485A977F9B16}"/>
              </a:ext>
            </a:extLst>
          </p:cNvPr>
          <p:cNvGrpSpPr/>
          <p:nvPr/>
        </p:nvGrpSpPr>
        <p:grpSpPr>
          <a:xfrm>
            <a:off x="180000" y="1825102"/>
            <a:ext cx="5184000" cy="288000"/>
            <a:chOff x="156000" y="1879963"/>
            <a:chExt cx="5760000" cy="288000"/>
          </a:xfrm>
        </p:grpSpPr>
        <p:sp>
          <p:nvSpPr>
            <p:cNvPr id="12" name="正方形/長方形 11">
              <a:extLst>
                <a:ext uri="{FF2B5EF4-FFF2-40B4-BE49-F238E27FC236}">
                  <a16:creationId xmlns:a16="http://schemas.microsoft.com/office/drawing/2014/main" id="{0976ABA0-22E1-8A2E-2954-8BD32D2BC5F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例：事業の継続性確保の取組</a:t>
              </a:r>
            </a:p>
          </p:txBody>
        </p:sp>
        <p:cxnSp>
          <p:nvCxnSpPr>
            <p:cNvPr id="13" name="直線コネクタ 12">
              <a:extLst>
                <a:ext uri="{FF2B5EF4-FFF2-40B4-BE49-F238E27FC236}">
                  <a16:creationId xmlns:a16="http://schemas.microsoft.com/office/drawing/2014/main" id="{EBCF88C8-9AE1-A17F-EC09-9AAE61C8F40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5192CCD1-E8B1-EF71-D4F6-4D3D81CAF0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xxx</a:t>
            </a:r>
            <a:r>
              <a:rPr lang="ja-JP" altLang="en-US" sz="2000">
                <a:solidFill>
                  <a:schemeClr val="tx1">
                    <a:lumMod val="50000"/>
                    <a:lumOff val="50000"/>
                  </a:schemeClr>
                </a:solidFill>
              </a:rPr>
              <a:t>株式会社｜（</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16" name="Title 1">
            <a:extLst>
              <a:ext uri="{FF2B5EF4-FFF2-40B4-BE49-F238E27FC236}">
                <a16:creationId xmlns:a16="http://schemas.microsoft.com/office/drawing/2014/main" id="{69395A97-7F49-6ADD-7F44-8626E875E9F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に取り組むことで、間接補助事業の継続性を確保する</a:t>
            </a:r>
            <a:endParaRPr kumimoji="1" lang="en-US" altLang="ja-JP">
              <a:solidFill>
                <a:srgbClr val="FF0000"/>
              </a:solidFill>
            </a:endParaRPr>
          </a:p>
        </p:txBody>
      </p:sp>
      <p:cxnSp>
        <p:nvCxnSpPr>
          <p:cNvPr id="17" name="直線コネクタ 16">
            <a:extLst>
              <a:ext uri="{FF2B5EF4-FFF2-40B4-BE49-F238E27FC236}">
                <a16:creationId xmlns:a16="http://schemas.microsoft.com/office/drawing/2014/main" id="{6EA4884A-50F7-D821-F818-6D887EDB435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DE349B65-E790-FB8A-E253-FF5931450F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2" name="正方形/長方形 21">
            <a:extLst>
              <a:ext uri="{FF2B5EF4-FFF2-40B4-BE49-F238E27FC236}">
                <a16:creationId xmlns:a16="http://schemas.microsoft.com/office/drawing/2014/main" id="{2CB14F80-7733-7447-1DF2-F05BBBFA12FA}"/>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間接補助事業の継続性確保に向けた取組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969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ee4pContent3">
            <a:extLst>
              <a:ext uri="{FF2B5EF4-FFF2-40B4-BE49-F238E27FC236}">
                <a16:creationId xmlns:a16="http://schemas.microsoft.com/office/drawing/2014/main" id="{3D8FEA42-F236-4785-AEA3-877E079652FC}"/>
              </a:ext>
            </a:extLst>
          </p:cNvPr>
          <p:cNvSpPr txBox="1"/>
          <p:nvPr/>
        </p:nvSpPr>
        <p:spPr>
          <a:xfrm>
            <a:off x="6239438" y="1952815"/>
            <a:ext cx="518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中長期的な企業価値向上に関する情報開示</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全社的な経営戦略を示す株主・</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家に</a:t>
            </a:r>
            <a:r>
              <a:rPr lang="ja-JP" altLang="en-US" sz="1400">
                <a:latin typeface="Meiryo UI" panose="020B0604030504040204" pitchFamily="50" charset="-128"/>
                <a:ea typeface="Meiryo UI" panose="020B0604030504040204" pitchFamily="50" charset="-128"/>
              </a:rPr>
              <a:t>統合報告書等において、どのように事業戦略・計画を明示的に位置づけるか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採択された場合、本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の概要や事業の効果（社会的価値等）をリリースや</a:t>
            </a:r>
            <a:r>
              <a:rPr lang="en-US" altLang="ja-JP" sz="1400">
                <a:latin typeface="Meiryo UI" panose="020B0604030504040204" pitchFamily="50" charset="-128"/>
                <a:ea typeface="Meiryo UI" panose="020B0604030504040204" pitchFamily="50" charset="-128"/>
              </a:rPr>
              <a:t>IR</a:t>
            </a:r>
            <a:r>
              <a:rPr lang="ja-JP" altLang="en-US" sz="1400">
                <a:latin typeface="Meiryo UI" panose="020B0604030504040204" pitchFamily="50" charset="-128"/>
                <a:ea typeface="Meiryo UI" panose="020B0604030504040204" pitchFamily="50" charset="-128"/>
              </a:rPr>
              <a:t>等でどのように幅広く継続的に発信するか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lvl="2">
              <a:buSzPct val="100000"/>
            </a:pPr>
            <a:endParaRPr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企業価値向上とステークホルダーとの対話</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当該財務指標の向上が必要と思われる場合、投資家の期待値を上げ、改善するためにどのような方策をとるのか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marL="447675" indent="-447675">
              <a:buNone/>
              <a:defRPr/>
            </a:pPr>
            <a:endParaRPr kumimoji="1" lang="en-US" altLang="ja-JP" sz="9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63624" y="1952815"/>
            <a:ext cx="518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カーボンニュートラルに向けた全社戦略</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108000" lvl="1" indent="0">
              <a:buSzPct val="100000"/>
              <a:buNone/>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2050</a:t>
            </a:r>
            <a:r>
              <a:rPr kumimoji="1" lang="ja-JP" altLang="en-US" sz="1400">
                <a:latin typeface="Meiryo UI" panose="020B0604030504040204" pitchFamily="50" charset="-128"/>
                <a:ea typeface="Meiryo UI" panose="020B0604030504040204" pitchFamily="50" charset="-128"/>
              </a:rPr>
              <a:t>年カーボンニュートラルの実現に向けて、本</a:t>
            </a:r>
            <a:r>
              <a:rPr kumimoji="1" lang="zh-TW" altLang="en-US" sz="1400">
                <a:latin typeface="Meiryo UI" panose="020B0604030504040204" pitchFamily="50" charset="-128"/>
                <a:ea typeface="Meiryo UI" panose="020B0604030504040204" pitchFamily="50" charset="-128"/>
              </a:rPr>
              <a:t>事業</a:t>
            </a:r>
            <a:r>
              <a:rPr kumimoji="1" lang="ja-JP" altLang="en-US" sz="140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lang="en-US" altLang="ja-JP" sz="16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コーポレートガバナンスとの関連付け</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4" name="グループ化 3">
            <a:extLst>
              <a:ext uri="{FF2B5EF4-FFF2-40B4-BE49-F238E27FC236}">
                <a16:creationId xmlns:a16="http://schemas.microsoft.com/office/drawing/2014/main" id="{B425B3F6-323B-E752-92E5-1CAF2426A4A5}"/>
              </a:ext>
            </a:extLst>
          </p:cNvPr>
          <p:cNvGrpSpPr/>
          <p:nvPr/>
        </p:nvGrpSpPr>
        <p:grpSpPr>
          <a:xfrm>
            <a:off x="765598" y="1542581"/>
            <a:ext cx="5184000" cy="288000"/>
            <a:chOff x="156000" y="1879963"/>
            <a:chExt cx="5760000" cy="288000"/>
          </a:xfrm>
        </p:grpSpPr>
        <p:sp>
          <p:nvSpPr>
            <p:cNvPr id="7" name="正方形/長方形 6">
              <a:extLst>
                <a:ext uri="{FF2B5EF4-FFF2-40B4-BE49-F238E27FC236}">
                  <a16:creationId xmlns:a16="http://schemas.microsoft.com/office/drawing/2014/main" id="{CE01136F-18FB-465A-C0BB-9E1CCE4E7E8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（例１）取締役会等コーポレート・ガバナンスとの関係</a:t>
              </a:r>
            </a:p>
          </p:txBody>
        </p:sp>
        <p:cxnSp>
          <p:nvCxnSpPr>
            <p:cNvPr id="8" name="直線コネクタ 7">
              <a:extLst>
                <a:ext uri="{FF2B5EF4-FFF2-40B4-BE49-F238E27FC236}">
                  <a16:creationId xmlns:a16="http://schemas.microsoft.com/office/drawing/2014/main" id="{8D5E4920-165A-7ABD-2585-3F6BC870D5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E22C8A72-9A64-460B-A9A4-223D212E47A5}"/>
              </a:ext>
            </a:extLst>
          </p:cNvPr>
          <p:cNvGrpSpPr/>
          <p:nvPr/>
        </p:nvGrpSpPr>
        <p:grpSpPr>
          <a:xfrm>
            <a:off x="6239438" y="1542581"/>
            <a:ext cx="5184000" cy="288000"/>
            <a:chOff x="156000" y="1879963"/>
            <a:chExt cx="5760000" cy="288000"/>
          </a:xfrm>
        </p:grpSpPr>
        <p:sp>
          <p:nvSpPr>
            <p:cNvPr id="10" name="正方形/長方形 9">
              <a:extLst>
                <a:ext uri="{FF2B5EF4-FFF2-40B4-BE49-F238E27FC236}">
                  <a16:creationId xmlns:a16="http://schemas.microsoft.com/office/drawing/2014/main" id="{ADA4F40A-8ADC-954C-041E-67B4823C125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（例２）ステークホルダーとの対話、情報開示</a:t>
              </a:r>
            </a:p>
          </p:txBody>
        </p:sp>
        <p:cxnSp>
          <p:nvCxnSpPr>
            <p:cNvPr id="11" name="直線コネクタ 10">
              <a:extLst>
                <a:ext uri="{FF2B5EF4-FFF2-40B4-BE49-F238E27FC236}">
                  <a16:creationId xmlns:a16="http://schemas.microsoft.com/office/drawing/2014/main" id="{512324EC-DA17-FC8F-2790-60F636E051C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 name="Title 1">
            <a:extLst>
              <a:ext uri="{FF2B5EF4-FFF2-40B4-BE49-F238E27FC236}">
                <a16:creationId xmlns:a16="http://schemas.microsoft.com/office/drawing/2014/main" id="{8DAD6981-E16A-90A9-2B93-4A6EF79527E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xxx</a:t>
            </a:r>
            <a:r>
              <a:rPr lang="ja-JP" altLang="en-US" sz="2000">
                <a:solidFill>
                  <a:schemeClr val="tx1">
                    <a:lumMod val="50000"/>
                    <a:lumOff val="50000"/>
                  </a:schemeClr>
                </a:solidFill>
              </a:rPr>
              <a:t>株式会社｜（</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13" name="Title 1">
            <a:extLst>
              <a:ext uri="{FF2B5EF4-FFF2-40B4-BE49-F238E27FC236}">
                <a16:creationId xmlns:a16="http://schemas.microsoft.com/office/drawing/2014/main" id="{791E0911-91F3-0D2F-15BC-D8442E115632}"/>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に取り組むことで、中長期的な企業価値向上とステークホルダーとの対話を推進</a:t>
            </a:r>
            <a:endParaRPr kumimoji="1" lang="en-US" altLang="ja-JP">
              <a:solidFill>
                <a:srgbClr val="FF0000"/>
              </a:solidFill>
            </a:endParaRPr>
          </a:p>
        </p:txBody>
      </p:sp>
      <p:cxnSp>
        <p:nvCxnSpPr>
          <p:cNvPr id="14" name="直線コネクタ 13">
            <a:extLst>
              <a:ext uri="{FF2B5EF4-FFF2-40B4-BE49-F238E27FC236}">
                <a16:creationId xmlns:a16="http://schemas.microsoft.com/office/drawing/2014/main" id="{F6F159E4-0C5E-3039-684A-C277A8C1D63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0A826B84-D469-D01C-EC3A-E8B7FE7490E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7F4BBD01-D140-9963-B1A6-20EF1CCD2306}"/>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中長期的な企業価値向上に向けた取組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689EF-4843-9FC7-EA27-5E991B8608EA}"/>
            </a:ext>
          </a:extLst>
        </p:cNvPr>
        <p:cNvGrpSpPr/>
        <p:nvPr/>
      </p:nvGrpSpPr>
      <p:grpSpPr>
        <a:xfrm>
          <a:off x="0" y="0"/>
          <a:ext cx="0" cy="0"/>
          <a:chOff x="0" y="0"/>
          <a:chExt cx="0" cy="0"/>
        </a:xfrm>
      </p:grpSpPr>
      <p:graphicFrame>
        <p:nvGraphicFramePr>
          <p:cNvPr id="31" name="think-cell data - do not delete" hidden="1">
            <a:extLst>
              <a:ext uri="{FF2B5EF4-FFF2-40B4-BE49-F238E27FC236}">
                <a16:creationId xmlns:a16="http://schemas.microsoft.com/office/drawing/2014/main" id="{7638943F-9CBD-C1FA-784F-7856427BA36C}"/>
              </a:ext>
            </a:extLst>
          </p:cNvPr>
          <p:cNvGraphicFramePr>
            <a:graphicFrameLocks noChangeAspect="1"/>
          </p:cNvGraphicFramePr>
          <p:nvPr>
            <p:custDataLst>
              <p:tags r:id="rId1"/>
            </p:custDataLst>
            <p:extLst>
              <p:ext uri="{D42A27DB-BD31-4B8C-83A1-F6EECF244321}">
                <p14:modId xmlns:p14="http://schemas.microsoft.com/office/powerpoint/2010/main" val="25642548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693" imgH="689" progId="TCLayout.ActiveDocument.1">
                  <p:embed/>
                </p:oleObj>
              </mc:Choice>
              <mc:Fallback>
                <p:oleObj name="think-cellスライド" r:id="rId3" imgW="693" imgH="689" progId="TCLayout.ActiveDocument.1">
                  <p:embed/>
                  <p:pic>
                    <p:nvPicPr>
                      <p:cNvPr id="31" name="think-cell data - do not delete" hidden="1">
                        <a:extLst>
                          <a:ext uri="{FF2B5EF4-FFF2-40B4-BE49-F238E27FC236}">
                            <a16:creationId xmlns:a16="http://schemas.microsoft.com/office/drawing/2014/main" id="{7638943F-9CBD-C1FA-784F-7856427BA36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Title 1">
            <a:extLst>
              <a:ext uri="{FF2B5EF4-FFF2-40B4-BE49-F238E27FC236}">
                <a16:creationId xmlns:a16="http://schemas.microsoft.com/office/drawing/2014/main" id="{5BA412BA-35CE-B0D8-04AB-86C7EA764CC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ⅰ</a:t>
            </a:r>
            <a:r>
              <a:rPr lang="ja-JP" altLang="en-US" sz="2000">
                <a:solidFill>
                  <a:schemeClr val="tx1">
                    <a:lumMod val="50000"/>
                    <a:lumOff val="50000"/>
                  </a:schemeClr>
                </a:solidFill>
              </a:rPr>
              <a:t>）（</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15" name="正方形/長方形 14">
            <a:extLst>
              <a:ext uri="{FF2B5EF4-FFF2-40B4-BE49-F238E27FC236}">
                <a16:creationId xmlns:a16="http://schemas.microsoft.com/office/drawing/2014/main" id="{7FEF039B-F01B-EA72-3C85-23FFA62B112F}"/>
              </a:ext>
            </a:extLst>
          </p:cNvPr>
          <p:cNvSpPr/>
          <p:nvPr/>
        </p:nvSpPr>
        <p:spPr>
          <a:xfrm>
            <a:off x="9918700" y="85758"/>
            <a:ext cx="2187579"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必須項目（代替手段）</a:t>
            </a:r>
          </a:p>
        </p:txBody>
      </p:sp>
      <p:grpSp>
        <p:nvGrpSpPr>
          <p:cNvPr id="5" name="グループ化 4">
            <a:extLst>
              <a:ext uri="{FF2B5EF4-FFF2-40B4-BE49-F238E27FC236}">
                <a16:creationId xmlns:a16="http://schemas.microsoft.com/office/drawing/2014/main" id="{C9A85E23-8FC0-4DB9-862C-8444B7EA87A2}"/>
              </a:ext>
            </a:extLst>
          </p:cNvPr>
          <p:cNvGrpSpPr/>
          <p:nvPr/>
        </p:nvGrpSpPr>
        <p:grpSpPr>
          <a:xfrm>
            <a:off x="717613" y="1095482"/>
            <a:ext cx="10862746" cy="4667037"/>
            <a:chOff x="717613" y="1095482"/>
            <a:chExt cx="10862746" cy="4667037"/>
          </a:xfrm>
        </p:grpSpPr>
        <p:pic>
          <p:nvPicPr>
            <p:cNvPr id="3" name="図 2" descr="図形&#10;&#10;AI によって生成されたコンテンツは間違っている可能性があります。">
              <a:extLst>
                <a:ext uri="{FF2B5EF4-FFF2-40B4-BE49-F238E27FC236}">
                  <a16:creationId xmlns:a16="http://schemas.microsoft.com/office/drawing/2014/main" id="{02A6AF23-E5ED-625A-FDDF-4E17C9390C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7613" y="3712026"/>
              <a:ext cx="10756774" cy="2050493"/>
            </a:xfrm>
            <a:prstGeom prst="rect">
              <a:avLst/>
            </a:prstGeom>
          </p:spPr>
        </p:pic>
        <p:pic>
          <p:nvPicPr>
            <p:cNvPr id="2" name="図 1" descr="図形&#10;&#10;AI によって生成されたコンテンツは間違っている可能性があります。">
              <a:extLst>
                <a:ext uri="{FF2B5EF4-FFF2-40B4-BE49-F238E27FC236}">
                  <a16:creationId xmlns:a16="http://schemas.microsoft.com/office/drawing/2014/main" id="{ECF35936-0962-E0D8-DD01-5236532932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9731" y="1417780"/>
              <a:ext cx="10770628" cy="642857"/>
            </a:xfrm>
            <a:prstGeom prst="rect">
              <a:avLst/>
            </a:prstGeom>
          </p:spPr>
        </p:pic>
        <p:sp>
          <p:nvSpPr>
            <p:cNvPr id="60" name="ee4pContent3">
              <a:extLst>
                <a:ext uri="{FF2B5EF4-FFF2-40B4-BE49-F238E27FC236}">
                  <a16:creationId xmlns:a16="http://schemas.microsoft.com/office/drawing/2014/main" id="{9C46AB21-CA11-F7F0-24BA-52EFF849EEB8}"/>
                </a:ext>
              </a:extLst>
            </p:cNvPr>
            <p:cNvSpPr txBox="1"/>
            <p:nvPr/>
          </p:nvSpPr>
          <p:spPr>
            <a:xfrm>
              <a:off x="809731" y="1095482"/>
              <a:ext cx="10572538" cy="784225"/>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0" name="ee4pContent3">
              <a:extLst>
                <a:ext uri="{FF2B5EF4-FFF2-40B4-BE49-F238E27FC236}">
                  <a16:creationId xmlns:a16="http://schemas.microsoft.com/office/drawing/2014/main" id="{CAA3766E-7D2E-3A53-5F07-8C1C16D577F0}"/>
                </a:ext>
              </a:extLst>
            </p:cNvPr>
            <p:cNvSpPr txBox="1"/>
            <p:nvPr/>
          </p:nvSpPr>
          <p:spPr>
            <a:xfrm>
              <a:off x="8001001" y="1180443"/>
              <a:ext cx="338126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lgn="r">
                <a:buNone/>
                <a:defRPr/>
              </a:pPr>
              <a:r>
                <a:rPr kumimoji="1" lang="ja-JP" altLang="en-US"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令和＠＠年＠＠月＠＠日</a:t>
              </a: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pic>
          <p:nvPicPr>
            <p:cNvPr id="24" name="図 23" descr="図形&#10;&#10;AI によって生成されたコンテンツは間違っている可能性があります。">
              <a:extLst>
                <a:ext uri="{FF2B5EF4-FFF2-40B4-BE49-F238E27FC236}">
                  <a16:creationId xmlns:a16="http://schemas.microsoft.com/office/drawing/2014/main" id="{02ADB7A0-F3A5-5D83-F7C2-4BDA7FECA82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9731" y="1834614"/>
              <a:ext cx="5278633" cy="1374384"/>
            </a:xfrm>
            <a:prstGeom prst="rect">
              <a:avLst/>
            </a:prstGeom>
          </p:spPr>
        </p:pic>
        <p:sp>
          <p:nvSpPr>
            <p:cNvPr id="27" name="ee4pContent3">
              <a:extLst>
                <a:ext uri="{FF2B5EF4-FFF2-40B4-BE49-F238E27FC236}">
                  <a16:creationId xmlns:a16="http://schemas.microsoft.com/office/drawing/2014/main" id="{D671EB05-2E5F-A0B1-E307-7F23F1B25978}"/>
                </a:ext>
              </a:extLst>
            </p:cNvPr>
            <p:cNvSpPr txBox="1"/>
            <p:nvPr/>
          </p:nvSpPr>
          <p:spPr>
            <a:xfrm>
              <a:off x="5970251" y="1949017"/>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8" name="ee4pContent3">
              <a:extLst>
                <a:ext uri="{FF2B5EF4-FFF2-40B4-BE49-F238E27FC236}">
                  <a16:creationId xmlns:a16="http://schemas.microsoft.com/office/drawing/2014/main" id="{1AEFD6E1-07ED-C6F8-B5AA-317D297A3EBC}"/>
                </a:ext>
              </a:extLst>
            </p:cNvPr>
            <p:cNvSpPr txBox="1"/>
            <p:nvPr/>
          </p:nvSpPr>
          <p:spPr>
            <a:xfrm>
              <a:off x="5970251" y="2321485"/>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9" name="ee4pContent3">
              <a:extLst>
                <a:ext uri="{FF2B5EF4-FFF2-40B4-BE49-F238E27FC236}">
                  <a16:creationId xmlns:a16="http://schemas.microsoft.com/office/drawing/2014/main" id="{994B6103-A6BF-BB06-F983-DCD34A5D09DC}"/>
                </a:ext>
              </a:extLst>
            </p:cNvPr>
            <p:cNvSpPr txBox="1"/>
            <p:nvPr/>
          </p:nvSpPr>
          <p:spPr>
            <a:xfrm>
              <a:off x="5970251" y="2693953"/>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4" name="正方形/長方形 3">
            <a:extLst>
              <a:ext uri="{FF2B5EF4-FFF2-40B4-BE49-F238E27FC236}">
                <a16:creationId xmlns:a16="http://schemas.microsoft.com/office/drawing/2014/main" id="{669EB5FD-A661-459B-276F-C8D62293D476}"/>
              </a:ext>
            </a:extLst>
          </p:cNvPr>
          <p:cNvSpPr/>
          <p:nvPr/>
        </p:nvSpPr>
        <p:spPr>
          <a:xfrm>
            <a:off x="2161954" y="2818217"/>
            <a:ext cx="7868093" cy="12215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共同実施者のうち、本事業を中核的に推進する主体ではない場合は、本文書を作成・提出することにより、「①ウ 経営層のコミット｜</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株式会社｜（</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ⅰ</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ⅱ</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）」の提出を省略可できる。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indent="-285750">
              <a:buFont typeface="Arial" panose="020B0604020202020204" pitchFamily="34" charset="0"/>
              <a:buChar char="•"/>
            </a:pPr>
            <a:r>
              <a:rPr lang="ja-JP" altLang="en-US" sz="1400" dirty="0">
                <a:solidFill>
                  <a:prstClr val="black"/>
                </a:solidFill>
                <a:latin typeface="Meiryo UI" panose="020B0604030504040204" pitchFamily="50" charset="-128"/>
                <a:ea typeface="Meiryo UI" panose="020B0604030504040204" pitchFamily="50" charset="-128"/>
              </a:rPr>
              <a:t>なお、本文書を作成する場合は、日付・住所・法人名・代表者の役職・氏名のみを記載すること。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030527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4ACC7475-8868-F40B-1F06-CF79E0F7E9D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9CDEF5C-26F9-38E3-C8ED-DAA4B5D50F1F}"/>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②間接補助事業の実現性に関する</a:t>
            </a:r>
            <a:r>
              <a:rPr kumimoji="1" lang="ja-JP" alt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82687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A7FF9-F01D-C74A-63DB-16E62E578E06}"/>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C448B6F6-5282-ECB4-FFC8-4A5E6D9D30E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59" imgH="360" progId="TCLayout.ActiveDocument.1">
                  <p:embed/>
                </p:oleObj>
              </mc:Choice>
              <mc:Fallback>
                <p:oleObj name="think-cellスライド" r:id="rId3" imgW="359" imgH="360" progId="TCLayout.ActiveDocument.1">
                  <p:embed/>
                  <p:pic>
                    <p:nvPicPr>
                      <p:cNvPr id="5" name="think-cell data - do not delete" hidden="1">
                        <a:extLst>
                          <a:ext uri="{FF2B5EF4-FFF2-40B4-BE49-F238E27FC236}">
                            <a16:creationId xmlns:a16="http://schemas.microsoft.com/office/drawing/2014/main" id="{C448B6F6-5282-ECB4-FFC8-4A5E6D9D30E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5ABEE49F-CDE9-254E-B5AE-DA8046EDCB0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0BAB932A-D047-ADCE-9BE5-49948AD1B9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p>
          <a:p>
            <a:r>
              <a:rPr lang="en-US" altLang="ja-JP" dirty="0">
                <a:solidFill>
                  <a:schemeClr val="tx1"/>
                </a:solidFill>
              </a:rPr>
              <a:t>xx</a:t>
            </a:r>
            <a:r>
              <a:rPr lang="ja-JP" altLang="en-US" dirty="0">
                <a:solidFill>
                  <a:schemeClr val="tx1"/>
                </a:solidFill>
              </a:rPr>
              <a:t>年までに設備導入、</a:t>
            </a:r>
            <a:r>
              <a:rPr lang="en-US" altLang="ja-JP" dirty="0">
                <a:solidFill>
                  <a:schemeClr val="tx1"/>
                </a:solidFill>
              </a:rPr>
              <a:t>xx</a:t>
            </a:r>
            <a:r>
              <a:rPr lang="ja-JP" altLang="en-US" dirty="0">
                <a:solidFill>
                  <a:schemeClr val="tx1"/>
                </a:solidFill>
              </a:rPr>
              <a:t>年までに設備の稼働開始、</a:t>
            </a:r>
            <a:r>
              <a:rPr lang="en-US" altLang="ja-JP" dirty="0">
                <a:solidFill>
                  <a:schemeClr val="tx1"/>
                </a:solidFill>
              </a:rPr>
              <a:t>xx</a:t>
            </a:r>
            <a:r>
              <a:rPr lang="ja-JP" altLang="en-US" dirty="0">
                <a:solidFill>
                  <a:schemeClr val="tx1"/>
                </a:solidFill>
              </a:rPr>
              <a:t>年には投資回収を見込む</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200B9D59-0142-B3FC-E658-BD8D757CF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44DD40B9-C6E6-0141-0D41-AC489BA897A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FBB5188D-F46A-C98F-64F2-AA64534664FF}"/>
              </a:ext>
            </a:extLst>
          </p:cNvPr>
          <p:cNvSpPr/>
          <p:nvPr/>
        </p:nvSpPr>
        <p:spPr>
          <a:xfrm>
            <a:off x="1559715" y="1909482"/>
            <a:ext cx="9072571" cy="303903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スケジュール</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→簡潔にタスク分解したうえで、間接補助事業のスケジュールの全体感を記載すること。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計画における重要なマイルストンを明記すること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設備導入、設備の稼働開始、（グリーン製品による）投資回収の</a:t>
            </a:r>
            <a:r>
              <a:rPr lang="en-US" altLang="ja-JP" sz="1400" dirty="0">
                <a:solidFill>
                  <a:srgbClr val="FF0000"/>
                </a:solidFill>
                <a:latin typeface="Meiryo UI" panose="020B0604030504040204" pitchFamily="50" charset="-128"/>
                <a:ea typeface="Meiryo UI" panose="020B0604030504040204" pitchFamily="50" charset="-128"/>
              </a:rPr>
              <a:t>3</a:t>
            </a:r>
            <a:r>
              <a:rPr lang="ja-JP" altLang="en-US" sz="1400" dirty="0">
                <a:solidFill>
                  <a:srgbClr val="FF0000"/>
                </a:solidFill>
                <a:latin typeface="Meiryo UI" panose="020B0604030504040204" pitchFamily="50" charset="-128"/>
                <a:ea typeface="Meiryo UI" panose="020B0604030504040204" pitchFamily="50" charset="-128"/>
              </a:rPr>
              <a:t>時点を明記すること。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261257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C88EB7F2-5EDF-9BDF-3120-898429CEA3E4}"/>
              </a:ext>
            </a:extLst>
          </p:cNvPr>
          <p:cNvGraphicFramePr>
            <a:graphicFrameLocks noChangeAspect="1"/>
          </p:cNvGraphicFramePr>
          <p:nvPr>
            <p:custDataLst>
              <p:tags r:id="rId1"/>
            </p:custDataLst>
            <p:extLst>
              <p:ext uri="{D42A27DB-BD31-4B8C-83A1-F6EECF244321}">
                <p14:modId xmlns:p14="http://schemas.microsoft.com/office/powerpoint/2010/main" val="6152820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C88EB7F2-5EDF-9BDF-3120-898429CEA3E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3" name="Table 25">
            <a:extLst>
              <a:ext uri="{FF2B5EF4-FFF2-40B4-BE49-F238E27FC236}">
                <a16:creationId xmlns:a16="http://schemas.microsoft.com/office/drawing/2014/main" id="{67A02B84-C919-4CA6-0D48-C6CAEBF8A7CA}"/>
              </a:ext>
            </a:extLst>
          </p:cNvPr>
          <p:cNvGraphicFramePr>
            <a:graphicFrameLocks noGrp="1"/>
          </p:cNvGraphicFramePr>
          <p:nvPr>
            <p:extLst>
              <p:ext uri="{D42A27DB-BD31-4B8C-83A1-F6EECF244321}">
                <p14:modId xmlns:p14="http://schemas.microsoft.com/office/powerpoint/2010/main" val="4216890833"/>
              </p:ext>
            </p:extLst>
          </p:nvPr>
        </p:nvGraphicFramePr>
        <p:xfrm>
          <a:off x="156000" y="1452285"/>
          <a:ext cx="11879998" cy="514332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50" b="1">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5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50" b="1">
                          <a:latin typeface="Meiryo UI" panose="020B0604030504040204" pitchFamily="50" charset="-128"/>
                          <a:ea typeface="Meiryo UI" panose="020B0604030504040204" pitchFamily="50" charset="-128"/>
                        </a:rPr>
                        <a:t>2025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2026</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2027</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2028</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2029</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2030</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2031</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2032</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2033</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2034</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2035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50">
                          <a:latin typeface="Meiryo UI" panose="020B0604030504040204" pitchFamily="50" charset="-128"/>
                          <a:ea typeface="Meiryo UI" panose="020B0604030504040204" pitchFamily="50" charset="-128"/>
                        </a:rPr>
                        <a:t>xx</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うち発電コスト</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6458186"/>
                  </a:ext>
                </a:extLst>
              </a:tr>
              <a:tr h="170294">
                <a:tc>
                  <a:txBody>
                    <a:bodyPr/>
                    <a:lstStyle/>
                    <a:p>
                      <a:pPr algn="l"/>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50" dirty="0">
                          <a:latin typeface="Meiryo UI" panose="020B0604030504040204" pitchFamily="50" charset="-128"/>
                          <a:ea typeface="Meiryo UI" panose="020B0604030504040204" pitchFamily="50" charset="-128"/>
                        </a:rPr>
                        <a:t>3</a:t>
                      </a:r>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営業利益（</a:t>
                      </a:r>
                      <a:r>
                        <a:rPr kumimoji="1" lang="en-US" altLang="ja-JP" sz="1050">
                          <a:latin typeface="Meiryo UI" panose="020B0604030504040204" pitchFamily="50" charset="-128"/>
                          <a:ea typeface="Meiryo UI" panose="020B0604030504040204" pitchFamily="50" charset="-128"/>
                        </a:rPr>
                        <a:t>a</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70294">
                <a:tc>
                  <a:txBody>
                    <a:bodyPr/>
                    <a:lstStyle/>
                    <a:p>
                      <a:pPr algn="l"/>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減価償却費（</a:t>
                      </a:r>
                      <a:r>
                        <a:rPr kumimoji="1" lang="en-US" altLang="ja-JP" sz="1050">
                          <a:latin typeface="Meiryo UI" panose="020B0604030504040204" pitchFamily="50" charset="-128"/>
                          <a:ea typeface="Meiryo UI" panose="020B0604030504040204" pitchFamily="50" charset="-128"/>
                        </a:rPr>
                        <a:t>b</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70294">
                <a:tc>
                  <a:txBody>
                    <a:bodyPr/>
                    <a:lstStyle/>
                    <a:p>
                      <a:pPr algn="l"/>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補助事業に関する経費（</a:t>
                      </a:r>
                      <a:r>
                        <a:rPr kumimoji="1" lang="en-US" altLang="ja-JP" sz="1050">
                          <a:latin typeface="Meiryo UI" panose="020B0604030504040204" pitchFamily="50" charset="-128"/>
                          <a:ea typeface="Meiryo UI" panose="020B0604030504040204" pitchFamily="50" charset="-128"/>
                        </a:rPr>
                        <a:t>c</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70294">
                <a:tc>
                  <a:txBody>
                    <a:bodyPr/>
                    <a:lstStyle/>
                    <a:p>
                      <a:pPr algn="l"/>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補助金額（</a:t>
                      </a:r>
                      <a:r>
                        <a:rPr kumimoji="1" lang="en-US" altLang="ja-JP" sz="1050">
                          <a:latin typeface="Meiryo UI" panose="020B0604030504040204" pitchFamily="50" charset="-128"/>
                          <a:ea typeface="Meiryo UI" panose="020B0604030504040204" pitchFamily="50" charset="-128"/>
                        </a:rPr>
                        <a:t>d</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他制度による収益等</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a:t>
                      </a:r>
                      <a:r>
                        <a:rPr kumimoji="1" lang="en-US" altLang="ja-JP" sz="1050">
                          <a:latin typeface="Meiryo UI" panose="020B0604030504040204" pitchFamily="50" charset="-128"/>
                          <a:ea typeface="Meiryo UI" panose="020B0604030504040204" pitchFamily="50" charset="-128"/>
                        </a:rPr>
                        <a:t>d’</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0854640"/>
                  </a:ext>
                </a:extLst>
              </a:tr>
              <a:tr h="170294">
                <a:tc>
                  <a:txBody>
                    <a:bodyPr/>
                    <a:lstStyle/>
                    <a:p>
                      <a:pPr algn="l"/>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補助事業におけるキャッシュフロー（</a:t>
                      </a:r>
                      <a:r>
                        <a:rPr kumimoji="1" lang="en-US" altLang="ja-JP" sz="1050">
                          <a:latin typeface="Meiryo UI" panose="020B0604030504040204" pitchFamily="50" charset="-128"/>
                          <a:ea typeface="Meiryo UI" panose="020B0604030504040204" pitchFamily="50" charset="-128"/>
                        </a:rPr>
                        <a:t>e=</a:t>
                      </a:r>
                      <a:r>
                        <a:rPr kumimoji="1" lang="en-US" altLang="ja-JP" sz="1050" err="1">
                          <a:latin typeface="Meiryo UI" panose="020B0604030504040204" pitchFamily="50" charset="-128"/>
                          <a:ea typeface="Meiryo UI" panose="020B0604030504040204" pitchFamily="50" charset="-128"/>
                        </a:rPr>
                        <a:t>a+b</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098724"/>
                  </a:ext>
                </a:extLst>
              </a:tr>
              <a:tr h="170294">
                <a:tc>
                  <a:txBody>
                    <a:bodyPr/>
                    <a:lstStyle/>
                    <a:p>
                      <a:pPr algn="l"/>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投資未回収額（</a:t>
                      </a:r>
                      <a:r>
                        <a:rPr kumimoji="1" lang="en-US" altLang="ja-JP" sz="1050">
                          <a:latin typeface="Meiryo UI" panose="020B0604030504040204" pitchFamily="50" charset="-128"/>
                          <a:ea typeface="Meiryo UI" panose="020B0604030504040204" pitchFamily="50" charset="-128"/>
                        </a:rPr>
                        <a:t>c-d-d’-e</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54989711"/>
                  </a:ext>
                </a:extLst>
              </a:tr>
              <a:tr h="170294">
                <a:tc>
                  <a:txBody>
                    <a:bodyPr/>
                    <a:lstStyle/>
                    <a:p>
                      <a:pPr algn="l"/>
                      <a:r>
                        <a:rPr kumimoji="1" lang="en-US" altLang="ja-JP" sz="1050">
                          <a:latin typeface="Meiryo UI" panose="020B0604030504040204" pitchFamily="50" charset="-128"/>
                          <a:ea typeface="Meiryo UI" panose="020B0604030504040204" pitchFamily="50" charset="-128"/>
                        </a:rPr>
                        <a:t>9</a:t>
                      </a:r>
                      <a:r>
                        <a:rPr kumimoji="1" lang="ja-JP" altLang="en-US" sz="1050">
                          <a:latin typeface="Meiryo UI" panose="020B0604030504040204" pitchFamily="50" charset="-128"/>
                          <a:ea typeface="Meiryo UI" panose="020B0604030504040204" pitchFamily="50" charset="-128"/>
                        </a:rPr>
                        <a:t>　　</a:t>
                      </a: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投資回収期間</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0">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1270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43653"/>
                  </a:ext>
                </a:extLst>
              </a:tr>
            </a:tbl>
          </a:graphicData>
        </a:graphic>
      </p:graphicFrame>
      <p:sp>
        <p:nvSpPr>
          <p:cNvPr id="5" name="Title 1">
            <a:extLst>
              <a:ext uri="{FF2B5EF4-FFF2-40B4-BE49-F238E27FC236}">
                <a16:creationId xmlns:a16="http://schemas.microsoft.com/office/drawing/2014/main" id="{03F9C759-79F7-9F10-A785-33F1A9F8C23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331D2281-0D03-B683-D9C4-5DB21F2A367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投資回収</a:t>
            </a:r>
            <a:r>
              <a:rPr lang="ja-JP" altLang="en-US">
                <a:solidFill>
                  <a:schemeClr val="tx1"/>
                </a:solidFill>
              </a:rPr>
              <a:t>の目処は</a:t>
            </a:r>
            <a:r>
              <a:rPr lang="en-US" altLang="ja-JP">
                <a:solidFill>
                  <a:schemeClr val="tx1"/>
                </a:solidFill>
              </a:rPr>
              <a:t>xx</a:t>
            </a:r>
            <a:r>
              <a:rPr lang="ja-JP" altLang="en-US">
                <a:solidFill>
                  <a:schemeClr val="tx1"/>
                </a:solidFill>
              </a:rPr>
              <a:t>年を</a:t>
            </a:r>
            <a:r>
              <a:rPr kumimoji="1" lang="ja-JP" altLang="en-US">
                <a:solidFill>
                  <a:schemeClr val="tx1"/>
                </a:solidFill>
              </a:rPr>
              <a:t>想定している</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1F941253-BED3-2240-8A3E-9D7FA9BB31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7460084E-D530-6FAF-4ACF-451936E79D8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0" name="正方形/長方形 9">
            <a:extLst>
              <a:ext uri="{FF2B5EF4-FFF2-40B4-BE49-F238E27FC236}">
                <a16:creationId xmlns:a16="http://schemas.microsoft.com/office/drawing/2014/main" id="{A4B8B7BB-6529-1594-E694-912EE3B1A32D}"/>
              </a:ext>
            </a:extLst>
          </p:cNvPr>
          <p:cNvSpPr/>
          <p:nvPr/>
        </p:nvSpPr>
        <p:spPr>
          <a:xfrm>
            <a:off x="2161954" y="980547"/>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zh-TW" altLang="en-US" sz="1400" dirty="0">
                <a:solidFill>
                  <a:srgbClr val="FF0000"/>
                </a:solidFill>
                <a:latin typeface="Meiryo UI" panose="020B0604030504040204" pitchFamily="50" charset="-128"/>
                <a:ea typeface="Meiryo UI" panose="020B0604030504040204" pitchFamily="50" charset="-128"/>
              </a:rPr>
              <a:t>別添２</a:t>
            </a:r>
            <a:r>
              <a:rPr lang="en-US" altLang="zh-TW" sz="1400" dirty="0">
                <a:solidFill>
                  <a:srgbClr val="FF0000"/>
                </a:solidFill>
                <a:latin typeface="Meiryo UI" panose="020B0604030504040204" pitchFamily="50" charset="-128"/>
                <a:ea typeface="Meiryo UI" panose="020B0604030504040204" pitchFamily="50" charset="-128"/>
              </a:rPr>
              <a:t>_</a:t>
            </a:r>
            <a:r>
              <a:rPr lang="zh-TW" altLang="en-US" sz="1400" dirty="0">
                <a:solidFill>
                  <a:srgbClr val="FF0000"/>
                </a:solidFill>
                <a:latin typeface="Meiryo UI" panose="020B0604030504040204" pitchFamily="50" charset="-128"/>
                <a:ea typeface="Meiryo UI" panose="020B0604030504040204" pitchFamily="50" charset="-128"/>
              </a:rPr>
              <a:t>収支計画</a:t>
            </a:r>
            <a:r>
              <a:rPr lang="ja-JP" altLang="en-US" sz="1400" dirty="0">
                <a:solidFill>
                  <a:srgbClr val="FF0000"/>
                </a:solidFill>
                <a:latin typeface="Meiryo UI" panose="020B0604030504040204" pitchFamily="50" charset="-128"/>
                <a:ea typeface="Meiryo UI" panose="020B0604030504040204" pitchFamily="50" charset="-128"/>
              </a:rPr>
              <a:t>」から適宜転記すること。別添２作成の際は、補助対象事業の不確実性を前提とした上で、一定の仮定に基づき、</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年頃までの長期的な事業スケジュールの概要について、以下の点に留意しつつ作成すること。また、売上高達成に向けた道筋と根拠について、適宜補足すること。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売上高、売上原価、売上総利益、販売費、一般管理費、営業利益までは、「①ア 基本的要件」で記載したグリーン事業（製品）について次頁以降に記載すること（詳細は様式第３別添２</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２、２</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３を参照）。</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提案時点での数字や内容は必ずしも正確である必要はなく、対象製品の収益化・事業成長の見通し・スケジュール（当初計画）を確認するためのものである。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今後、業務実施期間中のモニタリングにおいて、当該情報をアップデートした上で、定期的に確認を行う予定である。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価値提供・収益化等については、「他制度による収益等」等として、政府・公的機関による規制・制度的措置等に関する一定の見通し（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価格等）に基づき記載することで差し支えない。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99090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BA320-E9FB-FCAE-3316-9BDCBB45787F}"/>
            </a:ext>
          </a:extLst>
        </p:cNvPr>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A160E13D-37AE-5A12-EADF-596F79E94E0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A160E13D-37AE-5A12-EADF-596F79E94E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A2667CD7-F9A3-6BC9-6505-CBBD150850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8B02A431-157D-123F-1BE7-D1748EAD80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（参考）共通グリーン製品の</a:t>
            </a:r>
            <a:r>
              <a:rPr kumimoji="1" lang="ja-JP" altLang="en-US" sz="2400" dirty="0">
                <a:solidFill>
                  <a:schemeClr val="tx1"/>
                </a:solidFill>
                <a:latin typeface="Meiryo UI" panose="020B0604030504040204" pitchFamily="50" charset="-128"/>
                <a:ea typeface="Meiryo UI" panose="020B0604030504040204" pitchFamily="50" charset="-128"/>
              </a:rPr>
              <a:t>自社の収支相当分（合計）</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9061AB28-4572-010B-C255-7A839A4DAB7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6E5288B2-A79B-DF38-4D2E-0C21D3A1458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181CB05E-2988-4F03-24F0-8FCB8F64B10D}"/>
              </a:ext>
            </a:extLst>
          </p:cNvPr>
          <p:cNvGrpSpPr/>
          <p:nvPr/>
        </p:nvGrpSpPr>
        <p:grpSpPr>
          <a:xfrm>
            <a:off x="180000" y="1624859"/>
            <a:ext cx="11856000" cy="288000"/>
            <a:chOff x="156000" y="1879963"/>
            <a:chExt cx="5760000" cy="288000"/>
          </a:xfrm>
        </p:grpSpPr>
        <p:sp>
          <p:nvSpPr>
            <p:cNvPr id="9" name="正方形/長方形 8">
              <a:extLst>
                <a:ext uri="{FF2B5EF4-FFF2-40B4-BE49-F238E27FC236}">
                  <a16:creationId xmlns:a16="http://schemas.microsoft.com/office/drawing/2014/main" id="{871CAD71-3679-728D-7B38-3A042C53ED0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共同申請内で各社共通して取り扱うグリーン製品の自社の収支相当分（合計）</a:t>
              </a:r>
            </a:p>
          </p:txBody>
        </p:sp>
        <p:cxnSp>
          <p:nvCxnSpPr>
            <p:cNvPr id="11" name="直線コネクタ 10">
              <a:extLst>
                <a:ext uri="{FF2B5EF4-FFF2-40B4-BE49-F238E27FC236}">
                  <a16:creationId xmlns:a16="http://schemas.microsoft.com/office/drawing/2014/main" id="{FB61C410-A398-2BE8-4576-34C6803E30A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14" name="Table 25">
            <a:extLst>
              <a:ext uri="{FF2B5EF4-FFF2-40B4-BE49-F238E27FC236}">
                <a16:creationId xmlns:a16="http://schemas.microsoft.com/office/drawing/2014/main" id="{0E795BF9-8867-2AE4-74E1-D95C2CE3FC97}"/>
              </a:ext>
            </a:extLst>
          </p:cNvPr>
          <p:cNvGraphicFramePr>
            <a:graphicFrameLocks noGrp="1"/>
          </p:cNvGraphicFramePr>
          <p:nvPr/>
        </p:nvGraphicFramePr>
        <p:xfrm>
          <a:off x="156000" y="2001553"/>
          <a:ext cx="11879998" cy="341250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a:latin typeface="Meiryo UI" panose="020B0604030504040204" pitchFamily="50" charset="-128"/>
                          <a:ea typeface="Meiryo UI" panose="020B0604030504040204" pitchFamily="50" charset="-128"/>
                        </a:rPr>
                        <a:t>2025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2026</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2027</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2028</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2029</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2030</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2031</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2033</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2034</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a:latin typeface="Meiryo UI" panose="020B0604030504040204" pitchFamily="50" charset="-128"/>
                          <a:ea typeface="Meiryo UI" panose="020B0604030504040204" pitchFamily="50" charset="-128"/>
                        </a:rPr>
                        <a:t>2035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00">
                          <a:latin typeface="Meiryo UI" panose="020B0604030504040204" pitchFamily="50" charset="-128"/>
                          <a:ea typeface="Meiryo UI" panose="020B0604030504040204" pitchFamily="50" charset="-128"/>
                        </a:rPr>
                        <a:t>1</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00">
                          <a:latin typeface="Meiryo UI" panose="020B0604030504040204" pitchFamily="50" charset="-128"/>
                          <a:ea typeface="Meiryo UI" panose="020B0604030504040204" pitchFamily="50" charset="-128"/>
                        </a:rPr>
                        <a:t>xx</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うち発電コスト</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1983382"/>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2</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3</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営業利益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bl>
          </a:graphicData>
        </a:graphic>
      </p:graphicFrame>
      <p:sp>
        <p:nvSpPr>
          <p:cNvPr id="10" name="正方形/長方形 9">
            <a:extLst>
              <a:ext uri="{FF2B5EF4-FFF2-40B4-BE49-F238E27FC236}">
                <a16:creationId xmlns:a16="http://schemas.microsoft.com/office/drawing/2014/main" id="{3DE16054-5D27-A47F-B1A3-63574C4B81AA}"/>
              </a:ext>
            </a:extLst>
          </p:cNvPr>
          <p:cNvSpPr/>
          <p:nvPr/>
        </p:nvSpPr>
        <p:spPr>
          <a:xfrm>
            <a:off x="2161954" y="1391366"/>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合計収支計画の表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zh-TW" altLang="en-US" sz="1400" b="1" dirty="0">
                <a:solidFill>
                  <a:srgbClr val="FF0000"/>
                </a:solidFill>
                <a:latin typeface="Meiryo UI" panose="020B0604030504040204" pitchFamily="50" charset="-128"/>
                <a:ea typeface="Meiryo UI" panose="020B0604030504040204" pitchFamily="50" charset="-128"/>
              </a:rPr>
              <a:t>別添２－２</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製品別計画（各社｜共通製品）</a:t>
            </a:r>
            <a:r>
              <a:rPr lang="ja-JP" altLang="en-US" sz="1400" dirty="0">
                <a:solidFill>
                  <a:srgbClr val="FF0000"/>
                </a:solidFill>
                <a:latin typeface="Meiryo UI" panose="020B0604030504040204" pitchFamily="50" charset="-128"/>
                <a:ea typeface="Meiryo UI" panose="020B0604030504040204" pitchFamily="50" charset="-128"/>
              </a:rPr>
              <a:t>」から転記すること。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「①ア 基本的要件」で記載したグリーン事業（製品）のうち、共同申請内で各社共通して取り扱う製品の自社の収支相当分（合計）について、売上高、売上原価、売上総利益、販売費、一般管理費、営業利益まで記載すること（詳細は「</a:t>
            </a:r>
            <a:r>
              <a:rPr lang="ja-JP" altLang="en-US" sz="1400" b="1" dirty="0">
                <a:solidFill>
                  <a:srgbClr val="FF0000"/>
                </a:solidFill>
                <a:latin typeface="Meiryo UI" panose="020B0604030504040204" pitchFamily="50" charset="-128"/>
                <a:ea typeface="Meiryo UI" panose="020B0604030504040204" pitchFamily="50" charset="-128"/>
              </a:rPr>
              <a:t>様式第３</a:t>
            </a:r>
            <a:r>
              <a:rPr lang="zh-TW" altLang="en-US" sz="1400" b="1" dirty="0">
                <a:solidFill>
                  <a:srgbClr val="FF0000"/>
                </a:solidFill>
                <a:latin typeface="Meiryo UI" panose="020B0604030504040204" pitchFamily="50" charset="-128"/>
                <a:ea typeface="Meiryo UI" panose="020B0604030504040204" pitchFamily="50" charset="-128"/>
              </a:rPr>
              <a:t>別添２－２</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製品別計画（各社｜共通製品） </a:t>
            </a:r>
            <a:r>
              <a:rPr lang="ja-JP" altLang="en-US" sz="1400" dirty="0">
                <a:solidFill>
                  <a:srgbClr val="FF0000"/>
                </a:solidFill>
                <a:latin typeface="Meiryo UI" panose="020B0604030504040204" pitchFamily="50" charset="-128"/>
                <a:ea typeface="Meiryo UI" panose="020B0604030504040204" pitchFamily="50" charset="-128"/>
              </a:rPr>
              <a:t>」を参照）。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なお、提案時点での数字や内容は必ずしも正確である必要はなく、対象製品の収益化・事業成長の見通し・スケジュール（当初計画）を確認するためのものである。</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また、今後、業務実施期間中のモニタリングにおいて、当該情報をアップデートした上で、定期的に確認を行う予定である。</a:t>
            </a: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基本的要件」で記載したグリーン事業（製品）のうち、共同申請内で各社共通して取り扱う製品の自社の収支相当分（合計）について記載すること。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96163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BA320-E9FB-FCAE-3316-9BDCBB45787F}"/>
            </a:ext>
          </a:extLst>
        </p:cNvPr>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A160E13D-37AE-5A12-EADF-596F79E94E01}"/>
              </a:ext>
            </a:extLst>
          </p:cNvPr>
          <p:cNvGraphicFramePr>
            <a:graphicFrameLocks noChangeAspect="1"/>
          </p:cNvGraphicFramePr>
          <p:nvPr>
            <p:custDataLst>
              <p:tags r:id="rId1"/>
            </p:custDataLst>
            <p:extLst>
              <p:ext uri="{D42A27DB-BD31-4B8C-83A1-F6EECF244321}">
                <p14:modId xmlns:p14="http://schemas.microsoft.com/office/powerpoint/2010/main" val="23602039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A160E13D-37AE-5A12-EADF-596F79E94E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A2667CD7-F9A3-6BC9-6505-CBBD150850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8B02A431-157D-123F-1BE7-D1748EAD80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（参考）</a:t>
            </a:r>
            <a:r>
              <a:rPr kumimoji="1" lang="en-US" altLang="ja-JP" dirty="0">
                <a:solidFill>
                  <a:schemeClr val="tx1"/>
                </a:solidFill>
              </a:rPr>
              <a:t>xx</a:t>
            </a:r>
            <a:r>
              <a:rPr kumimoji="1" lang="ja-JP" altLang="en-US" dirty="0">
                <a:solidFill>
                  <a:schemeClr val="tx1"/>
                </a:solidFill>
              </a:rPr>
              <a:t>事業（製品</a:t>
            </a:r>
            <a:r>
              <a:rPr lang="ja-JP" altLang="en-US" dirty="0">
                <a:solidFill>
                  <a:schemeClr val="tx1"/>
                </a:solidFill>
              </a:rPr>
              <a:t>）</a:t>
            </a:r>
            <a:r>
              <a:rPr kumimoji="1" lang="ja-JP" altLang="en-US" b="1" dirty="0">
                <a:solidFill>
                  <a:srgbClr val="FF0000"/>
                </a:solidFill>
              </a:rPr>
              <a:t>（</a:t>
            </a:r>
            <a:r>
              <a:rPr kumimoji="1" lang="en-US" altLang="ja-JP" b="1" dirty="0">
                <a:solidFill>
                  <a:srgbClr val="FF0000"/>
                </a:solidFill>
              </a:rPr>
              <a:t>※</a:t>
            </a:r>
            <a:r>
              <a:rPr kumimoji="1" lang="ja-JP" altLang="en-US" b="1" dirty="0">
                <a:solidFill>
                  <a:srgbClr val="FF0000"/>
                </a:solidFill>
              </a:rPr>
              <a:t>個社製品）</a:t>
            </a:r>
            <a:r>
              <a:rPr kumimoji="1" lang="ja-JP" altLang="en-US" dirty="0">
                <a:solidFill>
                  <a:schemeClr val="tx1"/>
                </a:solidFill>
              </a:rPr>
              <a:t>の収支計画</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9061AB28-4572-010B-C255-7A839A4DAB7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6E5288B2-A79B-DF38-4D2E-0C21D3A1458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181CB05E-2988-4F03-24F0-8FCB8F64B10D}"/>
              </a:ext>
            </a:extLst>
          </p:cNvPr>
          <p:cNvGrpSpPr/>
          <p:nvPr/>
        </p:nvGrpSpPr>
        <p:grpSpPr>
          <a:xfrm>
            <a:off x="180000" y="1624859"/>
            <a:ext cx="11856000" cy="288000"/>
            <a:chOff x="156000" y="1879963"/>
            <a:chExt cx="5760000" cy="288000"/>
          </a:xfrm>
        </p:grpSpPr>
        <p:sp>
          <p:nvSpPr>
            <p:cNvPr id="9" name="正方形/長方形 8">
              <a:extLst>
                <a:ext uri="{FF2B5EF4-FFF2-40B4-BE49-F238E27FC236}">
                  <a16:creationId xmlns:a16="http://schemas.microsoft.com/office/drawing/2014/main" id="{871CAD71-3679-728D-7B38-3A042C53ED0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グリーン事業（製品）（</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自社が個別に取り扱う製品）</a:t>
              </a:r>
            </a:p>
          </p:txBody>
        </p:sp>
        <p:cxnSp>
          <p:nvCxnSpPr>
            <p:cNvPr id="11" name="直線コネクタ 10">
              <a:extLst>
                <a:ext uri="{FF2B5EF4-FFF2-40B4-BE49-F238E27FC236}">
                  <a16:creationId xmlns:a16="http://schemas.microsoft.com/office/drawing/2014/main" id="{FB61C410-A398-2BE8-4576-34C6803E30A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7DC60AA5-58C7-E95D-139D-603DD6AB5528}"/>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aphicFrame>
        <p:nvGraphicFramePr>
          <p:cNvPr id="14" name="Table 25">
            <a:extLst>
              <a:ext uri="{FF2B5EF4-FFF2-40B4-BE49-F238E27FC236}">
                <a16:creationId xmlns:a16="http://schemas.microsoft.com/office/drawing/2014/main" id="{0E795BF9-8867-2AE4-74E1-D95C2CE3FC97}"/>
              </a:ext>
            </a:extLst>
          </p:cNvPr>
          <p:cNvGraphicFramePr>
            <a:graphicFrameLocks noGrp="1"/>
          </p:cNvGraphicFramePr>
          <p:nvPr>
            <p:extLst>
              <p:ext uri="{D42A27DB-BD31-4B8C-83A1-F6EECF244321}">
                <p14:modId xmlns:p14="http://schemas.microsoft.com/office/powerpoint/2010/main" val="1407723558"/>
              </p:ext>
            </p:extLst>
          </p:nvPr>
        </p:nvGraphicFramePr>
        <p:xfrm>
          <a:off x="156000" y="2489233"/>
          <a:ext cx="11879998" cy="385368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a:latin typeface="Meiryo UI" panose="020B0604030504040204" pitchFamily="50" charset="-128"/>
                          <a:ea typeface="Meiryo UI" panose="020B0604030504040204" pitchFamily="50" charset="-128"/>
                        </a:rPr>
                        <a:t>2025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2026</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2027</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2028</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2029</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2030</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2031</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2033</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2034</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a:latin typeface="Meiryo UI" panose="020B0604030504040204" pitchFamily="50" charset="-128"/>
                          <a:ea typeface="Meiryo UI" panose="020B0604030504040204" pitchFamily="50" charset="-128"/>
                        </a:rPr>
                        <a:t>2035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00">
                          <a:latin typeface="Meiryo UI" panose="020B0604030504040204" pitchFamily="50" charset="-128"/>
                          <a:ea typeface="Meiryo UI" panose="020B0604030504040204" pitchFamily="50" charset="-128"/>
                        </a:rPr>
                        <a:t>1</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00">
                          <a:latin typeface="Meiryo UI" panose="020B0604030504040204" pitchFamily="50" charset="-128"/>
                          <a:ea typeface="Meiryo UI" panose="020B0604030504040204" pitchFamily="50" charset="-128"/>
                        </a:rPr>
                        <a:t>xx</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数量</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916934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単価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70773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うち発電コスト</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6458186"/>
                  </a:ext>
                </a:extLst>
              </a:tr>
              <a:tr h="170294">
                <a:tc>
                  <a:txBody>
                    <a:bodyPr/>
                    <a:lstStyle/>
                    <a:p>
                      <a:pPr algn="l"/>
                      <a:r>
                        <a:rPr kumimoji="1" lang="en-US" altLang="ja-JP" sz="1000">
                          <a:latin typeface="Meiryo UI" panose="020B0604030504040204" pitchFamily="50" charset="-128"/>
                          <a:ea typeface="Meiryo UI" panose="020B0604030504040204" pitchFamily="50" charset="-128"/>
                        </a:rPr>
                        <a:t>2</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3</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営業利益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bl>
          </a:graphicData>
        </a:graphic>
      </p:graphicFrame>
      <p:sp>
        <p:nvSpPr>
          <p:cNvPr id="10" name="正方形/長方形 9">
            <a:extLst>
              <a:ext uri="{FF2B5EF4-FFF2-40B4-BE49-F238E27FC236}">
                <a16:creationId xmlns:a16="http://schemas.microsoft.com/office/drawing/2014/main" id="{3DE16054-5D27-A47F-B1A3-63574C4B81AA}"/>
              </a:ext>
            </a:extLst>
          </p:cNvPr>
          <p:cNvSpPr/>
          <p:nvPr/>
        </p:nvSpPr>
        <p:spPr>
          <a:xfrm>
            <a:off x="2161954" y="1263649"/>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グリーン事業（製品）・収支計画の表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zh-TW" altLang="en-US" sz="1400" b="1" dirty="0">
                <a:solidFill>
                  <a:srgbClr val="FF0000"/>
                </a:solidFill>
                <a:latin typeface="Meiryo UI" panose="020B0604030504040204" pitchFamily="50" charset="-128"/>
                <a:ea typeface="Meiryo UI" panose="020B0604030504040204" pitchFamily="50" charset="-128"/>
              </a:rPr>
              <a:t>別添２－３</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製品別計画（各社｜個社製品）</a:t>
            </a:r>
            <a:r>
              <a:rPr lang="ja-JP" altLang="en-US" sz="1400" dirty="0">
                <a:solidFill>
                  <a:srgbClr val="FF0000"/>
                </a:solidFill>
                <a:latin typeface="Meiryo UI" panose="020B0604030504040204" pitchFamily="50" charset="-128"/>
                <a:ea typeface="Meiryo UI" panose="020B0604030504040204" pitchFamily="50" charset="-128"/>
              </a:rPr>
              <a:t>」から適宜転記すること。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「①ア 基本的要件」で記載したグリーン事業（製品）のうち、自社が個別に取り扱う製品別に、売上高、売上原価、売上総利益、販売費、一般管理費、営業利益まで記載すること（詳細は「</a:t>
            </a:r>
            <a:r>
              <a:rPr lang="zh-TW" altLang="en-US" sz="1400" b="1" dirty="0">
                <a:solidFill>
                  <a:srgbClr val="FF0000"/>
                </a:solidFill>
                <a:latin typeface="Meiryo UI" panose="020B0604030504040204" pitchFamily="50" charset="-128"/>
                <a:ea typeface="Meiryo UI" panose="020B0604030504040204" pitchFamily="50" charset="-128"/>
              </a:rPr>
              <a:t>別添２－３</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製品別計画（各社｜個社製品）</a:t>
            </a:r>
            <a:r>
              <a:rPr lang="ja-JP" altLang="en-US" sz="1400" dirty="0">
                <a:solidFill>
                  <a:srgbClr val="FF0000"/>
                </a:solidFill>
                <a:latin typeface="Meiryo UI" panose="020B0604030504040204" pitchFamily="50" charset="-128"/>
                <a:ea typeface="Meiryo UI" panose="020B0604030504040204" pitchFamily="50" charset="-128"/>
              </a:rPr>
              <a:t>」を参照）。</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売上高については、各事業（製品）の売上高に加えて、その構成要素である製品単価と販売数量も参考として記載すること。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r>
              <a:rPr lang="ja-JP" altLang="en-US" sz="1400" dirty="0">
                <a:solidFill>
                  <a:srgbClr val="FF0000"/>
                </a:solidFill>
                <a:latin typeface="Meiryo UI" panose="020B0604030504040204" pitchFamily="50" charset="-128"/>
                <a:ea typeface="Meiryo UI" panose="020B0604030504040204" pitchFamily="50" charset="-128"/>
              </a:rPr>
              <a:t>なお、提案時点での数字や内容は必ずしも正確である必要はなく、対象製品の収益化・事業成長の見通し・スケジュール（当初計画）を確認するためのものである。</a:t>
            </a:r>
          </a:p>
          <a:p>
            <a:pPr lvl="1"/>
            <a:r>
              <a:rPr lang="ja-JP" altLang="en-US" sz="1400" dirty="0">
                <a:solidFill>
                  <a:srgbClr val="FF0000"/>
                </a:solidFill>
                <a:latin typeface="Meiryo UI" panose="020B0604030504040204" pitchFamily="50" charset="-128"/>
                <a:ea typeface="Meiryo UI" panose="020B0604030504040204" pitchFamily="50" charset="-128"/>
              </a:rPr>
              <a:t>また、今後、業務実施期間中のモニタリングにおいて、当該情報をアップデートした上で、定期的に確認を行う予定である。</a:t>
            </a: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グリーン事業（製品）のうち、自社が個別に取り扱う製品（各社共通で取り扱わない）のみについて、製品別に、それぞれ頁を分けて記載すること。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30417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71918F5A-24F1-C2D7-08B7-1414A674B5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22" name="think-cell data - do not delete" hidden="1">
                        <a:extLst>
                          <a:ext uri="{FF2B5EF4-FFF2-40B4-BE49-F238E27FC236}">
                            <a16:creationId xmlns:a16="http://schemas.microsoft.com/office/drawing/2014/main" id="{71918F5A-24F1-C2D7-08B7-1414A674B59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想定される労働需給や地域経済への影響</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円滑な移行に向けた取組</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イ</a:t>
            </a:r>
            <a:r>
              <a:rPr lang="en-US" altLang="ja-JP" sz="2000">
                <a:solidFill>
                  <a:schemeClr val="tx1">
                    <a:lumMod val="50000"/>
                    <a:lumOff val="50000"/>
                  </a:schemeClr>
                </a:solidFill>
              </a:rPr>
              <a:t> </a:t>
            </a:r>
            <a:r>
              <a:rPr lang="ja-JP" altLang="en-US" sz="2000">
                <a:solidFill>
                  <a:schemeClr val="tx1">
                    <a:lumMod val="50000"/>
                    <a:lumOff val="50000"/>
                  </a:schemeClr>
                </a:solidFill>
              </a:rPr>
              <a:t>公正な移行に関する取組</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円滑な移行に向けて、</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といった取組を進める</a:t>
            </a:r>
            <a:endParaRPr kumimoji="1" lang="en-US" altLang="ja-JP">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6" name="グループ化 5">
            <a:extLst>
              <a:ext uri="{FF2B5EF4-FFF2-40B4-BE49-F238E27FC236}">
                <a16:creationId xmlns:a16="http://schemas.microsoft.com/office/drawing/2014/main" id="{D7439121-A711-C530-77BF-DFFB7ABD0470}"/>
              </a:ext>
            </a:extLst>
          </p:cNvPr>
          <p:cNvGrpSpPr/>
          <p:nvPr/>
        </p:nvGrpSpPr>
        <p:grpSpPr>
          <a:xfrm>
            <a:off x="6006793" y="2056250"/>
            <a:ext cx="216000" cy="4509024"/>
            <a:chOff x="6120034" y="2151659"/>
            <a:chExt cx="216000" cy="4509024"/>
          </a:xfrm>
        </p:grpSpPr>
        <p:cxnSp>
          <p:nvCxnSpPr>
            <p:cNvPr id="9" name="Straight Connector 40">
              <a:extLst>
                <a:ext uri="{FF2B5EF4-FFF2-40B4-BE49-F238E27FC236}">
                  <a16:creationId xmlns:a16="http://schemas.microsoft.com/office/drawing/2014/main" id="{26F67893-950F-10DB-A4A2-A83DDBB37C4B}"/>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E648657D-1370-CE43-0FBA-8AC13F457D8E}"/>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0" name="正方形/長方形 19">
            <a:extLst>
              <a:ext uri="{FF2B5EF4-FFF2-40B4-BE49-F238E27FC236}">
                <a16:creationId xmlns:a16="http://schemas.microsoft.com/office/drawing/2014/main" id="{4A3FD1BB-52FF-2EF0-EF22-955561C2EB23}"/>
              </a:ext>
            </a:extLst>
          </p:cNvPr>
          <p:cNvSpPr/>
          <p:nvPr/>
        </p:nvSpPr>
        <p:spPr>
          <a:xfrm>
            <a:off x="1948353" y="2521122"/>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公正な移行に関する取り組み</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→補助対象事業の実施によって想定される労働需給や地域経済への影響や、円滑な移行に向けた取り組みについて記載すること。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影響の例としては、労働需要や地元企業への発注機会の増減、地域の産業基盤や産業構造の変化、地域住民や自治体の関心の高まり等が想定される。</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取組の例としては、自社内で生じる従業員の再配置や新たなスキル習得（リスキリング）、地域からの新規雇用、自治体との調整、対外発信、部素材調達先の変更・新規開拓等が想定される。</a:t>
            </a:r>
            <a:endParaRPr kumimoji="1" lang="en-US" altLang="ja-JP" sz="1400">
              <a:solidFill>
                <a:srgbClr val="FF0000"/>
              </a:solidFill>
              <a:latin typeface="Meiryo UI" panose="020B0604030504040204" pitchFamily="50" charset="-128"/>
              <a:ea typeface="Meiryo UI" panose="020B0604030504040204" pitchFamily="50" charset="-128"/>
            </a:endParaRPr>
          </a:p>
          <a:p>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080922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D2B0EAC1-9D1C-429F-5A22-337781EC3CC9}"/>
              </a:ext>
            </a:extLst>
          </p:cNvPr>
          <p:cNvGraphicFramePr>
            <a:graphicFrameLocks noChangeAspect="1"/>
          </p:cNvGraphicFramePr>
          <p:nvPr>
            <p:custDataLst>
              <p:tags r:id="rId2"/>
            </p:custDataLst>
            <p:extLst>
              <p:ext uri="{D42A27DB-BD31-4B8C-83A1-F6EECF244321}">
                <p14:modId xmlns:p14="http://schemas.microsoft.com/office/powerpoint/2010/main" val="3695136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14" name="think-cell data - do not delete" hidden="1">
                        <a:extLst>
                          <a:ext uri="{FF2B5EF4-FFF2-40B4-BE49-F238E27FC236}">
                            <a16:creationId xmlns:a16="http://schemas.microsoft.com/office/drawing/2014/main" id="{D2B0EAC1-9D1C-429F-5A22-337781EC3CC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B0F56C7-258C-3C86-80DD-ABAF4AF7CB4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目次</a:t>
            </a:r>
          </a:p>
        </p:txBody>
      </p:sp>
      <p:sp>
        <p:nvSpPr>
          <p:cNvPr id="5" name="テキスト ボックス 4">
            <a:extLst>
              <a:ext uri="{FF2B5EF4-FFF2-40B4-BE49-F238E27FC236}">
                <a16:creationId xmlns:a16="http://schemas.microsoft.com/office/drawing/2014/main" id="{A3B18FB5-5C26-A89E-FC34-E0338884256F}"/>
              </a:ext>
            </a:extLst>
          </p:cNvPr>
          <p:cNvSpPr txBox="1"/>
          <p:nvPr/>
        </p:nvSpPr>
        <p:spPr>
          <a:xfrm>
            <a:off x="1503725" y="749394"/>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基本的要件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適格性</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経営層のコミット</a:t>
            </a:r>
            <a:endParaRPr lang="en-US" altLang="ja-JP" sz="14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1189689" y="431225"/>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①基本的事項の審査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1167378" y="262723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③産業競争力強化への貢献に関する審査</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1167378" y="3725234"/>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④排出削減への貢献に関する審査</a:t>
            </a:r>
          </a:p>
        </p:txBody>
      </p:sp>
      <p:sp>
        <p:nvSpPr>
          <p:cNvPr id="11" name="正方形/長方形 10">
            <a:extLst>
              <a:ext uri="{FF2B5EF4-FFF2-40B4-BE49-F238E27FC236}">
                <a16:creationId xmlns:a16="http://schemas.microsoft.com/office/drawing/2014/main" id="{F5462831-D637-8289-4DC3-DF400C6FECB8}"/>
              </a:ext>
            </a:extLst>
          </p:cNvPr>
          <p:cNvSpPr/>
          <p:nvPr/>
        </p:nvSpPr>
        <p:spPr bwMode="gray">
          <a:xfrm>
            <a:off x="1189689" y="1529228"/>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②間接補助事業の実現性の審査</a:t>
            </a:r>
          </a:p>
        </p:txBody>
      </p:sp>
      <p:sp>
        <p:nvSpPr>
          <p:cNvPr id="12" name="正方形/長方形 11">
            <a:extLst>
              <a:ext uri="{FF2B5EF4-FFF2-40B4-BE49-F238E27FC236}">
                <a16:creationId xmlns:a16="http://schemas.microsoft.com/office/drawing/2014/main" id="{AD5ABCEB-86A9-7447-2931-F27F71A3FC2F}"/>
              </a:ext>
            </a:extLst>
          </p:cNvPr>
          <p:cNvSpPr/>
          <p:nvPr/>
        </p:nvSpPr>
        <p:spPr bwMode="gray">
          <a:xfrm>
            <a:off x="1167378" y="5705796"/>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⑥人材確保に向けた取組に関する審査</a:t>
            </a:r>
          </a:p>
        </p:txBody>
      </p:sp>
      <p:sp>
        <p:nvSpPr>
          <p:cNvPr id="13" name="正方形/長方形 12">
            <a:extLst>
              <a:ext uri="{FF2B5EF4-FFF2-40B4-BE49-F238E27FC236}">
                <a16:creationId xmlns:a16="http://schemas.microsoft.com/office/drawing/2014/main" id="{0EC11CE3-961C-5EDD-0F03-92D17B47539C}"/>
              </a:ext>
            </a:extLst>
          </p:cNvPr>
          <p:cNvSpPr/>
          <p:nvPr/>
        </p:nvSpPr>
        <p:spPr bwMode="gray">
          <a:xfrm>
            <a:off x="1167377" y="4607793"/>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⑤民間企業のみでは投資判断が真に困難な事業であることに関する審査</a:t>
            </a:r>
          </a:p>
        </p:txBody>
      </p:sp>
      <p:sp>
        <p:nvSpPr>
          <p:cNvPr id="2" name="正方形/長方形 1">
            <a:extLst>
              <a:ext uri="{FF2B5EF4-FFF2-40B4-BE49-F238E27FC236}">
                <a16:creationId xmlns:a16="http://schemas.microsoft.com/office/drawing/2014/main" id="{13FFFD29-3F90-AC14-72FF-B9B4B4F08896}"/>
              </a:ext>
            </a:extLst>
          </p:cNvPr>
          <p:cNvSpPr/>
          <p:nvPr/>
        </p:nvSpPr>
        <p:spPr>
          <a:xfrm>
            <a:off x="5580000" y="1148316"/>
            <a:ext cx="6143832" cy="45613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「共通パート」で提出される頁もあるため、本様式は一部の頁を抜粋しております。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18E3DACF-E899-1FE1-E9C4-9A57E3869216}"/>
              </a:ext>
            </a:extLst>
          </p:cNvPr>
          <p:cNvSpPr txBox="1"/>
          <p:nvPr/>
        </p:nvSpPr>
        <p:spPr>
          <a:xfrm>
            <a:off x="1503725" y="1847397"/>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間接補助事業の実施内容及びスケジュール</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公正な移行に関する取組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間接補助事業のリスク対応</a:t>
            </a:r>
            <a:endParaRPr lang="en-US" altLang="ja-JP" sz="14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A123180-21BB-DDBE-BA7E-E5B614307EFA}"/>
              </a:ext>
            </a:extLst>
          </p:cNvPr>
          <p:cNvSpPr txBox="1"/>
          <p:nvPr/>
        </p:nvSpPr>
        <p:spPr>
          <a:xfrm>
            <a:off x="1503725" y="2945400"/>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グリーン市場獲得に向けた事業戦略</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情報管理体制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間接補助事業による経済波及効果</a:t>
            </a:r>
            <a:endParaRPr lang="en-US" altLang="ja-JP" sz="14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B85F3152-E793-50C3-401C-67319BC45276}"/>
              </a:ext>
            </a:extLst>
          </p:cNvPr>
          <p:cNvSpPr txBox="1"/>
          <p:nvPr/>
        </p:nvSpPr>
        <p:spPr>
          <a:xfrm>
            <a:off x="1503725" y="6023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人材確保に向けた取組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従業員の賃金引上げ計画の表明</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ワーク・ライフ・バランス等の推進</a:t>
            </a:r>
            <a:endParaRPr lang="en-US" altLang="ja-JP" sz="14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E939FCB3-38DA-1556-8D39-B51046940DF4}"/>
              </a:ext>
            </a:extLst>
          </p:cNvPr>
          <p:cNvSpPr txBox="1"/>
          <p:nvPr/>
        </p:nvSpPr>
        <p:spPr>
          <a:xfrm>
            <a:off x="1503725" y="4043403"/>
            <a:ext cx="5532074" cy="523220"/>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a:t>
            </a:r>
            <a:r>
              <a:rPr lang="en-US" altLang="ja-JP" sz="1400" dirty="0">
                <a:latin typeface="Meiryo UI" panose="020B0604030504040204" pitchFamily="50" charset="-128"/>
                <a:ea typeface="Meiryo UI" panose="020B0604030504040204" pitchFamily="50" charset="-128"/>
              </a:rPr>
              <a:t>CO2</a:t>
            </a:r>
            <a:r>
              <a:rPr lang="ja-JP" altLang="en-US" sz="1400" dirty="0">
                <a:latin typeface="Meiryo UI" panose="020B0604030504040204" pitchFamily="50" charset="-128"/>
                <a:ea typeface="Meiryo UI" panose="020B0604030504040204" pitchFamily="50" charset="-128"/>
              </a:rPr>
              <a:t>排出削減効果</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ＧＸ製品・サービスの社会実装への貢献</a:t>
            </a:r>
            <a:endParaRPr lang="en-US" altLang="ja-JP" sz="140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795F660E-5D73-0B4F-A77F-5CA8D63B2897}"/>
              </a:ext>
            </a:extLst>
          </p:cNvPr>
          <p:cNvSpPr txBox="1"/>
          <p:nvPr/>
        </p:nvSpPr>
        <p:spPr>
          <a:xfrm>
            <a:off x="1503725" y="4925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経済的基準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技術的基準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その他定性的基準</a:t>
            </a:r>
            <a:endParaRPr lang="en-US" altLang="ja-JP" sz="1400" dirty="0">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3653D-675F-9052-14BB-71A2DCD1C965}"/>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AC77806B-80F1-3AED-62A2-2EF0836832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ウ</a:t>
            </a:r>
            <a:r>
              <a:rPr lang="en-US" altLang="ja-JP" sz="2000">
                <a:solidFill>
                  <a:schemeClr val="tx1">
                    <a:lumMod val="50000"/>
                    <a:lumOff val="50000"/>
                  </a:schemeClr>
                </a:solidFill>
              </a:rPr>
              <a:t> </a:t>
            </a:r>
            <a:r>
              <a:rPr lang="ja-JP" altLang="en-US" sz="2000">
                <a:solidFill>
                  <a:schemeClr val="tx1">
                    <a:lumMod val="50000"/>
                    <a:lumOff val="50000"/>
                  </a:schemeClr>
                </a:solidFill>
              </a:rPr>
              <a:t>間接補助事業のリスク対応　　</a:t>
            </a:r>
          </a:p>
        </p:txBody>
      </p:sp>
      <p:sp>
        <p:nvSpPr>
          <p:cNvPr id="7" name="Title 1">
            <a:extLst>
              <a:ext uri="{FF2B5EF4-FFF2-40B4-BE49-F238E27FC236}">
                <a16:creationId xmlns:a16="http://schemas.microsoft.com/office/drawing/2014/main" id="{46E7921D-383C-39FC-9AC4-A1404B30573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en-US" altLang="ja-JP">
                <a:solidFill>
                  <a:schemeClr val="tx1"/>
                </a:solidFill>
              </a:rPr>
              <a:t>xx</a:t>
            </a:r>
            <a:r>
              <a:rPr kumimoji="1" lang="ja-JP" altLang="en-US">
                <a:solidFill>
                  <a:schemeClr val="tx1"/>
                </a:solidFill>
              </a:rPr>
              <a:t>等がリスクとして想定されるが、十分な対策を講じて間接補助事業を推進する</a:t>
            </a:r>
            <a:endParaRPr kumimoji="1" lang="en-US" altLang="ja-JP">
              <a:solidFill>
                <a:schemeClr val="tx1"/>
              </a:solidFill>
            </a:endParaRPr>
          </a:p>
        </p:txBody>
      </p:sp>
      <p:cxnSp>
        <p:nvCxnSpPr>
          <p:cNvPr id="12" name="直線コネクタ 11">
            <a:extLst>
              <a:ext uri="{FF2B5EF4-FFF2-40B4-BE49-F238E27FC236}">
                <a16:creationId xmlns:a16="http://schemas.microsoft.com/office/drawing/2014/main" id="{969D6D9F-86C6-20C0-8917-E8DBE374A6C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E6F25320-1390-23EF-3EB0-E6EC9DD22027}"/>
              </a:ext>
            </a:extLst>
          </p:cNvPr>
          <p:cNvSpPr/>
          <p:nvPr/>
        </p:nvSpPr>
        <p:spPr>
          <a:xfrm>
            <a:off x="11152486" y="85758"/>
            <a:ext cx="953793" cy="371442"/>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endParaRPr lang="en-US" altLang="ja-JP" sz="1600">
              <a:latin typeface="Meiryo UI" panose="020B0604030504040204" pitchFamily="50" charset="-128"/>
              <a:ea typeface="Meiryo UI" panose="020B0604030504040204" pitchFamily="50" charset="-128"/>
              <a:cs typeface="+mj-cs"/>
            </a:endParaRPr>
          </a:p>
        </p:txBody>
      </p:sp>
      <p:sp>
        <p:nvSpPr>
          <p:cNvPr id="10" name="正方形/長方形 9">
            <a:extLst>
              <a:ext uri="{FF2B5EF4-FFF2-40B4-BE49-F238E27FC236}">
                <a16:creationId xmlns:a16="http://schemas.microsoft.com/office/drawing/2014/main" id="{9760C651-8BB9-125B-CF61-39DD163A5007}"/>
              </a:ext>
            </a:extLst>
          </p:cNvPr>
          <p:cNvSpPr/>
          <p:nvPr/>
        </p:nvSpPr>
        <p:spPr>
          <a:xfrm>
            <a:off x="180000" y="1887418"/>
            <a:ext cx="1506313" cy="129675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内生的</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リスク</a:t>
            </a:r>
            <a:endParaRPr kumimoji="1" lang="ja-JP" altLang="en-US"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（技術観点など）</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14" name="グループ化 13">
            <a:extLst>
              <a:ext uri="{FF2B5EF4-FFF2-40B4-BE49-F238E27FC236}">
                <a16:creationId xmlns:a16="http://schemas.microsoft.com/office/drawing/2014/main" id="{1C1186B7-4E1F-5119-6748-2E355B9656E7}"/>
              </a:ext>
            </a:extLst>
          </p:cNvPr>
          <p:cNvGrpSpPr/>
          <p:nvPr/>
        </p:nvGrpSpPr>
        <p:grpSpPr>
          <a:xfrm>
            <a:off x="1804611" y="1505726"/>
            <a:ext cx="4500000" cy="288000"/>
            <a:chOff x="156000" y="1879963"/>
            <a:chExt cx="5760000" cy="288000"/>
          </a:xfrm>
        </p:grpSpPr>
        <p:sp>
          <p:nvSpPr>
            <p:cNvPr id="15" name="正方形/長方形 14">
              <a:extLst>
                <a:ext uri="{FF2B5EF4-FFF2-40B4-BE49-F238E27FC236}">
                  <a16:creationId xmlns:a16="http://schemas.microsoft.com/office/drawing/2014/main" id="{BD371F71-DC1E-8D04-94F8-4D113AA3DCB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リスクの内容</a:t>
              </a:r>
            </a:p>
          </p:txBody>
        </p:sp>
        <p:cxnSp>
          <p:nvCxnSpPr>
            <p:cNvPr id="16" name="直線コネクタ 15">
              <a:extLst>
                <a:ext uri="{FF2B5EF4-FFF2-40B4-BE49-F238E27FC236}">
                  <a16:creationId xmlns:a16="http://schemas.microsoft.com/office/drawing/2014/main" id="{549D8EFF-9627-43FA-1F8C-40DFF6E5DFC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08838969-919B-1447-1855-CF775A41CF5D}"/>
              </a:ext>
            </a:extLst>
          </p:cNvPr>
          <p:cNvGrpSpPr/>
          <p:nvPr/>
        </p:nvGrpSpPr>
        <p:grpSpPr>
          <a:xfrm>
            <a:off x="6422908" y="1505726"/>
            <a:ext cx="5613091" cy="288000"/>
            <a:chOff x="156000" y="1879963"/>
            <a:chExt cx="5760000" cy="288000"/>
          </a:xfrm>
        </p:grpSpPr>
        <p:sp>
          <p:nvSpPr>
            <p:cNvPr id="18" name="正方形/長方形 17">
              <a:extLst>
                <a:ext uri="{FF2B5EF4-FFF2-40B4-BE49-F238E27FC236}">
                  <a16:creationId xmlns:a16="http://schemas.microsoft.com/office/drawing/2014/main" id="{F461E188-E220-4568-922E-3B7732F3BC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リスクへの対応方針</a:t>
              </a:r>
            </a:p>
          </p:txBody>
        </p:sp>
        <p:cxnSp>
          <p:nvCxnSpPr>
            <p:cNvPr id="19" name="直線コネクタ 18">
              <a:extLst>
                <a:ext uri="{FF2B5EF4-FFF2-40B4-BE49-F238E27FC236}">
                  <a16:creationId xmlns:a16="http://schemas.microsoft.com/office/drawing/2014/main" id="{2A459B65-6DB3-38D5-CBBE-357A9E6F901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正方形/長方形 19">
            <a:extLst>
              <a:ext uri="{FF2B5EF4-FFF2-40B4-BE49-F238E27FC236}">
                <a16:creationId xmlns:a16="http://schemas.microsoft.com/office/drawing/2014/main" id="{88D5E305-CDD9-369B-4A93-FF529DD37FC4}"/>
              </a:ext>
            </a:extLst>
          </p:cNvPr>
          <p:cNvSpPr/>
          <p:nvPr/>
        </p:nvSpPr>
        <p:spPr>
          <a:xfrm>
            <a:off x="1804611" y="188742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EBD3E78F-C4CA-92CA-42D7-521EDF0FF5C0}"/>
              </a:ext>
            </a:extLst>
          </p:cNvPr>
          <p:cNvSpPr/>
          <p:nvPr/>
        </p:nvSpPr>
        <p:spPr>
          <a:xfrm>
            <a:off x="1804611" y="257217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2677C40-097F-D72E-20BA-1089398E2849}"/>
              </a:ext>
            </a:extLst>
          </p:cNvPr>
          <p:cNvSpPr/>
          <p:nvPr/>
        </p:nvSpPr>
        <p:spPr>
          <a:xfrm>
            <a:off x="6422908" y="1887420"/>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D370958-E7F5-772D-B886-4E5F529AF38E}"/>
              </a:ext>
            </a:extLst>
          </p:cNvPr>
          <p:cNvSpPr/>
          <p:nvPr/>
        </p:nvSpPr>
        <p:spPr>
          <a:xfrm>
            <a:off x="6422908" y="2572178"/>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A89165-08EC-BD46-3088-51DFF4FF95F9}"/>
              </a:ext>
            </a:extLst>
          </p:cNvPr>
          <p:cNvSpPr/>
          <p:nvPr/>
        </p:nvSpPr>
        <p:spPr>
          <a:xfrm>
            <a:off x="180000" y="3256936"/>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外生的リスク</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（市場環境、</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競争環境の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変化など）</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D4384F6-E5E3-5052-C9E9-41066FA564F9}"/>
              </a:ext>
            </a:extLst>
          </p:cNvPr>
          <p:cNvSpPr/>
          <p:nvPr/>
        </p:nvSpPr>
        <p:spPr>
          <a:xfrm>
            <a:off x="1804611" y="3256937"/>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373123C-813B-6CDE-2BCA-DD2CD53B60A8}"/>
              </a:ext>
            </a:extLst>
          </p:cNvPr>
          <p:cNvSpPr/>
          <p:nvPr/>
        </p:nvSpPr>
        <p:spPr>
          <a:xfrm>
            <a:off x="1804611" y="3941695"/>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CBD514D6-BD5B-8B56-3C60-3F18939302E7}"/>
              </a:ext>
            </a:extLst>
          </p:cNvPr>
          <p:cNvSpPr/>
          <p:nvPr/>
        </p:nvSpPr>
        <p:spPr>
          <a:xfrm>
            <a:off x="6422908" y="3256937"/>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3610C9CC-D950-2435-E8E0-18CE7805B722}"/>
              </a:ext>
            </a:extLst>
          </p:cNvPr>
          <p:cNvSpPr/>
          <p:nvPr/>
        </p:nvSpPr>
        <p:spPr>
          <a:xfrm>
            <a:off x="6422908" y="3941695"/>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C7787707-5112-441A-9955-8E16A32B391A}"/>
              </a:ext>
            </a:extLst>
          </p:cNvPr>
          <p:cNvSpPr/>
          <p:nvPr/>
        </p:nvSpPr>
        <p:spPr>
          <a:xfrm>
            <a:off x="180000" y="4626453"/>
            <a:ext cx="1506313" cy="612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400">
                <a:solidFill>
                  <a:schemeClr val="tx1"/>
                </a:solidFill>
                <a:latin typeface="Meiryo UI" panose="020B0604030504040204" pitchFamily="50" charset="-128"/>
                <a:ea typeface="Meiryo UI" panose="020B0604030504040204" pitchFamily="50" charset="-128"/>
              </a:rPr>
              <a:t>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83EA6732-4093-9EDC-AABF-4BE4383307E1}"/>
              </a:ext>
            </a:extLst>
          </p:cNvPr>
          <p:cNvSpPr/>
          <p:nvPr/>
        </p:nvSpPr>
        <p:spPr>
          <a:xfrm>
            <a:off x="1804611" y="462645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D7E03CBD-54EF-EE29-B245-DEA289AA7E4F}"/>
              </a:ext>
            </a:extLst>
          </p:cNvPr>
          <p:cNvSpPr/>
          <p:nvPr/>
        </p:nvSpPr>
        <p:spPr>
          <a:xfrm>
            <a:off x="6422908" y="4626454"/>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52" name="Straight Connector 40">
            <a:extLst>
              <a:ext uri="{FF2B5EF4-FFF2-40B4-BE49-F238E27FC236}">
                <a16:creationId xmlns:a16="http://schemas.microsoft.com/office/drawing/2014/main" id="{2426AC0D-D68B-91E8-BE75-DB32B556152C}"/>
              </a:ext>
            </a:extLst>
          </p:cNvPr>
          <p:cNvCxnSpPr>
            <a:cxnSpLocks/>
          </p:cNvCxnSpPr>
          <p:nvPr/>
        </p:nvCxnSpPr>
        <p:spPr>
          <a:xfrm flipH="1">
            <a:off x="180000" y="5538032"/>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59" name="Freeform 94">
            <a:extLst>
              <a:ext uri="{FF2B5EF4-FFF2-40B4-BE49-F238E27FC236}">
                <a16:creationId xmlns:a16="http://schemas.microsoft.com/office/drawing/2014/main" id="{B743B436-1230-E49C-9C79-D99DDA35AA8B}"/>
              </a:ext>
            </a:extLst>
          </p:cNvPr>
          <p:cNvSpPr>
            <a:spLocks/>
          </p:cNvSpPr>
          <p:nvPr/>
        </p:nvSpPr>
        <p:spPr bwMode="gray">
          <a:xfrm rot="5400000" flipH="1">
            <a:off x="5988000" y="544052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FD060143-22A1-FB36-35A0-2FFB17A8AEF0}"/>
              </a:ext>
            </a:extLst>
          </p:cNvPr>
          <p:cNvSpPr/>
          <p:nvPr/>
        </p:nvSpPr>
        <p:spPr>
          <a:xfrm>
            <a:off x="180000" y="5837610"/>
            <a:ext cx="2435609" cy="727661"/>
          </a:xfrm>
          <a:prstGeom prst="rect">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a:solidFill>
                  <a:schemeClr val="bg1"/>
                </a:solidFill>
                <a:latin typeface="Meiryo UI" panose="020B0604030504040204" pitchFamily="50" charset="-128"/>
                <a:ea typeface="Meiryo UI" panose="020B0604030504040204" pitchFamily="50" charset="-128"/>
              </a:rPr>
              <a:t>事業中止の判断基準</a:t>
            </a:r>
            <a:endParaRPr kumimoji="1" lang="ja-JP" altLang="en-US" sz="140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29B7769-C868-52A8-8A67-90DA5C994B70}"/>
              </a:ext>
            </a:extLst>
          </p:cNvPr>
          <p:cNvSpPr/>
          <p:nvPr/>
        </p:nvSpPr>
        <p:spPr>
          <a:xfrm>
            <a:off x="2753833" y="5837611"/>
            <a:ext cx="9282166" cy="7276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（例：営業利益率●％以下が●年継続等</a:t>
            </a:r>
            <a:r>
              <a:rPr lang="ja-JP" altLang="en-US" sz="1400">
                <a:solidFill>
                  <a:schemeClr val="tx1"/>
                </a:solidFill>
                <a:latin typeface="Meiryo UI" panose="020B0604030504040204" pitchFamily="50" charset="-128"/>
                <a:ea typeface="Meiryo UI" panose="020B0604030504040204" pitchFamily="50" charset="-128"/>
              </a:rPr>
              <a:t>）</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8E6435DB-B6B7-8EAC-893B-2AFCF359774B}"/>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想定されるリスクと対応方針</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→事業化に向けたリスクを整理し、それぞれの対応策を記載すること。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フレームワークは一例のため、適切な類型ごとに記載すれば差し支えないが、燃料や原料の調達リスクについては、何らかの形で含めること。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内生的リスクの例は、燃料転換の技術確立のハードルや、コスト目標の未達、事業推進の</a:t>
            </a:r>
            <a:r>
              <a:rPr lang="ja-JP" altLang="en-US" sz="1400" dirty="0">
                <a:solidFill>
                  <a:srgbClr val="FF0000"/>
                </a:solidFill>
                <a:latin typeface="Meiryo UI" panose="020B0604030504040204" pitchFamily="50" charset="-128"/>
                <a:ea typeface="Meiryo UI" panose="020B0604030504040204" pitchFamily="50" charset="-128"/>
              </a:rPr>
              <a:t>主担当者</a:t>
            </a:r>
            <a:r>
              <a:rPr kumimoji="1" lang="ja-JP" altLang="en-US" sz="1400" dirty="0">
                <a:solidFill>
                  <a:srgbClr val="FF0000"/>
                </a:solidFill>
                <a:latin typeface="Meiryo UI" panose="020B0604030504040204" pitchFamily="50" charset="-128"/>
                <a:ea typeface="Meiryo UI" panose="020B0604030504040204" pitchFamily="50" charset="-128"/>
              </a:rPr>
              <a:t>の辞任など</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事業中止の判断基準</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→それらへの対応策を十分に講じることを前提としつつ、どのような事態になった場合に事業を中止するかの判断基準についても定量的な観点を含め記載すること。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46931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D2EF48D9-EF54-88D3-E46E-3E5A61F0855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6335369-7311-2716-B0DD-7E3862B372E7}"/>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b="0" i="0" u="none" strike="noStrike">
                <a:solidFill>
                  <a:schemeClr val="tx1"/>
                </a:solidFill>
                <a:effectLst/>
                <a:latin typeface="Meiryo UI" panose="020B0604030504040204" pitchFamily="50" charset="-128"/>
                <a:ea typeface="Meiryo UI" panose="020B0604030504040204" pitchFamily="50" charset="-128"/>
              </a:rPr>
              <a:t>③</a:t>
            </a:r>
            <a:r>
              <a:rPr lang="ja-JP" altLang="ja-JP" sz="4800" b="0" i="0" u="none" strike="noStrike">
                <a:solidFill>
                  <a:schemeClr val="tx1"/>
                </a:solidFill>
                <a:effectLst/>
                <a:latin typeface="Meiryo UI" panose="020B0604030504040204" pitchFamily="50" charset="-128"/>
                <a:ea typeface="Meiryo UI" panose="020B0604030504040204" pitchFamily="50" charset="-128"/>
              </a:rPr>
              <a:t>産業競争力強化への貢献に関する審査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00730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D0343C62-3C3A-47E0-BF70-A021B7FA4837}"/>
              </a:ext>
            </a:extLst>
          </p:cNvPr>
          <p:cNvGraphicFramePr>
            <a:graphicFrameLocks noChangeAspect="1"/>
          </p:cNvGraphicFramePr>
          <p:nvPr>
            <p:custDataLst>
              <p:tags r:id="rId1"/>
            </p:custDataLst>
            <p:extLst>
              <p:ext uri="{D42A27DB-BD31-4B8C-83A1-F6EECF244321}">
                <p14:modId xmlns:p14="http://schemas.microsoft.com/office/powerpoint/2010/main" val="41318847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D0343C62-3C3A-47E0-BF70-A021B7FA483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392F5888-3BA5-0267-0135-834DC9C6C34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ⅷ</a:t>
            </a:r>
            <a:r>
              <a:rPr lang="ja-JP" altLang="en-US" sz="2000" dirty="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1304A267-7625-ADDD-4C17-C47F2A35DD7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AB312EA3-22D4-BB45-9D33-7D73BF90B07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に取り組むことで、</a:t>
            </a:r>
            <a:r>
              <a:rPr kumimoji="1" lang="ja-JP" altLang="en-US">
                <a:solidFill>
                  <a:schemeClr val="tx1"/>
                </a:solidFill>
              </a:rPr>
              <a:t>間接補助事業終了後の自立化を目指す</a:t>
            </a:r>
            <a:endParaRPr kumimoji="1" lang="en-US" altLang="ja-JP">
              <a:solidFill>
                <a:schemeClr val="tx1"/>
              </a:solidFill>
            </a:endParaRPr>
          </a:p>
        </p:txBody>
      </p:sp>
      <p:cxnSp>
        <p:nvCxnSpPr>
          <p:cNvPr id="4" name="直線コネクタ 3">
            <a:extLst>
              <a:ext uri="{FF2B5EF4-FFF2-40B4-BE49-F238E27FC236}">
                <a16:creationId xmlns:a16="http://schemas.microsoft.com/office/drawing/2014/main" id="{FA22C57F-54AB-65E9-30E2-474CAD9587F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 name="Straight Connector 13">
            <a:extLst>
              <a:ext uri="{FF2B5EF4-FFF2-40B4-BE49-F238E27FC236}">
                <a16:creationId xmlns:a16="http://schemas.microsoft.com/office/drawing/2014/main" id="{F3323E22-78A1-3660-5E8E-3075D84ED078}"/>
              </a:ext>
            </a:extLst>
          </p:cNvPr>
          <p:cNvCxnSpPr>
            <a:cxnSpLocks/>
          </p:cNvCxnSpPr>
          <p:nvPr/>
        </p:nvCxnSpPr>
        <p:spPr>
          <a:xfrm>
            <a:off x="6108000" y="1979555"/>
            <a:ext cx="0" cy="46188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FD631A27-D28B-3115-EECD-17B002BD87F7}"/>
              </a:ext>
            </a:extLst>
          </p:cNvPr>
          <p:cNvSpPr/>
          <p:nvPr/>
        </p:nvSpPr>
        <p:spPr>
          <a:xfrm>
            <a:off x="181464" y="1979555"/>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ⅰ</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事業戦略の</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優位性</a:t>
            </a:r>
          </a:p>
        </p:txBody>
      </p:sp>
      <p:sp>
        <p:nvSpPr>
          <p:cNvPr id="9" name="正方形/長方形 8">
            <a:extLst>
              <a:ext uri="{FF2B5EF4-FFF2-40B4-BE49-F238E27FC236}">
                <a16:creationId xmlns:a16="http://schemas.microsoft.com/office/drawing/2014/main" id="{4E19999B-F7EE-0716-1CEE-133D7E06F00A}"/>
              </a:ext>
            </a:extLst>
          </p:cNvPr>
          <p:cNvSpPr/>
          <p:nvPr/>
        </p:nvSpPr>
        <p:spPr>
          <a:xfrm>
            <a:off x="1304689" y="1979555"/>
            <a:ext cx="4577709"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F8A04712-61B7-5B5D-D554-714D7E280356}"/>
              </a:ext>
            </a:extLst>
          </p:cNvPr>
          <p:cNvSpPr/>
          <p:nvPr/>
        </p:nvSpPr>
        <p:spPr>
          <a:xfrm>
            <a:off x="181464" y="2656241"/>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ⅱ</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オフテイカーの</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獲得</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39AFA44-6EB1-F0B2-C12D-CEE5BA4D580B}"/>
              </a:ext>
            </a:extLst>
          </p:cNvPr>
          <p:cNvSpPr/>
          <p:nvPr/>
        </p:nvSpPr>
        <p:spPr>
          <a:xfrm>
            <a:off x="1304690" y="2656241"/>
            <a:ext cx="4577708"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7CA4A884-D4CA-92D1-6F02-94FC1A3FD70E}"/>
              </a:ext>
            </a:extLst>
          </p:cNvPr>
          <p:cNvSpPr/>
          <p:nvPr/>
        </p:nvSpPr>
        <p:spPr>
          <a:xfrm>
            <a:off x="181476" y="3332927"/>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ⅲ</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燃料の調達</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FF4E9CC-45ED-5218-F4A3-3DD14D5C00FD}"/>
              </a:ext>
            </a:extLst>
          </p:cNvPr>
          <p:cNvSpPr/>
          <p:nvPr/>
        </p:nvSpPr>
        <p:spPr>
          <a:xfrm>
            <a:off x="1304698" y="3332927"/>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15" name="Group 41">
            <a:extLst>
              <a:ext uri="{FF2B5EF4-FFF2-40B4-BE49-F238E27FC236}">
                <a16:creationId xmlns:a16="http://schemas.microsoft.com/office/drawing/2014/main" id="{B67DC129-34B4-857F-2654-4CF696D23037}"/>
              </a:ext>
            </a:extLst>
          </p:cNvPr>
          <p:cNvGrpSpPr/>
          <p:nvPr/>
        </p:nvGrpSpPr>
        <p:grpSpPr>
          <a:xfrm rot="10800000" flipH="1">
            <a:off x="6000000" y="4263011"/>
            <a:ext cx="216000" cy="216000"/>
            <a:chOff x="5937564" y="3833745"/>
            <a:chExt cx="306171" cy="306910"/>
          </a:xfrm>
        </p:grpSpPr>
        <p:sp>
          <p:nvSpPr>
            <p:cNvPr id="16" name="Freeform 94">
              <a:extLst>
                <a:ext uri="{FF2B5EF4-FFF2-40B4-BE49-F238E27FC236}">
                  <a16:creationId xmlns:a16="http://schemas.microsoft.com/office/drawing/2014/main" id="{64EFCE91-219E-D889-1182-18C6D53B1E0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974EC987-891F-E5CE-AE01-8F60A38D7D22}"/>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8" name="グループ化 17">
            <a:extLst>
              <a:ext uri="{FF2B5EF4-FFF2-40B4-BE49-F238E27FC236}">
                <a16:creationId xmlns:a16="http://schemas.microsoft.com/office/drawing/2014/main" id="{A9982517-9C81-FD40-9AA8-F2C7DB767C42}"/>
              </a:ext>
            </a:extLst>
          </p:cNvPr>
          <p:cNvGrpSpPr/>
          <p:nvPr/>
        </p:nvGrpSpPr>
        <p:grpSpPr>
          <a:xfrm>
            <a:off x="180000" y="1529079"/>
            <a:ext cx="5702400" cy="288000"/>
            <a:chOff x="156000" y="1879963"/>
            <a:chExt cx="5760000" cy="288000"/>
          </a:xfrm>
        </p:grpSpPr>
        <p:sp>
          <p:nvSpPr>
            <p:cNvPr id="19" name="正方形/長方形 18">
              <a:extLst>
                <a:ext uri="{FF2B5EF4-FFF2-40B4-BE49-F238E27FC236}">
                  <a16:creationId xmlns:a16="http://schemas.microsoft.com/office/drawing/2014/main" id="{46E3E4C9-9C6B-BEFE-7DCF-617BBA7A948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燃料転換における自社及び競合各社の特徴・方向性</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6ED36DF2-1032-CDD7-5C90-C0DE19B2D17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B311BAEA-4660-5BA6-4581-21F73C40E4AF}"/>
              </a:ext>
            </a:extLst>
          </p:cNvPr>
          <p:cNvGrpSpPr/>
          <p:nvPr/>
        </p:nvGrpSpPr>
        <p:grpSpPr>
          <a:xfrm>
            <a:off x="6333600" y="1529079"/>
            <a:ext cx="5702400" cy="288000"/>
            <a:chOff x="156000" y="1879963"/>
            <a:chExt cx="5760000" cy="288000"/>
          </a:xfrm>
        </p:grpSpPr>
        <p:sp>
          <p:nvSpPr>
            <p:cNvPr id="22" name="正方形/長方形 21">
              <a:extLst>
                <a:ext uri="{FF2B5EF4-FFF2-40B4-BE49-F238E27FC236}">
                  <a16:creationId xmlns:a16="http://schemas.microsoft.com/office/drawing/2014/main" id="{E91006E7-F206-3010-073E-5372F2A98A4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左記を踏まえた、間接補助事業終了後の自立化を目指すシナリオ</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9E51B958-BC0B-EBE4-A855-F650F1B7EB6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4" name="正方形/長方形 23">
            <a:extLst>
              <a:ext uri="{FF2B5EF4-FFF2-40B4-BE49-F238E27FC236}">
                <a16:creationId xmlns:a16="http://schemas.microsoft.com/office/drawing/2014/main" id="{2FDB509A-41BF-AB9B-2337-A7E76BD7E907}"/>
              </a:ext>
            </a:extLst>
          </p:cNvPr>
          <p:cNvSpPr/>
          <p:nvPr/>
        </p:nvSpPr>
        <p:spPr>
          <a:xfrm>
            <a:off x="6332135" y="1979555"/>
            <a:ext cx="5702399" cy="4620305"/>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0D220384-E7FB-1C50-7A19-A72D9AAB7114}"/>
              </a:ext>
            </a:extLst>
          </p:cNvPr>
          <p:cNvSpPr/>
          <p:nvPr/>
        </p:nvSpPr>
        <p:spPr>
          <a:xfrm>
            <a:off x="181476" y="5362985"/>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ⅵ</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オープン・</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クローズ戦略</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37F56F8-E53B-E03F-77BA-0FB8EC44C1B3}"/>
              </a:ext>
            </a:extLst>
          </p:cNvPr>
          <p:cNvSpPr/>
          <p:nvPr/>
        </p:nvSpPr>
        <p:spPr>
          <a:xfrm>
            <a:off x="1304698" y="5362985"/>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ー</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96E45902-3D43-6786-D2EF-01A5F7B8506B}"/>
              </a:ext>
            </a:extLst>
          </p:cNvPr>
          <p:cNvSpPr/>
          <p:nvPr/>
        </p:nvSpPr>
        <p:spPr>
          <a:xfrm>
            <a:off x="181476" y="4686299"/>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ⅴ</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デジタル技術</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の活用</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7D81FA52-A335-4422-CB43-2965F83D4B02}"/>
              </a:ext>
            </a:extLst>
          </p:cNvPr>
          <p:cNvSpPr/>
          <p:nvPr/>
        </p:nvSpPr>
        <p:spPr>
          <a:xfrm>
            <a:off x="1304698" y="4686299"/>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1CD36350-6569-90A5-72BF-591FBACBBABF}"/>
              </a:ext>
            </a:extLst>
          </p:cNvPr>
          <p:cNvSpPr/>
          <p:nvPr/>
        </p:nvSpPr>
        <p:spPr>
          <a:xfrm>
            <a:off x="181476" y="6039672"/>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ⅶ</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経営効率化</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（構造転換）</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9DC91ADC-6033-340D-D151-41A833362D32}"/>
              </a:ext>
            </a:extLst>
          </p:cNvPr>
          <p:cNvSpPr/>
          <p:nvPr/>
        </p:nvSpPr>
        <p:spPr>
          <a:xfrm>
            <a:off x="1304698" y="6039672"/>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2338CE20-998B-C6E1-51F4-840EC0149B93}"/>
              </a:ext>
            </a:extLst>
          </p:cNvPr>
          <p:cNvSpPr/>
          <p:nvPr/>
        </p:nvSpPr>
        <p:spPr>
          <a:xfrm>
            <a:off x="181476" y="4009613"/>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ⅳ</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原料の調達</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E1484BF1-46B2-1526-9ECC-E25251F2543A}"/>
              </a:ext>
            </a:extLst>
          </p:cNvPr>
          <p:cNvSpPr/>
          <p:nvPr/>
        </p:nvSpPr>
        <p:spPr>
          <a:xfrm>
            <a:off x="1304698" y="4009613"/>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 name="正方形/長方形 4">
            <a:extLst>
              <a:ext uri="{FF2B5EF4-FFF2-40B4-BE49-F238E27FC236}">
                <a16:creationId xmlns:a16="http://schemas.microsoft.com/office/drawing/2014/main" id="{0695EB9C-A2E6-1698-49C6-0729140423B1}"/>
              </a:ext>
            </a:extLst>
          </p:cNvPr>
          <p:cNvSpPr/>
          <p:nvPr/>
        </p:nvSpPr>
        <p:spPr>
          <a:xfrm>
            <a:off x="2161954" y="1646911"/>
            <a:ext cx="7868093" cy="408102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燃料転換における自社及び競合各社の特徴・方向性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→以降の（</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）各頁を踏まえて記載すること。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間接補助事業終了後の自立化に至るまでのシナリオ</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後段の（</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）を含むシナリオについて具体的に記載すること。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ⅲ</a:t>
            </a:r>
            <a:r>
              <a:rPr lang="ja-JP" altLang="en-US" sz="1400" dirty="0">
                <a:solidFill>
                  <a:srgbClr val="FF0000"/>
                </a:solidFill>
                <a:latin typeface="Meiryo UI" panose="020B0604030504040204" pitchFamily="50" charset="-128"/>
                <a:ea typeface="Meiryo UI" panose="020B0604030504040204" pitchFamily="50" charset="-128"/>
              </a:rPr>
              <a:t>）については、燃料転換・構造転換（燃料転換）のみ必須項目であるため、製造プロセス転換・構造転換（製造プロセス転換）の申請者は不要とする。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ⅳ</a:t>
            </a:r>
            <a:r>
              <a:rPr lang="ja-JP" altLang="en-US" sz="1400" dirty="0">
                <a:solidFill>
                  <a:srgbClr val="FF0000"/>
                </a:solidFill>
                <a:latin typeface="Meiryo UI" panose="020B0604030504040204" pitchFamily="50" charset="-128"/>
                <a:ea typeface="Meiryo UI" panose="020B0604030504040204" pitchFamily="50" charset="-128"/>
              </a:rPr>
              <a:t>）については、製造プロセス転換・構造転換（製造プロセス転換）は必須項目、燃料転換・構造転換（燃料転換）は加点項目である。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ⅵ</a:t>
            </a:r>
            <a:r>
              <a:rPr lang="ja-JP" altLang="en-US" sz="1400" dirty="0">
                <a:solidFill>
                  <a:srgbClr val="FF0000"/>
                </a:solidFill>
                <a:latin typeface="Meiryo UI" panose="020B0604030504040204" pitchFamily="50" charset="-128"/>
                <a:ea typeface="Meiryo UI" panose="020B0604030504040204" pitchFamily="50" charset="-128"/>
              </a:rPr>
              <a:t>）については、製造プロセス転換・構造転換（製造プロセス転換）のみ必須項目であるため、燃料転換・構造転換（燃料転換）の申請者は不要とする。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）については、構造転換のみ必須項目である。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設備の脱炭素化だけではなく、製品の脱炭素化も目指すシナリオであること。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記載したシナリオの妥当性についても説明すること。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33768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 name="think-cell data - do not delete" hidden="1">
            <a:extLst>
              <a:ext uri="{FF2B5EF4-FFF2-40B4-BE49-F238E27FC236}">
                <a16:creationId xmlns:a16="http://schemas.microsoft.com/office/drawing/2014/main" id="{E76DF1BA-ED21-044A-C8A3-6052A3626FC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70" name="think-cell data - do not delete" hidden="1">
                        <a:extLst>
                          <a:ext uri="{FF2B5EF4-FFF2-40B4-BE49-F238E27FC236}">
                            <a16:creationId xmlns:a16="http://schemas.microsoft.com/office/drawing/2014/main" id="{E76DF1BA-ED21-044A-C8A3-6052A3626F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51AAC744-489B-A70B-AC9A-BBF8326B8C9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E3BC5BB8-4A01-43D4-53A3-F71AA15F577D}"/>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kumimoji="1" lang="en-US" altLang="ja-JP" sz="2400">
                <a:solidFill>
                  <a:schemeClr val="tx1"/>
                </a:solidFill>
              </a:rPr>
              <a:t>【</a:t>
            </a:r>
            <a:r>
              <a:rPr kumimoji="1" lang="ja-JP" altLang="en-US" sz="2400">
                <a:solidFill>
                  <a:schemeClr val="tx1"/>
                </a:solidFill>
              </a:rPr>
              <a:t>グリーン事業</a:t>
            </a:r>
            <a:r>
              <a:rPr kumimoji="1" lang="en-US" altLang="ja-JP" sz="2400">
                <a:solidFill>
                  <a:schemeClr val="tx1"/>
                </a:solidFill>
              </a:rPr>
              <a:t>A</a:t>
            </a:r>
            <a:r>
              <a:rPr kumimoji="1" lang="ja-JP" altLang="en-US" sz="2400">
                <a:solidFill>
                  <a:schemeClr val="tx1"/>
                </a:solidFill>
              </a:rPr>
              <a:t>（〇〇製品）</a:t>
            </a:r>
            <a:r>
              <a:rPr kumimoji="1" lang="en-US" altLang="ja-JP" sz="2400">
                <a:solidFill>
                  <a:schemeClr val="tx1"/>
                </a:solidFill>
              </a:rPr>
              <a:t>】</a:t>
            </a:r>
            <a:r>
              <a:rPr kumimoji="1" lang="ja-JP" altLang="en-US" sz="2400">
                <a:solidFill>
                  <a:schemeClr val="tx1"/>
                </a:solidFill>
              </a:rPr>
              <a:t>自社の強みは</a:t>
            </a:r>
            <a:r>
              <a:rPr kumimoji="1" lang="en-US" altLang="ja-JP" sz="2400">
                <a:solidFill>
                  <a:schemeClr val="tx1"/>
                </a:solidFill>
              </a:rPr>
              <a:t>xx</a:t>
            </a:r>
            <a:r>
              <a:rPr kumimoji="1" lang="ja-JP" altLang="en-US" sz="2400">
                <a:solidFill>
                  <a:schemeClr val="tx1"/>
                </a:solidFill>
              </a:rPr>
              <a:t>であり、</a:t>
            </a:r>
            <a:r>
              <a:rPr kumimoji="1" lang="en-US" altLang="ja-JP" sz="2400">
                <a:solidFill>
                  <a:schemeClr val="tx1"/>
                </a:solidFill>
              </a:rPr>
              <a:t>xx</a:t>
            </a:r>
            <a:r>
              <a:rPr kumimoji="1" lang="ja-JP" altLang="en-US" sz="2400">
                <a:solidFill>
                  <a:schemeClr val="tx1"/>
                </a:solidFill>
              </a:rPr>
              <a:t>によって競合他社との差別化を目指す</a:t>
            </a:r>
            <a:endParaRPr kumimoji="1" lang="en-US" altLang="ja-JP" sz="2400">
              <a:solidFill>
                <a:schemeClr val="tx1"/>
              </a:solidFill>
            </a:endParaRPr>
          </a:p>
        </p:txBody>
      </p:sp>
      <p:cxnSp>
        <p:nvCxnSpPr>
          <p:cNvPr id="6" name="直線コネクタ 5">
            <a:extLst>
              <a:ext uri="{FF2B5EF4-FFF2-40B4-BE49-F238E27FC236}">
                <a16:creationId xmlns:a16="http://schemas.microsoft.com/office/drawing/2014/main" id="{F206E09E-A4FE-0131-8B23-D274B086728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F348A076-4E7C-7A6F-E453-849F270D3CB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 name="Straight Connector 13">
            <a:extLst>
              <a:ext uri="{FF2B5EF4-FFF2-40B4-BE49-F238E27FC236}">
                <a16:creationId xmlns:a16="http://schemas.microsoft.com/office/drawing/2014/main" id="{101C4A4A-B834-2180-B69D-D7684FD36E6D}"/>
              </a:ext>
            </a:extLst>
          </p:cNvPr>
          <p:cNvCxnSpPr>
            <a:cxnSpLocks/>
          </p:cNvCxnSpPr>
          <p:nvPr/>
        </p:nvCxnSpPr>
        <p:spPr>
          <a:xfrm>
            <a:off x="6108000" y="2030835"/>
            <a:ext cx="0" cy="426568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TextBox 52">
            <a:extLst>
              <a:ext uri="{FF2B5EF4-FFF2-40B4-BE49-F238E27FC236}">
                <a16:creationId xmlns:a16="http://schemas.microsoft.com/office/drawing/2014/main" id="{1F993824-22F2-2301-038A-548FD113B1C6}"/>
              </a:ext>
            </a:extLst>
          </p:cNvPr>
          <p:cNvSpPr txBox="1"/>
          <p:nvPr/>
        </p:nvSpPr>
        <p:spPr>
          <a:xfrm>
            <a:off x="6333600" y="2116005"/>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自社の強み</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10" name="Straight Connector 75">
            <a:extLst>
              <a:ext uri="{FF2B5EF4-FFF2-40B4-BE49-F238E27FC236}">
                <a16:creationId xmlns:a16="http://schemas.microsoft.com/office/drawing/2014/main" id="{10B16D34-46E6-7AFF-016D-D830E0FF3B19}"/>
              </a:ext>
            </a:extLst>
          </p:cNvPr>
          <p:cNvCxnSpPr>
            <a:cxnSpLocks/>
          </p:cNvCxnSpPr>
          <p:nvPr/>
        </p:nvCxnSpPr>
        <p:spPr>
          <a:xfrm>
            <a:off x="6324001" y="4302352"/>
            <a:ext cx="570240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TextBox 52">
            <a:extLst>
              <a:ext uri="{FF2B5EF4-FFF2-40B4-BE49-F238E27FC236}">
                <a16:creationId xmlns:a16="http://schemas.microsoft.com/office/drawing/2014/main" id="{AE3A8288-AABE-D49D-F92E-37EE4A1EC4B0}"/>
              </a:ext>
            </a:extLst>
          </p:cNvPr>
          <p:cNvSpPr txBox="1"/>
          <p:nvPr/>
        </p:nvSpPr>
        <p:spPr>
          <a:xfrm>
            <a:off x="6324001" y="3150262"/>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21" name="正方形/長方形 20">
            <a:extLst>
              <a:ext uri="{FF2B5EF4-FFF2-40B4-BE49-F238E27FC236}">
                <a16:creationId xmlns:a16="http://schemas.microsoft.com/office/drawing/2014/main" id="{7643AC73-462D-1203-6871-D32CA0C69805}"/>
              </a:ext>
            </a:extLst>
          </p:cNvPr>
          <p:cNvSpPr/>
          <p:nvPr/>
        </p:nvSpPr>
        <p:spPr>
          <a:xfrm>
            <a:off x="181464" y="2468927"/>
            <a:ext cx="1398922"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自社</a:t>
            </a:r>
            <a:endParaRPr kumimoji="1" lang="ja-JP" altLang="en-US" sz="1100">
              <a:solidFill>
                <a:srgbClr val="FF0000"/>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B0BF6BB-FF4D-3175-0720-67F8E0C574B5}"/>
              </a:ext>
            </a:extLst>
          </p:cNvPr>
          <p:cNvSpPr/>
          <p:nvPr/>
        </p:nvSpPr>
        <p:spPr>
          <a:xfrm>
            <a:off x="1614005" y="2468927"/>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100">
                <a:solidFill>
                  <a:schemeClr val="tx1"/>
                </a:solidFill>
                <a:latin typeface="Meiryo UI" panose="020B0604030504040204" pitchFamily="50" charset="-128"/>
                <a:ea typeface="Meiryo UI" panose="020B0604030504040204" pitchFamily="50" charset="-128"/>
              </a:rPr>
              <a:t>XXX</a:t>
            </a:r>
          </a:p>
        </p:txBody>
      </p:sp>
      <p:sp>
        <p:nvSpPr>
          <p:cNvPr id="23" name="正方形/長方形 22">
            <a:extLst>
              <a:ext uri="{FF2B5EF4-FFF2-40B4-BE49-F238E27FC236}">
                <a16:creationId xmlns:a16="http://schemas.microsoft.com/office/drawing/2014/main" id="{58BC00C4-8F73-2E50-B33C-7F0C09BF7352}"/>
              </a:ext>
            </a:extLst>
          </p:cNvPr>
          <p:cNvSpPr/>
          <p:nvPr/>
        </p:nvSpPr>
        <p:spPr>
          <a:xfrm>
            <a:off x="3048010" y="2468927"/>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1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A56464FB-AE59-48DE-0DBB-FB3B11C0E829}"/>
              </a:ext>
            </a:extLst>
          </p:cNvPr>
          <p:cNvSpPr/>
          <p:nvPr/>
        </p:nvSpPr>
        <p:spPr>
          <a:xfrm>
            <a:off x="4482014" y="2468927"/>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100">
              <a:solidFill>
                <a:schemeClr val="tx1"/>
              </a:solidFill>
              <a:latin typeface="Meiryo UI" panose="020B0604030504040204" pitchFamily="50" charset="-128"/>
              <a:ea typeface="Meiryo UI" panose="020B0604030504040204" pitchFamily="50" charset="-128"/>
            </a:endParaRPr>
          </a:p>
        </p:txBody>
      </p:sp>
      <p:grpSp>
        <p:nvGrpSpPr>
          <p:cNvPr id="25" name="グループ化 24">
            <a:extLst>
              <a:ext uri="{FF2B5EF4-FFF2-40B4-BE49-F238E27FC236}">
                <a16:creationId xmlns:a16="http://schemas.microsoft.com/office/drawing/2014/main" id="{6080BFAE-0A43-E4FE-8B48-F98F82AD8367}"/>
              </a:ext>
            </a:extLst>
          </p:cNvPr>
          <p:cNvGrpSpPr/>
          <p:nvPr/>
        </p:nvGrpSpPr>
        <p:grpSpPr>
          <a:xfrm>
            <a:off x="1614005" y="2037176"/>
            <a:ext cx="1400386" cy="360000"/>
            <a:chOff x="543578" y="1377175"/>
            <a:chExt cx="5239039" cy="360000"/>
          </a:xfrm>
        </p:grpSpPr>
        <p:cxnSp>
          <p:nvCxnSpPr>
            <p:cNvPr id="26" name="Straight Connector 18">
              <a:extLst>
                <a:ext uri="{FF2B5EF4-FFF2-40B4-BE49-F238E27FC236}">
                  <a16:creationId xmlns:a16="http://schemas.microsoft.com/office/drawing/2014/main" id="{CA6D0EFB-961C-0104-6671-B022961E03C7}"/>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TextBox 23">
              <a:extLst>
                <a:ext uri="{FF2B5EF4-FFF2-40B4-BE49-F238E27FC236}">
                  <a16:creationId xmlns:a16="http://schemas.microsoft.com/office/drawing/2014/main" id="{8AE72409-AAB7-0F99-F231-1A1F1CD7D56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評価軸１</a:t>
              </a:r>
            </a:p>
          </p:txBody>
        </p:sp>
      </p:grpSp>
      <p:grpSp>
        <p:nvGrpSpPr>
          <p:cNvPr id="30" name="グループ化 29">
            <a:extLst>
              <a:ext uri="{FF2B5EF4-FFF2-40B4-BE49-F238E27FC236}">
                <a16:creationId xmlns:a16="http://schemas.microsoft.com/office/drawing/2014/main" id="{79C1AA9A-2219-DBBB-3B89-40158F5D77E6}"/>
              </a:ext>
            </a:extLst>
          </p:cNvPr>
          <p:cNvGrpSpPr/>
          <p:nvPr/>
        </p:nvGrpSpPr>
        <p:grpSpPr>
          <a:xfrm>
            <a:off x="3048010" y="2030835"/>
            <a:ext cx="1400386" cy="360000"/>
            <a:chOff x="543578" y="1377175"/>
            <a:chExt cx="5239039" cy="360000"/>
          </a:xfrm>
        </p:grpSpPr>
        <p:cxnSp>
          <p:nvCxnSpPr>
            <p:cNvPr id="31" name="Straight Connector 18">
              <a:extLst>
                <a:ext uri="{FF2B5EF4-FFF2-40B4-BE49-F238E27FC236}">
                  <a16:creationId xmlns:a16="http://schemas.microsoft.com/office/drawing/2014/main" id="{33E88211-7AF7-81EF-113E-4D24377CB71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23">
              <a:extLst>
                <a:ext uri="{FF2B5EF4-FFF2-40B4-BE49-F238E27FC236}">
                  <a16:creationId xmlns:a16="http://schemas.microsoft.com/office/drawing/2014/main" id="{2052479B-087B-7206-6499-EDAE836FC33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評価軸２</a:t>
              </a:r>
            </a:p>
          </p:txBody>
        </p:sp>
      </p:grpSp>
      <p:grpSp>
        <p:nvGrpSpPr>
          <p:cNvPr id="33" name="グループ化 32">
            <a:extLst>
              <a:ext uri="{FF2B5EF4-FFF2-40B4-BE49-F238E27FC236}">
                <a16:creationId xmlns:a16="http://schemas.microsoft.com/office/drawing/2014/main" id="{AD7702FF-C152-6557-6C02-CFF5AAB5B1FB}"/>
              </a:ext>
            </a:extLst>
          </p:cNvPr>
          <p:cNvGrpSpPr/>
          <p:nvPr/>
        </p:nvGrpSpPr>
        <p:grpSpPr>
          <a:xfrm>
            <a:off x="4482014" y="2030835"/>
            <a:ext cx="1400386" cy="360000"/>
            <a:chOff x="543578" y="1377175"/>
            <a:chExt cx="5239039" cy="360000"/>
          </a:xfrm>
        </p:grpSpPr>
        <p:cxnSp>
          <p:nvCxnSpPr>
            <p:cNvPr id="34" name="Straight Connector 18">
              <a:extLst>
                <a:ext uri="{FF2B5EF4-FFF2-40B4-BE49-F238E27FC236}">
                  <a16:creationId xmlns:a16="http://schemas.microsoft.com/office/drawing/2014/main" id="{D6DB69DD-9537-CD9E-1603-1D313AD1EB0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23">
              <a:extLst>
                <a:ext uri="{FF2B5EF4-FFF2-40B4-BE49-F238E27FC236}">
                  <a16:creationId xmlns:a16="http://schemas.microsoft.com/office/drawing/2014/main" id="{7DA6DA69-66F4-7E6D-FEC5-AAD4051AC344}"/>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評価軸３</a:t>
              </a:r>
            </a:p>
          </p:txBody>
        </p:sp>
      </p:grpSp>
      <p:sp>
        <p:nvSpPr>
          <p:cNvPr id="36" name="正方形/長方形 35">
            <a:extLst>
              <a:ext uri="{FF2B5EF4-FFF2-40B4-BE49-F238E27FC236}">
                <a16:creationId xmlns:a16="http://schemas.microsoft.com/office/drawing/2014/main" id="{9940EF74-FD48-4B1A-0CFF-4C9279C7E539}"/>
              </a:ext>
            </a:extLst>
          </p:cNvPr>
          <p:cNvSpPr/>
          <p:nvPr/>
        </p:nvSpPr>
        <p:spPr>
          <a:xfrm>
            <a:off x="180000" y="3772915"/>
            <a:ext cx="1400386" cy="2484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競合</a:t>
            </a:r>
            <a:r>
              <a:rPr kumimoji="1" lang="en-US" altLang="ja-JP" sz="1100">
                <a:solidFill>
                  <a:schemeClr val="tx1"/>
                </a:solidFill>
                <a:latin typeface="Meiryo UI" panose="020B0604030504040204" pitchFamily="50" charset="-128"/>
                <a:ea typeface="Meiryo UI" panose="020B0604030504040204" pitchFamily="50" charset="-128"/>
              </a:rPr>
              <a:t>A</a:t>
            </a:r>
            <a:endParaRPr kumimoji="1" lang="ja-JP" altLang="en-US" sz="110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759B95E-59C7-1F95-22EB-7788CB0397C8}"/>
              </a:ext>
            </a:extLst>
          </p:cNvPr>
          <p:cNvSpPr/>
          <p:nvPr/>
        </p:nvSpPr>
        <p:spPr>
          <a:xfrm>
            <a:off x="1614005" y="377291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100">
                <a:solidFill>
                  <a:schemeClr val="tx1"/>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A71CF288-FDB5-9412-D41D-A33CB5B50681}"/>
              </a:ext>
            </a:extLst>
          </p:cNvPr>
          <p:cNvSpPr/>
          <p:nvPr/>
        </p:nvSpPr>
        <p:spPr>
          <a:xfrm>
            <a:off x="3048010" y="377291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285172F5-F04C-5138-E468-927DBCDCD360}"/>
              </a:ext>
            </a:extLst>
          </p:cNvPr>
          <p:cNvSpPr/>
          <p:nvPr/>
        </p:nvSpPr>
        <p:spPr>
          <a:xfrm>
            <a:off x="4482014" y="377291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9E19BB75-5CCA-7AEE-9985-E766B65289B3}"/>
              </a:ext>
            </a:extLst>
          </p:cNvPr>
          <p:cNvSpPr/>
          <p:nvPr/>
        </p:nvSpPr>
        <p:spPr>
          <a:xfrm>
            <a:off x="180000" y="5072525"/>
            <a:ext cx="1400386" cy="2484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競合</a:t>
            </a:r>
            <a:r>
              <a:rPr kumimoji="1" lang="en-US" altLang="ja-JP" sz="1100">
                <a:solidFill>
                  <a:schemeClr val="tx1"/>
                </a:solidFill>
                <a:latin typeface="Meiryo UI" panose="020B0604030504040204" pitchFamily="50" charset="-128"/>
                <a:ea typeface="Meiryo UI" panose="020B0604030504040204" pitchFamily="50" charset="-128"/>
              </a:rPr>
              <a:t>B</a:t>
            </a:r>
            <a:endParaRPr kumimoji="1" lang="ja-JP" altLang="en-US" sz="11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5014039A-63EE-E465-832C-38FE4F06DB95}"/>
              </a:ext>
            </a:extLst>
          </p:cNvPr>
          <p:cNvSpPr/>
          <p:nvPr/>
        </p:nvSpPr>
        <p:spPr>
          <a:xfrm>
            <a:off x="1614005" y="507252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100">
                <a:solidFill>
                  <a:schemeClr val="tx1"/>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1E74A3BE-1291-2CE1-A202-3E3EA7DFF705}"/>
              </a:ext>
            </a:extLst>
          </p:cNvPr>
          <p:cNvSpPr/>
          <p:nvPr/>
        </p:nvSpPr>
        <p:spPr>
          <a:xfrm>
            <a:off x="3048010" y="507252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81ADA2C7-8819-BDCE-E30A-0BD52088B80F}"/>
              </a:ext>
            </a:extLst>
          </p:cNvPr>
          <p:cNvSpPr/>
          <p:nvPr/>
        </p:nvSpPr>
        <p:spPr>
          <a:xfrm>
            <a:off x="4482014" y="5072525"/>
            <a:ext cx="1400386"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100">
              <a:solidFill>
                <a:schemeClr val="tx1"/>
              </a:solidFill>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53749D90-F793-4AD2-D39C-114FE1167887}"/>
              </a:ext>
            </a:extLst>
          </p:cNvPr>
          <p:cNvGrpSpPr/>
          <p:nvPr/>
        </p:nvGrpSpPr>
        <p:grpSpPr>
          <a:xfrm rot="10800000" flipH="1">
            <a:off x="6000000" y="4055679"/>
            <a:ext cx="216000" cy="216000"/>
            <a:chOff x="5937564" y="3833745"/>
            <a:chExt cx="306171" cy="306910"/>
          </a:xfrm>
        </p:grpSpPr>
        <p:sp>
          <p:nvSpPr>
            <p:cNvPr id="45" name="Freeform 94">
              <a:extLst>
                <a:ext uri="{FF2B5EF4-FFF2-40B4-BE49-F238E27FC236}">
                  <a16:creationId xmlns:a16="http://schemas.microsoft.com/office/drawing/2014/main" id="{84FA14DA-FF94-CBB4-0A4A-3520601D29FC}"/>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6" name="Freeform 95">
              <a:extLst>
                <a:ext uri="{FF2B5EF4-FFF2-40B4-BE49-F238E27FC236}">
                  <a16:creationId xmlns:a16="http://schemas.microsoft.com/office/drawing/2014/main" id="{08F7DB6F-D5F7-DD1E-C468-9F4CF19335BF}"/>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7" name="Group 41">
            <a:extLst>
              <a:ext uri="{FF2B5EF4-FFF2-40B4-BE49-F238E27FC236}">
                <a16:creationId xmlns:a16="http://schemas.microsoft.com/office/drawing/2014/main" id="{06B10DF5-2650-090B-2304-86BFB05CAE57}"/>
              </a:ext>
            </a:extLst>
          </p:cNvPr>
          <p:cNvGrpSpPr/>
          <p:nvPr/>
        </p:nvGrpSpPr>
        <p:grpSpPr>
          <a:xfrm rot="16200000" flipH="1">
            <a:off x="9067201" y="4200335"/>
            <a:ext cx="216000" cy="216000"/>
            <a:chOff x="5937564" y="3833745"/>
            <a:chExt cx="306171" cy="306910"/>
          </a:xfrm>
        </p:grpSpPr>
        <p:sp>
          <p:nvSpPr>
            <p:cNvPr id="48" name="Freeform 94">
              <a:extLst>
                <a:ext uri="{FF2B5EF4-FFF2-40B4-BE49-F238E27FC236}">
                  <a16:creationId xmlns:a16="http://schemas.microsoft.com/office/drawing/2014/main" id="{04C755B8-C584-5FF6-ECC1-4CD80882488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9" name="Freeform 95">
              <a:extLst>
                <a:ext uri="{FF2B5EF4-FFF2-40B4-BE49-F238E27FC236}">
                  <a16:creationId xmlns:a16="http://schemas.microsoft.com/office/drawing/2014/main" id="{FCC5FD65-25F4-66E5-043C-877076927F1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50" name="グループ化 49">
            <a:extLst>
              <a:ext uri="{FF2B5EF4-FFF2-40B4-BE49-F238E27FC236}">
                <a16:creationId xmlns:a16="http://schemas.microsoft.com/office/drawing/2014/main" id="{D98C91AF-2E68-9385-DE1B-F4B8935B4BA2}"/>
              </a:ext>
            </a:extLst>
          </p:cNvPr>
          <p:cNvGrpSpPr/>
          <p:nvPr/>
        </p:nvGrpSpPr>
        <p:grpSpPr>
          <a:xfrm>
            <a:off x="180000" y="1659209"/>
            <a:ext cx="5702400" cy="288000"/>
            <a:chOff x="156000" y="1879963"/>
            <a:chExt cx="5760000" cy="288000"/>
          </a:xfrm>
        </p:grpSpPr>
        <p:sp>
          <p:nvSpPr>
            <p:cNvPr id="51" name="正方形/長方形 50">
              <a:extLst>
                <a:ext uri="{FF2B5EF4-FFF2-40B4-BE49-F238E27FC236}">
                  <a16:creationId xmlns:a16="http://schemas.microsoft.com/office/drawing/2014/main" id="{46AD2278-9686-8504-75D4-C4EBE04652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競合に対する自社の優位性　</a:t>
              </a:r>
              <a:r>
                <a:rPr lang="ja-JP" altLang="en-US" sz="1400" b="1">
                  <a:solidFill>
                    <a:schemeClr val="tx1"/>
                  </a:solidFill>
                  <a:latin typeface="Meiryo UI" panose="020B0604030504040204" pitchFamily="50" charset="-128"/>
                  <a:ea typeface="Meiryo UI" panose="020B0604030504040204" pitchFamily="50" charset="-128"/>
                </a:rPr>
                <a:t>グリーン事業</a:t>
              </a:r>
              <a:r>
                <a:rPr lang="en-US" altLang="ja-JP" sz="1400" b="1">
                  <a:solidFill>
                    <a:schemeClr val="tx1"/>
                  </a:solidFill>
                  <a:latin typeface="Meiryo UI" panose="020B0604030504040204" pitchFamily="50" charset="-128"/>
                  <a:ea typeface="Meiryo UI" panose="020B0604030504040204" pitchFamily="50" charset="-128"/>
                </a:rPr>
                <a:t>A</a:t>
              </a:r>
              <a:r>
                <a:rPr lang="ja-JP" altLang="en-US" sz="1400" b="1">
                  <a:solidFill>
                    <a:schemeClr val="tx1"/>
                  </a:solidFill>
                  <a:latin typeface="Meiryo UI" panose="020B0604030504040204" pitchFamily="50" charset="-128"/>
                  <a:ea typeface="Meiryo UI" panose="020B0604030504040204" pitchFamily="50" charset="-128"/>
                </a:rPr>
                <a:t>（〇〇製品）</a:t>
              </a:r>
              <a:endParaRPr kumimoji="1" lang="ja-JP" altLang="en-US" sz="1400" b="1">
                <a:solidFill>
                  <a:schemeClr val="tx1"/>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2BF893D0-FBE7-C118-6640-2F2A0CC13A1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53" name="グループ化 52">
            <a:extLst>
              <a:ext uri="{FF2B5EF4-FFF2-40B4-BE49-F238E27FC236}">
                <a16:creationId xmlns:a16="http://schemas.microsoft.com/office/drawing/2014/main" id="{188502F6-B6E5-9A07-7E27-7D08B1B8F551}"/>
              </a:ext>
            </a:extLst>
          </p:cNvPr>
          <p:cNvGrpSpPr/>
          <p:nvPr/>
        </p:nvGrpSpPr>
        <p:grpSpPr>
          <a:xfrm>
            <a:off x="6333600" y="1659209"/>
            <a:ext cx="5702400" cy="288000"/>
            <a:chOff x="156000" y="1879963"/>
            <a:chExt cx="5760000" cy="288000"/>
          </a:xfrm>
        </p:grpSpPr>
        <p:sp>
          <p:nvSpPr>
            <p:cNvPr id="54" name="正方形/長方形 53">
              <a:extLst>
                <a:ext uri="{FF2B5EF4-FFF2-40B4-BE49-F238E27FC236}">
                  <a16:creationId xmlns:a16="http://schemas.microsoft.com/office/drawing/2014/main" id="{41C31FE4-9D6C-6E75-F552-505B9AF14DD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自社の強み、弱み（経営資源）</a:t>
              </a:r>
            </a:p>
          </p:txBody>
        </p:sp>
        <p:cxnSp>
          <p:nvCxnSpPr>
            <p:cNvPr id="55" name="直線コネクタ 54">
              <a:extLst>
                <a:ext uri="{FF2B5EF4-FFF2-40B4-BE49-F238E27FC236}">
                  <a16:creationId xmlns:a16="http://schemas.microsoft.com/office/drawing/2014/main" id="{13D53C16-BC5B-CBD1-79E4-AED695C0C77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TextBox 52">
            <a:extLst>
              <a:ext uri="{FF2B5EF4-FFF2-40B4-BE49-F238E27FC236}">
                <a16:creationId xmlns:a16="http://schemas.microsoft.com/office/drawing/2014/main" id="{D7FC1EE3-2ADF-B984-5149-907AE3766F7B}"/>
              </a:ext>
            </a:extLst>
          </p:cNvPr>
          <p:cNvSpPr txBox="1"/>
          <p:nvPr/>
        </p:nvSpPr>
        <p:spPr>
          <a:xfrm>
            <a:off x="6324001" y="4532524"/>
            <a:ext cx="5702400" cy="176399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戦略方針</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57" name="正方形/長方形 56">
            <a:extLst>
              <a:ext uri="{FF2B5EF4-FFF2-40B4-BE49-F238E27FC236}">
                <a16:creationId xmlns:a16="http://schemas.microsoft.com/office/drawing/2014/main" id="{E6DC618D-089A-AE47-5EB4-E0D58E833716}"/>
              </a:ext>
            </a:extLst>
          </p:cNvPr>
          <p:cNvSpPr/>
          <p:nvPr/>
        </p:nvSpPr>
        <p:spPr>
          <a:xfrm>
            <a:off x="2328450" y="2318082"/>
            <a:ext cx="7535100" cy="384770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競合に対する自社の優位性</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→その競合を選定した理由を記載すること。また、評価軸を設定したうえで、競合他社との差別化を考慮して、自社の対象事業におけるポジショニングや優位性が分かるように特徴等を記載すること。</a:t>
            </a:r>
            <a:br>
              <a:rPr lang="en-US" altLang="ja-JP" sz="1400">
                <a:solidFill>
                  <a:srgbClr val="FF0000"/>
                </a:solidFill>
                <a:latin typeface="Meiryo UI" panose="020B0604030504040204" pitchFamily="50" charset="-128"/>
                <a:ea typeface="Meiryo UI" panose="020B0604030504040204" pitchFamily="50" charset="-128"/>
              </a:rPr>
            </a:br>
            <a:r>
              <a:rPr lang="en-US" altLang="ja-JP" sz="1400">
                <a:solidFill>
                  <a:srgbClr val="FF0000"/>
                </a:solidFill>
                <a:latin typeface="Meiryo UI" panose="020B0604030504040204" pitchFamily="50" charset="-128"/>
                <a:ea typeface="Meiryo UI" panose="020B0604030504040204" pitchFamily="50" charset="-128"/>
              </a:rPr>
              <a:t>※</a:t>
            </a:r>
            <a:r>
              <a:rPr lang="ja-JP" altLang="en-US" sz="1400">
                <a:solidFill>
                  <a:srgbClr val="FF0000"/>
                </a:solidFill>
                <a:latin typeface="Meiryo UI" panose="020B0604030504040204" pitchFamily="50" charset="-128"/>
                <a:ea typeface="Meiryo UI" panose="020B0604030504040204" pitchFamily="50" charset="-128"/>
              </a:rPr>
              <a:t>評価軸の具体例</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　・技術</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　・事業基盤（顧客基盤、原料調達網、物流網等）</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　・顧客ニーズとの親和性</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自社の強み、弱み（経営資源）</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戦略方針については、公募要領に記載されている事業目的等を踏まえ、技術的・事業的優位性をどのように活かし、どのように事業拡大していくか（独自性・新規性・有効性・実現可能性・継続性等）について記載すること。</a:t>
            </a:r>
            <a:br>
              <a:rPr lang="en-US" altLang="ja-JP" sz="1400">
                <a:solidFill>
                  <a:srgbClr val="FF0000"/>
                </a:solidFill>
                <a:latin typeface="Meiryo UI" panose="020B0604030504040204" pitchFamily="50" charset="-128"/>
                <a:ea typeface="Meiryo UI" panose="020B0604030504040204" pitchFamily="50" charset="-128"/>
              </a:rPr>
            </a:b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「①ア 基本的要件」で記載</a:t>
            </a:r>
            <a:r>
              <a:rPr lang="ja-JP" altLang="en-US" sz="1400" u="sng">
                <a:solidFill>
                  <a:schemeClr val="tx1"/>
                </a:solidFill>
                <a:latin typeface="Meiryo UI" panose="020B0604030504040204" pitchFamily="50" charset="-128"/>
                <a:ea typeface="Meiryo UI" panose="020B0604030504040204" pitchFamily="50" charset="-128"/>
              </a:rPr>
              <a:t>した</a:t>
            </a:r>
            <a:r>
              <a:rPr kumimoji="1" lang="ja-JP" altLang="en-US" sz="1400" u="sng">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28FF4BC6-9198-1BA8-EB81-BDF55BD64883}"/>
              </a:ext>
            </a:extLst>
          </p:cNvPr>
          <p:cNvSpPr/>
          <p:nvPr/>
        </p:nvSpPr>
        <p:spPr>
          <a:xfrm>
            <a:off x="180000" y="4039142"/>
            <a:ext cx="1400386" cy="95777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選定理由：</a:t>
            </a:r>
            <a:endParaRPr kumimoji="1" lang="en-US" altLang="ja-JP" sz="11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7C90C354-86E1-09A8-CB04-89D2B68048A8}"/>
              </a:ext>
            </a:extLst>
          </p:cNvPr>
          <p:cNvSpPr/>
          <p:nvPr/>
        </p:nvSpPr>
        <p:spPr>
          <a:xfrm>
            <a:off x="180000" y="5338753"/>
            <a:ext cx="1400386" cy="95777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選定理由：</a:t>
            </a:r>
            <a:endParaRPr kumimoji="1" lang="en-US" altLang="ja-JP" sz="11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68418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9" name="think-cell data - do not delete" hidden="1">
            <a:extLst>
              <a:ext uri="{FF2B5EF4-FFF2-40B4-BE49-F238E27FC236}">
                <a16:creationId xmlns:a16="http://schemas.microsoft.com/office/drawing/2014/main" id="{C59DD07D-CBBA-A36E-8209-758E149FB37F}"/>
              </a:ext>
            </a:extLst>
          </p:cNvPr>
          <p:cNvGraphicFramePr>
            <a:graphicFrameLocks noChangeAspect="1"/>
          </p:cNvGraphicFramePr>
          <p:nvPr>
            <p:custDataLst>
              <p:tags r:id="rId1"/>
            </p:custDataLst>
            <p:extLst>
              <p:ext uri="{D42A27DB-BD31-4B8C-83A1-F6EECF244321}">
                <p14:modId xmlns:p14="http://schemas.microsoft.com/office/powerpoint/2010/main" val="3486143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179" name="think-cell data - do not delete" hidden="1">
                        <a:extLst>
                          <a:ext uri="{FF2B5EF4-FFF2-40B4-BE49-F238E27FC236}">
                            <a16:creationId xmlns:a16="http://schemas.microsoft.com/office/drawing/2014/main" id="{C59DD07D-CBBA-A36E-8209-758E149FB37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8" name="グループ化 7">
            <a:extLst>
              <a:ext uri="{FF2B5EF4-FFF2-40B4-BE49-F238E27FC236}">
                <a16:creationId xmlns:a16="http://schemas.microsoft.com/office/drawing/2014/main" id="{78ECEFE8-2C3F-AB36-EC30-BDD2A8860271}"/>
              </a:ext>
            </a:extLst>
          </p:cNvPr>
          <p:cNvGrpSpPr/>
          <p:nvPr/>
        </p:nvGrpSpPr>
        <p:grpSpPr>
          <a:xfrm>
            <a:off x="180001" y="1600633"/>
            <a:ext cx="3886032" cy="360000"/>
            <a:chOff x="543578" y="1377175"/>
            <a:chExt cx="5239039" cy="360000"/>
          </a:xfrm>
        </p:grpSpPr>
        <p:cxnSp>
          <p:nvCxnSpPr>
            <p:cNvPr id="9" name="Straight Connector 18">
              <a:extLst>
                <a:ext uri="{FF2B5EF4-FFF2-40B4-BE49-F238E27FC236}">
                  <a16:creationId xmlns:a16="http://schemas.microsoft.com/office/drawing/2014/main" id="{27A16052-2315-C698-6171-D7D46386A70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35063262-B40A-4BF7-7B68-E19BADBCA74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市場におけるセグメント分析</a:t>
              </a:r>
            </a:p>
          </p:txBody>
        </p:sp>
      </p:grpSp>
      <p:grpSp>
        <p:nvGrpSpPr>
          <p:cNvPr id="17" name="グループ化 16">
            <a:extLst>
              <a:ext uri="{FF2B5EF4-FFF2-40B4-BE49-F238E27FC236}">
                <a16:creationId xmlns:a16="http://schemas.microsoft.com/office/drawing/2014/main" id="{68713056-307A-BF5B-5C71-6352FA2259A7}"/>
              </a:ext>
            </a:extLst>
          </p:cNvPr>
          <p:cNvGrpSpPr/>
          <p:nvPr/>
        </p:nvGrpSpPr>
        <p:grpSpPr>
          <a:xfrm>
            <a:off x="4407408" y="1600633"/>
            <a:ext cx="7628593" cy="360000"/>
            <a:chOff x="543578" y="1377175"/>
            <a:chExt cx="5239039" cy="360000"/>
          </a:xfrm>
        </p:grpSpPr>
        <p:cxnSp>
          <p:nvCxnSpPr>
            <p:cNvPr id="23" name="Straight Connector 18">
              <a:extLst>
                <a:ext uri="{FF2B5EF4-FFF2-40B4-BE49-F238E27FC236}">
                  <a16:creationId xmlns:a16="http://schemas.microsoft.com/office/drawing/2014/main" id="{D9E77A31-7B2A-076B-8889-BC6E282DB070}"/>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54CDE21-D9B8-B12A-8304-B9264D2FFCD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市場における注力セグメント・ターゲット顧客とその選定理由、申請時点での交渉状況</a:t>
              </a:r>
            </a:p>
          </p:txBody>
        </p:sp>
      </p:grpSp>
      <p:cxnSp>
        <p:nvCxnSpPr>
          <p:cNvPr id="43" name="Straight Connector 13">
            <a:extLst>
              <a:ext uri="{FF2B5EF4-FFF2-40B4-BE49-F238E27FC236}">
                <a16:creationId xmlns:a16="http://schemas.microsoft.com/office/drawing/2014/main" id="{4ECBC6A4-73D1-55CB-E75C-79B1411946C6}"/>
              </a:ext>
            </a:extLst>
          </p:cNvPr>
          <p:cNvCxnSpPr>
            <a:cxnSpLocks/>
          </p:cNvCxnSpPr>
          <p:nvPr/>
        </p:nvCxnSpPr>
        <p:spPr>
          <a:xfrm>
            <a:off x="4249246" y="2090730"/>
            <a:ext cx="0" cy="4300129"/>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Title 1">
            <a:extLst>
              <a:ext uri="{FF2B5EF4-FFF2-40B4-BE49-F238E27FC236}">
                <a16:creationId xmlns:a16="http://schemas.microsoft.com/office/drawing/2014/main" id="{F652BC2A-5159-17F1-61C8-E4877B95FD1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9" name="Title 1">
            <a:extLst>
              <a:ext uri="{FF2B5EF4-FFF2-40B4-BE49-F238E27FC236}">
                <a16:creationId xmlns:a16="http://schemas.microsoft.com/office/drawing/2014/main" id="{0A8599EB-D4E4-846A-778C-5F0155A944A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用途市場は</a:t>
            </a:r>
            <a:r>
              <a:rPr kumimoji="1" lang="en-US" altLang="ja-JP">
                <a:solidFill>
                  <a:schemeClr val="tx1"/>
                </a:solidFill>
              </a:rPr>
              <a:t>xx</a:t>
            </a:r>
            <a:r>
              <a:rPr kumimoji="1" lang="ja-JP" altLang="en-US">
                <a:solidFill>
                  <a:schemeClr val="tx1"/>
                </a:solidFill>
              </a:rPr>
              <a:t>を想定。うち、短期的には</a:t>
            </a:r>
            <a:r>
              <a:rPr kumimoji="1" lang="en-US" altLang="ja-JP">
                <a:solidFill>
                  <a:schemeClr val="tx1"/>
                </a:solidFill>
              </a:rPr>
              <a:t>xx</a:t>
            </a:r>
            <a:r>
              <a:rPr kumimoji="1" lang="ja-JP" altLang="en-US">
                <a:solidFill>
                  <a:schemeClr val="tx1"/>
                </a:solidFill>
              </a:rPr>
              <a:t>、中長期的には</a:t>
            </a:r>
            <a:r>
              <a:rPr kumimoji="1" lang="en-US" altLang="ja-JP">
                <a:solidFill>
                  <a:schemeClr val="tx1"/>
                </a:solidFill>
              </a:rPr>
              <a:t>x</a:t>
            </a:r>
            <a:r>
              <a:rPr lang="en-US" altLang="ja-JP">
                <a:solidFill>
                  <a:schemeClr val="tx1"/>
                </a:solidFill>
              </a:rPr>
              <a:t>x</a:t>
            </a:r>
            <a:r>
              <a:rPr lang="ja-JP" altLang="en-US">
                <a:solidFill>
                  <a:schemeClr val="tx1"/>
                </a:solidFill>
              </a:rPr>
              <a:t>を注力セグメント</a:t>
            </a:r>
            <a:r>
              <a:rPr kumimoji="1" lang="ja-JP" altLang="en-US">
                <a:solidFill>
                  <a:schemeClr val="tx1"/>
                </a:solidFill>
              </a:rPr>
              <a:t>と想定している</a:t>
            </a:r>
          </a:p>
        </p:txBody>
      </p:sp>
      <p:cxnSp>
        <p:nvCxnSpPr>
          <p:cNvPr id="31" name="直線コネクタ 30">
            <a:extLst>
              <a:ext uri="{FF2B5EF4-FFF2-40B4-BE49-F238E27FC236}">
                <a16:creationId xmlns:a16="http://schemas.microsoft.com/office/drawing/2014/main" id="{6505C6C3-F7FC-3423-D926-CA4CDE399E9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0A0C7D13-1337-CD5B-24CD-2CBA0E41BE7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72" name="フリーフォーム: 図形 71">
            <a:extLst>
              <a:ext uri="{FF2B5EF4-FFF2-40B4-BE49-F238E27FC236}">
                <a16:creationId xmlns:a16="http://schemas.microsoft.com/office/drawing/2014/main" id="{FD27121E-E756-9995-8AE0-A62823CAC6D1}"/>
              </a:ext>
            </a:extLst>
          </p:cNvPr>
          <p:cNvSpPr/>
          <p:nvPr/>
        </p:nvSpPr>
        <p:spPr>
          <a:xfrm>
            <a:off x="4445456" y="2561275"/>
            <a:ext cx="1620000" cy="1808622"/>
          </a:xfrm>
          <a:custGeom>
            <a:avLst/>
            <a:gdLst>
              <a:gd name="connsiteX0" fmla="*/ 0 w 1985721"/>
              <a:gd name="connsiteY0" fmla="*/ 0 h 1808622"/>
              <a:gd name="connsiteX1" fmla="*/ 226731 w 1985721"/>
              <a:gd name="connsiteY1" fmla="*/ 0 h 1808622"/>
              <a:gd name="connsiteX2" fmla="*/ 288000 w 1985721"/>
              <a:gd name="connsiteY2" fmla="*/ 0 h 1808622"/>
              <a:gd name="connsiteX3" fmla="*/ 1985721 w 1985721"/>
              <a:gd name="connsiteY3" fmla="*/ 0 h 1808622"/>
              <a:gd name="connsiteX4" fmla="*/ 1985721 w 1985721"/>
              <a:gd name="connsiteY4" fmla="*/ 540000 h 1808622"/>
              <a:gd name="connsiteX5" fmla="*/ 288000 w 1985721"/>
              <a:gd name="connsiteY5" fmla="*/ 540000 h 1808622"/>
              <a:gd name="connsiteX6" fmla="*/ 288000 w 1985721"/>
              <a:gd name="connsiteY6" fmla="*/ 1808622 h 1808622"/>
              <a:gd name="connsiteX7" fmla="*/ 0 w 1985721"/>
              <a:gd name="connsiteY7" fmla="*/ 1808622 h 1808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2">
                <a:moveTo>
                  <a:pt x="0" y="0"/>
                </a:moveTo>
                <a:lnTo>
                  <a:pt x="226731" y="0"/>
                </a:lnTo>
                <a:lnTo>
                  <a:pt x="288000" y="0"/>
                </a:lnTo>
                <a:lnTo>
                  <a:pt x="1985721" y="0"/>
                </a:lnTo>
                <a:lnTo>
                  <a:pt x="1985721" y="540000"/>
                </a:lnTo>
                <a:lnTo>
                  <a:pt x="288000" y="540000"/>
                </a:lnTo>
                <a:lnTo>
                  <a:pt x="288000" y="1808622"/>
                </a:lnTo>
                <a:lnTo>
                  <a:pt x="0" y="1808622"/>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A</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D82B4EF4-4CDA-8621-FD87-BFDBA17ADC11}"/>
              </a:ext>
            </a:extLst>
          </p:cNvPr>
          <p:cNvSpPr/>
          <p:nvPr/>
        </p:nvSpPr>
        <p:spPr>
          <a:xfrm>
            <a:off x="6135154" y="2561275"/>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45C4DE01-6CA5-D9B3-B827-F03FAE5ECB84}"/>
              </a:ext>
            </a:extLst>
          </p:cNvPr>
          <p:cNvSpPr/>
          <p:nvPr/>
        </p:nvSpPr>
        <p:spPr>
          <a:xfrm>
            <a:off x="4811176" y="3195588"/>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FDD3B39A-D433-8B1B-7FDF-ADEE725BB5EA}"/>
              </a:ext>
            </a:extLst>
          </p:cNvPr>
          <p:cNvSpPr/>
          <p:nvPr/>
        </p:nvSpPr>
        <p:spPr>
          <a:xfrm>
            <a:off x="6135154"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07D78843-E2FF-229A-0276-C9C52CD19F9D}"/>
              </a:ext>
            </a:extLst>
          </p:cNvPr>
          <p:cNvSpPr/>
          <p:nvPr/>
        </p:nvSpPr>
        <p:spPr>
          <a:xfrm>
            <a:off x="4811176" y="3829901"/>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3E97F452-634E-32B9-BCF4-9ED50265D8C0}"/>
              </a:ext>
            </a:extLst>
          </p:cNvPr>
          <p:cNvSpPr/>
          <p:nvPr/>
        </p:nvSpPr>
        <p:spPr>
          <a:xfrm>
            <a:off x="6135154"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FDA99CCE-91B1-C2FD-FA79-49E987764D5C}"/>
              </a:ext>
            </a:extLst>
          </p:cNvPr>
          <p:cNvSpPr/>
          <p:nvPr/>
        </p:nvSpPr>
        <p:spPr>
          <a:xfrm>
            <a:off x="6135154" y="4464214"/>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4E4F96B3-DCDD-80F0-6AAE-E44974700DBB}"/>
              </a:ext>
            </a:extLst>
          </p:cNvPr>
          <p:cNvSpPr/>
          <p:nvPr/>
        </p:nvSpPr>
        <p:spPr>
          <a:xfrm>
            <a:off x="4811176" y="5098527"/>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0770B60E-00DF-5AAF-ED4F-2EC8DF9BFC14}"/>
              </a:ext>
            </a:extLst>
          </p:cNvPr>
          <p:cNvSpPr/>
          <p:nvPr/>
        </p:nvSpPr>
        <p:spPr>
          <a:xfrm>
            <a:off x="6135154"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2BF0C3A4-2B77-C758-0379-87106694C701}"/>
              </a:ext>
            </a:extLst>
          </p:cNvPr>
          <p:cNvSpPr/>
          <p:nvPr/>
        </p:nvSpPr>
        <p:spPr>
          <a:xfrm>
            <a:off x="4811176" y="5732840"/>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E4F13CCD-2292-AFCF-EC81-1D5595E47CF8}"/>
              </a:ext>
            </a:extLst>
          </p:cNvPr>
          <p:cNvSpPr/>
          <p:nvPr/>
        </p:nvSpPr>
        <p:spPr>
          <a:xfrm>
            <a:off x="6135154"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84" name="グループ化 83">
            <a:extLst>
              <a:ext uri="{FF2B5EF4-FFF2-40B4-BE49-F238E27FC236}">
                <a16:creationId xmlns:a16="http://schemas.microsoft.com/office/drawing/2014/main" id="{FFD245DF-546A-E299-238E-60AF8B4EFE93}"/>
              </a:ext>
            </a:extLst>
          </p:cNvPr>
          <p:cNvGrpSpPr/>
          <p:nvPr/>
        </p:nvGrpSpPr>
        <p:grpSpPr>
          <a:xfrm>
            <a:off x="4375757" y="2186962"/>
            <a:ext cx="1689699" cy="288000"/>
            <a:chOff x="-91819" y="1879963"/>
            <a:chExt cx="6007819" cy="288000"/>
          </a:xfrm>
        </p:grpSpPr>
        <p:sp>
          <p:nvSpPr>
            <p:cNvPr id="85" name="正方形/長方形 84">
              <a:extLst>
                <a:ext uri="{FF2B5EF4-FFF2-40B4-BE49-F238E27FC236}">
                  <a16:creationId xmlns:a16="http://schemas.microsoft.com/office/drawing/2014/main" id="{15D0C5AF-D638-AFC3-F63F-F8E42F869487}"/>
                </a:ext>
              </a:extLst>
            </p:cNvPr>
            <p:cNvSpPr/>
            <p:nvPr/>
          </p:nvSpPr>
          <p:spPr>
            <a:xfrm>
              <a:off x="-91819" y="1879963"/>
              <a:ext cx="6007819"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セグメント／ターゲット顧客</a:t>
              </a:r>
            </a:p>
          </p:txBody>
        </p:sp>
        <p:cxnSp>
          <p:nvCxnSpPr>
            <p:cNvPr id="92" name="直線コネクタ 91">
              <a:extLst>
                <a:ext uri="{FF2B5EF4-FFF2-40B4-BE49-F238E27FC236}">
                  <a16:creationId xmlns:a16="http://schemas.microsoft.com/office/drawing/2014/main" id="{6B4E3B00-F4D5-F97C-098F-9EE48A7F451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3" name="グループ化 92">
            <a:extLst>
              <a:ext uri="{FF2B5EF4-FFF2-40B4-BE49-F238E27FC236}">
                <a16:creationId xmlns:a16="http://schemas.microsoft.com/office/drawing/2014/main" id="{C1946B47-7C68-9218-3619-BAE85F711608}"/>
              </a:ext>
            </a:extLst>
          </p:cNvPr>
          <p:cNvGrpSpPr/>
          <p:nvPr/>
        </p:nvGrpSpPr>
        <p:grpSpPr>
          <a:xfrm>
            <a:off x="6135155" y="2186962"/>
            <a:ext cx="2716237" cy="288000"/>
            <a:chOff x="156000" y="1879963"/>
            <a:chExt cx="5760000" cy="288000"/>
          </a:xfrm>
        </p:grpSpPr>
        <p:sp>
          <p:nvSpPr>
            <p:cNvPr id="94" name="正方形/長方形 93">
              <a:extLst>
                <a:ext uri="{FF2B5EF4-FFF2-40B4-BE49-F238E27FC236}">
                  <a16:creationId xmlns:a16="http://schemas.microsoft.com/office/drawing/2014/main" id="{3A5CA3C6-0FC8-CD5A-5DEE-8DA2E21655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セグメント／ターゲット顧客の選定理由</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95" name="直線コネクタ 94">
              <a:extLst>
                <a:ext uri="{FF2B5EF4-FFF2-40B4-BE49-F238E27FC236}">
                  <a16:creationId xmlns:a16="http://schemas.microsoft.com/office/drawing/2014/main" id="{749587CD-5E0C-A3A7-87E2-D0429641A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96" name="フリーフォーム: 図形 95">
            <a:extLst>
              <a:ext uri="{FF2B5EF4-FFF2-40B4-BE49-F238E27FC236}">
                <a16:creationId xmlns:a16="http://schemas.microsoft.com/office/drawing/2014/main" id="{87D59EF6-BD72-E45A-8113-E376ADE3339E}"/>
              </a:ext>
            </a:extLst>
          </p:cNvPr>
          <p:cNvSpPr/>
          <p:nvPr/>
        </p:nvSpPr>
        <p:spPr>
          <a:xfrm>
            <a:off x="4445456" y="4464214"/>
            <a:ext cx="1620000" cy="1808626"/>
          </a:xfrm>
          <a:custGeom>
            <a:avLst/>
            <a:gdLst>
              <a:gd name="connsiteX0" fmla="*/ 226731 w 1985721"/>
              <a:gd name="connsiteY0" fmla="*/ 0 h 1808626"/>
              <a:gd name="connsiteX1" fmla="*/ 1985721 w 1985721"/>
              <a:gd name="connsiteY1" fmla="*/ 0 h 1808626"/>
              <a:gd name="connsiteX2" fmla="*/ 1985721 w 1985721"/>
              <a:gd name="connsiteY2" fmla="*/ 540000 h 1808626"/>
              <a:gd name="connsiteX3" fmla="*/ 288000 w 1985721"/>
              <a:gd name="connsiteY3" fmla="*/ 540000 h 1808626"/>
              <a:gd name="connsiteX4" fmla="*/ 288000 w 1985721"/>
              <a:gd name="connsiteY4" fmla="*/ 1808626 h 1808626"/>
              <a:gd name="connsiteX5" fmla="*/ 0 w 1985721"/>
              <a:gd name="connsiteY5" fmla="*/ 1808626 h 1808626"/>
              <a:gd name="connsiteX6" fmla="*/ 0 w 1985721"/>
              <a:gd name="connsiteY6" fmla="*/ 4 h 1808626"/>
              <a:gd name="connsiteX7" fmla="*/ 226731 w 1985721"/>
              <a:gd name="connsiteY7" fmla="*/ 4 h 180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6">
                <a:moveTo>
                  <a:pt x="226731" y="0"/>
                </a:moveTo>
                <a:lnTo>
                  <a:pt x="1985721" y="0"/>
                </a:lnTo>
                <a:lnTo>
                  <a:pt x="1985721" y="540000"/>
                </a:lnTo>
                <a:lnTo>
                  <a:pt x="288000" y="540000"/>
                </a:lnTo>
                <a:lnTo>
                  <a:pt x="288000" y="1808626"/>
                </a:lnTo>
                <a:lnTo>
                  <a:pt x="0" y="1808626"/>
                </a:lnTo>
                <a:lnTo>
                  <a:pt x="0" y="4"/>
                </a:lnTo>
                <a:lnTo>
                  <a:pt x="226731" y="4"/>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B</a:t>
            </a:r>
            <a:endParaRPr kumimoji="1" lang="ja-JP" altLang="en-US" sz="1200">
              <a:solidFill>
                <a:schemeClr val="bg1"/>
              </a:solidFill>
              <a:latin typeface="Meiryo UI" panose="020B0604030504040204" pitchFamily="50" charset="-128"/>
              <a:ea typeface="Meiryo UI" panose="020B0604030504040204" pitchFamily="50" charset="-128"/>
            </a:endParaRPr>
          </a:p>
        </p:txBody>
      </p:sp>
      <p:grpSp>
        <p:nvGrpSpPr>
          <p:cNvPr id="112" name="グループ化 111">
            <a:extLst>
              <a:ext uri="{FF2B5EF4-FFF2-40B4-BE49-F238E27FC236}">
                <a16:creationId xmlns:a16="http://schemas.microsoft.com/office/drawing/2014/main" id="{0141CA5F-FD59-E33C-673B-E007CD34112A}"/>
              </a:ext>
            </a:extLst>
          </p:cNvPr>
          <p:cNvGrpSpPr/>
          <p:nvPr/>
        </p:nvGrpSpPr>
        <p:grpSpPr>
          <a:xfrm>
            <a:off x="204603" y="2195506"/>
            <a:ext cx="3766561" cy="4195354"/>
            <a:chOff x="325927" y="2195505"/>
            <a:chExt cx="3766561" cy="4347479"/>
          </a:xfrm>
        </p:grpSpPr>
        <p:sp>
          <p:nvSpPr>
            <p:cNvPr id="69" name="Rectangle 68">
              <a:extLst>
                <a:ext uri="{FF2B5EF4-FFF2-40B4-BE49-F238E27FC236}">
                  <a16:creationId xmlns:a16="http://schemas.microsoft.com/office/drawing/2014/main" id="{BF42C754-6B6E-48C0-BD02-1F293DB6CB79}"/>
                </a:ext>
              </a:extLst>
            </p:cNvPr>
            <p:cNvSpPr/>
            <p:nvPr/>
          </p:nvSpPr>
          <p:spPr>
            <a:xfrm>
              <a:off x="722235" y="2201406"/>
              <a:ext cx="2222529" cy="194607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698782" y="6194212"/>
              <a:ext cx="3393706"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572B4234-6BE9-4F8D-A182-580701F20CD1}"/>
                </a:ext>
              </a:extLst>
            </p:cNvPr>
            <p:cNvSpPr txBox="1"/>
            <p:nvPr/>
          </p:nvSpPr>
          <p:spPr>
            <a:xfrm>
              <a:off x="2087964" y="6238734"/>
              <a:ext cx="605860" cy="30425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軸②</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1965572" y="2897436"/>
              <a:ext cx="808093" cy="604479"/>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894849" y="2345578"/>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003819" y="5176222"/>
              <a:ext cx="737218" cy="54244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191465" y="4595386"/>
              <a:ext cx="324428" cy="22928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080494" y="4471480"/>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260046" y="3285031"/>
              <a:ext cx="381993" cy="2919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698782" y="2195505"/>
              <a:ext cx="0" cy="3998707"/>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2961253"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698782" y="4184788"/>
              <a:ext cx="3393706"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169195" y="5377445"/>
              <a:ext cx="622019" cy="383578"/>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964982" y="3118293"/>
              <a:ext cx="663433" cy="47202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131098" y="4965974"/>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115661" y="3863163"/>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1830017"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7" name="TextBox 37">
              <a:extLst>
                <a:ext uri="{FF2B5EF4-FFF2-40B4-BE49-F238E27FC236}">
                  <a16:creationId xmlns:a16="http://schemas.microsoft.com/office/drawing/2014/main" id="{BCAE9AEA-1FB7-3862-9CF4-2D2D7148661C}"/>
                </a:ext>
              </a:extLst>
            </p:cNvPr>
            <p:cNvSpPr txBox="1"/>
            <p:nvPr/>
          </p:nvSpPr>
          <p:spPr>
            <a:xfrm>
              <a:off x="3459265" y="5705617"/>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短期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0" name="TextBox 37">
              <a:extLst>
                <a:ext uri="{FF2B5EF4-FFF2-40B4-BE49-F238E27FC236}">
                  <a16:creationId xmlns:a16="http://schemas.microsoft.com/office/drawing/2014/main" id="{6DE4CD08-2783-FAAF-E77F-686D4D09B98C}"/>
                </a:ext>
              </a:extLst>
            </p:cNvPr>
            <p:cNvSpPr txBox="1"/>
            <p:nvPr/>
          </p:nvSpPr>
          <p:spPr>
            <a:xfrm>
              <a:off x="1911291" y="2646725"/>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中長期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1" name="矢印: 左 180">
              <a:extLst>
                <a:ext uri="{FF2B5EF4-FFF2-40B4-BE49-F238E27FC236}">
                  <a16:creationId xmlns:a16="http://schemas.microsoft.com/office/drawing/2014/main" id="{6D8AA52C-F58F-C417-3E84-92E06843A384}"/>
                </a:ext>
              </a:extLst>
            </p:cNvPr>
            <p:cNvSpPr/>
            <p:nvPr/>
          </p:nvSpPr>
          <p:spPr>
            <a:xfrm rot="4158548">
              <a:off x="1860477" y="4265039"/>
              <a:ext cx="2070609" cy="346320"/>
            </a:xfrm>
            <a:prstGeom prst="leftArrow">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テキスト ボックス 109">
              <a:extLst>
                <a:ext uri="{FF2B5EF4-FFF2-40B4-BE49-F238E27FC236}">
                  <a16:creationId xmlns:a16="http://schemas.microsoft.com/office/drawing/2014/main" id="{E89F0DEE-85D0-75F3-2B3F-EE0970FB2246}"/>
                </a:ext>
              </a:extLst>
            </p:cNvPr>
            <p:cNvSpPr txBox="1"/>
            <p:nvPr/>
          </p:nvSpPr>
          <p:spPr>
            <a:xfrm>
              <a:off x="325927" y="3984543"/>
              <a:ext cx="369332" cy="400110"/>
            </a:xfrm>
            <a:prstGeom prst="rect">
              <a:avLst/>
            </a:prstGeom>
            <a:noFill/>
          </p:spPr>
          <p:txBody>
            <a:bodyPr vert="eaVert"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軸①</a:t>
              </a:r>
              <a:endParaRPr kumimoji="1" lang="en-US" altLang="ja-JP"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endParaRPr>
            </a:p>
          </p:txBody>
        </p:sp>
      </p:grpSp>
      <p:sp>
        <p:nvSpPr>
          <p:cNvPr id="113" name="正方形/長方形 112">
            <a:extLst>
              <a:ext uri="{FF2B5EF4-FFF2-40B4-BE49-F238E27FC236}">
                <a16:creationId xmlns:a16="http://schemas.microsoft.com/office/drawing/2014/main" id="{F14AD97C-88EA-BBB8-0A76-095D4A21059B}"/>
              </a:ext>
            </a:extLst>
          </p:cNvPr>
          <p:cNvSpPr/>
          <p:nvPr/>
        </p:nvSpPr>
        <p:spPr>
          <a:xfrm>
            <a:off x="8937814" y="2561275"/>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C14DC83D-5C67-76DF-161E-2625CF243EF7}"/>
              </a:ext>
            </a:extLst>
          </p:cNvPr>
          <p:cNvSpPr/>
          <p:nvPr/>
        </p:nvSpPr>
        <p:spPr>
          <a:xfrm>
            <a:off x="8937814" y="3195588"/>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16" name="正方形/長方形 115">
            <a:extLst>
              <a:ext uri="{FF2B5EF4-FFF2-40B4-BE49-F238E27FC236}">
                <a16:creationId xmlns:a16="http://schemas.microsoft.com/office/drawing/2014/main" id="{612D9F6F-D597-5B5B-7674-6264B1FCB07A}"/>
              </a:ext>
            </a:extLst>
          </p:cNvPr>
          <p:cNvSpPr/>
          <p:nvPr/>
        </p:nvSpPr>
        <p:spPr>
          <a:xfrm>
            <a:off x="8937814" y="3829901"/>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17" name="正方形/長方形 116">
            <a:extLst>
              <a:ext uri="{FF2B5EF4-FFF2-40B4-BE49-F238E27FC236}">
                <a16:creationId xmlns:a16="http://schemas.microsoft.com/office/drawing/2014/main" id="{7280ACE0-FCC0-9064-1E4B-513F2A179445}"/>
              </a:ext>
            </a:extLst>
          </p:cNvPr>
          <p:cNvSpPr/>
          <p:nvPr/>
        </p:nvSpPr>
        <p:spPr>
          <a:xfrm>
            <a:off x="8937814" y="4464214"/>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9" name="正方形/長方形 118">
            <a:extLst>
              <a:ext uri="{FF2B5EF4-FFF2-40B4-BE49-F238E27FC236}">
                <a16:creationId xmlns:a16="http://schemas.microsoft.com/office/drawing/2014/main" id="{D9E42F4A-7A40-C585-F3F1-F93D56BE4F2E}"/>
              </a:ext>
            </a:extLst>
          </p:cNvPr>
          <p:cNvSpPr/>
          <p:nvPr/>
        </p:nvSpPr>
        <p:spPr>
          <a:xfrm>
            <a:off x="8937814" y="5098527"/>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20" name="正方形/長方形 119">
            <a:extLst>
              <a:ext uri="{FF2B5EF4-FFF2-40B4-BE49-F238E27FC236}">
                <a16:creationId xmlns:a16="http://schemas.microsoft.com/office/drawing/2014/main" id="{96D50FB5-63AA-8F0A-8206-C60C2DEF6FF4}"/>
              </a:ext>
            </a:extLst>
          </p:cNvPr>
          <p:cNvSpPr/>
          <p:nvPr/>
        </p:nvSpPr>
        <p:spPr>
          <a:xfrm>
            <a:off x="8937814" y="5732840"/>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ー</a:t>
            </a:r>
          </a:p>
        </p:txBody>
      </p:sp>
      <p:grpSp>
        <p:nvGrpSpPr>
          <p:cNvPr id="124" name="グループ化 123">
            <a:extLst>
              <a:ext uri="{FF2B5EF4-FFF2-40B4-BE49-F238E27FC236}">
                <a16:creationId xmlns:a16="http://schemas.microsoft.com/office/drawing/2014/main" id="{3947863D-2654-9F58-CFC6-D188978E4759}"/>
              </a:ext>
            </a:extLst>
          </p:cNvPr>
          <p:cNvGrpSpPr/>
          <p:nvPr/>
        </p:nvGrpSpPr>
        <p:grpSpPr>
          <a:xfrm>
            <a:off x="8937814" y="2185213"/>
            <a:ext cx="3098186" cy="288000"/>
            <a:chOff x="156000" y="1879963"/>
            <a:chExt cx="5760000" cy="288000"/>
          </a:xfrm>
        </p:grpSpPr>
        <p:sp>
          <p:nvSpPr>
            <p:cNvPr id="125" name="正方形/長方形 124">
              <a:extLst>
                <a:ext uri="{FF2B5EF4-FFF2-40B4-BE49-F238E27FC236}">
                  <a16:creationId xmlns:a16="http://schemas.microsoft.com/office/drawing/2014/main" id="{14508E37-E3E1-9966-56B1-7A2BDCA9AC1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ターゲット顧客との交渉状況（申請時点）</a:t>
              </a:r>
            </a:p>
          </p:txBody>
        </p:sp>
        <p:cxnSp>
          <p:nvCxnSpPr>
            <p:cNvPr id="126" name="直線コネクタ 125">
              <a:extLst>
                <a:ext uri="{FF2B5EF4-FFF2-40B4-BE49-F238E27FC236}">
                  <a16:creationId xmlns:a16="http://schemas.microsoft.com/office/drawing/2014/main" id="{B33108B2-A1A8-D782-6F6E-CBD14F264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9" name="正方形/長方形 128">
            <a:extLst>
              <a:ext uri="{FF2B5EF4-FFF2-40B4-BE49-F238E27FC236}">
                <a16:creationId xmlns:a16="http://schemas.microsoft.com/office/drawing/2014/main" id="{0BF9CA8E-43AE-71E9-0C45-9BBD7D8724BA}"/>
              </a:ext>
            </a:extLst>
          </p:cNvPr>
          <p:cNvSpPr/>
          <p:nvPr/>
        </p:nvSpPr>
        <p:spPr>
          <a:xfrm>
            <a:off x="9319763"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511B7366-1DDD-F3FE-8452-0D837B82CC3C}"/>
              </a:ext>
            </a:extLst>
          </p:cNvPr>
          <p:cNvSpPr/>
          <p:nvPr/>
        </p:nvSpPr>
        <p:spPr>
          <a:xfrm>
            <a:off x="9319763"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2" name="正方形/長方形 131">
            <a:extLst>
              <a:ext uri="{FF2B5EF4-FFF2-40B4-BE49-F238E27FC236}">
                <a16:creationId xmlns:a16="http://schemas.microsoft.com/office/drawing/2014/main" id="{A768FC23-6B50-7158-7583-37195CF730D6}"/>
              </a:ext>
            </a:extLst>
          </p:cNvPr>
          <p:cNvSpPr/>
          <p:nvPr/>
        </p:nvSpPr>
        <p:spPr>
          <a:xfrm>
            <a:off x="9319763"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29DFDEA9-317F-39CE-E038-DCD1982E7125}"/>
              </a:ext>
            </a:extLst>
          </p:cNvPr>
          <p:cNvSpPr/>
          <p:nvPr/>
        </p:nvSpPr>
        <p:spPr>
          <a:xfrm>
            <a:off x="9319763"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135" name="直線コネクタ 134">
            <a:extLst>
              <a:ext uri="{FF2B5EF4-FFF2-40B4-BE49-F238E27FC236}">
                <a16:creationId xmlns:a16="http://schemas.microsoft.com/office/drawing/2014/main" id="{CAC30FFE-E26B-2276-89AF-B60D5ED0C20C}"/>
              </a:ext>
            </a:extLst>
          </p:cNvPr>
          <p:cNvCxnSpPr/>
          <p:nvPr/>
        </p:nvCxnSpPr>
        <p:spPr>
          <a:xfrm flipH="1">
            <a:off x="8937814" y="2561275"/>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137" name="直線コネクタ 136">
            <a:extLst>
              <a:ext uri="{FF2B5EF4-FFF2-40B4-BE49-F238E27FC236}">
                <a16:creationId xmlns:a16="http://schemas.microsoft.com/office/drawing/2014/main" id="{2189A7BA-544A-F6A9-AD98-99FD36010BFD}"/>
              </a:ext>
            </a:extLst>
          </p:cNvPr>
          <p:cNvCxnSpPr/>
          <p:nvPr/>
        </p:nvCxnSpPr>
        <p:spPr>
          <a:xfrm flipH="1">
            <a:off x="8937814" y="4460278"/>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1" name="正方形/長方形 10">
            <a:extLst>
              <a:ext uri="{FF2B5EF4-FFF2-40B4-BE49-F238E27FC236}">
                <a16:creationId xmlns:a16="http://schemas.microsoft.com/office/drawing/2014/main" id="{17C85900-AF01-8162-C79F-7A0853222043}"/>
              </a:ext>
            </a:extLst>
          </p:cNvPr>
          <p:cNvSpPr/>
          <p:nvPr/>
        </p:nvSpPr>
        <p:spPr bwMode="gray">
          <a:xfrm>
            <a:off x="7166344" y="1924944"/>
            <a:ext cx="4869653" cy="287999"/>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000">
                <a:latin typeface="Meiryo UI" panose="020B0604030504040204" pitchFamily="50" charset="-128"/>
                <a:ea typeface="Meiryo UI" panose="020B0604030504040204" pitchFamily="50" charset="-128"/>
              </a:rPr>
              <a:t>凡例　　◯：顧客と交渉済み（契約済み）　　△：顧客と交渉中　　ー：自社内で検討中</a:t>
            </a:r>
          </a:p>
        </p:txBody>
      </p:sp>
      <p:sp>
        <p:nvSpPr>
          <p:cNvPr id="10" name="正方形/長方形 9">
            <a:extLst>
              <a:ext uri="{FF2B5EF4-FFF2-40B4-BE49-F238E27FC236}">
                <a16:creationId xmlns:a16="http://schemas.microsoft.com/office/drawing/2014/main" id="{FE0B20EB-2EE1-0C52-D1E5-FA3147BA690A}"/>
              </a:ext>
            </a:extLst>
          </p:cNvPr>
          <p:cNvSpPr/>
          <p:nvPr/>
        </p:nvSpPr>
        <p:spPr>
          <a:xfrm>
            <a:off x="2161954" y="1433100"/>
            <a:ext cx="7868093" cy="399180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市場におけるセグメント分析</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→市場のセグメンテーションを示したうえで、短期・中長期それぞれの注力セグメント（用途市場）がわかるように記載すること。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注力セグメントの選定理由</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→短期・中長期の注力セグメントについて、選定理由を記載すること。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ターゲット顧客とその選定理由、申請時点での交渉状況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セグメントごとに</a:t>
            </a:r>
            <a:r>
              <a:rPr kumimoji="1" lang="ja-JP" altLang="en-US" sz="1400" dirty="0">
                <a:solidFill>
                  <a:srgbClr val="FF0000"/>
                </a:solidFill>
                <a:latin typeface="Meiryo UI" panose="020B0604030504040204" pitchFamily="50" charset="-128"/>
                <a:ea typeface="Meiryo UI" panose="020B0604030504040204" pitchFamily="50" charset="-128"/>
              </a:rPr>
              <a:t>ターゲット顧客を設定し、その選定理由とともに、交渉状況についても記載すること。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交渉状況</a:t>
            </a:r>
            <a:r>
              <a:rPr lang="ja-JP" altLang="en-US" sz="1400" dirty="0">
                <a:solidFill>
                  <a:srgbClr val="FF0000"/>
                </a:solidFill>
                <a:latin typeface="Meiryo UI" panose="020B0604030504040204" pitchFamily="50" charset="-128"/>
                <a:ea typeface="Meiryo UI" panose="020B0604030504040204" pitchFamily="50" charset="-128"/>
              </a:rPr>
              <a:t>は、以下の判例に基づきステータスを記入したうえで、詳細を可能な範囲で記載すること。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◯：顧客と交渉済み（契約済み）</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：顧客と交渉中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ー：自社内で検討中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 。</a:t>
            </a:r>
            <a:br>
              <a:rPr kumimoji="1" lang="en-US" altLang="ja-JP" sz="1400" u="sng" dirty="0">
                <a:solidFill>
                  <a:schemeClr val="tx1"/>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621336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FBF4D-7131-5E39-D220-BD6E04A22CB7}"/>
            </a:ext>
          </a:extLst>
        </p:cNvPr>
        <p:cNvGrpSpPr/>
        <p:nvPr/>
      </p:nvGrpSpPr>
      <p:grpSpPr>
        <a:xfrm>
          <a:off x="0" y="0"/>
          <a:ext cx="0" cy="0"/>
          <a:chOff x="0" y="0"/>
          <a:chExt cx="0" cy="0"/>
        </a:xfrm>
      </p:grpSpPr>
      <p:graphicFrame>
        <p:nvGraphicFramePr>
          <p:cNvPr id="179" name="think-cell data - do not delete" hidden="1">
            <a:extLst>
              <a:ext uri="{FF2B5EF4-FFF2-40B4-BE49-F238E27FC236}">
                <a16:creationId xmlns:a16="http://schemas.microsoft.com/office/drawing/2014/main" id="{8084201D-B470-BABA-FE53-B5F173FB013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179" name="think-cell data - do not delete" hidden="1">
                        <a:extLst>
                          <a:ext uri="{FF2B5EF4-FFF2-40B4-BE49-F238E27FC236}">
                            <a16:creationId xmlns:a16="http://schemas.microsoft.com/office/drawing/2014/main" id="{8084201D-B470-BABA-FE53-B5F173FB013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11" name="グループ化 10">
            <a:extLst>
              <a:ext uri="{FF2B5EF4-FFF2-40B4-BE49-F238E27FC236}">
                <a16:creationId xmlns:a16="http://schemas.microsoft.com/office/drawing/2014/main" id="{4ECD8A5C-8F80-FD7A-92EB-1C888218D290}"/>
              </a:ext>
            </a:extLst>
          </p:cNvPr>
          <p:cNvGrpSpPr/>
          <p:nvPr/>
        </p:nvGrpSpPr>
        <p:grpSpPr>
          <a:xfrm>
            <a:off x="615519" y="2090730"/>
            <a:ext cx="2168026" cy="302889"/>
            <a:chOff x="4991214" y="2418695"/>
            <a:chExt cx="900000" cy="288000"/>
          </a:xfrm>
        </p:grpSpPr>
        <p:sp>
          <p:nvSpPr>
            <p:cNvPr id="3" name="正方形/長方形 2">
              <a:extLst>
                <a:ext uri="{FF2B5EF4-FFF2-40B4-BE49-F238E27FC236}">
                  <a16:creationId xmlns:a16="http://schemas.microsoft.com/office/drawing/2014/main" id="{B4CD700D-34C8-C515-B03B-6B01D005C39E}"/>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用途市場</a:t>
              </a:r>
            </a:p>
          </p:txBody>
        </p:sp>
        <p:cxnSp>
          <p:nvCxnSpPr>
            <p:cNvPr id="10" name="直線コネクタ 9">
              <a:extLst>
                <a:ext uri="{FF2B5EF4-FFF2-40B4-BE49-F238E27FC236}">
                  <a16:creationId xmlns:a16="http://schemas.microsoft.com/office/drawing/2014/main" id="{EB5827C2-22CF-6FC2-ADA7-21A1D3CC57F0}"/>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正方形/長方形 36">
            <a:extLst>
              <a:ext uri="{FF2B5EF4-FFF2-40B4-BE49-F238E27FC236}">
                <a16:creationId xmlns:a16="http://schemas.microsoft.com/office/drawing/2014/main" id="{EB4CDB3B-328A-DD26-D13A-FDC735FB4329}"/>
              </a:ext>
            </a:extLst>
          </p:cNvPr>
          <p:cNvSpPr/>
          <p:nvPr/>
        </p:nvSpPr>
        <p:spPr>
          <a:xfrm>
            <a:off x="615518" y="249353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741AE8B-7D62-7124-9AF8-38AB4C6EE825}"/>
              </a:ext>
            </a:extLst>
          </p:cNvPr>
          <p:cNvSpPr/>
          <p:nvPr/>
        </p:nvSpPr>
        <p:spPr>
          <a:xfrm>
            <a:off x="615518" y="312360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F656C300-F6B7-D0DC-14D4-3D8F9580D1E5}"/>
              </a:ext>
            </a:extLst>
          </p:cNvPr>
          <p:cNvSpPr/>
          <p:nvPr/>
        </p:nvSpPr>
        <p:spPr>
          <a:xfrm>
            <a:off x="615518" y="375367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CCB0C84D-3944-8730-2D73-0BDE258D7609}"/>
              </a:ext>
            </a:extLst>
          </p:cNvPr>
          <p:cNvSpPr/>
          <p:nvPr/>
        </p:nvSpPr>
        <p:spPr>
          <a:xfrm>
            <a:off x="615518" y="438374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4" name="正方形/長方形 113">
            <a:extLst>
              <a:ext uri="{FF2B5EF4-FFF2-40B4-BE49-F238E27FC236}">
                <a16:creationId xmlns:a16="http://schemas.microsoft.com/office/drawing/2014/main" id="{4297479C-4FB5-547F-ADE5-7EEA4757897D}"/>
              </a:ext>
            </a:extLst>
          </p:cNvPr>
          <p:cNvSpPr/>
          <p:nvPr/>
        </p:nvSpPr>
        <p:spPr>
          <a:xfrm>
            <a:off x="615518" y="501381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2BCAC990-0B99-C600-B9D0-4A71D686C85A}"/>
              </a:ext>
            </a:extLst>
          </p:cNvPr>
          <p:cNvSpPr/>
          <p:nvPr/>
        </p:nvSpPr>
        <p:spPr>
          <a:xfrm>
            <a:off x="615518" y="5643889"/>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3" name="グループ化 12">
            <a:extLst>
              <a:ext uri="{FF2B5EF4-FFF2-40B4-BE49-F238E27FC236}">
                <a16:creationId xmlns:a16="http://schemas.microsoft.com/office/drawing/2014/main" id="{96FFF825-54F2-70E8-D2C6-9C1DDC43B27E}"/>
              </a:ext>
            </a:extLst>
          </p:cNvPr>
          <p:cNvGrpSpPr/>
          <p:nvPr/>
        </p:nvGrpSpPr>
        <p:grpSpPr>
          <a:xfrm>
            <a:off x="2829482" y="2090730"/>
            <a:ext cx="2168028" cy="302889"/>
            <a:chOff x="4991214" y="2418695"/>
            <a:chExt cx="900000" cy="288000"/>
          </a:xfrm>
        </p:grpSpPr>
        <p:sp>
          <p:nvSpPr>
            <p:cNvPr id="14" name="正方形/長方形 13">
              <a:extLst>
                <a:ext uri="{FF2B5EF4-FFF2-40B4-BE49-F238E27FC236}">
                  <a16:creationId xmlns:a16="http://schemas.microsoft.com/office/drawing/2014/main" id="{6C084F6E-3390-2C14-CE7F-37853468EE5C}"/>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想定顧客</a:t>
              </a:r>
            </a:p>
          </p:txBody>
        </p:sp>
        <p:cxnSp>
          <p:nvCxnSpPr>
            <p:cNvPr id="15" name="直線コネクタ 14">
              <a:extLst>
                <a:ext uri="{FF2B5EF4-FFF2-40B4-BE49-F238E27FC236}">
                  <a16:creationId xmlns:a16="http://schemas.microsoft.com/office/drawing/2014/main" id="{A1D14DC2-7207-12BD-AB82-FAFBDFBB2DCA}"/>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1" name="正方形/長方形 40">
            <a:extLst>
              <a:ext uri="{FF2B5EF4-FFF2-40B4-BE49-F238E27FC236}">
                <a16:creationId xmlns:a16="http://schemas.microsoft.com/office/drawing/2014/main" id="{52CDD0DF-D8D1-1682-B43F-00A670119E88}"/>
              </a:ext>
            </a:extLst>
          </p:cNvPr>
          <p:cNvSpPr/>
          <p:nvPr/>
        </p:nvSpPr>
        <p:spPr>
          <a:xfrm>
            <a:off x="2829481"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67B11A1-8460-B528-704A-71E650340BCA}"/>
              </a:ext>
            </a:extLst>
          </p:cNvPr>
          <p:cNvSpPr/>
          <p:nvPr/>
        </p:nvSpPr>
        <p:spPr>
          <a:xfrm>
            <a:off x="2829481"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B4D3CB8E-40EA-85E7-AB16-AE07A2E628F9}"/>
              </a:ext>
            </a:extLst>
          </p:cNvPr>
          <p:cNvSpPr/>
          <p:nvPr/>
        </p:nvSpPr>
        <p:spPr>
          <a:xfrm>
            <a:off x="2829481"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DED20F60-8A75-BE11-BEF3-9E968AAB8BEF}"/>
              </a:ext>
            </a:extLst>
          </p:cNvPr>
          <p:cNvSpPr/>
          <p:nvPr/>
        </p:nvSpPr>
        <p:spPr>
          <a:xfrm>
            <a:off x="2829481"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8" name="正方形/長方形 117">
            <a:extLst>
              <a:ext uri="{FF2B5EF4-FFF2-40B4-BE49-F238E27FC236}">
                <a16:creationId xmlns:a16="http://schemas.microsoft.com/office/drawing/2014/main" id="{AD9D769C-A0CE-D589-5E22-BCD4EB4CECF3}"/>
              </a:ext>
            </a:extLst>
          </p:cNvPr>
          <p:cNvSpPr/>
          <p:nvPr/>
        </p:nvSpPr>
        <p:spPr>
          <a:xfrm>
            <a:off x="2829481"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50" name="正方形/長方形 149">
            <a:extLst>
              <a:ext uri="{FF2B5EF4-FFF2-40B4-BE49-F238E27FC236}">
                <a16:creationId xmlns:a16="http://schemas.microsoft.com/office/drawing/2014/main" id="{0D580E17-4446-A868-26A8-46CCEE972CC6}"/>
              </a:ext>
            </a:extLst>
          </p:cNvPr>
          <p:cNvSpPr/>
          <p:nvPr/>
        </p:nvSpPr>
        <p:spPr>
          <a:xfrm>
            <a:off x="2828785"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2" name="グループ化 21">
            <a:extLst>
              <a:ext uri="{FF2B5EF4-FFF2-40B4-BE49-F238E27FC236}">
                <a16:creationId xmlns:a16="http://schemas.microsoft.com/office/drawing/2014/main" id="{781E0E82-E370-BFD9-55EB-AEFC1C005BC0}"/>
              </a:ext>
            </a:extLst>
          </p:cNvPr>
          <p:cNvGrpSpPr/>
          <p:nvPr/>
        </p:nvGrpSpPr>
        <p:grpSpPr>
          <a:xfrm>
            <a:off x="5440896" y="2090730"/>
            <a:ext cx="2168026" cy="302889"/>
            <a:chOff x="4991214" y="2418695"/>
            <a:chExt cx="900000" cy="288000"/>
          </a:xfrm>
        </p:grpSpPr>
        <p:sp>
          <p:nvSpPr>
            <p:cNvPr id="25" name="正方形/長方形 24">
              <a:extLst>
                <a:ext uri="{FF2B5EF4-FFF2-40B4-BE49-F238E27FC236}">
                  <a16:creationId xmlns:a16="http://schemas.microsoft.com/office/drawing/2014/main" id="{02C8AA2B-F723-B4BD-D4BA-D00EBA4974F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提供製品</a:t>
              </a:r>
              <a:endParaRPr kumimoji="1" lang="en-US" altLang="ja-JP" sz="1200">
                <a:solidFill>
                  <a:schemeClr val="tx1"/>
                </a:solidFill>
                <a:latin typeface="Meiryo UI" panose="020B0604030504040204" pitchFamily="50" charset="-128"/>
                <a:ea typeface="Meiryo UI" panose="020B0604030504040204" pitchFamily="50" charset="-128"/>
              </a:endParaRPr>
            </a:p>
          </p:txBody>
        </p:sp>
        <p:cxnSp>
          <p:nvCxnSpPr>
            <p:cNvPr id="26" name="直線コネクタ 25">
              <a:extLst>
                <a:ext uri="{FF2B5EF4-FFF2-40B4-BE49-F238E27FC236}">
                  <a16:creationId xmlns:a16="http://schemas.microsoft.com/office/drawing/2014/main" id="{74968A98-44ED-9C87-910F-34A4553DC631}"/>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9" name="正方形/長方形 48">
            <a:extLst>
              <a:ext uri="{FF2B5EF4-FFF2-40B4-BE49-F238E27FC236}">
                <a16:creationId xmlns:a16="http://schemas.microsoft.com/office/drawing/2014/main" id="{A0D5D2F0-5941-5F4C-0DD4-23874AE7727E}"/>
              </a:ext>
            </a:extLst>
          </p:cNvPr>
          <p:cNvSpPr/>
          <p:nvPr/>
        </p:nvSpPr>
        <p:spPr>
          <a:xfrm>
            <a:off x="5440895"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8B5D07AA-174D-64B7-D80F-D810BD74791E}"/>
              </a:ext>
            </a:extLst>
          </p:cNvPr>
          <p:cNvSpPr/>
          <p:nvPr/>
        </p:nvSpPr>
        <p:spPr>
          <a:xfrm>
            <a:off x="5440895"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034E8EA5-4E16-B586-3C29-3E767B08D627}"/>
              </a:ext>
            </a:extLst>
          </p:cNvPr>
          <p:cNvSpPr/>
          <p:nvPr/>
        </p:nvSpPr>
        <p:spPr>
          <a:xfrm>
            <a:off x="5440895"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22225F8D-23F9-E200-41A7-9345481A2466}"/>
              </a:ext>
            </a:extLst>
          </p:cNvPr>
          <p:cNvSpPr/>
          <p:nvPr/>
        </p:nvSpPr>
        <p:spPr>
          <a:xfrm>
            <a:off x="5440895"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正方形/長方形 121">
            <a:extLst>
              <a:ext uri="{FF2B5EF4-FFF2-40B4-BE49-F238E27FC236}">
                <a16:creationId xmlns:a16="http://schemas.microsoft.com/office/drawing/2014/main" id="{41A29F25-F3B9-80AD-847D-F20FBF820BC2}"/>
              </a:ext>
            </a:extLst>
          </p:cNvPr>
          <p:cNvSpPr/>
          <p:nvPr/>
        </p:nvSpPr>
        <p:spPr>
          <a:xfrm>
            <a:off x="5440895"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61189AA6-A894-3AFC-6BFC-1938EABA75D3}"/>
              </a:ext>
            </a:extLst>
          </p:cNvPr>
          <p:cNvSpPr/>
          <p:nvPr/>
        </p:nvSpPr>
        <p:spPr>
          <a:xfrm>
            <a:off x="5439503"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7" name="グループ化 26">
            <a:extLst>
              <a:ext uri="{FF2B5EF4-FFF2-40B4-BE49-F238E27FC236}">
                <a16:creationId xmlns:a16="http://schemas.microsoft.com/office/drawing/2014/main" id="{5C0054F3-A296-F8CA-409D-3F62FAAD4F28}"/>
              </a:ext>
            </a:extLst>
          </p:cNvPr>
          <p:cNvGrpSpPr/>
          <p:nvPr/>
        </p:nvGrpSpPr>
        <p:grpSpPr>
          <a:xfrm>
            <a:off x="7654859" y="2090730"/>
            <a:ext cx="2168028" cy="302889"/>
            <a:chOff x="4991214" y="2418695"/>
            <a:chExt cx="900000" cy="288000"/>
          </a:xfrm>
        </p:grpSpPr>
        <p:sp>
          <p:nvSpPr>
            <p:cNvPr id="28" name="正方形/長方形 27">
              <a:extLst>
                <a:ext uri="{FF2B5EF4-FFF2-40B4-BE49-F238E27FC236}">
                  <a16:creationId xmlns:a16="http://schemas.microsoft.com/office/drawing/2014/main" id="{F6C55969-1DA7-4EF3-349F-FC7ADB74C1D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販売量</a:t>
              </a:r>
              <a:endParaRPr lang="en-US" altLang="ja-JP" sz="1200">
                <a:solidFill>
                  <a:schemeClr val="tx1"/>
                </a:solidFill>
                <a:latin typeface="Meiryo UI" panose="020B0604030504040204" pitchFamily="50" charset="-128"/>
                <a:ea typeface="Meiryo UI" panose="020B0604030504040204" pitchFamily="50" charset="-128"/>
              </a:endParaRPr>
            </a:p>
          </p:txBody>
        </p:sp>
        <p:cxnSp>
          <p:nvCxnSpPr>
            <p:cNvPr id="29" name="直線コネクタ 28">
              <a:extLst>
                <a:ext uri="{FF2B5EF4-FFF2-40B4-BE49-F238E27FC236}">
                  <a16:creationId xmlns:a16="http://schemas.microsoft.com/office/drawing/2014/main" id="{D67D6B68-E85F-ADE2-BCED-A05EBEC9860E}"/>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0" name="正方形/長方形 49">
            <a:extLst>
              <a:ext uri="{FF2B5EF4-FFF2-40B4-BE49-F238E27FC236}">
                <a16:creationId xmlns:a16="http://schemas.microsoft.com/office/drawing/2014/main" id="{FBADB012-7F2F-0209-90F0-F0A1AE054291}"/>
              </a:ext>
            </a:extLst>
          </p:cNvPr>
          <p:cNvSpPr/>
          <p:nvPr/>
        </p:nvSpPr>
        <p:spPr>
          <a:xfrm>
            <a:off x="7654858"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トン／年</a:t>
            </a:r>
          </a:p>
        </p:txBody>
      </p:sp>
      <p:sp>
        <p:nvSpPr>
          <p:cNvPr id="91" name="正方形/長方形 90">
            <a:extLst>
              <a:ext uri="{FF2B5EF4-FFF2-40B4-BE49-F238E27FC236}">
                <a16:creationId xmlns:a16="http://schemas.microsoft.com/office/drawing/2014/main" id="{E57A80A6-A6E2-0446-686B-973BF5A9EE37}"/>
              </a:ext>
            </a:extLst>
          </p:cNvPr>
          <p:cNvSpPr/>
          <p:nvPr/>
        </p:nvSpPr>
        <p:spPr>
          <a:xfrm>
            <a:off x="7654858"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3FEF8CC2-9A4E-2534-390D-379BD9F30B25}"/>
              </a:ext>
            </a:extLst>
          </p:cNvPr>
          <p:cNvSpPr/>
          <p:nvPr/>
        </p:nvSpPr>
        <p:spPr>
          <a:xfrm>
            <a:off x="7654858"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4D981144-1A14-DBC4-32A1-7761C7838F82}"/>
              </a:ext>
            </a:extLst>
          </p:cNvPr>
          <p:cNvSpPr/>
          <p:nvPr/>
        </p:nvSpPr>
        <p:spPr>
          <a:xfrm>
            <a:off x="7654858"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3" name="正方形/長方形 122">
            <a:extLst>
              <a:ext uri="{FF2B5EF4-FFF2-40B4-BE49-F238E27FC236}">
                <a16:creationId xmlns:a16="http://schemas.microsoft.com/office/drawing/2014/main" id="{F88CFE8C-FBEB-2F97-3566-176A5D34B76B}"/>
              </a:ext>
            </a:extLst>
          </p:cNvPr>
          <p:cNvSpPr/>
          <p:nvPr/>
        </p:nvSpPr>
        <p:spPr>
          <a:xfrm>
            <a:off x="7654858"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72667037-F92A-41F3-009F-32AF180C6866}"/>
              </a:ext>
            </a:extLst>
          </p:cNvPr>
          <p:cNvSpPr/>
          <p:nvPr/>
        </p:nvSpPr>
        <p:spPr>
          <a:xfrm>
            <a:off x="7652770"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7" name="グループ化 16">
            <a:extLst>
              <a:ext uri="{FF2B5EF4-FFF2-40B4-BE49-F238E27FC236}">
                <a16:creationId xmlns:a16="http://schemas.microsoft.com/office/drawing/2014/main" id="{E784AB7B-7DB5-B058-4162-EF7CF503598D}"/>
              </a:ext>
            </a:extLst>
          </p:cNvPr>
          <p:cNvGrpSpPr/>
          <p:nvPr/>
        </p:nvGrpSpPr>
        <p:grpSpPr>
          <a:xfrm>
            <a:off x="156000" y="1536835"/>
            <a:ext cx="11874432" cy="360000"/>
            <a:chOff x="543578" y="1377175"/>
            <a:chExt cx="5239039" cy="360000"/>
          </a:xfrm>
        </p:grpSpPr>
        <p:cxnSp>
          <p:nvCxnSpPr>
            <p:cNvPr id="23" name="Straight Connector 18">
              <a:extLst>
                <a:ext uri="{FF2B5EF4-FFF2-40B4-BE49-F238E27FC236}">
                  <a16:creationId xmlns:a16="http://schemas.microsoft.com/office/drawing/2014/main" id="{5FE9A1F0-9DB9-0200-3E8D-2583E9B51C1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DB87FCE-D8FF-A8B6-B4DE-B197AA6C66A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市場における注力ターゲットと想定販売量</a:t>
              </a:r>
            </a:p>
          </p:txBody>
        </p:sp>
      </p:grpSp>
      <p:sp>
        <p:nvSpPr>
          <p:cNvPr id="18" name="Title 1">
            <a:extLst>
              <a:ext uri="{FF2B5EF4-FFF2-40B4-BE49-F238E27FC236}">
                <a16:creationId xmlns:a16="http://schemas.microsoft.com/office/drawing/2014/main" id="{FCEB2643-D142-103D-6CF5-E199EE137C3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9" name="Title 1">
            <a:extLst>
              <a:ext uri="{FF2B5EF4-FFF2-40B4-BE49-F238E27FC236}">
                <a16:creationId xmlns:a16="http://schemas.microsoft.com/office/drawing/2014/main" id="{646A0682-4059-E855-2CA3-AD01C47E8E2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短期的には</a:t>
            </a:r>
            <a:r>
              <a:rPr kumimoji="1" lang="en-US" altLang="ja-JP">
                <a:solidFill>
                  <a:schemeClr val="tx1"/>
                </a:solidFill>
              </a:rPr>
              <a:t>xx</a:t>
            </a:r>
            <a:r>
              <a:rPr kumimoji="1" lang="ja-JP" altLang="en-US">
                <a:solidFill>
                  <a:schemeClr val="tx1"/>
                </a:solidFill>
              </a:rPr>
              <a:t>市場を中心に、</a:t>
            </a:r>
            <a:r>
              <a:rPr kumimoji="1" lang="en-US" altLang="ja-JP">
                <a:solidFill>
                  <a:schemeClr val="tx1"/>
                </a:solidFill>
              </a:rPr>
              <a:t>xx</a:t>
            </a:r>
            <a:r>
              <a:rPr lang="ja-JP" altLang="en-US">
                <a:solidFill>
                  <a:schemeClr val="tx1"/>
                </a:solidFill>
              </a:rPr>
              <a:t>等</a:t>
            </a:r>
            <a:r>
              <a:rPr kumimoji="1" lang="ja-JP" altLang="en-US">
                <a:solidFill>
                  <a:schemeClr val="tx1"/>
                </a:solidFill>
              </a:rPr>
              <a:t>を合計</a:t>
            </a:r>
            <a:r>
              <a:rPr kumimoji="1" lang="en-US" altLang="ja-JP">
                <a:solidFill>
                  <a:schemeClr val="tx1"/>
                </a:solidFill>
              </a:rPr>
              <a:t>xx</a:t>
            </a:r>
            <a:r>
              <a:rPr kumimoji="1" lang="ja-JP" altLang="en-US">
                <a:solidFill>
                  <a:schemeClr val="tx1"/>
                </a:solidFill>
              </a:rPr>
              <a:t>万トン／年程度の販売を見込んでいる</a:t>
            </a:r>
          </a:p>
        </p:txBody>
      </p:sp>
      <p:cxnSp>
        <p:nvCxnSpPr>
          <p:cNvPr id="31" name="直線コネクタ 30">
            <a:extLst>
              <a:ext uri="{FF2B5EF4-FFF2-40B4-BE49-F238E27FC236}">
                <a16:creationId xmlns:a16="http://schemas.microsoft.com/office/drawing/2014/main" id="{EE397E26-C081-096D-E7A5-FB8A67FB022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B668975B-5BB3-7662-C51A-846A4F11D29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2" name="二等辺三角形 61">
            <a:extLst>
              <a:ext uri="{FF2B5EF4-FFF2-40B4-BE49-F238E27FC236}">
                <a16:creationId xmlns:a16="http://schemas.microsoft.com/office/drawing/2014/main" id="{B9A661BC-D329-3448-36BE-A508E2CEDAEF}"/>
              </a:ext>
            </a:extLst>
          </p:cNvPr>
          <p:cNvSpPr/>
          <p:nvPr/>
        </p:nvSpPr>
        <p:spPr bwMode="gray">
          <a:xfrm rot="16200000">
            <a:off x="5114391" y="2721454"/>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3" name="二等辺三角形 62">
            <a:extLst>
              <a:ext uri="{FF2B5EF4-FFF2-40B4-BE49-F238E27FC236}">
                <a16:creationId xmlns:a16="http://schemas.microsoft.com/office/drawing/2014/main" id="{39289E49-3269-7A0A-C889-FE63C8844242}"/>
              </a:ext>
            </a:extLst>
          </p:cNvPr>
          <p:cNvSpPr/>
          <p:nvPr/>
        </p:nvSpPr>
        <p:spPr bwMode="gray">
          <a:xfrm rot="16200000">
            <a:off x="5114391" y="3350565"/>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4" name="二等辺三角形 63">
            <a:extLst>
              <a:ext uri="{FF2B5EF4-FFF2-40B4-BE49-F238E27FC236}">
                <a16:creationId xmlns:a16="http://schemas.microsoft.com/office/drawing/2014/main" id="{DBF6907F-97B1-6ADE-80A5-7EF882EDAB05}"/>
              </a:ext>
            </a:extLst>
          </p:cNvPr>
          <p:cNvSpPr/>
          <p:nvPr/>
        </p:nvSpPr>
        <p:spPr bwMode="gray">
          <a:xfrm rot="16200000">
            <a:off x="5114391" y="3979676"/>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6" name="二等辺三角形 65">
            <a:extLst>
              <a:ext uri="{FF2B5EF4-FFF2-40B4-BE49-F238E27FC236}">
                <a16:creationId xmlns:a16="http://schemas.microsoft.com/office/drawing/2014/main" id="{C3CF748F-7A47-64F3-92FD-A173A0BACD8D}"/>
              </a:ext>
            </a:extLst>
          </p:cNvPr>
          <p:cNvSpPr/>
          <p:nvPr/>
        </p:nvSpPr>
        <p:spPr bwMode="gray">
          <a:xfrm rot="16200000">
            <a:off x="5114391" y="4608787"/>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70" name="二等辺三角形 69">
            <a:extLst>
              <a:ext uri="{FF2B5EF4-FFF2-40B4-BE49-F238E27FC236}">
                <a16:creationId xmlns:a16="http://schemas.microsoft.com/office/drawing/2014/main" id="{0E4C9622-8DA6-45CD-AE3C-C8E7BC55F194}"/>
              </a:ext>
            </a:extLst>
          </p:cNvPr>
          <p:cNvSpPr/>
          <p:nvPr/>
        </p:nvSpPr>
        <p:spPr bwMode="gray">
          <a:xfrm rot="16200000">
            <a:off x="5114391" y="5237898"/>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71" name="二等辺三角形 70">
            <a:extLst>
              <a:ext uri="{FF2B5EF4-FFF2-40B4-BE49-F238E27FC236}">
                <a16:creationId xmlns:a16="http://schemas.microsoft.com/office/drawing/2014/main" id="{367B224B-1486-1BE5-8AC0-945313984FEF}"/>
              </a:ext>
            </a:extLst>
          </p:cNvPr>
          <p:cNvSpPr/>
          <p:nvPr/>
        </p:nvSpPr>
        <p:spPr bwMode="gray">
          <a:xfrm rot="16200000">
            <a:off x="5114391" y="5867011"/>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4" name="矢印: 下 3">
            <a:extLst>
              <a:ext uri="{FF2B5EF4-FFF2-40B4-BE49-F238E27FC236}">
                <a16:creationId xmlns:a16="http://schemas.microsoft.com/office/drawing/2014/main" id="{AAD14107-3539-5BC2-F6A2-2D6BF6A293E9}"/>
              </a:ext>
            </a:extLst>
          </p:cNvPr>
          <p:cNvSpPr/>
          <p:nvPr/>
        </p:nvSpPr>
        <p:spPr bwMode="gray">
          <a:xfrm>
            <a:off x="199151" y="2491642"/>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短期</a:t>
            </a:r>
          </a:p>
        </p:txBody>
      </p:sp>
      <p:sp>
        <p:nvSpPr>
          <p:cNvPr id="5" name="矢印: 下 4">
            <a:extLst>
              <a:ext uri="{FF2B5EF4-FFF2-40B4-BE49-F238E27FC236}">
                <a16:creationId xmlns:a16="http://schemas.microsoft.com/office/drawing/2014/main" id="{ED1679A6-47BF-CD30-740C-914328E2A936}"/>
              </a:ext>
            </a:extLst>
          </p:cNvPr>
          <p:cNvSpPr/>
          <p:nvPr/>
        </p:nvSpPr>
        <p:spPr bwMode="gray">
          <a:xfrm>
            <a:off x="199151" y="4383748"/>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中長期</a:t>
            </a:r>
          </a:p>
        </p:txBody>
      </p:sp>
      <p:grpSp>
        <p:nvGrpSpPr>
          <p:cNvPr id="53" name="グループ化 52">
            <a:extLst>
              <a:ext uri="{FF2B5EF4-FFF2-40B4-BE49-F238E27FC236}">
                <a16:creationId xmlns:a16="http://schemas.microsoft.com/office/drawing/2014/main" id="{183D3421-F82D-0A9A-90D8-350593F6C4DC}"/>
              </a:ext>
            </a:extLst>
          </p:cNvPr>
          <p:cNvGrpSpPr/>
          <p:nvPr/>
        </p:nvGrpSpPr>
        <p:grpSpPr>
          <a:xfrm>
            <a:off x="9868823" y="2090730"/>
            <a:ext cx="2168026" cy="302889"/>
            <a:chOff x="4991214" y="2418695"/>
            <a:chExt cx="900000" cy="288000"/>
          </a:xfrm>
        </p:grpSpPr>
        <p:sp>
          <p:nvSpPr>
            <p:cNvPr id="54" name="正方形/長方形 53">
              <a:extLst>
                <a:ext uri="{FF2B5EF4-FFF2-40B4-BE49-F238E27FC236}">
                  <a16:creationId xmlns:a16="http://schemas.microsoft.com/office/drawing/2014/main" id="{86166631-7B49-B752-7D64-1FDF85AAE6C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参考）</a:t>
              </a:r>
              <a:r>
                <a:rPr kumimoji="1" lang="ja-JP" altLang="en-US" sz="1200">
                  <a:solidFill>
                    <a:schemeClr val="tx1"/>
                  </a:solidFill>
                  <a:latin typeface="Meiryo UI" panose="020B0604030504040204" pitchFamily="50" charset="-128"/>
                  <a:ea typeface="Meiryo UI" panose="020B0604030504040204" pitchFamily="50" charset="-128"/>
                </a:rPr>
                <a:t>提供製品の利用先</a:t>
              </a:r>
            </a:p>
          </p:txBody>
        </p:sp>
        <p:cxnSp>
          <p:nvCxnSpPr>
            <p:cNvPr id="55" name="直線コネクタ 54">
              <a:extLst>
                <a:ext uri="{FF2B5EF4-FFF2-40B4-BE49-F238E27FC236}">
                  <a16:creationId xmlns:a16="http://schemas.microsoft.com/office/drawing/2014/main" id="{94B3346D-0E86-CDCC-301A-343835AD07B9}"/>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87BC0EC1-1F6B-9C63-D13F-518E0D9B64EC}"/>
              </a:ext>
            </a:extLst>
          </p:cNvPr>
          <p:cNvSpPr/>
          <p:nvPr/>
        </p:nvSpPr>
        <p:spPr>
          <a:xfrm>
            <a:off x="9868822"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B204DDF-5EC6-3D7D-ED0B-0506AA713716}"/>
              </a:ext>
            </a:extLst>
          </p:cNvPr>
          <p:cNvSpPr/>
          <p:nvPr/>
        </p:nvSpPr>
        <p:spPr>
          <a:xfrm>
            <a:off x="9868822"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2F3C6D18-6248-06A5-470C-C19D2781E111}"/>
              </a:ext>
            </a:extLst>
          </p:cNvPr>
          <p:cNvSpPr/>
          <p:nvPr/>
        </p:nvSpPr>
        <p:spPr>
          <a:xfrm>
            <a:off x="9868822"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753E5D8-6B94-B4EF-DFB4-A97A6054EFAB}"/>
              </a:ext>
            </a:extLst>
          </p:cNvPr>
          <p:cNvSpPr/>
          <p:nvPr/>
        </p:nvSpPr>
        <p:spPr>
          <a:xfrm>
            <a:off x="9868822"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5CA57514-A4D9-A836-E66A-7C003F130B8B}"/>
              </a:ext>
            </a:extLst>
          </p:cNvPr>
          <p:cNvSpPr/>
          <p:nvPr/>
        </p:nvSpPr>
        <p:spPr>
          <a:xfrm>
            <a:off x="9868822"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3228E93-0639-EEF4-DE3C-4F6FC8ADD699}"/>
              </a:ext>
            </a:extLst>
          </p:cNvPr>
          <p:cNvSpPr/>
          <p:nvPr/>
        </p:nvSpPr>
        <p:spPr>
          <a:xfrm>
            <a:off x="9866038"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2BE55297-FB67-4915-AB98-BDFB5BAE7ADA}"/>
              </a:ext>
            </a:extLst>
          </p:cNvPr>
          <p:cNvSpPr/>
          <p:nvPr/>
        </p:nvSpPr>
        <p:spPr>
          <a:xfrm>
            <a:off x="2161954" y="1094257"/>
            <a:ext cx="7868093" cy="46694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短期・中長期それぞれの注力セグメント（用途市場）の概要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→以下の内容を全て記載すること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用途市場：最終製品（自動車、家電、包装材等）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想定顧客：製品を最終的に利用する顧客（ﾌﾞﾗﾝﾄﾞｵｰﾅｰ等）</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上記に対して提供する自社製品の概要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→以下の内容を全て記載すること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提供製品：自社が販売する製品</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販売量：現時点での計画量</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提供製品の利用先：自社が販売する製品が利用される、もしくは見込む完成品等</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その際、最終製品のどの部分に使用され得るかも可能な限り詳細に記載（例：自動車内装部品の</a:t>
            </a:r>
            <a:r>
              <a:rPr lang="en-US" altLang="ja-JP" sz="1400" dirty="0">
                <a:solidFill>
                  <a:srgbClr val="FF0000"/>
                </a:solidFill>
                <a:latin typeface="Meiryo UI" panose="020B0604030504040204" pitchFamily="50" charset="-128"/>
                <a:ea typeface="Meiryo UI" panose="020B0604030504040204" pitchFamily="50" charset="-128"/>
              </a:rPr>
              <a:t>xx</a:t>
            </a:r>
            <a:r>
              <a:rPr kumimoji="1" lang="ja-JP" altLang="en-US" sz="1400" dirty="0">
                <a:solidFill>
                  <a:srgbClr val="FF0000"/>
                </a:solidFill>
                <a:latin typeface="Meiryo UI" panose="020B0604030504040204" pitchFamily="50" charset="-128"/>
                <a:ea typeface="Meiryo UI" panose="020B0604030504040204" pitchFamily="50" charset="-128"/>
              </a:rPr>
              <a:t>、包装材の</a:t>
            </a:r>
            <a:r>
              <a:rPr kumimoji="1" lang="en-US" altLang="ja-JP" sz="1400" dirty="0">
                <a:solidFill>
                  <a:srgbClr val="FF0000"/>
                </a:solidFill>
                <a:latin typeface="Meiryo UI" panose="020B0604030504040204" pitchFamily="50" charset="-128"/>
                <a:ea typeface="Meiryo UI" panose="020B0604030504040204" pitchFamily="50" charset="-128"/>
              </a:rPr>
              <a:t>xx</a:t>
            </a:r>
            <a:r>
              <a:rPr kumimoji="1" lang="ja-JP" altLang="en-US" sz="1400" dirty="0">
                <a:solidFill>
                  <a:srgbClr val="FF0000"/>
                </a:solidFill>
                <a:latin typeface="Meiryo UI" panose="020B0604030504040204" pitchFamily="50" charset="-128"/>
                <a:ea typeface="Meiryo UI" panose="020B0604030504040204" pitchFamily="50" charset="-128"/>
              </a:rPr>
              <a:t>部分など）</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967135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48EB3-7477-B07A-46EC-8E91D1E7812B}"/>
            </a:ext>
          </a:extLst>
        </p:cNvPr>
        <p:cNvGrpSpPr/>
        <p:nvPr/>
      </p:nvGrpSpPr>
      <p:grpSpPr>
        <a:xfrm>
          <a:off x="0" y="0"/>
          <a:ext cx="0" cy="0"/>
          <a:chOff x="0" y="0"/>
          <a:chExt cx="0" cy="0"/>
        </a:xfrm>
      </p:grpSpPr>
      <p:graphicFrame>
        <p:nvGraphicFramePr>
          <p:cNvPr id="34" name="think-cell data - do not delete" hidden="1">
            <a:extLst>
              <a:ext uri="{FF2B5EF4-FFF2-40B4-BE49-F238E27FC236}">
                <a16:creationId xmlns:a16="http://schemas.microsoft.com/office/drawing/2014/main" id="{69A3DAB8-ABEC-3507-7BF7-CA178117B79F}"/>
              </a:ext>
            </a:extLst>
          </p:cNvPr>
          <p:cNvGraphicFramePr>
            <a:graphicFrameLocks noChangeAspect="1"/>
          </p:cNvGraphicFramePr>
          <p:nvPr>
            <p:custDataLst>
              <p:tags r:id="rId1"/>
            </p:custDataLst>
            <p:extLst>
              <p:ext uri="{D42A27DB-BD31-4B8C-83A1-F6EECF244321}">
                <p14:modId xmlns:p14="http://schemas.microsoft.com/office/powerpoint/2010/main" val="22882762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4" name="think-cell data - do not delete" hidden="1">
                        <a:extLst>
                          <a:ext uri="{FF2B5EF4-FFF2-40B4-BE49-F238E27FC236}">
                            <a16:creationId xmlns:a16="http://schemas.microsoft.com/office/drawing/2014/main" id="{69A3DAB8-ABEC-3507-7BF7-CA178117B7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正方形/長方形 3">
            <a:extLst>
              <a:ext uri="{FF2B5EF4-FFF2-40B4-BE49-F238E27FC236}">
                <a16:creationId xmlns:a16="http://schemas.microsoft.com/office/drawing/2014/main" id="{F3347E0C-A88A-2F84-0971-6517EF9760F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54AFB20A-DC6B-8E7E-2CCC-B720B792242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20" name="Title 1">
            <a:extLst>
              <a:ext uri="{FF2B5EF4-FFF2-40B4-BE49-F238E27FC236}">
                <a16:creationId xmlns:a16="http://schemas.microsoft.com/office/drawing/2014/main" id="{9B19418D-9CF5-9FE5-4970-BCD13ADF99F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によって競合他社との差別化を図り、主要顧客である</a:t>
            </a: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を獲得する</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21" name="直線コネクタ 20">
            <a:extLst>
              <a:ext uri="{FF2B5EF4-FFF2-40B4-BE49-F238E27FC236}">
                <a16:creationId xmlns:a16="http://schemas.microsoft.com/office/drawing/2014/main" id="{4A11B2F2-6D23-0664-95C7-A785F279B9B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0" name="グループ化 9">
            <a:extLst>
              <a:ext uri="{FF2B5EF4-FFF2-40B4-BE49-F238E27FC236}">
                <a16:creationId xmlns:a16="http://schemas.microsoft.com/office/drawing/2014/main" id="{12787B02-9B24-17FE-6CAB-BB9A4A0260C3}"/>
              </a:ext>
            </a:extLst>
          </p:cNvPr>
          <p:cNvGrpSpPr/>
          <p:nvPr/>
        </p:nvGrpSpPr>
        <p:grpSpPr>
          <a:xfrm>
            <a:off x="1735473" y="2402256"/>
            <a:ext cx="809059" cy="360000"/>
            <a:chOff x="543578" y="1377175"/>
            <a:chExt cx="5239039" cy="360000"/>
          </a:xfrm>
        </p:grpSpPr>
        <p:cxnSp>
          <p:nvCxnSpPr>
            <p:cNvPr id="12" name="Straight Connector 18">
              <a:extLst>
                <a:ext uri="{FF2B5EF4-FFF2-40B4-BE49-F238E27FC236}">
                  <a16:creationId xmlns:a16="http://schemas.microsoft.com/office/drawing/2014/main" id="{5A232A11-000C-00AE-6E24-B276B5E03F5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7" name="TextBox 23">
              <a:extLst>
                <a:ext uri="{FF2B5EF4-FFF2-40B4-BE49-F238E27FC236}">
                  <a16:creationId xmlns:a16="http://schemas.microsoft.com/office/drawing/2014/main" id="{015F475F-28F2-743C-4FFE-22F8735C653F}"/>
                </a:ext>
              </a:extLst>
            </p:cNvPr>
            <p:cNvSpPr txBox="1"/>
            <p:nvPr/>
          </p:nvSpPr>
          <p:spPr>
            <a:xfrm>
              <a:off x="543578" y="1377175"/>
              <a:ext cx="5219998"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重要度</a:t>
              </a:r>
              <a:endParaRPr lang="en-US" altLang="ja-JP" sz="1200">
                <a:solidFill>
                  <a:schemeClr val="tx1"/>
                </a:solidFill>
              </a:endParaRPr>
            </a:p>
          </p:txBody>
        </p:sp>
      </p:grpSp>
      <p:grpSp>
        <p:nvGrpSpPr>
          <p:cNvPr id="2" name="グループ化 1">
            <a:extLst>
              <a:ext uri="{FF2B5EF4-FFF2-40B4-BE49-F238E27FC236}">
                <a16:creationId xmlns:a16="http://schemas.microsoft.com/office/drawing/2014/main" id="{1101430E-8630-63AA-693F-106454F7547A}"/>
              </a:ext>
            </a:extLst>
          </p:cNvPr>
          <p:cNvGrpSpPr/>
          <p:nvPr/>
        </p:nvGrpSpPr>
        <p:grpSpPr>
          <a:xfrm>
            <a:off x="180000" y="2402256"/>
            <a:ext cx="1433671" cy="360000"/>
            <a:chOff x="543578" y="1377175"/>
            <a:chExt cx="5239039" cy="360000"/>
          </a:xfrm>
        </p:grpSpPr>
        <p:cxnSp>
          <p:nvCxnSpPr>
            <p:cNvPr id="7" name="Straight Connector 18">
              <a:extLst>
                <a:ext uri="{FF2B5EF4-FFF2-40B4-BE49-F238E27FC236}">
                  <a16:creationId xmlns:a16="http://schemas.microsoft.com/office/drawing/2014/main" id="{EB42B76E-B785-8F67-B81E-082CC0DD3F5B}"/>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23">
              <a:extLst>
                <a:ext uri="{FF2B5EF4-FFF2-40B4-BE49-F238E27FC236}">
                  <a16:creationId xmlns:a16="http://schemas.microsoft.com/office/drawing/2014/main" id="{B27D2ED8-BB73-CC26-F807-A4D979000DF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顧客購買決定要因</a:t>
              </a:r>
              <a:endParaRPr lang="en-US" altLang="ja-JP" sz="1200">
                <a:solidFill>
                  <a:schemeClr val="tx1"/>
                </a:solidFill>
              </a:endParaRPr>
            </a:p>
          </p:txBody>
        </p:sp>
      </p:grpSp>
      <p:grpSp>
        <p:nvGrpSpPr>
          <p:cNvPr id="24" name="グループ化 23">
            <a:extLst>
              <a:ext uri="{FF2B5EF4-FFF2-40B4-BE49-F238E27FC236}">
                <a16:creationId xmlns:a16="http://schemas.microsoft.com/office/drawing/2014/main" id="{7DD8C2C9-32DD-9956-EC93-4BB6733E34A7}"/>
              </a:ext>
            </a:extLst>
          </p:cNvPr>
          <p:cNvGrpSpPr/>
          <p:nvPr/>
        </p:nvGrpSpPr>
        <p:grpSpPr>
          <a:xfrm>
            <a:off x="180000" y="1624859"/>
            <a:ext cx="11856000" cy="288000"/>
            <a:chOff x="156000" y="1879963"/>
            <a:chExt cx="5760000" cy="288000"/>
          </a:xfrm>
        </p:grpSpPr>
        <p:sp>
          <p:nvSpPr>
            <p:cNvPr id="31" name="正方形/長方形 30">
              <a:extLst>
                <a:ext uri="{FF2B5EF4-FFF2-40B4-BE49-F238E27FC236}">
                  <a16:creationId xmlns:a16="http://schemas.microsoft.com/office/drawing/2014/main" id="{C5C61B69-7CAF-C67F-A27A-71C6A04751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狙うべきセグメント（用途市場）と主要顧客</a:t>
              </a:r>
            </a:p>
          </p:txBody>
        </p:sp>
        <p:cxnSp>
          <p:nvCxnSpPr>
            <p:cNvPr id="32" name="直線コネクタ 31">
              <a:extLst>
                <a:ext uri="{FF2B5EF4-FFF2-40B4-BE49-F238E27FC236}">
                  <a16:creationId xmlns:a16="http://schemas.microsoft.com/office/drawing/2014/main" id="{435E1468-1C48-724F-9D68-DB9874F3A96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3" name="TextBox 40">
            <a:extLst>
              <a:ext uri="{FF2B5EF4-FFF2-40B4-BE49-F238E27FC236}">
                <a16:creationId xmlns:a16="http://schemas.microsoft.com/office/drawing/2014/main" id="{AA64A407-8ABB-4399-863E-C82C62F7B103}"/>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pSp>
        <p:nvGrpSpPr>
          <p:cNvPr id="52" name="グループ化 51">
            <a:extLst>
              <a:ext uri="{FF2B5EF4-FFF2-40B4-BE49-F238E27FC236}">
                <a16:creationId xmlns:a16="http://schemas.microsoft.com/office/drawing/2014/main" id="{191AE77D-A99F-2295-2551-4DF81D5DE185}"/>
              </a:ext>
            </a:extLst>
          </p:cNvPr>
          <p:cNvGrpSpPr/>
          <p:nvPr/>
        </p:nvGrpSpPr>
        <p:grpSpPr>
          <a:xfrm>
            <a:off x="2666333" y="2402256"/>
            <a:ext cx="9369665" cy="360000"/>
            <a:chOff x="543578" y="1377175"/>
            <a:chExt cx="5239039" cy="360000"/>
          </a:xfrm>
        </p:grpSpPr>
        <p:cxnSp>
          <p:nvCxnSpPr>
            <p:cNvPr id="53" name="Straight Connector 18">
              <a:extLst>
                <a:ext uri="{FF2B5EF4-FFF2-40B4-BE49-F238E27FC236}">
                  <a16:creationId xmlns:a16="http://schemas.microsoft.com/office/drawing/2014/main" id="{08B33353-5605-E693-532B-617D8375FCC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3">
              <a:extLst>
                <a:ext uri="{FF2B5EF4-FFF2-40B4-BE49-F238E27FC236}">
                  <a16:creationId xmlns:a16="http://schemas.microsoft.com/office/drawing/2014/main" id="{021E8C60-5264-2E50-3659-7E3FA12D181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各社の充足度</a:t>
              </a:r>
            </a:p>
          </p:txBody>
        </p:sp>
      </p:grpSp>
      <p:grpSp>
        <p:nvGrpSpPr>
          <p:cNvPr id="70" name="グループ化 69">
            <a:extLst>
              <a:ext uri="{FF2B5EF4-FFF2-40B4-BE49-F238E27FC236}">
                <a16:creationId xmlns:a16="http://schemas.microsoft.com/office/drawing/2014/main" id="{90F2999A-0360-915E-AEF7-3A65847910A8}"/>
              </a:ext>
            </a:extLst>
          </p:cNvPr>
          <p:cNvGrpSpPr/>
          <p:nvPr/>
        </p:nvGrpSpPr>
        <p:grpSpPr>
          <a:xfrm>
            <a:off x="2666334" y="2830433"/>
            <a:ext cx="2251065" cy="360000"/>
            <a:chOff x="543578" y="1377175"/>
            <a:chExt cx="5239039" cy="360000"/>
          </a:xfrm>
        </p:grpSpPr>
        <p:cxnSp>
          <p:nvCxnSpPr>
            <p:cNvPr id="71" name="Straight Connector 18">
              <a:extLst>
                <a:ext uri="{FF2B5EF4-FFF2-40B4-BE49-F238E27FC236}">
                  <a16:creationId xmlns:a16="http://schemas.microsoft.com/office/drawing/2014/main" id="{E56FF6F6-0212-D10C-39CF-25789AA6D0C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2" name="TextBox 23">
              <a:extLst>
                <a:ext uri="{FF2B5EF4-FFF2-40B4-BE49-F238E27FC236}">
                  <a16:creationId xmlns:a16="http://schemas.microsoft.com/office/drawing/2014/main" id="{3C96E646-7A8C-A10D-6D52-425E57BBCF1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自社</a:t>
              </a:r>
            </a:p>
          </p:txBody>
        </p:sp>
      </p:grpSp>
      <p:grpSp>
        <p:nvGrpSpPr>
          <p:cNvPr id="73" name="グループ化 72">
            <a:extLst>
              <a:ext uri="{FF2B5EF4-FFF2-40B4-BE49-F238E27FC236}">
                <a16:creationId xmlns:a16="http://schemas.microsoft.com/office/drawing/2014/main" id="{3412B307-1DE3-42B6-895B-56ABFC845E65}"/>
              </a:ext>
            </a:extLst>
          </p:cNvPr>
          <p:cNvGrpSpPr/>
          <p:nvPr/>
        </p:nvGrpSpPr>
        <p:grpSpPr>
          <a:xfrm>
            <a:off x="5039201" y="2830433"/>
            <a:ext cx="2251065" cy="360000"/>
            <a:chOff x="543578" y="1377175"/>
            <a:chExt cx="5239039" cy="360000"/>
          </a:xfrm>
        </p:grpSpPr>
        <p:cxnSp>
          <p:nvCxnSpPr>
            <p:cNvPr id="74" name="Straight Connector 18">
              <a:extLst>
                <a:ext uri="{FF2B5EF4-FFF2-40B4-BE49-F238E27FC236}">
                  <a16:creationId xmlns:a16="http://schemas.microsoft.com/office/drawing/2014/main" id="{6D94DBEE-8415-7B40-04A7-40C66FC8ADA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23">
              <a:extLst>
                <a:ext uri="{FF2B5EF4-FFF2-40B4-BE49-F238E27FC236}">
                  <a16:creationId xmlns:a16="http://schemas.microsoft.com/office/drawing/2014/main" id="{32FB34A0-6182-8707-EDBE-5C1AB96BEBE1}"/>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grpSp>
        <p:nvGrpSpPr>
          <p:cNvPr id="82" name="グループ化 81">
            <a:extLst>
              <a:ext uri="{FF2B5EF4-FFF2-40B4-BE49-F238E27FC236}">
                <a16:creationId xmlns:a16="http://schemas.microsoft.com/office/drawing/2014/main" id="{B85A15A0-DAB4-938B-E958-0D0591EF05F2}"/>
              </a:ext>
            </a:extLst>
          </p:cNvPr>
          <p:cNvGrpSpPr/>
          <p:nvPr/>
        </p:nvGrpSpPr>
        <p:grpSpPr>
          <a:xfrm>
            <a:off x="7412068" y="2830433"/>
            <a:ext cx="2251065" cy="360000"/>
            <a:chOff x="543578" y="1377175"/>
            <a:chExt cx="5239039" cy="360000"/>
          </a:xfrm>
        </p:grpSpPr>
        <p:cxnSp>
          <p:nvCxnSpPr>
            <p:cNvPr id="83" name="Straight Connector 18">
              <a:extLst>
                <a:ext uri="{FF2B5EF4-FFF2-40B4-BE49-F238E27FC236}">
                  <a16:creationId xmlns:a16="http://schemas.microsoft.com/office/drawing/2014/main" id="{CB96EB29-8A43-6FCC-A933-7B3411BC5075}"/>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TextBox 23">
              <a:extLst>
                <a:ext uri="{FF2B5EF4-FFF2-40B4-BE49-F238E27FC236}">
                  <a16:creationId xmlns:a16="http://schemas.microsoft.com/office/drawing/2014/main" id="{C42713BA-1301-313A-9CA0-EDBB88D68905}"/>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grpSp>
        <p:nvGrpSpPr>
          <p:cNvPr id="85" name="グループ化 84">
            <a:extLst>
              <a:ext uri="{FF2B5EF4-FFF2-40B4-BE49-F238E27FC236}">
                <a16:creationId xmlns:a16="http://schemas.microsoft.com/office/drawing/2014/main" id="{8583DA67-A757-F140-542E-C8403FFC172B}"/>
              </a:ext>
            </a:extLst>
          </p:cNvPr>
          <p:cNvGrpSpPr/>
          <p:nvPr/>
        </p:nvGrpSpPr>
        <p:grpSpPr>
          <a:xfrm>
            <a:off x="9784934" y="2830433"/>
            <a:ext cx="2251065" cy="360000"/>
            <a:chOff x="543578" y="1377175"/>
            <a:chExt cx="5239039" cy="360000"/>
          </a:xfrm>
        </p:grpSpPr>
        <p:cxnSp>
          <p:nvCxnSpPr>
            <p:cNvPr id="86" name="Straight Connector 18">
              <a:extLst>
                <a:ext uri="{FF2B5EF4-FFF2-40B4-BE49-F238E27FC236}">
                  <a16:creationId xmlns:a16="http://schemas.microsoft.com/office/drawing/2014/main" id="{3482B839-8C29-62DC-36E1-240A4965C23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7" name="TextBox 23">
              <a:extLst>
                <a:ext uri="{FF2B5EF4-FFF2-40B4-BE49-F238E27FC236}">
                  <a16:creationId xmlns:a16="http://schemas.microsoft.com/office/drawing/2014/main" id="{9C29A0C8-07B3-B8BF-198A-766B17167C4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sp>
        <p:nvSpPr>
          <p:cNvPr id="88" name="正方形/長方形 87">
            <a:extLst>
              <a:ext uri="{FF2B5EF4-FFF2-40B4-BE49-F238E27FC236}">
                <a16:creationId xmlns:a16="http://schemas.microsoft.com/office/drawing/2014/main" id="{94E19229-E034-0F94-8268-3C8F9A96E1B7}"/>
              </a:ext>
            </a:extLst>
          </p:cNvPr>
          <p:cNvSpPr/>
          <p:nvPr/>
        </p:nvSpPr>
        <p:spPr>
          <a:xfrm>
            <a:off x="1735473" y="3258610"/>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89" name="正方形/長方形 88">
            <a:extLst>
              <a:ext uri="{FF2B5EF4-FFF2-40B4-BE49-F238E27FC236}">
                <a16:creationId xmlns:a16="http://schemas.microsoft.com/office/drawing/2014/main" id="{E0140486-71F6-4F5A-42CB-36695E0F01C6}"/>
              </a:ext>
            </a:extLst>
          </p:cNvPr>
          <p:cNvSpPr/>
          <p:nvPr/>
        </p:nvSpPr>
        <p:spPr>
          <a:xfrm>
            <a:off x="1735473" y="4035442"/>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F1721CFF-1CC6-34B6-2161-8CF81C92616C}"/>
              </a:ext>
            </a:extLst>
          </p:cNvPr>
          <p:cNvSpPr/>
          <p:nvPr/>
        </p:nvSpPr>
        <p:spPr>
          <a:xfrm>
            <a:off x="1735473" y="4812274"/>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2" name="正方形/長方形 91">
            <a:extLst>
              <a:ext uri="{FF2B5EF4-FFF2-40B4-BE49-F238E27FC236}">
                <a16:creationId xmlns:a16="http://schemas.microsoft.com/office/drawing/2014/main" id="{C989F196-78E6-5CAB-B39C-F350A8F55DF6}"/>
              </a:ext>
            </a:extLst>
          </p:cNvPr>
          <p:cNvSpPr/>
          <p:nvPr/>
        </p:nvSpPr>
        <p:spPr>
          <a:xfrm>
            <a:off x="1735473" y="5589106"/>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3" name="正方形/長方形 92">
            <a:extLst>
              <a:ext uri="{FF2B5EF4-FFF2-40B4-BE49-F238E27FC236}">
                <a16:creationId xmlns:a16="http://schemas.microsoft.com/office/drawing/2014/main" id="{51201058-087C-EDB7-9F25-837CAFBF377E}"/>
              </a:ext>
            </a:extLst>
          </p:cNvPr>
          <p:cNvSpPr/>
          <p:nvPr/>
        </p:nvSpPr>
        <p:spPr>
          <a:xfrm>
            <a:off x="180000" y="3258610"/>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4" name="正方形/長方形 93">
            <a:extLst>
              <a:ext uri="{FF2B5EF4-FFF2-40B4-BE49-F238E27FC236}">
                <a16:creationId xmlns:a16="http://schemas.microsoft.com/office/drawing/2014/main" id="{484222B4-84AD-DA36-A0C0-6CA74D087702}"/>
              </a:ext>
            </a:extLst>
          </p:cNvPr>
          <p:cNvSpPr/>
          <p:nvPr/>
        </p:nvSpPr>
        <p:spPr>
          <a:xfrm>
            <a:off x="180000" y="4035442"/>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1CC53BBB-B45F-CFC2-BF53-168343B52E20}"/>
              </a:ext>
            </a:extLst>
          </p:cNvPr>
          <p:cNvSpPr/>
          <p:nvPr/>
        </p:nvSpPr>
        <p:spPr>
          <a:xfrm>
            <a:off x="180000" y="4812274"/>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6" name="正方形/長方形 95">
            <a:extLst>
              <a:ext uri="{FF2B5EF4-FFF2-40B4-BE49-F238E27FC236}">
                <a16:creationId xmlns:a16="http://schemas.microsoft.com/office/drawing/2014/main" id="{25491260-66BE-E8A2-C18D-A1A3EBBC5EE8}"/>
              </a:ext>
            </a:extLst>
          </p:cNvPr>
          <p:cNvSpPr/>
          <p:nvPr/>
        </p:nvSpPr>
        <p:spPr>
          <a:xfrm>
            <a:off x="180000" y="5589106"/>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7" name="正方形/長方形 96">
            <a:extLst>
              <a:ext uri="{FF2B5EF4-FFF2-40B4-BE49-F238E27FC236}">
                <a16:creationId xmlns:a16="http://schemas.microsoft.com/office/drawing/2014/main" id="{B887E79F-C296-F40F-CF64-F2D3E28F4CC7}"/>
              </a:ext>
            </a:extLst>
          </p:cNvPr>
          <p:cNvSpPr/>
          <p:nvPr/>
        </p:nvSpPr>
        <p:spPr>
          <a:xfrm>
            <a:off x="2666334"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0BB6B15-317C-B85D-2881-3CBCDFCB896B}"/>
              </a:ext>
            </a:extLst>
          </p:cNvPr>
          <p:cNvSpPr/>
          <p:nvPr/>
        </p:nvSpPr>
        <p:spPr>
          <a:xfrm>
            <a:off x="2666334"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7A48AB41-3D19-4B55-2102-8B073C8E0FA6}"/>
              </a:ext>
            </a:extLst>
          </p:cNvPr>
          <p:cNvSpPr/>
          <p:nvPr/>
        </p:nvSpPr>
        <p:spPr>
          <a:xfrm>
            <a:off x="2666334"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A4B801E3-0780-A8EF-CDBF-A2BDA213BF0E}"/>
              </a:ext>
            </a:extLst>
          </p:cNvPr>
          <p:cNvSpPr/>
          <p:nvPr/>
        </p:nvSpPr>
        <p:spPr>
          <a:xfrm>
            <a:off x="2666334"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204F05C-3348-3084-F5D5-C23015605EFE}"/>
              </a:ext>
            </a:extLst>
          </p:cNvPr>
          <p:cNvSpPr/>
          <p:nvPr/>
        </p:nvSpPr>
        <p:spPr>
          <a:xfrm>
            <a:off x="5047382"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6B7F4A13-7762-2B61-136C-57DAD5701599}"/>
              </a:ext>
            </a:extLst>
          </p:cNvPr>
          <p:cNvSpPr/>
          <p:nvPr/>
        </p:nvSpPr>
        <p:spPr>
          <a:xfrm>
            <a:off x="5047382"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6780C504-C759-114E-4F78-27B9891D47C8}"/>
              </a:ext>
            </a:extLst>
          </p:cNvPr>
          <p:cNvSpPr/>
          <p:nvPr/>
        </p:nvSpPr>
        <p:spPr>
          <a:xfrm>
            <a:off x="5047382"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EE915791-C79B-6BD6-67FB-5E86EC5CDE5B}"/>
              </a:ext>
            </a:extLst>
          </p:cNvPr>
          <p:cNvSpPr/>
          <p:nvPr/>
        </p:nvSpPr>
        <p:spPr>
          <a:xfrm>
            <a:off x="5047382"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91AD6B15-61B4-81F0-56AD-A2F79B5C1784}"/>
              </a:ext>
            </a:extLst>
          </p:cNvPr>
          <p:cNvSpPr/>
          <p:nvPr/>
        </p:nvSpPr>
        <p:spPr>
          <a:xfrm>
            <a:off x="7412068"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F1ADA052-BCA6-C851-4F8A-48A76BEA55D1}"/>
              </a:ext>
            </a:extLst>
          </p:cNvPr>
          <p:cNvSpPr/>
          <p:nvPr/>
        </p:nvSpPr>
        <p:spPr>
          <a:xfrm>
            <a:off x="7412068"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030D10F2-2506-E611-4B50-BC78FF98FAD4}"/>
              </a:ext>
            </a:extLst>
          </p:cNvPr>
          <p:cNvSpPr/>
          <p:nvPr/>
        </p:nvSpPr>
        <p:spPr>
          <a:xfrm>
            <a:off x="7412068"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59C986A4-7751-6404-BA88-29E7C5CF444B}"/>
              </a:ext>
            </a:extLst>
          </p:cNvPr>
          <p:cNvSpPr/>
          <p:nvPr/>
        </p:nvSpPr>
        <p:spPr>
          <a:xfrm>
            <a:off x="7412068"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43CDAFB1-65E8-5AFA-A86B-C2F6CCFF3A23}"/>
              </a:ext>
            </a:extLst>
          </p:cNvPr>
          <p:cNvSpPr/>
          <p:nvPr/>
        </p:nvSpPr>
        <p:spPr>
          <a:xfrm>
            <a:off x="9784934"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A6DCBD4F-E186-EC82-9B5F-E8DCF3489CAD}"/>
              </a:ext>
            </a:extLst>
          </p:cNvPr>
          <p:cNvSpPr/>
          <p:nvPr/>
        </p:nvSpPr>
        <p:spPr>
          <a:xfrm>
            <a:off x="9784934"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F048AF16-0A65-0760-45AC-D9B3718D4634}"/>
              </a:ext>
            </a:extLst>
          </p:cNvPr>
          <p:cNvSpPr/>
          <p:nvPr/>
        </p:nvSpPr>
        <p:spPr>
          <a:xfrm>
            <a:off x="9784934"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BF830534-1AF4-9A63-4B53-9065887A08C7}"/>
              </a:ext>
            </a:extLst>
          </p:cNvPr>
          <p:cNvSpPr/>
          <p:nvPr/>
        </p:nvSpPr>
        <p:spPr>
          <a:xfrm>
            <a:off x="9784934"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801375-EBE8-1CF7-F6DE-F83D20E466B2}"/>
              </a:ext>
            </a:extLst>
          </p:cNvPr>
          <p:cNvSpPr/>
          <p:nvPr/>
        </p:nvSpPr>
        <p:spPr>
          <a:xfrm>
            <a:off x="2161954" y="1171986"/>
            <a:ext cx="7868093" cy="451402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狙うべきセグメント</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→前頁、前々頁を踏まえて記載すること。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顧客購買決定要因</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kumimoji="1" lang="en-US" altLang="ja-JP" sz="1400" dirty="0">
                <a:solidFill>
                  <a:srgbClr val="FF0000"/>
                </a:solidFill>
                <a:latin typeface="Meiryo UI" panose="020B0604030504040204" pitchFamily="50" charset="-128"/>
                <a:ea typeface="Meiryo UI" panose="020B0604030504040204" pitchFamily="50" charset="-128"/>
              </a:rPr>
              <a:t>QCD</a:t>
            </a:r>
            <a:r>
              <a:rPr kumimoji="1" lang="ja-JP" altLang="en-US" sz="1400" dirty="0">
                <a:solidFill>
                  <a:srgbClr val="FF0000"/>
                </a:solidFill>
                <a:latin typeface="Meiryo UI" panose="020B0604030504040204" pitchFamily="50" charset="-128"/>
                <a:ea typeface="Meiryo UI" panose="020B0604030504040204" pitchFamily="50" charset="-128"/>
              </a:rPr>
              <a:t>などの観点から記載すること。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重要度</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→狙うべきセグメントが重視する顧客購買決定要因を、「高」「中」「低」から選択すること。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各社の充足度</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各社（自社と主要競合）の顧客購買決定要因に対する充足度の評価とその理由を記載すること</a:t>
            </a:r>
            <a:r>
              <a:rPr lang="ja-JP" altLang="en-US" sz="1400" dirty="0">
                <a:solidFill>
                  <a:srgbClr val="FF0000"/>
                </a:solidFill>
                <a:latin typeface="Meiryo UI" panose="020B0604030504040204" pitchFamily="50" charset="-128"/>
                <a:ea typeface="Meiryo UI" panose="020B0604030504040204" pitchFamily="50" charset="-128"/>
              </a:rPr>
              <a:t>。その際、以下の点を記載すること。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評価は、</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各社の事業・技術基盤などの強み・弱みや、当該領域における取組み（マーケティング、事業開発、技術開発、設備投資など）を踏まえ、</a:t>
            </a:r>
            <a:r>
              <a:rPr kumimoji="1" lang="en-US" altLang="ja-JP"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（充足していない）、△（やや充足している）、〇（充足している）などで評価すること（評価基準はこのとおりでなくても良い）。</a:t>
            </a:r>
            <a:endParaRPr kumimoji="1" lang="en-US" altLang="ja-JP"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理由は、</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上記評価の判断した根拠となる定量・定性的な情報を記載すること（必要に応じて適宜補足頁を追加すること）。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前頁、前々頁を踏まえた主要顧客ごとにそれぞれ頁を分けて記載すること（複数ある場合は複数頁になる）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2435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57FF6F-BC87-3000-0BF3-FC7674E0631C}"/>
            </a:ext>
          </a:extLst>
        </p:cNvPr>
        <p:cNvGrpSpPr/>
        <p:nvPr/>
      </p:nvGrpSpPr>
      <p:grpSpPr>
        <a:xfrm>
          <a:off x="0" y="0"/>
          <a:ext cx="0" cy="0"/>
          <a:chOff x="0" y="0"/>
          <a:chExt cx="0" cy="0"/>
        </a:xfrm>
      </p:grpSpPr>
      <p:graphicFrame>
        <p:nvGraphicFramePr>
          <p:cNvPr id="34" name="think-cell data - do not delete" hidden="1">
            <a:extLst>
              <a:ext uri="{FF2B5EF4-FFF2-40B4-BE49-F238E27FC236}">
                <a16:creationId xmlns:a16="http://schemas.microsoft.com/office/drawing/2014/main" id="{9C21A735-26C9-A59A-3E7A-11DB2AA4616A}"/>
              </a:ext>
            </a:extLst>
          </p:cNvPr>
          <p:cNvGraphicFramePr>
            <a:graphicFrameLocks noChangeAspect="1"/>
          </p:cNvGraphicFramePr>
          <p:nvPr>
            <p:custDataLst>
              <p:tags r:id="rId1"/>
            </p:custDataLst>
            <p:extLst>
              <p:ext uri="{D42A27DB-BD31-4B8C-83A1-F6EECF244321}">
                <p14:modId xmlns:p14="http://schemas.microsoft.com/office/powerpoint/2010/main" val="35168727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4" name="think-cell data - do not delete" hidden="1">
                        <a:extLst>
                          <a:ext uri="{FF2B5EF4-FFF2-40B4-BE49-F238E27FC236}">
                            <a16:creationId xmlns:a16="http://schemas.microsoft.com/office/drawing/2014/main" id="{9C21A735-26C9-A59A-3E7A-11DB2AA4616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正方形/長方形 3">
            <a:extLst>
              <a:ext uri="{FF2B5EF4-FFF2-40B4-BE49-F238E27FC236}">
                <a16:creationId xmlns:a16="http://schemas.microsoft.com/office/drawing/2014/main" id="{6E2E6613-D4B2-7D55-BE34-AB78CD16ED4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F64E2414-8516-5DAA-8865-34E51E63D11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20" name="Title 1">
            <a:extLst>
              <a:ext uri="{FF2B5EF4-FFF2-40B4-BE49-F238E27FC236}">
                <a16:creationId xmlns:a16="http://schemas.microsoft.com/office/drawing/2014/main" id="{7B075FC2-B86E-49F7-741A-42BFAE4E6D84}"/>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特に</a:t>
            </a:r>
            <a:r>
              <a:rPr lang="en-US" altLang="ja-JP">
                <a:solidFill>
                  <a:schemeClr val="tx1"/>
                </a:solidFill>
              </a:rPr>
              <a:t>SC</a:t>
            </a:r>
            <a:r>
              <a:rPr lang="ja-JP" altLang="en-US">
                <a:solidFill>
                  <a:schemeClr val="tx1"/>
                </a:solidFill>
              </a:rPr>
              <a:t>の強靭化の観点では、</a:t>
            </a:r>
            <a:r>
              <a:rPr lang="en-US" altLang="ja-JP">
                <a:solidFill>
                  <a:schemeClr val="tx1"/>
                </a:solidFill>
              </a:rPr>
              <a:t>xx</a:t>
            </a:r>
            <a:r>
              <a:rPr lang="ja-JP" altLang="en-US">
                <a:solidFill>
                  <a:schemeClr val="tx1"/>
                </a:solidFill>
              </a:rPr>
              <a:t>に取り組む</a:t>
            </a:r>
            <a:endParaRPr lang="en-US" altLang="ja-JP">
              <a:solidFill>
                <a:schemeClr val="tx1"/>
              </a:solidFill>
            </a:endParaRPr>
          </a:p>
        </p:txBody>
      </p:sp>
      <p:cxnSp>
        <p:nvCxnSpPr>
          <p:cNvPr id="21" name="直線コネクタ 20">
            <a:extLst>
              <a:ext uri="{FF2B5EF4-FFF2-40B4-BE49-F238E27FC236}">
                <a16:creationId xmlns:a16="http://schemas.microsoft.com/office/drawing/2014/main" id="{9278A940-518C-2627-3F19-04BE3444B84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4" name="L 字 123">
            <a:extLst>
              <a:ext uri="{FF2B5EF4-FFF2-40B4-BE49-F238E27FC236}">
                <a16:creationId xmlns:a16="http://schemas.microsoft.com/office/drawing/2014/main" id="{FE31028F-EE6C-A050-BEBC-D8FB652386F9}"/>
              </a:ext>
            </a:extLst>
          </p:cNvPr>
          <p:cNvSpPr/>
          <p:nvPr/>
        </p:nvSpPr>
        <p:spPr bwMode="auto">
          <a:xfrm flipV="1">
            <a:off x="1555077" y="4295706"/>
            <a:ext cx="8765544" cy="1225852"/>
          </a:xfrm>
          <a:prstGeom prst="corner">
            <a:avLst>
              <a:gd name="adj1" fmla="val 50000"/>
              <a:gd name="adj2" fmla="val 636603"/>
            </a:avLst>
          </a:prstGeom>
          <a:solidFill>
            <a:schemeClr val="tx2">
              <a:lumMod val="10000"/>
              <a:lumOff val="90000"/>
            </a:schemeClr>
          </a:solidFill>
          <a:ln w="9525">
            <a:solidFill>
              <a:schemeClr val="tx1"/>
            </a:solidFill>
            <a:prstDash val="dash"/>
            <a:miter lim="800000"/>
            <a:headEnd/>
            <a:tailEnd/>
          </a:ln>
          <a:effectLst/>
        </p:spPr>
        <p:txBody>
          <a:bodyPr wrap="square" rtlCol="0" anchor="b"/>
          <a:lstStyle/>
          <a:p>
            <a:endParaRPr lang="ja-JP" altLang="en-US" sz="1400">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F7F05E0F-01FD-9FA7-A9F8-D08C056255C3}"/>
              </a:ext>
            </a:extLst>
          </p:cNvPr>
          <p:cNvSpPr txBox="1"/>
          <p:nvPr/>
        </p:nvSpPr>
        <p:spPr>
          <a:xfrm>
            <a:off x="738412" y="3028515"/>
            <a:ext cx="756000" cy="8696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現製品の</a:t>
            </a:r>
            <a:r>
              <a:rPr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301A6A51-4645-FE11-DC40-5A3D1D479461}"/>
              </a:ext>
            </a:extLst>
          </p:cNvPr>
          <p:cNvSpPr/>
          <p:nvPr/>
        </p:nvSpPr>
        <p:spPr bwMode="auto">
          <a:xfrm>
            <a:off x="1555076" y="3028516"/>
            <a:ext cx="5361332" cy="869673"/>
          </a:xfrm>
          <a:prstGeom prst="rect">
            <a:avLst/>
          </a:prstGeom>
          <a:solidFill>
            <a:schemeClr val="tx2">
              <a:lumMod val="10000"/>
              <a:lumOff val="90000"/>
            </a:schemeClr>
          </a:solidFill>
          <a:ln w="9525">
            <a:solidFill>
              <a:schemeClr val="tx1"/>
            </a:solidFill>
            <a:prstDash val="dash"/>
            <a:miter lim="800000"/>
            <a:headEnd/>
            <a:tailEnd/>
          </a:ln>
          <a:effectLst/>
        </p:spPr>
        <p:txBody>
          <a:bodyPr wrap="square" rtlCol="0" anchor="b"/>
          <a:lstStyle/>
          <a:p>
            <a:r>
              <a:rPr lang="ja-JP" altLang="en-US" sz="1400">
                <a:latin typeface="Meiryo UI" panose="020B0604030504040204" pitchFamily="50" charset="-128"/>
                <a:ea typeface="Meiryo UI" panose="020B0604030504040204" pitchFamily="50" charset="-128"/>
              </a:rPr>
              <a:t>コミュニケーションをとっている範囲</a:t>
            </a:r>
          </a:p>
        </p:txBody>
      </p:sp>
      <p:sp>
        <p:nvSpPr>
          <p:cNvPr id="127" name="矢印: 五方向 126">
            <a:extLst>
              <a:ext uri="{FF2B5EF4-FFF2-40B4-BE49-F238E27FC236}">
                <a16:creationId xmlns:a16="http://schemas.microsoft.com/office/drawing/2014/main" id="{6EDC7E59-1570-1A3C-E71F-3C79B7DA65F2}"/>
              </a:ext>
            </a:extLst>
          </p:cNvPr>
          <p:cNvSpPr/>
          <p:nvPr/>
        </p:nvSpPr>
        <p:spPr bwMode="auto">
          <a:xfrm>
            <a:off x="1555076" y="2670883"/>
            <a:ext cx="1044000" cy="288000"/>
          </a:xfrm>
          <a:prstGeom prst="homePlate">
            <a:avLst/>
          </a:prstGeom>
          <a:solidFill>
            <a:schemeClr val="tx1">
              <a:lumMod val="50000"/>
              <a:lumOff val="50000"/>
            </a:schemeClr>
          </a:solidFill>
          <a:ln w="9525">
            <a:noFill/>
            <a:miter lim="800000"/>
            <a:headEnd/>
            <a:tailEnd/>
          </a:ln>
          <a:effectLst/>
        </p:spPr>
        <p:txBody>
          <a:bodyPr wrap="square" rtlCol="0" anchor="ctr"/>
          <a:lstStyle/>
          <a:p>
            <a:pPr algn="l"/>
            <a:r>
              <a:rPr lang="ja-JP" altLang="en-US" sz="1200">
                <a:solidFill>
                  <a:schemeClr val="bg1"/>
                </a:solidFill>
                <a:latin typeface="Meiryo UI" panose="020B0604030504040204" pitchFamily="50" charset="-128"/>
                <a:ea typeface="Meiryo UI" panose="020B0604030504040204" pitchFamily="50" charset="-128"/>
              </a:rPr>
              <a:t>原料</a:t>
            </a:r>
          </a:p>
        </p:txBody>
      </p:sp>
      <p:sp>
        <p:nvSpPr>
          <p:cNvPr id="128" name="矢印: 五方向 127">
            <a:extLst>
              <a:ext uri="{FF2B5EF4-FFF2-40B4-BE49-F238E27FC236}">
                <a16:creationId xmlns:a16="http://schemas.microsoft.com/office/drawing/2014/main" id="{B03593A8-2FAE-752A-5369-6040340DB3BB}"/>
              </a:ext>
            </a:extLst>
          </p:cNvPr>
          <p:cNvSpPr/>
          <p:nvPr/>
        </p:nvSpPr>
        <p:spPr bwMode="auto">
          <a:xfrm>
            <a:off x="2690015"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基礎化学品</a:t>
            </a:r>
          </a:p>
        </p:txBody>
      </p:sp>
      <p:sp>
        <p:nvSpPr>
          <p:cNvPr id="129" name="矢印: 五方向 128">
            <a:extLst>
              <a:ext uri="{FF2B5EF4-FFF2-40B4-BE49-F238E27FC236}">
                <a16:creationId xmlns:a16="http://schemas.microsoft.com/office/drawing/2014/main" id="{51A72C85-F6D8-744F-4F42-397B079A5DE8}"/>
              </a:ext>
            </a:extLst>
          </p:cNvPr>
          <p:cNvSpPr/>
          <p:nvPr/>
        </p:nvSpPr>
        <p:spPr bwMode="auto">
          <a:xfrm>
            <a:off x="3824954" y="2670883"/>
            <a:ext cx="3096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誘導体・機能材</a:t>
            </a:r>
          </a:p>
        </p:txBody>
      </p:sp>
      <p:sp>
        <p:nvSpPr>
          <p:cNvPr id="130" name="矢印: 五方向 129">
            <a:extLst>
              <a:ext uri="{FF2B5EF4-FFF2-40B4-BE49-F238E27FC236}">
                <a16:creationId xmlns:a16="http://schemas.microsoft.com/office/drawing/2014/main" id="{3DC9283F-4996-FB65-B413-446CE05DE4EF}"/>
              </a:ext>
            </a:extLst>
          </p:cNvPr>
          <p:cNvSpPr/>
          <p:nvPr/>
        </p:nvSpPr>
        <p:spPr bwMode="auto">
          <a:xfrm>
            <a:off x="8146834"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最終製品</a:t>
            </a:r>
          </a:p>
        </p:txBody>
      </p:sp>
      <p:sp>
        <p:nvSpPr>
          <p:cNvPr id="131" name="矢印: 五方向 130">
            <a:extLst>
              <a:ext uri="{FF2B5EF4-FFF2-40B4-BE49-F238E27FC236}">
                <a16:creationId xmlns:a16="http://schemas.microsoft.com/office/drawing/2014/main" id="{6B746B15-FC90-FDFF-9621-2BFC301E82CF}"/>
              </a:ext>
            </a:extLst>
          </p:cNvPr>
          <p:cNvSpPr/>
          <p:nvPr/>
        </p:nvSpPr>
        <p:spPr bwMode="auto">
          <a:xfrm>
            <a:off x="9281773"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卸・流通</a:t>
            </a:r>
          </a:p>
        </p:txBody>
      </p:sp>
      <p:sp>
        <p:nvSpPr>
          <p:cNvPr id="132" name="矢印: 五方向 131">
            <a:extLst>
              <a:ext uri="{FF2B5EF4-FFF2-40B4-BE49-F238E27FC236}">
                <a16:creationId xmlns:a16="http://schemas.microsoft.com/office/drawing/2014/main" id="{640E94CE-1A21-F606-85EC-F90C04B4A8AD}"/>
              </a:ext>
            </a:extLst>
          </p:cNvPr>
          <p:cNvSpPr/>
          <p:nvPr/>
        </p:nvSpPr>
        <p:spPr bwMode="auto">
          <a:xfrm>
            <a:off x="10416713"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消費者</a:t>
            </a:r>
          </a:p>
        </p:txBody>
      </p:sp>
      <p:sp>
        <p:nvSpPr>
          <p:cNvPr id="133" name="矢印: 五方向 132">
            <a:extLst>
              <a:ext uri="{FF2B5EF4-FFF2-40B4-BE49-F238E27FC236}">
                <a16:creationId xmlns:a16="http://schemas.microsoft.com/office/drawing/2014/main" id="{4472323E-67C1-AB49-4BB0-CABE9C2D946B}"/>
              </a:ext>
            </a:extLst>
          </p:cNvPr>
          <p:cNvSpPr/>
          <p:nvPr/>
        </p:nvSpPr>
        <p:spPr bwMode="auto">
          <a:xfrm>
            <a:off x="7011894"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部材</a:t>
            </a:r>
            <a:r>
              <a:rPr lang="en-US" altLang="ja-JP" sz="1200">
                <a:solidFill>
                  <a:schemeClr val="bg1"/>
                </a:solidFill>
                <a:latin typeface="Meiryo UI" panose="020B0604030504040204" pitchFamily="50" charset="-128"/>
                <a:ea typeface="Meiryo UI" panose="020B0604030504040204" pitchFamily="50" charset="-128"/>
              </a:rPr>
              <a:t>/</a:t>
            </a:r>
            <a:r>
              <a:rPr lang="ja-JP" altLang="en-US" sz="1200">
                <a:solidFill>
                  <a:schemeClr val="bg1"/>
                </a:solidFill>
                <a:latin typeface="Meiryo UI" panose="020B0604030504040204" pitchFamily="50" charset="-128"/>
                <a:ea typeface="Meiryo UI" panose="020B0604030504040204" pitchFamily="50" charset="-128"/>
              </a:rPr>
              <a:t>部品</a:t>
            </a:r>
          </a:p>
        </p:txBody>
      </p:sp>
      <p:sp>
        <p:nvSpPr>
          <p:cNvPr id="134" name="正方形/長方形 133">
            <a:extLst>
              <a:ext uri="{FF2B5EF4-FFF2-40B4-BE49-F238E27FC236}">
                <a16:creationId xmlns:a16="http://schemas.microsoft.com/office/drawing/2014/main" id="{872A0D1A-FBBD-3B98-240C-985A7E99AB49}"/>
              </a:ext>
            </a:extLst>
          </p:cNvPr>
          <p:cNvSpPr/>
          <p:nvPr/>
        </p:nvSpPr>
        <p:spPr bwMode="auto">
          <a:xfrm>
            <a:off x="1729783"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135" name="正方形/長方形 134">
            <a:extLst>
              <a:ext uri="{FF2B5EF4-FFF2-40B4-BE49-F238E27FC236}">
                <a16:creationId xmlns:a16="http://schemas.microsoft.com/office/drawing/2014/main" id="{99BA27FA-5B34-7332-0860-244309ED5BC5}"/>
              </a:ext>
            </a:extLst>
          </p:cNvPr>
          <p:cNvSpPr/>
          <p:nvPr/>
        </p:nvSpPr>
        <p:spPr bwMode="auto">
          <a:xfrm>
            <a:off x="2906015"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7F96AC99-3236-782D-2339-1FC9E8CDC859}"/>
              </a:ext>
            </a:extLst>
          </p:cNvPr>
          <p:cNvSpPr/>
          <p:nvPr/>
        </p:nvSpPr>
        <p:spPr bwMode="auto">
          <a:xfrm>
            <a:off x="3880846"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137" name="正方形/長方形 136">
            <a:extLst>
              <a:ext uri="{FF2B5EF4-FFF2-40B4-BE49-F238E27FC236}">
                <a16:creationId xmlns:a16="http://schemas.microsoft.com/office/drawing/2014/main" id="{573AA43D-4DB6-96B9-CF75-14302C68B91F}"/>
              </a:ext>
            </a:extLst>
          </p:cNvPr>
          <p:cNvSpPr/>
          <p:nvPr/>
        </p:nvSpPr>
        <p:spPr bwMode="auto">
          <a:xfrm>
            <a:off x="6239544" y="32076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138" name="正方形/長方形 137">
            <a:extLst>
              <a:ext uri="{FF2B5EF4-FFF2-40B4-BE49-F238E27FC236}">
                <a16:creationId xmlns:a16="http://schemas.microsoft.com/office/drawing/2014/main" id="{B67A0E92-2765-69CF-5B7E-978FF6B21D2A}"/>
              </a:ext>
            </a:extLst>
          </p:cNvPr>
          <p:cNvSpPr/>
          <p:nvPr/>
        </p:nvSpPr>
        <p:spPr bwMode="auto">
          <a:xfrm>
            <a:off x="5453312" y="32076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cxnSp>
        <p:nvCxnSpPr>
          <p:cNvPr id="139" name="直線矢印コネクタ 138">
            <a:extLst>
              <a:ext uri="{FF2B5EF4-FFF2-40B4-BE49-F238E27FC236}">
                <a16:creationId xmlns:a16="http://schemas.microsoft.com/office/drawing/2014/main" id="{2498146C-0C46-15D0-6FB0-43507848B85C}"/>
              </a:ext>
            </a:extLst>
          </p:cNvPr>
          <p:cNvCxnSpPr>
            <a:cxnSpLocks/>
            <a:stCxn id="134" idx="3"/>
            <a:endCxn id="135" idx="1"/>
          </p:cNvCxnSpPr>
          <p:nvPr/>
        </p:nvCxnSpPr>
        <p:spPr>
          <a:xfrm>
            <a:off x="2341783" y="3387699"/>
            <a:ext cx="56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線矢印コネクタ 139">
            <a:extLst>
              <a:ext uri="{FF2B5EF4-FFF2-40B4-BE49-F238E27FC236}">
                <a16:creationId xmlns:a16="http://schemas.microsoft.com/office/drawing/2014/main" id="{E925EB08-0A3A-6420-6C88-C30FE8728497}"/>
              </a:ext>
            </a:extLst>
          </p:cNvPr>
          <p:cNvCxnSpPr>
            <a:cxnSpLocks/>
            <a:stCxn id="135" idx="3"/>
            <a:endCxn id="136" idx="1"/>
          </p:cNvCxnSpPr>
          <p:nvPr/>
        </p:nvCxnSpPr>
        <p:spPr>
          <a:xfrm>
            <a:off x="3518015" y="3387699"/>
            <a:ext cx="36283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直線矢印コネクタ 140">
            <a:extLst>
              <a:ext uri="{FF2B5EF4-FFF2-40B4-BE49-F238E27FC236}">
                <a16:creationId xmlns:a16="http://schemas.microsoft.com/office/drawing/2014/main" id="{E1CEDFB1-D37E-9F9A-B336-524C6AF9AABB}"/>
              </a:ext>
            </a:extLst>
          </p:cNvPr>
          <p:cNvCxnSpPr>
            <a:cxnSpLocks/>
            <a:stCxn id="151" idx="3"/>
            <a:endCxn id="138" idx="1"/>
          </p:cNvCxnSpPr>
          <p:nvPr/>
        </p:nvCxnSpPr>
        <p:spPr>
          <a:xfrm>
            <a:off x="5279079" y="33876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2" name="直線矢印コネクタ 141">
            <a:extLst>
              <a:ext uri="{FF2B5EF4-FFF2-40B4-BE49-F238E27FC236}">
                <a16:creationId xmlns:a16="http://schemas.microsoft.com/office/drawing/2014/main" id="{7E93116C-A5D7-C681-1A8B-48F462E486E7}"/>
              </a:ext>
            </a:extLst>
          </p:cNvPr>
          <p:cNvCxnSpPr>
            <a:cxnSpLocks/>
            <a:stCxn id="138" idx="3"/>
            <a:endCxn id="137" idx="1"/>
          </p:cNvCxnSpPr>
          <p:nvPr/>
        </p:nvCxnSpPr>
        <p:spPr>
          <a:xfrm>
            <a:off x="6065312" y="3387699"/>
            <a:ext cx="17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3" name="正方形/長方形 142">
            <a:extLst>
              <a:ext uri="{FF2B5EF4-FFF2-40B4-BE49-F238E27FC236}">
                <a16:creationId xmlns:a16="http://schemas.microsoft.com/office/drawing/2014/main" id="{68A4943A-D7D3-28E1-C4BC-485046AB313F}"/>
              </a:ext>
            </a:extLst>
          </p:cNvPr>
          <p:cNvSpPr/>
          <p:nvPr/>
        </p:nvSpPr>
        <p:spPr bwMode="auto">
          <a:xfrm>
            <a:off x="729055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4" name="正方形/長方形 143">
            <a:extLst>
              <a:ext uri="{FF2B5EF4-FFF2-40B4-BE49-F238E27FC236}">
                <a16:creationId xmlns:a16="http://schemas.microsoft.com/office/drawing/2014/main" id="{2381A5BA-1137-0BB4-BC9E-2F1E51E0A943}"/>
              </a:ext>
            </a:extLst>
          </p:cNvPr>
          <p:cNvSpPr/>
          <p:nvPr/>
        </p:nvSpPr>
        <p:spPr bwMode="auto">
          <a:xfrm>
            <a:off x="842846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5" name="正方形/長方形 144">
            <a:extLst>
              <a:ext uri="{FF2B5EF4-FFF2-40B4-BE49-F238E27FC236}">
                <a16:creationId xmlns:a16="http://schemas.microsoft.com/office/drawing/2014/main" id="{471FBA89-B06D-2846-B957-1C0D0E29C041}"/>
              </a:ext>
            </a:extLst>
          </p:cNvPr>
          <p:cNvSpPr/>
          <p:nvPr/>
        </p:nvSpPr>
        <p:spPr bwMode="auto">
          <a:xfrm>
            <a:off x="957022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6" name="正方形/長方形 145">
            <a:extLst>
              <a:ext uri="{FF2B5EF4-FFF2-40B4-BE49-F238E27FC236}">
                <a16:creationId xmlns:a16="http://schemas.microsoft.com/office/drawing/2014/main" id="{E83AC95A-0CE9-662C-ED8D-91480ADA7FBE}"/>
              </a:ext>
            </a:extLst>
          </p:cNvPr>
          <p:cNvSpPr/>
          <p:nvPr/>
        </p:nvSpPr>
        <p:spPr bwMode="auto">
          <a:xfrm>
            <a:off x="10589217"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cxnSp>
        <p:nvCxnSpPr>
          <p:cNvPr id="147" name="直線矢印コネクタ 146">
            <a:extLst>
              <a:ext uri="{FF2B5EF4-FFF2-40B4-BE49-F238E27FC236}">
                <a16:creationId xmlns:a16="http://schemas.microsoft.com/office/drawing/2014/main" id="{605890B6-ED3A-9F5C-8837-CA4E16DEF6D9}"/>
              </a:ext>
            </a:extLst>
          </p:cNvPr>
          <p:cNvCxnSpPr>
            <a:cxnSpLocks/>
            <a:stCxn id="137" idx="3"/>
            <a:endCxn id="143" idx="1"/>
          </p:cNvCxnSpPr>
          <p:nvPr/>
        </p:nvCxnSpPr>
        <p:spPr>
          <a:xfrm>
            <a:off x="6851544" y="3387699"/>
            <a:ext cx="4390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直線矢印コネクタ 147">
            <a:extLst>
              <a:ext uri="{FF2B5EF4-FFF2-40B4-BE49-F238E27FC236}">
                <a16:creationId xmlns:a16="http://schemas.microsoft.com/office/drawing/2014/main" id="{1CD2AD2B-C3D5-BDFC-F765-34207FDC52E8}"/>
              </a:ext>
            </a:extLst>
          </p:cNvPr>
          <p:cNvCxnSpPr>
            <a:cxnSpLocks/>
            <a:stCxn id="143" idx="3"/>
            <a:endCxn id="144" idx="1"/>
          </p:cNvCxnSpPr>
          <p:nvPr/>
        </p:nvCxnSpPr>
        <p:spPr>
          <a:xfrm>
            <a:off x="7902558" y="3387699"/>
            <a:ext cx="52591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9" name="直線矢印コネクタ 148">
            <a:extLst>
              <a:ext uri="{FF2B5EF4-FFF2-40B4-BE49-F238E27FC236}">
                <a16:creationId xmlns:a16="http://schemas.microsoft.com/office/drawing/2014/main" id="{54F9A235-6E30-4484-AF72-47703BD86D5C}"/>
              </a:ext>
            </a:extLst>
          </p:cNvPr>
          <p:cNvCxnSpPr>
            <a:cxnSpLocks/>
            <a:stCxn id="144" idx="3"/>
            <a:endCxn id="145" idx="1"/>
          </p:cNvCxnSpPr>
          <p:nvPr/>
        </p:nvCxnSpPr>
        <p:spPr>
          <a:xfrm>
            <a:off x="9040468" y="3387699"/>
            <a:ext cx="529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0" name="直線矢印コネクタ 149">
            <a:extLst>
              <a:ext uri="{FF2B5EF4-FFF2-40B4-BE49-F238E27FC236}">
                <a16:creationId xmlns:a16="http://schemas.microsoft.com/office/drawing/2014/main" id="{0E67A5E2-D155-C374-8AF7-6BEC283A20B6}"/>
              </a:ext>
            </a:extLst>
          </p:cNvPr>
          <p:cNvCxnSpPr>
            <a:cxnSpLocks/>
            <a:stCxn id="145" idx="3"/>
            <a:endCxn id="146" idx="1"/>
          </p:cNvCxnSpPr>
          <p:nvPr/>
        </p:nvCxnSpPr>
        <p:spPr>
          <a:xfrm>
            <a:off x="10182228" y="3387699"/>
            <a:ext cx="4069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1" name="正方形/長方形 150">
            <a:extLst>
              <a:ext uri="{FF2B5EF4-FFF2-40B4-BE49-F238E27FC236}">
                <a16:creationId xmlns:a16="http://schemas.microsoft.com/office/drawing/2014/main" id="{8A6A2162-EE12-7DC6-B226-EB948AB5BB09}"/>
              </a:ext>
            </a:extLst>
          </p:cNvPr>
          <p:cNvSpPr/>
          <p:nvPr/>
        </p:nvSpPr>
        <p:spPr bwMode="auto">
          <a:xfrm>
            <a:off x="4667079"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grpSp>
        <p:nvGrpSpPr>
          <p:cNvPr id="152" name="グループ化 151">
            <a:extLst>
              <a:ext uri="{FF2B5EF4-FFF2-40B4-BE49-F238E27FC236}">
                <a16:creationId xmlns:a16="http://schemas.microsoft.com/office/drawing/2014/main" id="{E57374D9-5B5C-FA9B-5A30-FA340C774DAD}"/>
              </a:ext>
            </a:extLst>
          </p:cNvPr>
          <p:cNvGrpSpPr/>
          <p:nvPr/>
        </p:nvGrpSpPr>
        <p:grpSpPr>
          <a:xfrm>
            <a:off x="1349689" y="2379158"/>
            <a:ext cx="6797145" cy="257177"/>
            <a:chOff x="2157052" y="1158627"/>
            <a:chExt cx="7392966" cy="257177"/>
          </a:xfrm>
        </p:grpSpPr>
        <p:cxnSp>
          <p:nvCxnSpPr>
            <p:cNvPr id="153" name="直線コネクタ 152">
              <a:extLst>
                <a:ext uri="{FF2B5EF4-FFF2-40B4-BE49-F238E27FC236}">
                  <a16:creationId xmlns:a16="http://schemas.microsoft.com/office/drawing/2014/main" id="{D8E2DD5B-13AC-D851-F4C7-34572F7DA203}"/>
                </a:ext>
              </a:extLst>
            </p:cNvPr>
            <p:cNvCxnSpPr>
              <a:cxnSpLocks/>
            </p:cNvCxnSpPr>
            <p:nvPr/>
          </p:nvCxnSpPr>
          <p:spPr>
            <a:xfrm>
              <a:off x="7437742" y="1206143"/>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4" name="グループ化 153">
              <a:extLst>
                <a:ext uri="{FF2B5EF4-FFF2-40B4-BE49-F238E27FC236}">
                  <a16:creationId xmlns:a16="http://schemas.microsoft.com/office/drawing/2014/main" id="{3E0AF543-F05F-8210-992C-5931AEFD031D}"/>
                </a:ext>
              </a:extLst>
            </p:cNvPr>
            <p:cNvGrpSpPr/>
            <p:nvPr/>
          </p:nvGrpSpPr>
          <p:grpSpPr>
            <a:xfrm>
              <a:off x="2157052" y="1158627"/>
              <a:ext cx="7392966" cy="257177"/>
              <a:chOff x="2130534" y="1402883"/>
              <a:chExt cx="7392966" cy="257177"/>
            </a:xfrm>
          </p:grpSpPr>
          <p:cxnSp>
            <p:nvCxnSpPr>
              <p:cNvPr id="155" name="直線コネクタ 154">
                <a:extLst>
                  <a:ext uri="{FF2B5EF4-FFF2-40B4-BE49-F238E27FC236}">
                    <a16:creationId xmlns:a16="http://schemas.microsoft.com/office/drawing/2014/main" id="{D0703E3F-0F9A-9554-1364-A8229C581068}"/>
                  </a:ext>
                </a:extLst>
              </p:cNvPr>
              <p:cNvCxnSpPr>
                <a:cxnSpLocks/>
              </p:cNvCxnSpPr>
              <p:nvPr/>
            </p:nvCxnSpPr>
            <p:spPr>
              <a:xfrm>
                <a:off x="2130534"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直線矢印コネクタ 155">
                <a:extLst>
                  <a:ext uri="{FF2B5EF4-FFF2-40B4-BE49-F238E27FC236}">
                    <a16:creationId xmlns:a16="http://schemas.microsoft.com/office/drawing/2014/main" id="{106743C9-DBBD-F425-8057-0477BA68DCC6}"/>
                  </a:ext>
                </a:extLst>
              </p:cNvPr>
              <p:cNvCxnSpPr>
                <a:cxnSpLocks/>
              </p:cNvCxnSpPr>
              <p:nvPr/>
            </p:nvCxnSpPr>
            <p:spPr>
              <a:xfrm>
                <a:off x="3186672" y="1555229"/>
                <a:ext cx="4224552"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7" name="直線矢印コネクタ 156">
                <a:extLst>
                  <a:ext uri="{FF2B5EF4-FFF2-40B4-BE49-F238E27FC236}">
                    <a16:creationId xmlns:a16="http://schemas.microsoft.com/office/drawing/2014/main" id="{5B04555A-3906-9453-076E-0D670FE4DEA3}"/>
                  </a:ext>
                </a:extLst>
              </p:cNvPr>
              <p:cNvCxnSpPr>
                <a:cxnSpLocks/>
              </p:cNvCxnSpPr>
              <p:nvPr/>
            </p:nvCxnSpPr>
            <p:spPr>
              <a:xfrm flipH="1">
                <a:off x="2130534" y="1555229"/>
                <a:ext cx="1056138"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58" name="正方形/長方形 157">
                <a:extLst>
                  <a:ext uri="{FF2B5EF4-FFF2-40B4-BE49-F238E27FC236}">
                    <a16:creationId xmlns:a16="http://schemas.microsoft.com/office/drawing/2014/main" id="{98AD256A-F08E-646B-FFFF-98254271BD7E}"/>
                  </a:ext>
                </a:extLst>
              </p:cNvPr>
              <p:cNvSpPr/>
              <p:nvPr/>
            </p:nvSpPr>
            <p:spPr bwMode="auto">
              <a:xfrm>
                <a:off x="4204968"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素材産業</a:t>
                </a:r>
              </a:p>
            </p:txBody>
          </p:sp>
          <p:cxnSp>
            <p:nvCxnSpPr>
              <p:cNvPr id="159" name="直線矢印コネクタ 158">
                <a:extLst>
                  <a:ext uri="{FF2B5EF4-FFF2-40B4-BE49-F238E27FC236}">
                    <a16:creationId xmlns:a16="http://schemas.microsoft.com/office/drawing/2014/main" id="{9E152C70-3F59-99EB-28B4-864D66081BC0}"/>
                  </a:ext>
                </a:extLst>
              </p:cNvPr>
              <p:cNvCxnSpPr>
                <a:cxnSpLocks/>
              </p:cNvCxnSpPr>
              <p:nvPr/>
            </p:nvCxnSpPr>
            <p:spPr>
              <a:xfrm>
                <a:off x="7411224" y="1555229"/>
                <a:ext cx="211227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0" name="正方形/長方形 159">
                <a:extLst>
                  <a:ext uri="{FF2B5EF4-FFF2-40B4-BE49-F238E27FC236}">
                    <a16:creationId xmlns:a16="http://schemas.microsoft.com/office/drawing/2014/main" id="{94EC921C-B2D1-36C2-F3B5-9CECF640AA73}"/>
                  </a:ext>
                </a:extLst>
              </p:cNvPr>
              <p:cNvSpPr/>
              <p:nvPr/>
            </p:nvSpPr>
            <p:spPr bwMode="auto">
              <a:xfrm>
                <a:off x="7873246"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川下産業</a:t>
                </a:r>
              </a:p>
            </p:txBody>
          </p:sp>
          <p:cxnSp>
            <p:nvCxnSpPr>
              <p:cNvPr id="161" name="直線コネクタ 160">
                <a:extLst>
                  <a:ext uri="{FF2B5EF4-FFF2-40B4-BE49-F238E27FC236}">
                    <a16:creationId xmlns:a16="http://schemas.microsoft.com/office/drawing/2014/main" id="{9C4D016D-3D86-2EC1-100B-F7B08943251F}"/>
                  </a:ext>
                </a:extLst>
              </p:cNvPr>
              <p:cNvCxnSpPr>
                <a:cxnSpLocks/>
              </p:cNvCxnSpPr>
              <p:nvPr/>
            </p:nvCxnSpPr>
            <p:spPr>
              <a:xfrm>
                <a:off x="9523500"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62" name="グループ化 161">
            <a:extLst>
              <a:ext uri="{FF2B5EF4-FFF2-40B4-BE49-F238E27FC236}">
                <a16:creationId xmlns:a16="http://schemas.microsoft.com/office/drawing/2014/main" id="{7CD4CC59-B763-66D7-4709-86AF48D16FCF}"/>
              </a:ext>
            </a:extLst>
          </p:cNvPr>
          <p:cNvGrpSpPr/>
          <p:nvPr/>
        </p:nvGrpSpPr>
        <p:grpSpPr>
          <a:xfrm>
            <a:off x="9787849" y="2053591"/>
            <a:ext cx="804223" cy="464417"/>
            <a:chOff x="5512804" y="1231819"/>
            <a:chExt cx="804223" cy="464417"/>
          </a:xfrm>
        </p:grpSpPr>
        <p:grpSp>
          <p:nvGrpSpPr>
            <p:cNvPr id="163" name="グループ化 162">
              <a:extLst>
                <a:ext uri="{FF2B5EF4-FFF2-40B4-BE49-F238E27FC236}">
                  <a16:creationId xmlns:a16="http://schemas.microsoft.com/office/drawing/2014/main" id="{FC0B92A5-90B5-3105-E535-BD8F829F7925}"/>
                </a:ext>
              </a:extLst>
            </p:cNvPr>
            <p:cNvGrpSpPr/>
            <p:nvPr/>
          </p:nvGrpSpPr>
          <p:grpSpPr>
            <a:xfrm>
              <a:off x="5512804" y="1231819"/>
              <a:ext cx="804223" cy="108000"/>
              <a:chOff x="8333426" y="1407769"/>
              <a:chExt cx="804223" cy="108000"/>
            </a:xfrm>
          </p:grpSpPr>
          <p:sp>
            <p:nvSpPr>
              <p:cNvPr id="170" name="正方形/長方形 169">
                <a:extLst>
                  <a:ext uri="{FF2B5EF4-FFF2-40B4-BE49-F238E27FC236}">
                    <a16:creationId xmlns:a16="http://schemas.microsoft.com/office/drawing/2014/main" id="{0791C333-45DE-5930-80A7-D890A5A2B41E}"/>
                  </a:ext>
                </a:extLst>
              </p:cNvPr>
              <p:cNvSpPr/>
              <p:nvPr/>
            </p:nvSpPr>
            <p:spPr bwMode="auto">
              <a:xfrm>
                <a:off x="8333426" y="1407769"/>
                <a:ext cx="216000" cy="108000"/>
              </a:xfrm>
              <a:prstGeom prst="rect">
                <a:avLst/>
              </a:prstGeom>
              <a:solidFill>
                <a:schemeClr val="accent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71" name="正方形/長方形 170">
                <a:extLst>
                  <a:ext uri="{FF2B5EF4-FFF2-40B4-BE49-F238E27FC236}">
                    <a16:creationId xmlns:a16="http://schemas.microsoft.com/office/drawing/2014/main" id="{2B02261C-3051-B191-3856-C56E3515A340}"/>
                  </a:ext>
                </a:extLst>
              </p:cNvPr>
              <p:cNvSpPr/>
              <p:nvPr/>
            </p:nvSpPr>
            <p:spPr bwMode="auto">
              <a:xfrm>
                <a:off x="8613552" y="1407769"/>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化学メーカー（自社）</a:t>
                </a:r>
              </a:p>
            </p:txBody>
          </p:sp>
        </p:grpSp>
        <p:grpSp>
          <p:nvGrpSpPr>
            <p:cNvPr id="164" name="グループ化 163">
              <a:extLst>
                <a:ext uri="{FF2B5EF4-FFF2-40B4-BE49-F238E27FC236}">
                  <a16:creationId xmlns:a16="http://schemas.microsoft.com/office/drawing/2014/main" id="{3BF33621-2E5D-5481-54B5-0C9086D88188}"/>
                </a:ext>
              </a:extLst>
            </p:cNvPr>
            <p:cNvGrpSpPr/>
            <p:nvPr/>
          </p:nvGrpSpPr>
          <p:grpSpPr>
            <a:xfrm>
              <a:off x="5512804" y="1413230"/>
              <a:ext cx="804223" cy="108000"/>
              <a:chOff x="6433532" y="1589180"/>
              <a:chExt cx="804223" cy="108000"/>
            </a:xfrm>
          </p:grpSpPr>
          <p:sp>
            <p:nvSpPr>
              <p:cNvPr id="168" name="正方形/長方形 167">
                <a:extLst>
                  <a:ext uri="{FF2B5EF4-FFF2-40B4-BE49-F238E27FC236}">
                    <a16:creationId xmlns:a16="http://schemas.microsoft.com/office/drawing/2014/main" id="{6C881814-C157-B13A-1705-12E66D2ADFED}"/>
                  </a:ext>
                </a:extLst>
              </p:cNvPr>
              <p:cNvSpPr/>
              <p:nvPr/>
            </p:nvSpPr>
            <p:spPr bwMode="auto">
              <a:xfrm>
                <a:off x="6433532" y="1589180"/>
                <a:ext cx="216000" cy="108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2B0CF7A1-1EB2-527A-F170-DB4CF8CE65C4}"/>
                  </a:ext>
                </a:extLst>
              </p:cNvPr>
              <p:cNvSpPr/>
              <p:nvPr/>
            </p:nvSpPr>
            <p:spPr bwMode="auto">
              <a:xfrm>
                <a:off x="6713658" y="1589180"/>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化学メーカー（他社）</a:t>
                </a:r>
              </a:p>
            </p:txBody>
          </p:sp>
        </p:grpSp>
        <p:grpSp>
          <p:nvGrpSpPr>
            <p:cNvPr id="165" name="グループ化 164">
              <a:extLst>
                <a:ext uri="{FF2B5EF4-FFF2-40B4-BE49-F238E27FC236}">
                  <a16:creationId xmlns:a16="http://schemas.microsoft.com/office/drawing/2014/main" id="{4C9C6C7A-A039-1972-6329-580E1BAC5399}"/>
                </a:ext>
              </a:extLst>
            </p:cNvPr>
            <p:cNvGrpSpPr/>
            <p:nvPr/>
          </p:nvGrpSpPr>
          <p:grpSpPr>
            <a:xfrm>
              <a:off x="5512804" y="1588236"/>
              <a:ext cx="804223" cy="108000"/>
              <a:chOff x="4619206" y="1764186"/>
              <a:chExt cx="804223" cy="108000"/>
            </a:xfrm>
          </p:grpSpPr>
          <p:sp>
            <p:nvSpPr>
              <p:cNvPr id="166" name="正方形/長方形 165">
                <a:extLst>
                  <a:ext uri="{FF2B5EF4-FFF2-40B4-BE49-F238E27FC236}">
                    <a16:creationId xmlns:a16="http://schemas.microsoft.com/office/drawing/2014/main" id="{6E968FDC-1DB2-B4D1-718F-B932FF6248D6}"/>
                  </a:ext>
                </a:extLst>
              </p:cNvPr>
              <p:cNvSpPr/>
              <p:nvPr/>
            </p:nvSpPr>
            <p:spPr bwMode="auto">
              <a:xfrm>
                <a:off x="4619206" y="1764186"/>
                <a:ext cx="216000" cy="108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521CF87F-B8C0-AD5E-BB32-67D0490CD33F}"/>
                  </a:ext>
                </a:extLst>
              </p:cNvPr>
              <p:cNvSpPr/>
              <p:nvPr/>
            </p:nvSpPr>
            <p:spPr bwMode="auto">
              <a:xfrm>
                <a:off x="4899332" y="1764186"/>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他社（他業界）</a:t>
                </a:r>
              </a:p>
            </p:txBody>
          </p:sp>
        </p:grpSp>
      </p:grpSp>
      <p:sp>
        <p:nvSpPr>
          <p:cNvPr id="172" name="テキスト ボックス 171">
            <a:extLst>
              <a:ext uri="{FF2B5EF4-FFF2-40B4-BE49-F238E27FC236}">
                <a16:creationId xmlns:a16="http://schemas.microsoft.com/office/drawing/2014/main" id="{6D81C577-DFFD-46D1-B063-CA653591D273}"/>
              </a:ext>
            </a:extLst>
          </p:cNvPr>
          <p:cNvSpPr txBox="1"/>
          <p:nvPr/>
        </p:nvSpPr>
        <p:spPr>
          <a:xfrm>
            <a:off x="736885" y="3998165"/>
            <a:ext cx="756000" cy="152339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グリーン製品の</a:t>
            </a:r>
            <a:r>
              <a:rPr kumimoji="1"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74" name="正方形/長方形 173">
            <a:extLst>
              <a:ext uri="{FF2B5EF4-FFF2-40B4-BE49-F238E27FC236}">
                <a16:creationId xmlns:a16="http://schemas.microsoft.com/office/drawing/2014/main" id="{E2DF01EB-543A-7744-7165-76517F220FF6}"/>
              </a:ext>
            </a:extLst>
          </p:cNvPr>
          <p:cNvSpPr/>
          <p:nvPr/>
        </p:nvSpPr>
        <p:spPr bwMode="auto">
          <a:xfrm>
            <a:off x="1664956"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海外</a:t>
            </a:r>
            <a:r>
              <a:rPr lang="en-US" altLang="ja-JP" sz="1050">
                <a:latin typeface="Meiryo UI" panose="020B0604030504040204" pitchFamily="50" charset="-128"/>
                <a:ea typeface="Meiryo UI" panose="020B0604030504040204" pitchFamily="50" charset="-128"/>
              </a:rPr>
              <a:t>A</a:t>
            </a:r>
            <a:r>
              <a:rPr lang="ja-JP" altLang="en-US" sz="1050">
                <a:latin typeface="Meiryo UI" panose="020B0604030504040204" pitchFamily="50" charset="-128"/>
                <a:ea typeface="Meiryo UI" panose="020B0604030504040204" pitchFamily="50" charset="-128"/>
              </a:rPr>
              <a:t>社</a:t>
            </a:r>
          </a:p>
        </p:txBody>
      </p:sp>
      <p:sp>
        <p:nvSpPr>
          <p:cNvPr id="175" name="正方形/長方形 174">
            <a:extLst>
              <a:ext uri="{FF2B5EF4-FFF2-40B4-BE49-F238E27FC236}">
                <a16:creationId xmlns:a16="http://schemas.microsoft.com/office/drawing/2014/main" id="{CCF8B918-7A33-B477-4257-888915CB2ABB}"/>
              </a:ext>
            </a:extLst>
          </p:cNvPr>
          <p:cNvSpPr/>
          <p:nvPr/>
        </p:nvSpPr>
        <p:spPr bwMode="auto">
          <a:xfrm>
            <a:off x="2852015" y="4392082"/>
            <a:ext cx="720000" cy="360000"/>
          </a:xfrm>
          <a:prstGeom prst="rect">
            <a:avLst/>
          </a:prstGeom>
          <a:solidFill>
            <a:schemeClr val="accent1"/>
          </a:solidFill>
          <a:ln w="9525">
            <a:no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エチレン</a:t>
            </a:r>
          </a:p>
        </p:txBody>
      </p:sp>
      <p:sp>
        <p:nvSpPr>
          <p:cNvPr id="176" name="正方形/長方形 175">
            <a:extLst>
              <a:ext uri="{FF2B5EF4-FFF2-40B4-BE49-F238E27FC236}">
                <a16:creationId xmlns:a16="http://schemas.microsoft.com/office/drawing/2014/main" id="{629B89EE-8926-BBF1-5C2A-717B03C1FD35}"/>
              </a:ext>
            </a:extLst>
          </p:cNvPr>
          <p:cNvSpPr/>
          <p:nvPr/>
        </p:nvSpPr>
        <p:spPr bwMode="auto">
          <a:xfrm>
            <a:off x="4863429" y="4392082"/>
            <a:ext cx="720000" cy="360000"/>
          </a:xfrm>
          <a:prstGeom prst="rect">
            <a:avLst/>
          </a:prstGeom>
          <a:solidFill>
            <a:schemeClr val="accent1"/>
          </a:solidFill>
          <a:ln w="9525">
            <a:no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PE</a:t>
            </a:r>
            <a:endParaRPr lang="ja-JP" altLang="en-US" sz="1050">
              <a:solidFill>
                <a:schemeClr val="bg1"/>
              </a:solidFill>
              <a:latin typeface="Meiryo UI" panose="020B0604030504040204" pitchFamily="50" charset="-128"/>
              <a:ea typeface="Meiryo UI" panose="020B0604030504040204" pitchFamily="50" charset="-128"/>
            </a:endParaRPr>
          </a:p>
        </p:txBody>
      </p:sp>
      <p:sp>
        <p:nvSpPr>
          <p:cNvPr id="177" name="正方形/長方形 176">
            <a:extLst>
              <a:ext uri="{FF2B5EF4-FFF2-40B4-BE49-F238E27FC236}">
                <a16:creationId xmlns:a16="http://schemas.microsoft.com/office/drawing/2014/main" id="{169C31E4-4DC8-C0AD-363A-DAD19ED84BAD}"/>
              </a:ext>
            </a:extLst>
          </p:cNvPr>
          <p:cNvSpPr/>
          <p:nvPr/>
        </p:nvSpPr>
        <p:spPr bwMode="auto">
          <a:xfrm>
            <a:off x="5892542" y="4392082"/>
            <a:ext cx="720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C</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cxnSp>
        <p:nvCxnSpPr>
          <p:cNvPr id="178" name="直線矢印コネクタ 177">
            <a:extLst>
              <a:ext uri="{FF2B5EF4-FFF2-40B4-BE49-F238E27FC236}">
                <a16:creationId xmlns:a16="http://schemas.microsoft.com/office/drawing/2014/main" id="{24040965-7616-3B2C-4D07-154816395FC6}"/>
              </a:ext>
            </a:extLst>
          </p:cNvPr>
          <p:cNvCxnSpPr>
            <a:cxnSpLocks/>
            <a:stCxn id="174" idx="3"/>
            <a:endCxn id="175" idx="1"/>
          </p:cNvCxnSpPr>
          <p:nvPr/>
        </p:nvCxnSpPr>
        <p:spPr>
          <a:xfrm>
            <a:off x="2384956" y="4572082"/>
            <a:ext cx="46705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9" name="直線矢印コネクタ 178">
            <a:extLst>
              <a:ext uri="{FF2B5EF4-FFF2-40B4-BE49-F238E27FC236}">
                <a16:creationId xmlns:a16="http://schemas.microsoft.com/office/drawing/2014/main" id="{145A71BA-F3C6-5FAD-DAB6-0DE9317F2B55}"/>
              </a:ext>
            </a:extLst>
          </p:cNvPr>
          <p:cNvCxnSpPr>
            <a:cxnSpLocks/>
            <a:stCxn id="175" idx="3"/>
            <a:endCxn id="176" idx="1"/>
          </p:cNvCxnSpPr>
          <p:nvPr/>
        </p:nvCxnSpPr>
        <p:spPr>
          <a:xfrm>
            <a:off x="3572015" y="4572082"/>
            <a:ext cx="12914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直線矢印コネクタ 179">
            <a:extLst>
              <a:ext uri="{FF2B5EF4-FFF2-40B4-BE49-F238E27FC236}">
                <a16:creationId xmlns:a16="http://schemas.microsoft.com/office/drawing/2014/main" id="{7D0E3491-75AB-ECF0-2367-F2E0751B11B7}"/>
              </a:ext>
            </a:extLst>
          </p:cNvPr>
          <p:cNvCxnSpPr>
            <a:cxnSpLocks/>
            <a:stCxn id="176" idx="3"/>
            <a:endCxn id="177" idx="1"/>
          </p:cNvCxnSpPr>
          <p:nvPr/>
        </p:nvCxnSpPr>
        <p:spPr>
          <a:xfrm>
            <a:off x="5583429" y="4572082"/>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1" name="正方形/長方形 180">
            <a:extLst>
              <a:ext uri="{FF2B5EF4-FFF2-40B4-BE49-F238E27FC236}">
                <a16:creationId xmlns:a16="http://schemas.microsoft.com/office/drawing/2014/main" id="{24DA22B3-D61A-61A4-8C5F-D6463CA5932B}"/>
              </a:ext>
            </a:extLst>
          </p:cNvPr>
          <p:cNvSpPr/>
          <p:nvPr/>
        </p:nvSpPr>
        <p:spPr bwMode="auto">
          <a:xfrm>
            <a:off x="7230769"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D</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82" name="正方形/長方形 181">
            <a:extLst>
              <a:ext uri="{FF2B5EF4-FFF2-40B4-BE49-F238E27FC236}">
                <a16:creationId xmlns:a16="http://schemas.microsoft.com/office/drawing/2014/main" id="{FCA6AB1C-6E11-F051-DE71-FA602ECD7169}"/>
              </a:ext>
            </a:extLst>
          </p:cNvPr>
          <p:cNvSpPr/>
          <p:nvPr/>
        </p:nvSpPr>
        <p:spPr bwMode="auto">
          <a:xfrm>
            <a:off x="8374468"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E</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83" name="正方形/長方形 182">
            <a:extLst>
              <a:ext uri="{FF2B5EF4-FFF2-40B4-BE49-F238E27FC236}">
                <a16:creationId xmlns:a16="http://schemas.microsoft.com/office/drawing/2014/main" id="{F56A1270-F5CF-5C77-112D-5990C4F26005}"/>
              </a:ext>
            </a:extLst>
          </p:cNvPr>
          <p:cNvSpPr/>
          <p:nvPr/>
        </p:nvSpPr>
        <p:spPr bwMode="auto">
          <a:xfrm>
            <a:off x="9516228"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F</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○○向け</a:t>
            </a:r>
          </a:p>
        </p:txBody>
      </p:sp>
      <p:sp>
        <p:nvSpPr>
          <p:cNvPr id="184" name="正方形/長方形 183">
            <a:extLst>
              <a:ext uri="{FF2B5EF4-FFF2-40B4-BE49-F238E27FC236}">
                <a16:creationId xmlns:a16="http://schemas.microsoft.com/office/drawing/2014/main" id="{F034AD33-DB99-A531-5203-ABBE5B407654}"/>
              </a:ext>
            </a:extLst>
          </p:cNvPr>
          <p:cNvSpPr/>
          <p:nvPr/>
        </p:nvSpPr>
        <p:spPr bwMode="auto">
          <a:xfrm>
            <a:off x="10530061"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85" name="直線矢印コネクタ 184">
            <a:extLst>
              <a:ext uri="{FF2B5EF4-FFF2-40B4-BE49-F238E27FC236}">
                <a16:creationId xmlns:a16="http://schemas.microsoft.com/office/drawing/2014/main" id="{77A604DE-97C6-66FA-2CA9-BB10C28E89B8}"/>
              </a:ext>
            </a:extLst>
          </p:cNvPr>
          <p:cNvCxnSpPr>
            <a:cxnSpLocks/>
            <a:stCxn id="177" idx="3"/>
            <a:endCxn id="181" idx="1"/>
          </p:cNvCxnSpPr>
          <p:nvPr/>
        </p:nvCxnSpPr>
        <p:spPr>
          <a:xfrm>
            <a:off x="6612542" y="4572082"/>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6" name="直線矢印コネクタ 185">
            <a:extLst>
              <a:ext uri="{FF2B5EF4-FFF2-40B4-BE49-F238E27FC236}">
                <a16:creationId xmlns:a16="http://schemas.microsoft.com/office/drawing/2014/main" id="{C409AB6B-525B-B5AE-B579-5C4B2B966D20}"/>
              </a:ext>
            </a:extLst>
          </p:cNvPr>
          <p:cNvCxnSpPr>
            <a:cxnSpLocks/>
            <a:stCxn id="181" idx="3"/>
            <a:endCxn id="182" idx="1"/>
          </p:cNvCxnSpPr>
          <p:nvPr/>
        </p:nvCxnSpPr>
        <p:spPr>
          <a:xfrm>
            <a:off x="7950769" y="4572082"/>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7" name="直線矢印コネクタ 186">
            <a:extLst>
              <a:ext uri="{FF2B5EF4-FFF2-40B4-BE49-F238E27FC236}">
                <a16:creationId xmlns:a16="http://schemas.microsoft.com/office/drawing/2014/main" id="{6F99B26D-2643-F89F-DE7A-F981630E0888}"/>
              </a:ext>
            </a:extLst>
          </p:cNvPr>
          <p:cNvCxnSpPr>
            <a:cxnSpLocks/>
            <a:stCxn id="182" idx="3"/>
            <a:endCxn id="183" idx="1"/>
          </p:cNvCxnSpPr>
          <p:nvPr/>
        </p:nvCxnSpPr>
        <p:spPr>
          <a:xfrm>
            <a:off x="9094468" y="4572082"/>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8" name="直線矢印コネクタ 187">
            <a:extLst>
              <a:ext uri="{FF2B5EF4-FFF2-40B4-BE49-F238E27FC236}">
                <a16:creationId xmlns:a16="http://schemas.microsoft.com/office/drawing/2014/main" id="{0F7DF730-E51E-D7EB-F670-D2D7C20503FB}"/>
              </a:ext>
            </a:extLst>
          </p:cNvPr>
          <p:cNvCxnSpPr>
            <a:cxnSpLocks/>
            <a:stCxn id="183" idx="3"/>
            <a:endCxn id="184" idx="1"/>
          </p:cNvCxnSpPr>
          <p:nvPr/>
        </p:nvCxnSpPr>
        <p:spPr>
          <a:xfrm>
            <a:off x="10236228" y="4572082"/>
            <a:ext cx="2938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9" name="正方形/長方形 188">
            <a:extLst>
              <a:ext uri="{FF2B5EF4-FFF2-40B4-BE49-F238E27FC236}">
                <a16:creationId xmlns:a16="http://schemas.microsoft.com/office/drawing/2014/main" id="{07C5E9A1-9ADC-3F59-6FA9-00D25F426B92}"/>
              </a:ext>
            </a:extLst>
          </p:cNvPr>
          <p:cNvSpPr/>
          <p:nvPr/>
        </p:nvSpPr>
        <p:spPr bwMode="auto">
          <a:xfrm>
            <a:off x="1664956"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国内</a:t>
            </a:r>
            <a:r>
              <a:rPr lang="en-US" altLang="ja-JP" sz="1050">
                <a:latin typeface="Meiryo UI" panose="020B0604030504040204" pitchFamily="50" charset="-128"/>
                <a:ea typeface="Meiryo UI" panose="020B0604030504040204" pitchFamily="50" charset="-128"/>
              </a:rPr>
              <a:t>B</a:t>
            </a:r>
            <a:r>
              <a:rPr lang="ja-JP" altLang="en-US" sz="1050">
                <a:latin typeface="Meiryo UI" panose="020B0604030504040204" pitchFamily="50" charset="-128"/>
                <a:ea typeface="Meiryo UI" panose="020B0604030504040204" pitchFamily="50" charset="-128"/>
              </a:rPr>
              <a:t>社</a:t>
            </a:r>
          </a:p>
        </p:txBody>
      </p:sp>
      <p:cxnSp>
        <p:nvCxnSpPr>
          <p:cNvPr id="190" name="コネクタ: カギ線 189">
            <a:extLst>
              <a:ext uri="{FF2B5EF4-FFF2-40B4-BE49-F238E27FC236}">
                <a16:creationId xmlns:a16="http://schemas.microsoft.com/office/drawing/2014/main" id="{14B66BBD-DFC6-1425-C1F7-7914AAE94B37}"/>
              </a:ext>
            </a:extLst>
          </p:cNvPr>
          <p:cNvCxnSpPr>
            <a:cxnSpLocks/>
            <a:stCxn id="189" idx="3"/>
            <a:endCxn id="175" idx="1"/>
          </p:cNvCxnSpPr>
          <p:nvPr/>
        </p:nvCxnSpPr>
        <p:spPr>
          <a:xfrm flipV="1">
            <a:off x="2384956" y="4572082"/>
            <a:ext cx="467059" cy="637907"/>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1" name="正方形/長方形 190">
            <a:extLst>
              <a:ext uri="{FF2B5EF4-FFF2-40B4-BE49-F238E27FC236}">
                <a16:creationId xmlns:a16="http://schemas.microsoft.com/office/drawing/2014/main" id="{E6281373-AC29-D430-4B71-3A078B571323}"/>
              </a:ext>
            </a:extLst>
          </p:cNvPr>
          <p:cNvSpPr/>
          <p:nvPr/>
        </p:nvSpPr>
        <p:spPr bwMode="auto">
          <a:xfrm>
            <a:off x="4863429" y="5029989"/>
            <a:ext cx="720000" cy="360000"/>
          </a:xfrm>
          <a:prstGeom prst="rect">
            <a:avLst/>
          </a:prstGeom>
          <a:solidFill>
            <a:schemeClr val="accent1"/>
          </a:solidFill>
          <a:ln w="9525">
            <a:no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スチレン</a:t>
            </a:r>
            <a:endParaRPr lang="en-US" altLang="ja-JP" sz="1050">
              <a:solidFill>
                <a:schemeClr val="bg1"/>
              </a:solidFill>
              <a:latin typeface="Meiryo UI" panose="020B0604030504040204" pitchFamily="50" charset="-128"/>
              <a:ea typeface="Meiryo UI" panose="020B0604030504040204" pitchFamily="50" charset="-128"/>
            </a:endParaRPr>
          </a:p>
          <a:p>
            <a:pPr algn="ctr"/>
            <a:r>
              <a:rPr lang="ja-JP" altLang="en-US" sz="1050">
                <a:solidFill>
                  <a:schemeClr val="bg1"/>
                </a:solidFill>
                <a:latin typeface="Meiryo UI" panose="020B0604030504040204" pitchFamily="50" charset="-128"/>
                <a:ea typeface="Meiryo UI" panose="020B0604030504040204" pitchFamily="50" charset="-128"/>
              </a:rPr>
              <a:t>モノマー</a:t>
            </a:r>
          </a:p>
        </p:txBody>
      </p:sp>
      <p:cxnSp>
        <p:nvCxnSpPr>
          <p:cNvPr id="192" name="コネクタ: カギ線 191">
            <a:extLst>
              <a:ext uri="{FF2B5EF4-FFF2-40B4-BE49-F238E27FC236}">
                <a16:creationId xmlns:a16="http://schemas.microsoft.com/office/drawing/2014/main" id="{B2B6E9C1-044C-C7FE-22E5-1CF5EA2C58F6}"/>
              </a:ext>
            </a:extLst>
          </p:cNvPr>
          <p:cNvCxnSpPr>
            <a:cxnSpLocks/>
            <a:stCxn id="175" idx="3"/>
            <a:endCxn id="191" idx="1"/>
          </p:cNvCxnSpPr>
          <p:nvPr/>
        </p:nvCxnSpPr>
        <p:spPr>
          <a:xfrm>
            <a:off x="3572015" y="4572082"/>
            <a:ext cx="1291414" cy="637907"/>
          </a:xfrm>
          <a:prstGeom prst="bentConnector3">
            <a:avLst>
              <a:gd name="adj1" fmla="val 8245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3" name="正方形/長方形 192">
            <a:extLst>
              <a:ext uri="{FF2B5EF4-FFF2-40B4-BE49-F238E27FC236}">
                <a16:creationId xmlns:a16="http://schemas.microsoft.com/office/drawing/2014/main" id="{701FB5AC-323F-A483-B34A-632C77003EE2}"/>
              </a:ext>
            </a:extLst>
          </p:cNvPr>
          <p:cNvSpPr/>
          <p:nvPr/>
        </p:nvSpPr>
        <p:spPr bwMode="auto">
          <a:xfrm>
            <a:off x="5892542" y="5029989"/>
            <a:ext cx="720000" cy="360000"/>
          </a:xfrm>
          <a:prstGeom prst="rect">
            <a:avLst/>
          </a:prstGeom>
          <a:solidFill>
            <a:schemeClr val="accent1"/>
          </a:solidFill>
          <a:ln w="9525">
            <a:no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PS</a:t>
            </a:r>
            <a:endParaRPr lang="ja-JP" altLang="en-US" sz="1050">
              <a:solidFill>
                <a:schemeClr val="bg1"/>
              </a:solidFill>
              <a:latin typeface="Meiryo UI" panose="020B0604030504040204" pitchFamily="50" charset="-128"/>
              <a:ea typeface="Meiryo UI" panose="020B0604030504040204" pitchFamily="50" charset="-128"/>
            </a:endParaRPr>
          </a:p>
        </p:txBody>
      </p:sp>
      <p:cxnSp>
        <p:nvCxnSpPr>
          <p:cNvPr id="194" name="直線矢印コネクタ 193">
            <a:extLst>
              <a:ext uri="{FF2B5EF4-FFF2-40B4-BE49-F238E27FC236}">
                <a16:creationId xmlns:a16="http://schemas.microsoft.com/office/drawing/2014/main" id="{FC81AB7F-8BC8-924C-125A-12213AF730BD}"/>
              </a:ext>
            </a:extLst>
          </p:cNvPr>
          <p:cNvCxnSpPr>
            <a:cxnSpLocks/>
            <a:stCxn id="191" idx="3"/>
            <a:endCxn id="193" idx="1"/>
          </p:cNvCxnSpPr>
          <p:nvPr/>
        </p:nvCxnSpPr>
        <p:spPr>
          <a:xfrm>
            <a:off x="5583429" y="5209989"/>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5" name="正方形/長方形 194">
            <a:extLst>
              <a:ext uri="{FF2B5EF4-FFF2-40B4-BE49-F238E27FC236}">
                <a16:creationId xmlns:a16="http://schemas.microsoft.com/office/drawing/2014/main" id="{E0D1113B-935D-CC83-5230-D377CAE7534C}"/>
              </a:ext>
            </a:extLst>
          </p:cNvPr>
          <p:cNvSpPr/>
          <p:nvPr/>
        </p:nvSpPr>
        <p:spPr bwMode="auto">
          <a:xfrm>
            <a:off x="7230769"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G</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96" name="正方形/長方形 195">
            <a:extLst>
              <a:ext uri="{FF2B5EF4-FFF2-40B4-BE49-F238E27FC236}">
                <a16:creationId xmlns:a16="http://schemas.microsoft.com/office/drawing/2014/main" id="{037722DE-2BB3-EBC9-BEE0-C7B3B81CB64E}"/>
              </a:ext>
            </a:extLst>
          </p:cNvPr>
          <p:cNvSpPr/>
          <p:nvPr/>
        </p:nvSpPr>
        <p:spPr bwMode="auto">
          <a:xfrm>
            <a:off x="8374468"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H</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97" name="正方形/長方形 196">
            <a:extLst>
              <a:ext uri="{FF2B5EF4-FFF2-40B4-BE49-F238E27FC236}">
                <a16:creationId xmlns:a16="http://schemas.microsoft.com/office/drawing/2014/main" id="{68A1E98B-B622-26BB-C8A9-C44B25043103}"/>
              </a:ext>
            </a:extLst>
          </p:cNvPr>
          <p:cNvSpPr/>
          <p:nvPr/>
        </p:nvSpPr>
        <p:spPr bwMode="auto">
          <a:xfrm>
            <a:off x="9516228"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sp>
        <p:nvSpPr>
          <p:cNvPr id="198" name="正方形/長方形 197">
            <a:extLst>
              <a:ext uri="{FF2B5EF4-FFF2-40B4-BE49-F238E27FC236}">
                <a16:creationId xmlns:a16="http://schemas.microsoft.com/office/drawing/2014/main" id="{6931B3DA-A6FF-CCE3-D8FF-5D84527DFED7}"/>
              </a:ext>
            </a:extLst>
          </p:cNvPr>
          <p:cNvSpPr/>
          <p:nvPr/>
        </p:nvSpPr>
        <p:spPr bwMode="auto">
          <a:xfrm>
            <a:off x="10518772"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99" name="直線矢印コネクタ 198">
            <a:extLst>
              <a:ext uri="{FF2B5EF4-FFF2-40B4-BE49-F238E27FC236}">
                <a16:creationId xmlns:a16="http://schemas.microsoft.com/office/drawing/2014/main" id="{98AFF25A-266B-14FE-DE14-47498D7DC906}"/>
              </a:ext>
            </a:extLst>
          </p:cNvPr>
          <p:cNvCxnSpPr>
            <a:cxnSpLocks/>
            <a:stCxn id="193" idx="3"/>
            <a:endCxn id="195" idx="1"/>
          </p:cNvCxnSpPr>
          <p:nvPr/>
        </p:nvCxnSpPr>
        <p:spPr>
          <a:xfrm>
            <a:off x="6612542" y="5209989"/>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0" name="直線矢印コネクタ 199">
            <a:extLst>
              <a:ext uri="{FF2B5EF4-FFF2-40B4-BE49-F238E27FC236}">
                <a16:creationId xmlns:a16="http://schemas.microsoft.com/office/drawing/2014/main" id="{4A33D8B9-00DF-9AB9-D768-652F6F843294}"/>
              </a:ext>
            </a:extLst>
          </p:cNvPr>
          <p:cNvCxnSpPr>
            <a:cxnSpLocks/>
            <a:stCxn id="195" idx="3"/>
            <a:endCxn id="196" idx="1"/>
          </p:cNvCxnSpPr>
          <p:nvPr/>
        </p:nvCxnSpPr>
        <p:spPr>
          <a:xfrm>
            <a:off x="7950769" y="5209989"/>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1" name="直線矢印コネクタ 200">
            <a:extLst>
              <a:ext uri="{FF2B5EF4-FFF2-40B4-BE49-F238E27FC236}">
                <a16:creationId xmlns:a16="http://schemas.microsoft.com/office/drawing/2014/main" id="{21B53119-B4D7-094B-0155-D5E534619EE5}"/>
              </a:ext>
            </a:extLst>
          </p:cNvPr>
          <p:cNvCxnSpPr>
            <a:cxnSpLocks/>
            <a:stCxn id="196" idx="3"/>
            <a:endCxn id="197" idx="1"/>
          </p:cNvCxnSpPr>
          <p:nvPr/>
        </p:nvCxnSpPr>
        <p:spPr>
          <a:xfrm>
            <a:off x="9094468" y="5209989"/>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2" name="直線矢印コネクタ 201">
            <a:extLst>
              <a:ext uri="{FF2B5EF4-FFF2-40B4-BE49-F238E27FC236}">
                <a16:creationId xmlns:a16="http://schemas.microsoft.com/office/drawing/2014/main" id="{D2B6FB3C-FDC5-5626-7BEE-57869E02AE8A}"/>
              </a:ext>
            </a:extLst>
          </p:cNvPr>
          <p:cNvCxnSpPr>
            <a:cxnSpLocks/>
            <a:stCxn id="197" idx="3"/>
            <a:endCxn id="198" idx="1"/>
          </p:cNvCxnSpPr>
          <p:nvPr/>
        </p:nvCxnSpPr>
        <p:spPr>
          <a:xfrm>
            <a:off x="10236228" y="5209989"/>
            <a:ext cx="2825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3" name="テキスト ボックス 202">
            <a:extLst>
              <a:ext uri="{FF2B5EF4-FFF2-40B4-BE49-F238E27FC236}">
                <a16:creationId xmlns:a16="http://schemas.microsoft.com/office/drawing/2014/main" id="{33387FF1-13B8-484E-F0C2-E4F0B7CDA698}"/>
              </a:ext>
            </a:extLst>
          </p:cNvPr>
          <p:cNvSpPr txBox="1"/>
          <p:nvPr/>
        </p:nvSpPr>
        <p:spPr>
          <a:xfrm>
            <a:off x="1555076" y="3936349"/>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＜バイオケミカル＞</a:t>
            </a:r>
          </a:p>
        </p:txBody>
      </p:sp>
      <p:sp>
        <p:nvSpPr>
          <p:cNvPr id="204" name="テキスト ボックス 203">
            <a:extLst>
              <a:ext uri="{FF2B5EF4-FFF2-40B4-BE49-F238E27FC236}">
                <a16:creationId xmlns:a16="http://schemas.microsoft.com/office/drawing/2014/main" id="{721380A3-D89F-E9B4-E445-8D8917F9F398}"/>
              </a:ext>
            </a:extLst>
          </p:cNvPr>
          <p:cNvSpPr txBox="1"/>
          <p:nvPr/>
        </p:nvSpPr>
        <p:spPr>
          <a:xfrm>
            <a:off x="1796836" y="4798559"/>
            <a:ext cx="530753" cy="1606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バイオエタノール</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205" name="テキスト ボックス 204">
            <a:extLst>
              <a:ext uri="{FF2B5EF4-FFF2-40B4-BE49-F238E27FC236}">
                <a16:creationId xmlns:a16="http://schemas.microsoft.com/office/drawing/2014/main" id="{70B772B6-8222-22F0-3998-058E3DB792BD}"/>
              </a:ext>
            </a:extLst>
          </p:cNvPr>
          <p:cNvSpPr txBox="1"/>
          <p:nvPr/>
        </p:nvSpPr>
        <p:spPr>
          <a:xfrm>
            <a:off x="736885" y="5639121"/>
            <a:ext cx="756000" cy="111717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SC</a:t>
            </a:r>
          </a:p>
          <a:p>
            <a:pPr algn="ctr"/>
            <a:r>
              <a:rPr kumimoji="1" lang="ja-JP" altLang="en-US" sz="1400">
                <a:solidFill>
                  <a:schemeClr val="tx1"/>
                </a:solidFill>
                <a:latin typeface="Meiryo UI" panose="020B0604030504040204" pitchFamily="50" charset="-128"/>
                <a:ea typeface="Meiryo UI" panose="020B0604030504040204" pitchFamily="50" charset="-128"/>
              </a:rPr>
              <a:t>強靭化に向けた取組</a:t>
            </a:r>
          </a:p>
        </p:txBody>
      </p:sp>
      <p:sp>
        <p:nvSpPr>
          <p:cNvPr id="206" name="正方形/長方形 205">
            <a:extLst>
              <a:ext uri="{FF2B5EF4-FFF2-40B4-BE49-F238E27FC236}">
                <a16:creationId xmlns:a16="http://schemas.microsoft.com/office/drawing/2014/main" id="{75916E85-DB64-1DB3-6473-0745998E248B}"/>
              </a:ext>
            </a:extLst>
          </p:cNvPr>
          <p:cNvSpPr/>
          <p:nvPr/>
        </p:nvSpPr>
        <p:spPr>
          <a:xfrm>
            <a:off x="1555076" y="5639121"/>
            <a:ext cx="4608000" cy="111717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（課題</a:t>
            </a:r>
            <a:r>
              <a:rPr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66700" lvl="1" indent="-266700">
              <a:buSzPct val="10000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グリーン製品は顧客が限定的</a:t>
            </a:r>
            <a:r>
              <a:rPr lang="ja-JP" altLang="en-US" sz="1400" dirty="0">
                <a:solidFill>
                  <a:schemeClr val="tx1"/>
                </a:solidFill>
                <a:latin typeface="Meiryo UI" panose="020B0604030504040204" pitchFamily="50" charset="-128"/>
                <a:ea typeface="Meiryo UI" panose="020B0604030504040204" pitchFamily="50" charset="-128"/>
              </a:rPr>
              <a:t>であり、</a:t>
            </a:r>
            <a:r>
              <a:rPr lang="en-US" altLang="ja-JP" sz="1400" dirty="0">
                <a:solidFill>
                  <a:schemeClr val="tx1"/>
                </a:solidFill>
                <a:latin typeface="Meiryo UI" panose="020B0604030504040204" pitchFamily="50" charset="-128"/>
                <a:ea typeface="Meiryo UI" panose="020B0604030504040204" pitchFamily="50" charset="-128"/>
              </a:rPr>
              <a:t>xx</a:t>
            </a:r>
            <a:r>
              <a:rPr lang="ja-JP" altLang="en-US" sz="1400" dirty="0">
                <a:solidFill>
                  <a:schemeClr val="tx1"/>
                </a:solidFill>
                <a:latin typeface="Meiryo UI" panose="020B0604030504040204" pitchFamily="50" charset="-128"/>
                <a:ea typeface="Meiryo UI" panose="020B0604030504040204" pitchFamily="50" charset="-128"/>
              </a:rPr>
              <a:t>という課題がある</a:t>
            </a:r>
            <a:r>
              <a:rPr kumimoji="1" lang="ja-JP" altLang="en-US" sz="1400" dirty="0">
                <a:solidFill>
                  <a:schemeClr val="tx1"/>
                </a:solidFill>
                <a:latin typeface="Meiryo UI" panose="020B0604030504040204" pitchFamily="50" charset="-128"/>
                <a:ea typeface="Meiryo UI" panose="020B0604030504040204" pitchFamily="50" charset="-128"/>
              </a:rPr>
              <a:t>ため、既存商流とは異なる明瞭なサプライチェーン、限定的な顧客とのサプライチェーンの構築が必要</a:t>
            </a:r>
          </a:p>
          <a:p>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08" name="正方形/長方形 207">
            <a:extLst>
              <a:ext uri="{FF2B5EF4-FFF2-40B4-BE49-F238E27FC236}">
                <a16:creationId xmlns:a16="http://schemas.microsoft.com/office/drawing/2014/main" id="{222E73D3-D9EF-9347-B5A9-06A9EB763DF3}"/>
              </a:ext>
            </a:extLst>
          </p:cNvPr>
          <p:cNvSpPr/>
          <p:nvPr/>
        </p:nvSpPr>
        <p:spPr>
          <a:xfrm>
            <a:off x="6851543" y="5639121"/>
            <a:ext cx="4608000" cy="111717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実施済の取組</a:t>
            </a:r>
            <a:r>
              <a:rPr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66700" lvl="1" indent="-266700">
              <a:buSzPct val="10000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r>
              <a:rPr lang="ja-JP" altLang="en-US" sz="1400" dirty="0">
                <a:solidFill>
                  <a:schemeClr val="tx1"/>
                </a:solidFill>
                <a:latin typeface="Meiryo UI" panose="020B0604030504040204" pitchFamily="50" charset="-128"/>
                <a:ea typeface="Meiryo UI" panose="020B0604030504040204" pitchFamily="50" charset="-128"/>
              </a:rPr>
              <a:t>（今後の取組）</a:t>
            </a:r>
            <a:endParaRPr lang="en-US" altLang="ja-JP" sz="1400" dirty="0">
              <a:solidFill>
                <a:schemeClr val="tx1"/>
              </a:solidFill>
              <a:latin typeface="Meiryo UI" panose="020B0604030504040204" pitchFamily="50" charset="-128"/>
              <a:ea typeface="Meiryo UI" panose="020B0604030504040204" pitchFamily="50" charset="-128"/>
            </a:endParaRPr>
          </a:p>
          <a:p>
            <a:pPr marL="266700" indent="-26670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想定するブランドオーナーである</a:t>
            </a:r>
            <a:r>
              <a:rPr lang="en-US" altLang="ja-JP" sz="1400" dirty="0">
                <a:solidFill>
                  <a:srgbClr val="2E3558"/>
                </a:solidFill>
                <a:latin typeface="Meiryo UI" panose="020B0604030504040204" pitchFamily="50" charset="-128"/>
                <a:ea typeface="Meiryo UI" panose="020B0604030504040204" pitchFamily="50" charset="-128"/>
              </a:rPr>
              <a:t>xx</a:t>
            </a:r>
            <a:r>
              <a:rPr lang="ja-JP" altLang="en-US" sz="1400" dirty="0">
                <a:solidFill>
                  <a:srgbClr val="2E3558"/>
                </a:solidFill>
                <a:latin typeface="Meiryo UI" panose="020B0604030504040204" pitchFamily="50" charset="-128"/>
                <a:ea typeface="Meiryo UI" panose="020B0604030504040204" pitchFamily="50" charset="-128"/>
              </a:rPr>
              <a:t>と直接商談し、商流を確認</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10" name="テキスト ボックス 209">
            <a:extLst>
              <a:ext uri="{FF2B5EF4-FFF2-40B4-BE49-F238E27FC236}">
                <a16:creationId xmlns:a16="http://schemas.microsoft.com/office/drawing/2014/main" id="{42222C92-7D34-13AD-DD92-413D5D37DC0F}"/>
              </a:ext>
            </a:extLst>
          </p:cNvPr>
          <p:cNvSpPr txBox="1"/>
          <p:nvPr/>
        </p:nvSpPr>
        <p:spPr>
          <a:xfrm>
            <a:off x="2877566" y="5075670"/>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コミュニケーションを</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とっている範囲</a:t>
            </a:r>
          </a:p>
        </p:txBody>
      </p:sp>
      <p:cxnSp>
        <p:nvCxnSpPr>
          <p:cNvPr id="211" name="直線矢印コネクタ 210">
            <a:extLst>
              <a:ext uri="{FF2B5EF4-FFF2-40B4-BE49-F238E27FC236}">
                <a16:creationId xmlns:a16="http://schemas.microsoft.com/office/drawing/2014/main" id="{39B5EAC9-179E-4182-38D5-316B5873B8FD}"/>
              </a:ext>
            </a:extLst>
          </p:cNvPr>
          <p:cNvCxnSpPr>
            <a:cxnSpLocks/>
            <a:stCxn id="136" idx="3"/>
            <a:endCxn id="151" idx="1"/>
          </p:cNvCxnSpPr>
          <p:nvPr/>
        </p:nvCxnSpPr>
        <p:spPr>
          <a:xfrm>
            <a:off x="4492846" y="33876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14" name="Group 41">
            <a:extLst>
              <a:ext uri="{FF2B5EF4-FFF2-40B4-BE49-F238E27FC236}">
                <a16:creationId xmlns:a16="http://schemas.microsoft.com/office/drawing/2014/main" id="{E45C61FD-A8E2-E1AF-2733-50F94E560474}"/>
              </a:ext>
            </a:extLst>
          </p:cNvPr>
          <p:cNvGrpSpPr/>
          <p:nvPr/>
        </p:nvGrpSpPr>
        <p:grpSpPr>
          <a:xfrm rot="10800000" flipH="1">
            <a:off x="6396542" y="6197121"/>
            <a:ext cx="216000" cy="216000"/>
            <a:chOff x="5937564" y="3833745"/>
            <a:chExt cx="306171" cy="306910"/>
          </a:xfrm>
        </p:grpSpPr>
        <p:sp>
          <p:nvSpPr>
            <p:cNvPr id="215" name="Freeform 94">
              <a:extLst>
                <a:ext uri="{FF2B5EF4-FFF2-40B4-BE49-F238E27FC236}">
                  <a16:creationId xmlns:a16="http://schemas.microsoft.com/office/drawing/2014/main" id="{6EB0E6EE-38A5-384E-1D9E-5ACBC32CCD3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16" name="Freeform 95">
              <a:extLst>
                <a:ext uri="{FF2B5EF4-FFF2-40B4-BE49-F238E27FC236}">
                  <a16:creationId xmlns:a16="http://schemas.microsoft.com/office/drawing/2014/main" id="{8BC9B20B-D888-5BAC-4FF7-DF68E94DAEC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cxnSp>
        <p:nvCxnSpPr>
          <p:cNvPr id="217" name="Straight Connector 40">
            <a:extLst>
              <a:ext uri="{FF2B5EF4-FFF2-40B4-BE49-F238E27FC236}">
                <a16:creationId xmlns:a16="http://schemas.microsoft.com/office/drawing/2014/main" id="{6E2FF832-9FB3-5B4B-B9D4-26BCB7703B7C}"/>
              </a:ext>
            </a:extLst>
          </p:cNvPr>
          <p:cNvCxnSpPr>
            <a:cxnSpLocks/>
          </p:cNvCxnSpPr>
          <p:nvPr/>
        </p:nvCxnSpPr>
        <p:spPr>
          <a:xfrm flipH="1">
            <a:off x="738412" y="3948176"/>
            <a:ext cx="1076247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222" name="Straight Connector 40">
            <a:extLst>
              <a:ext uri="{FF2B5EF4-FFF2-40B4-BE49-F238E27FC236}">
                <a16:creationId xmlns:a16="http://schemas.microsoft.com/office/drawing/2014/main" id="{10C24388-AAEA-2707-F5F6-835CB7500E1B}"/>
              </a:ext>
            </a:extLst>
          </p:cNvPr>
          <p:cNvCxnSpPr>
            <a:cxnSpLocks/>
          </p:cNvCxnSpPr>
          <p:nvPr/>
        </p:nvCxnSpPr>
        <p:spPr>
          <a:xfrm flipH="1">
            <a:off x="738412" y="5580339"/>
            <a:ext cx="1076247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9" name="グループ化 8">
            <a:extLst>
              <a:ext uri="{FF2B5EF4-FFF2-40B4-BE49-F238E27FC236}">
                <a16:creationId xmlns:a16="http://schemas.microsoft.com/office/drawing/2014/main" id="{3650CEE1-DB84-394E-D76B-458005FD0ABE}"/>
              </a:ext>
            </a:extLst>
          </p:cNvPr>
          <p:cNvGrpSpPr/>
          <p:nvPr/>
        </p:nvGrpSpPr>
        <p:grpSpPr>
          <a:xfrm>
            <a:off x="180000" y="1624859"/>
            <a:ext cx="11856000" cy="288000"/>
            <a:chOff x="156000" y="1879963"/>
            <a:chExt cx="5760000" cy="288000"/>
          </a:xfrm>
        </p:grpSpPr>
        <p:sp>
          <p:nvSpPr>
            <p:cNvPr id="10" name="正方形/長方形 9">
              <a:extLst>
                <a:ext uri="{FF2B5EF4-FFF2-40B4-BE49-F238E27FC236}">
                  <a16:creationId xmlns:a16="http://schemas.microsoft.com/office/drawing/2014/main" id="{D09E0D41-219E-C2C6-78AC-A39059AB308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狙うべきセグメント（用途市場）と主要顧客</a:t>
              </a:r>
            </a:p>
          </p:txBody>
        </p:sp>
        <p:cxnSp>
          <p:nvCxnSpPr>
            <p:cNvPr id="11" name="直線コネクタ 10">
              <a:extLst>
                <a:ext uri="{FF2B5EF4-FFF2-40B4-BE49-F238E27FC236}">
                  <a16:creationId xmlns:a16="http://schemas.microsoft.com/office/drawing/2014/main" id="{97C9ED6D-3443-4F8C-60A9-8666CB40E4C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E5174E2D-5546-4276-4D38-90ABDF6BA77C}"/>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sp>
        <p:nvSpPr>
          <p:cNvPr id="223" name="正方形/長方形 222">
            <a:extLst>
              <a:ext uri="{FF2B5EF4-FFF2-40B4-BE49-F238E27FC236}">
                <a16:creationId xmlns:a16="http://schemas.microsoft.com/office/drawing/2014/main" id="{2D0E8466-E55E-21A0-59F9-56F00FA0261E}"/>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現製品の</a:t>
            </a:r>
            <a:r>
              <a:rPr kumimoji="1" lang="en-US" altLang="ja-JP" sz="1400" dirty="0">
                <a:solidFill>
                  <a:srgbClr val="FF0000"/>
                </a:solidFill>
                <a:latin typeface="Meiryo UI" panose="020B0604030504040204" pitchFamily="50" charset="-128"/>
                <a:ea typeface="Meiryo UI" panose="020B0604030504040204" pitchFamily="50" charset="-128"/>
              </a:rPr>
              <a:t>SC</a:t>
            </a:r>
            <a:r>
              <a:rPr kumimoji="1" lang="ja-JP" altLang="en-US" sz="1400" dirty="0">
                <a:solidFill>
                  <a:srgbClr val="FF0000"/>
                </a:solidFill>
                <a:latin typeface="Meiryo UI" panose="020B0604030504040204" pitchFamily="50" charset="-128"/>
                <a:ea typeface="Meiryo UI" panose="020B0604030504040204" pitchFamily="50" charset="-128"/>
              </a:rPr>
              <a:t>・グリーン製品の</a:t>
            </a:r>
            <a:r>
              <a:rPr kumimoji="1" lang="en-US" altLang="ja-JP" sz="1400" dirty="0">
                <a:solidFill>
                  <a:srgbClr val="FF0000"/>
                </a:solidFill>
                <a:latin typeface="Meiryo UI" panose="020B0604030504040204" pitchFamily="50" charset="-128"/>
                <a:ea typeface="Meiryo UI" panose="020B0604030504040204" pitchFamily="50" charset="-128"/>
              </a:rPr>
              <a:t>SC</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→凡例を参考に、適宜図を編集して記載すること。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SC</a:t>
            </a:r>
            <a:r>
              <a:rPr lang="ja-JP" altLang="en-US" sz="1400" dirty="0">
                <a:solidFill>
                  <a:srgbClr val="FF0000"/>
                </a:solidFill>
                <a:latin typeface="Meiryo UI" panose="020B0604030504040204" pitchFamily="50" charset="-128"/>
                <a:ea typeface="Meiryo UI" panose="020B0604030504040204" pitchFamily="50" charset="-128"/>
              </a:rPr>
              <a:t>強靭化に向けた取組</a:t>
            </a:r>
            <a:br>
              <a:rPr lang="en-US" altLang="ja-JP" sz="1400" dirty="0">
                <a:solidFill>
                  <a:srgbClr val="FF0000"/>
                </a:solidFill>
                <a:latin typeface="Meiryo UI" panose="020B0604030504040204" pitchFamily="50" charset="-128"/>
                <a:ea typeface="Meiryo UI" panose="020B0604030504040204" pitchFamily="50" charset="-128"/>
              </a:rPr>
            </a:b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前頁と同様に先述を踏まえた主要顧客ごとにそれぞれ頁を分けて記載すること（複数ある場合は複数頁になる）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722726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6966D4-0803-8847-4E49-2E1A2594506C}"/>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0219F8A8-03C0-8B28-63E6-1213E8EDB850}"/>
              </a:ext>
            </a:extLst>
          </p:cNvPr>
          <p:cNvGraphicFramePr>
            <a:graphicFrameLocks noChangeAspect="1"/>
          </p:cNvGraphicFramePr>
          <p:nvPr>
            <p:custDataLst>
              <p:tags r:id="rId1"/>
            </p:custDataLst>
            <p:extLst>
              <p:ext uri="{D42A27DB-BD31-4B8C-83A1-F6EECF244321}">
                <p14:modId xmlns:p14="http://schemas.microsoft.com/office/powerpoint/2010/main" val="21680180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0219F8A8-03C0-8B28-63E6-1213E8EDB8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626F7417-0433-4EF7-F508-D1F55AF5435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49B920D6-5E2C-224A-0985-B06599397AB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1EE94696-02EF-6D50-744E-5BAF761F5D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b="0" dirty="0">
                <a:solidFill>
                  <a:schemeClr val="tx1"/>
                </a:solidFill>
              </a:rPr>
              <a:t>CFP</a:t>
            </a:r>
            <a:r>
              <a:rPr lang="ja-JP" altLang="en-US" b="0" dirty="0">
                <a:solidFill>
                  <a:schemeClr val="tx1"/>
                </a:solidFill>
              </a:rPr>
              <a:t>の見える化などにより、グリーンプレミアムを訴求する</a:t>
            </a:r>
            <a:endParaRPr kumimoji="1" lang="en-US" altLang="ja-JP" strike="sngStrike" dirty="0">
              <a:solidFill>
                <a:schemeClr val="tx1"/>
              </a:solidFill>
            </a:endParaRPr>
          </a:p>
        </p:txBody>
      </p:sp>
      <p:cxnSp>
        <p:nvCxnSpPr>
          <p:cNvPr id="4" name="直線コネクタ 3">
            <a:extLst>
              <a:ext uri="{FF2B5EF4-FFF2-40B4-BE49-F238E27FC236}">
                <a16:creationId xmlns:a16="http://schemas.microsoft.com/office/drawing/2014/main" id="{E1B0948F-A610-1716-6093-28DE70E148F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808AA6C-D6AC-A2BE-710A-25C73F7DB818}"/>
              </a:ext>
            </a:extLst>
          </p:cNvPr>
          <p:cNvSpPr/>
          <p:nvPr/>
        </p:nvSpPr>
        <p:spPr>
          <a:xfrm>
            <a:off x="181475" y="2539473"/>
            <a:ext cx="994371" cy="171099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向け</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AC0F98AA-16F2-726B-D42B-001E64B07DA4}"/>
              </a:ext>
            </a:extLst>
          </p:cNvPr>
          <p:cNvSpPr/>
          <p:nvPr/>
        </p:nvSpPr>
        <p:spPr>
          <a:xfrm>
            <a:off x="1304697" y="2539473"/>
            <a:ext cx="4577700"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具体的な取組</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br>
              <a:rPr kumimoji="1" lang="en-US" altLang="ja-JP" sz="1200">
                <a:solidFill>
                  <a:schemeClr val="tx1"/>
                </a:solidFill>
                <a:latin typeface="Meiryo UI" panose="020B0604030504040204" pitchFamily="50" charset="-128"/>
                <a:ea typeface="Meiryo UI" panose="020B0604030504040204" pitchFamily="50" charset="-128"/>
              </a:rPr>
            </a:b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考え方の背景</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a:t>
            </a:r>
            <a:endParaRPr kumimoji="1" lang="en-US" altLang="ja-JP" sz="1200">
              <a:solidFill>
                <a:schemeClr val="tx1"/>
              </a:solidFill>
              <a:latin typeface="Meiryo UI" panose="020B0604030504040204" pitchFamily="50" charset="-128"/>
              <a:ea typeface="Meiryo UI" panose="020B0604030504040204" pitchFamily="50" charset="-128"/>
            </a:endParaRPr>
          </a:p>
        </p:txBody>
      </p:sp>
      <p:grpSp>
        <p:nvGrpSpPr>
          <p:cNvPr id="15" name="Group 41">
            <a:extLst>
              <a:ext uri="{FF2B5EF4-FFF2-40B4-BE49-F238E27FC236}">
                <a16:creationId xmlns:a16="http://schemas.microsoft.com/office/drawing/2014/main" id="{CDFBFA32-4B91-26EF-CD8B-825DC899CB2E}"/>
              </a:ext>
            </a:extLst>
          </p:cNvPr>
          <p:cNvGrpSpPr/>
          <p:nvPr/>
        </p:nvGrpSpPr>
        <p:grpSpPr>
          <a:xfrm rot="10800000" flipH="1">
            <a:off x="6000000" y="3286969"/>
            <a:ext cx="216000" cy="216000"/>
            <a:chOff x="5937564" y="3833745"/>
            <a:chExt cx="306171" cy="306910"/>
          </a:xfrm>
        </p:grpSpPr>
        <p:sp>
          <p:nvSpPr>
            <p:cNvPr id="16" name="Freeform 94">
              <a:extLst>
                <a:ext uri="{FF2B5EF4-FFF2-40B4-BE49-F238E27FC236}">
                  <a16:creationId xmlns:a16="http://schemas.microsoft.com/office/drawing/2014/main" id="{CA668C19-F31F-BF9F-6D96-2D1880E3566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8C3680C5-1B2A-A213-2569-094114F48406}"/>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8" name="グループ化 17">
            <a:extLst>
              <a:ext uri="{FF2B5EF4-FFF2-40B4-BE49-F238E27FC236}">
                <a16:creationId xmlns:a16="http://schemas.microsoft.com/office/drawing/2014/main" id="{FC62A934-8CA3-6FDA-13AA-13968130F129}"/>
              </a:ext>
            </a:extLst>
          </p:cNvPr>
          <p:cNvGrpSpPr/>
          <p:nvPr/>
        </p:nvGrpSpPr>
        <p:grpSpPr>
          <a:xfrm>
            <a:off x="180000" y="1661813"/>
            <a:ext cx="5702400" cy="288000"/>
            <a:chOff x="156000" y="1879963"/>
            <a:chExt cx="5760000" cy="288000"/>
          </a:xfrm>
        </p:grpSpPr>
        <p:sp>
          <p:nvSpPr>
            <p:cNvPr id="19" name="正方形/長方形 18">
              <a:extLst>
                <a:ext uri="{FF2B5EF4-FFF2-40B4-BE49-F238E27FC236}">
                  <a16:creationId xmlns:a16="http://schemas.microsoft.com/office/drawing/2014/main" id="{F33D6B5C-8C1E-FE6C-6078-922035EFBB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グリーンプレミアム訴求に向けた具体的な取組・背景</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4EF1D601-42BD-625B-A417-64F91E1F56D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065AF274-E6EA-6F7C-F95C-95D43867257A}"/>
              </a:ext>
            </a:extLst>
          </p:cNvPr>
          <p:cNvGrpSpPr/>
          <p:nvPr/>
        </p:nvGrpSpPr>
        <p:grpSpPr>
          <a:xfrm>
            <a:off x="6333600" y="1661813"/>
            <a:ext cx="5702400" cy="288000"/>
            <a:chOff x="156000" y="1879963"/>
            <a:chExt cx="5760000" cy="288000"/>
          </a:xfrm>
        </p:grpSpPr>
        <p:sp>
          <p:nvSpPr>
            <p:cNvPr id="22" name="正方形/長方形 21">
              <a:extLst>
                <a:ext uri="{FF2B5EF4-FFF2-40B4-BE49-F238E27FC236}">
                  <a16:creationId xmlns:a16="http://schemas.microsoft.com/office/drawing/2014/main" id="{D758E78E-1674-04D6-CB0B-233EC45E4B0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価格転嫁の具体的なスケジュールと</a:t>
              </a:r>
              <a:r>
                <a:rPr lang="en-US" altLang="ja-JP" sz="1400">
                  <a:solidFill>
                    <a:schemeClr val="tx1"/>
                  </a:solidFill>
                  <a:latin typeface="Meiryo UI" panose="020B0604030504040204" pitchFamily="50" charset="-128"/>
                  <a:ea typeface="Meiryo UI" panose="020B0604030504040204" pitchFamily="50" charset="-128"/>
                </a:rPr>
                <a:t>KPI</a:t>
              </a:r>
              <a:endParaRPr lang="ja-JP" altLang="en-US" sz="140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A7A57465-B09E-AD07-1620-F4EA194FB54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正方形/長方形 24">
            <a:extLst>
              <a:ext uri="{FF2B5EF4-FFF2-40B4-BE49-F238E27FC236}">
                <a16:creationId xmlns:a16="http://schemas.microsoft.com/office/drawing/2014/main" id="{EC09C74B-3D2D-D318-4045-C3AB82BDA04E}"/>
              </a:ext>
            </a:extLst>
          </p:cNvPr>
          <p:cNvSpPr/>
          <p:nvPr/>
        </p:nvSpPr>
        <p:spPr>
          <a:xfrm>
            <a:off x="181475" y="4412968"/>
            <a:ext cx="994371" cy="171099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向け</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700175E-65BD-98AA-4364-1994EAB45452}"/>
              </a:ext>
            </a:extLst>
          </p:cNvPr>
          <p:cNvSpPr/>
          <p:nvPr/>
        </p:nvSpPr>
        <p:spPr>
          <a:xfrm>
            <a:off x="1304697" y="4412968"/>
            <a:ext cx="4577700"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具体的な取組</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br>
              <a:rPr kumimoji="1" lang="en-US" altLang="ja-JP" sz="1200">
                <a:solidFill>
                  <a:schemeClr val="tx1"/>
                </a:solidFill>
                <a:latin typeface="Meiryo UI" panose="020B0604030504040204" pitchFamily="50" charset="-128"/>
                <a:ea typeface="Meiryo UI" panose="020B0604030504040204" pitchFamily="50" charset="-128"/>
              </a:rPr>
            </a:b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考え方の背景</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矢印: 五方向 26">
            <a:extLst>
              <a:ext uri="{FF2B5EF4-FFF2-40B4-BE49-F238E27FC236}">
                <a16:creationId xmlns:a16="http://schemas.microsoft.com/office/drawing/2014/main" id="{C396DAC0-8424-A245-26B6-3ED28436219C}"/>
              </a:ext>
            </a:extLst>
          </p:cNvPr>
          <p:cNvSpPr/>
          <p:nvPr/>
        </p:nvSpPr>
        <p:spPr>
          <a:xfrm>
            <a:off x="6333599"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a:t>
            </a:r>
            <a:r>
              <a:rPr kumimoji="1" lang="en-US" altLang="ja-JP" sz="1200">
                <a:solidFill>
                  <a:schemeClr val="tx1"/>
                </a:solidFill>
                <a:latin typeface="Meiryo UI" panose="020B0604030504040204" pitchFamily="50" charset="-128"/>
                <a:ea typeface="Meiryo UI" panose="020B0604030504040204" pitchFamily="50" charset="-128"/>
              </a:rPr>
              <a:t>2030</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矢印: 五方向 27">
            <a:extLst>
              <a:ext uri="{FF2B5EF4-FFF2-40B4-BE49-F238E27FC236}">
                <a16:creationId xmlns:a16="http://schemas.microsoft.com/office/drawing/2014/main" id="{077BC87E-E4B1-916E-9C82-41F83DA34EE0}"/>
              </a:ext>
            </a:extLst>
          </p:cNvPr>
          <p:cNvSpPr/>
          <p:nvPr/>
        </p:nvSpPr>
        <p:spPr>
          <a:xfrm>
            <a:off x="8291164"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 </a:t>
            </a:r>
            <a:r>
              <a:rPr kumimoji="1" lang="en-US" altLang="ja-JP" sz="1200">
                <a:solidFill>
                  <a:schemeClr val="tx1"/>
                </a:solidFill>
                <a:latin typeface="Meiryo UI" panose="020B0604030504040204" pitchFamily="50" charset="-128"/>
                <a:ea typeface="Meiryo UI" panose="020B0604030504040204" pitchFamily="50" charset="-128"/>
              </a:rPr>
              <a:t>2035</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9" name="矢印: 五方向 28">
            <a:extLst>
              <a:ext uri="{FF2B5EF4-FFF2-40B4-BE49-F238E27FC236}">
                <a16:creationId xmlns:a16="http://schemas.microsoft.com/office/drawing/2014/main" id="{803BF857-C48E-9A55-9E5A-7A1D1040398D}"/>
              </a:ext>
            </a:extLst>
          </p:cNvPr>
          <p:cNvSpPr/>
          <p:nvPr/>
        </p:nvSpPr>
        <p:spPr>
          <a:xfrm>
            <a:off x="10248729"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 </a:t>
            </a:r>
            <a:r>
              <a:rPr kumimoji="1" lang="en-US" altLang="ja-JP" sz="1200">
                <a:solidFill>
                  <a:schemeClr val="tx1"/>
                </a:solidFill>
                <a:latin typeface="Meiryo UI" panose="020B0604030504040204" pitchFamily="50" charset="-128"/>
                <a:ea typeface="Meiryo UI" panose="020B0604030504040204" pitchFamily="50" charset="-128"/>
              </a:rPr>
              <a:t>2040</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4" name="正方形/長方形 33">
            <a:extLst>
              <a:ext uri="{FF2B5EF4-FFF2-40B4-BE49-F238E27FC236}">
                <a16:creationId xmlns:a16="http://schemas.microsoft.com/office/drawing/2014/main" id="{35FB6043-42A2-C1EC-BB9B-763B677C6FD7}"/>
              </a:ext>
            </a:extLst>
          </p:cNvPr>
          <p:cNvSpPr/>
          <p:nvPr/>
        </p:nvSpPr>
        <p:spPr>
          <a:xfrm>
            <a:off x="6333599"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5" name="正方形/長方形 34">
            <a:extLst>
              <a:ext uri="{FF2B5EF4-FFF2-40B4-BE49-F238E27FC236}">
                <a16:creationId xmlns:a16="http://schemas.microsoft.com/office/drawing/2014/main" id="{E401E843-E921-4C22-CED6-DC67A01BF3FE}"/>
              </a:ext>
            </a:extLst>
          </p:cNvPr>
          <p:cNvSpPr/>
          <p:nvPr/>
        </p:nvSpPr>
        <p:spPr>
          <a:xfrm>
            <a:off x="6333599"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6" name="正方形/長方形 35">
            <a:extLst>
              <a:ext uri="{FF2B5EF4-FFF2-40B4-BE49-F238E27FC236}">
                <a16:creationId xmlns:a16="http://schemas.microsoft.com/office/drawing/2014/main" id="{122BE0C2-B6E1-6FD9-7DAA-F0B8A45768E8}"/>
              </a:ext>
            </a:extLst>
          </p:cNvPr>
          <p:cNvSpPr/>
          <p:nvPr/>
        </p:nvSpPr>
        <p:spPr>
          <a:xfrm>
            <a:off x="10248729"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7" name="正方形/長方形 36">
            <a:extLst>
              <a:ext uri="{FF2B5EF4-FFF2-40B4-BE49-F238E27FC236}">
                <a16:creationId xmlns:a16="http://schemas.microsoft.com/office/drawing/2014/main" id="{135539D0-B508-19FD-B67E-57E64A8F5BEF}"/>
              </a:ext>
            </a:extLst>
          </p:cNvPr>
          <p:cNvSpPr/>
          <p:nvPr/>
        </p:nvSpPr>
        <p:spPr>
          <a:xfrm>
            <a:off x="10248729"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8" name="正方形/長方形 37">
            <a:extLst>
              <a:ext uri="{FF2B5EF4-FFF2-40B4-BE49-F238E27FC236}">
                <a16:creationId xmlns:a16="http://schemas.microsoft.com/office/drawing/2014/main" id="{E3ABD667-D6AF-445B-49B8-B981FBBE9299}"/>
              </a:ext>
            </a:extLst>
          </p:cNvPr>
          <p:cNvSpPr/>
          <p:nvPr/>
        </p:nvSpPr>
        <p:spPr>
          <a:xfrm>
            <a:off x="8291167"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9" name="正方形/長方形 38">
            <a:extLst>
              <a:ext uri="{FF2B5EF4-FFF2-40B4-BE49-F238E27FC236}">
                <a16:creationId xmlns:a16="http://schemas.microsoft.com/office/drawing/2014/main" id="{C36FE640-71F0-D281-2551-C67056E87537}"/>
              </a:ext>
            </a:extLst>
          </p:cNvPr>
          <p:cNvSpPr/>
          <p:nvPr/>
        </p:nvSpPr>
        <p:spPr>
          <a:xfrm>
            <a:off x="8291167"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grpSp>
        <p:nvGrpSpPr>
          <p:cNvPr id="42" name="Group 41">
            <a:extLst>
              <a:ext uri="{FF2B5EF4-FFF2-40B4-BE49-F238E27FC236}">
                <a16:creationId xmlns:a16="http://schemas.microsoft.com/office/drawing/2014/main" id="{DD118EBC-FBCB-5653-1D5F-A36EE74B95DE}"/>
              </a:ext>
            </a:extLst>
          </p:cNvPr>
          <p:cNvGrpSpPr/>
          <p:nvPr/>
        </p:nvGrpSpPr>
        <p:grpSpPr>
          <a:xfrm rot="10800000" flipH="1">
            <a:off x="6000000" y="5165460"/>
            <a:ext cx="216000" cy="216000"/>
            <a:chOff x="5937564" y="3833745"/>
            <a:chExt cx="306171" cy="306910"/>
          </a:xfrm>
        </p:grpSpPr>
        <p:sp>
          <p:nvSpPr>
            <p:cNvPr id="43" name="Freeform 94">
              <a:extLst>
                <a:ext uri="{FF2B5EF4-FFF2-40B4-BE49-F238E27FC236}">
                  <a16:creationId xmlns:a16="http://schemas.microsoft.com/office/drawing/2014/main" id="{0965C149-D11C-E2E1-A725-3B6784BAAD3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4" name="Freeform 95">
              <a:extLst>
                <a:ext uri="{FF2B5EF4-FFF2-40B4-BE49-F238E27FC236}">
                  <a16:creationId xmlns:a16="http://schemas.microsoft.com/office/drawing/2014/main" id="{B54CFB40-194C-25E3-3A74-646C5F666EE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5" name="正方形/長方形 4">
            <a:extLst>
              <a:ext uri="{FF2B5EF4-FFF2-40B4-BE49-F238E27FC236}">
                <a16:creationId xmlns:a16="http://schemas.microsoft.com/office/drawing/2014/main" id="{2F528025-8646-C7A2-5DDF-D7330404AEEA}"/>
              </a:ext>
            </a:extLst>
          </p:cNvPr>
          <p:cNvSpPr/>
          <p:nvPr/>
        </p:nvSpPr>
        <p:spPr>
          <a:xfrm>
            <a:off x="2161954" y="1646912"/>
            <a:ext cx="7868093" cy="35641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グリーンプレミアム訴求に向けた具体的な取組・背景</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→具体的な取組を記載したうえで、それに取り組む理由や期待される効果等を記載すること。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価格転嫁の具体的なスケジュールと</a:t>
            </a:r>
            <a:r>
              <a:rPr lang="en-US" altLang="ja-JP" sz="1400" dirty="0">
                <a:solidFill>
                  <a:srgbClr val="FF0000"/>
                </a:solidFill>
                <a:latin typeface="Meiryo UI" panose="020B0604030504040204" pitchFamily="50" charset="-128"/>
                <a:ea typeface="Meiryo UI" panose="020B0604030504040204" pitchFamily="50" charset="-128"/>
              </a:rPr>
              <a:t>KPI</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→時間軸を設けたうえで、スケジュールやそれぞれの</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等を記載すること。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742263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D0849-C9FD-5858-0BB1-EA931C090653}"/>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F98E526E-29CB-32F2-0FFD-C70B7D1E5CE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F98E526E-29CB-32F2-0FFD-C70B7D1E5CE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876D1057-4CCD-84B1-FCCC-B552CEC059B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BB0D28BB-B0A8-CE7F-3CA2-F2F40452D6E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684CB73B-9B1B-7092-F981-B05064AAB3B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b="0">
                <a:solidFill>
                  <a:schemeClr val="tx1"/>
                </a:solidFill>
              </a:rPr>
              <a:t>GX</a:t>
            </a:r>
            <a:r>
              <a:rPr lang="ja-JP" altLang="en-US" b="0">
                <a:solidFill>
                  <a:schemeClr val="tx1"/>
                </a:solidFill>
              </a:rPr>
              <a:t>製品の普及に向けた、売価向上・コストダウンの道筋は以下の通り</a:t>
            </a:r>
          </a:p>
        </p:txBody>
      </p:sp>
      <p:cxnSp>
        <p:nvCxnSpPr>
          <p:cNvPr id="4" name="直線コネクタ 3">
            <a:extLst>
              <a:ext uri="{FF2B5EF4-FFF2-40B4-BE49-F238E27FC236}">
                <a16:creationId xmlns:a16="http://schemas.microsoft.com/office/drawing/2014/main" id="{02F00193-3649-B041-3625-B22B6FAE15B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8" name="グループ化 17">
            <a:extLst>
              <a:ext uri="{FF2B5EF4-FFF2-40B4-BE49-F238E27FC236}">
                <a16:creationId xmlns:a16="http://schemas.microsoft.com/office/drawing/2014/main" id="{DDDC4519-B56A-5025-1832-3CBF351580A4}"/>
              </a:ext>
            </a:extLst>
          </p:cNvPr>
          <p:cNvGrpSpPr/>
          <p:nvPr/>
        </p:nvGrpSpPr>
        <p:grpSpPr>
          <a:xfrm>
            <a:off x="180000" y="1661813"/>
            <a:ext cx="5702400" cy="288000"/>
            <a:chOff x="156000" y="1879963"/>
            <a:chExt cx="5760000" cy="288000"/>
          </a:xfrm>
        </p:grpSpPr>
        <p:sp>
          <p:nvSpPr>
            <p:cNvPr id="19" name="正方形/長方形 18">
              <a:extLst>
                <a:ext uri="{FF2B5EF4-FFF2-40B4-BE49-F238E27FC236}">
                  <a16:creationId xmlns:a16="http://schemas.microsoft.com/office/drawing/2014/main" id="{C10AEE87-A247-8847-F400-80119C62BB1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GX</a:t>
              </a:r>
              <a:r>
                <a:rPr lang="ja-JP" altLang="en-US" sz="1200">
                  <a:solidFill>
                    <a:schemeClr val="tx1"/>
                  </a:solidFill>
                  <a:latin typeface="Meiryo UI" panose="020B0604030504040204" pitchFamily="50" charset="-128"/>
                  <a:ea typeface="Meiryo UI" panose="020B0604030504040204" pitchFamily="50" charset="-128"/>
                </a:rPr>
                <a:t>製品単価・コスト構造のイメージ</a:t>
              </a:r>
            </a:p>
          </p:txBody>
        </p:sp>
        <p:cxnSp>
          <p:nvCxnSpPr>
            <p:cNvPr id="20" name="直線コネクタ 19">
              <a:extLst>
                <a:ext uri="{FF2B5EF4-FFF2-40B4-BE49-F238E27FC236}">
                  <a16:creationId xmlns:a16="http://schemas.microsoft.com/office/drawing/2014/main" id="{6C6981C4-2434-7BC8-913B-0032BAD1719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50209BCA-9D9A-AE90-030C-97154D6ED144}"/>
              </a:ext>
            </a:extLst>
          </p:cNvPr>
          <p:cNvGrpSpPr/>
          <p:nvPr/>
        </p:nvGrpSpPr>
        <p:grpSpPr>
          <a:xfrm>
            <a:off x="6333600" y="1661813"/>
            <a:ext cx="5702400" cy="288000"/>
            <a:chOff x="156000" y="1879963"/>
            <a:chExt cx="5760000" cy="288000"/>
          </a:xfrm>
        </p:grpSpPr>
        <p:sp>
          <p:nvSpPr>
            <p:cNvPr id="22" name="正方形/長方形 21">
              <a:extLst>
                <a:ext uri="{FF2B5EF4-FFF2-40B4-BE49-F238E27FC236}">
                  <a16:creationId xmlns:a16="http://schemas.microsoft.com/office/drawing/2014/main" id="{3B428A6D-DE9F-516B-1198-C2102E88B2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GX</a:t>
              </a:r>
              <a:r>
                <a:rPr lang="ja-JP" altLang="en-US" sz="1200" dirty="0">
                  <a:solidFill>
                    <a:schemeClr val="tx1"/>
                  </a:solidFill>
                  <a:latin typeface="Meiryo UI" panose="020B0604030504040204" pitchFamily="50" charset="-128"/>
                  <a:ea typeface="Meiryo UI" panose="020B0604030504040204" pitchFamily="50" charset="-128"/>
                </a:rPr>
                <a:t>製品の単価向上・コストダウンに向けた</a:t>
              </a:r>
              <a:r>
                <a:rPr lang="en-US" altLang="ja-JP" sz="1200" dirty="0">
                  <a:solidFill>
                    <a:schemeClr val="tx1"/>
                  </a:solidFill>
                  <a:latin typeface="Meiryo UI" panose="020B0604030504040204" pitchFamily="50" charset="-128"/>
                  <a:ea typeface="Meiryo UI" panose="020B0604030504040204" pitchFamily="50" charset="-128"/>
                </a:rPr>
                <a:t>KPI</a:t>
              </a:r>
              <a:r>
                <a:rPr lang="ja-JP" altLang="en-US" sz="1200" dirty="0">
                  <a:solidFill>
                    <a:schemeClr val="tx1"/>
                  </a:solidFill>
                  <a:latin typeface="Meiryo UI" panose="020B0604030504040204" pitchFamily="50" charset="-128"/>
                  <a:ea typeface="Meiryo UI" panose="020B0604030504040204" pitchFamily="50" charset="-128"/>
                </a:rPr>
                <a:t>・取組</a:t>
              </a:r>
            </a:p>
          </p:txBody>
        </p:sp>
        <p:cxnSp>
          <p:nvCxnSpPr>
            <p:cNvPr id="23" name="直線コネクタ 22">
              <a:extLst>
                <a:ext uri="{FF2B5EF4-FFF2-40B4-BE49-F238E27FC236}">
                  <a16:creationId xmlns:a16="http://schemas.microsoft.com/office/drawing/2014/main" id="{7778E957-B868-ED4B-BD40-A35816ED611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01491B78-E3FE-1A81-5F87-F7522E0A51EC}"/>
              </a:ext>
            </a:extLst>
          </p:cNvPr>
          <p:cNvSpPr/>
          <p:nvPr/>
        </p:nvSpPr>
        <p:spPr bwMode="gray">
          <a:xfrm>
            <a:off x="3201581" y="2618106"/>
            <a:ext cx="1663559" cy="2188106"/>
          </a:xfrm>
          <a:prstGeom prst="rect">
            <a:avLst/>
          </a:prstGeom>
          <a:solidFill>
            <a:schemeClr val="bg1">
              <a:lumMod val="95000"/>
            </a:schemeClr>
          </a:solidFill>
          <a:ln>
            <a:solidFill>
              <a:schemeClr val="bg1">
                <a:lumMod val="50000"/>
              </a:schemeClr>
            </a:solidFill>
            <a:prstDash val="dash"/>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cxnSp>
        <p:nvCxnSpPr>
          <p:cNvPr id="57" name="直線コネクタ 56">
            <a:extLst>
              <a:ext uri="{FF2B5EF4-FFF2-40B4-BE49-F238E27FC236}">
                <a16:creationId xmlns:a16="http://schemas.microsoft.com/office/drawing/2014/main" id="{E43FFC6B-2F9D-C89B-6361-3332990BE8CF}"/>
              </a:ext>
            </a:extLst>
          </p:cNvPr>
          <p:cNvCxnSpPr>
            <a:cxnSpLocks/>
          </p:cNvCxnSpPr>
          <p:nvPr/>
        </p:nvCxnSpPr>
        <p:spPr>
          <a:xfrm>
            <a:off x="171853" y="5921730"/>
            <a:ext cx="6004901"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nvGrpSpPr>
          <p:cNvPr id="58" name="グループ化 57">
            <a:extLst>
              <a:ext uri="{FF2B5EF4-FFF2-40B4-BE49-F238E27FC236}">
                <a16:creationId xmlns:a16="http://schemas.microsoft.com/office/drawing/2014/main" id="{30204135-1D23-29CF-72A3-D56D6B64EA63}"/>
              </a:ext>
            </a:extLst>
          </p:cNvPr>
          <p:cNvGrpSpPr/>
          <p:nvPr/>
        </p:nvGrpSpPr>
        <p:grpSpPr>
          <a:xfrm>
            <a:off x="436473" y="3151896"/>
            <a:ext cx="769321" cy="2769838"/>
            <a:chOff x="403654" y="3607395"/>
            <a:chExt cx="720000" cy="2052000"/>
          </a:xfrm>
        </p:grpSpPr>
        <p:sp>
          <p:nvSpPr>
            <p:cNvPr id="59" name="正方形/長方形 58">
              <a:extLst>
                <a:ext uri="{FF2B5EF4-FFF2-40B4-BE49-F238E27FC236}">
                  <a16:creationId xmlns:a16="http://schemas.microsoft.com/office/drawing/2014/main" id="{AC2E7371-31E9-9042-2ED7-0BA5838230EA}"/>
                </a:ext>
              </a:extLst>
            </p:cNvPr>
            <p:cNvSpPr/>
            <p:nvPr/>
          </p:nvSpPr>
          <p:spPr bwMode="gray">
            <a:xfrm>
              <a:off x="403654" y="4219395"/>
              <a:ext cx="720000" cy="1440000"/>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60" name="正方形/長方形 59">
              <a:extLst>
                <a:ext uri="{FF2B5EF4-FFF2-40B4-BE49-F238E27FC236}">
                  <a16:creationId xmlns:a16="http://schemas.microsoft.com/office/drawing/2014/main" id="{6D30D563-C8FD-2A6B-BBC2-FB9AA54A9CC1}"/>
                </a:ext>
              </a:extLst>
            </p:cNvPr>
            <p:cNvSpPr/>
            <p:nvPr/>
          </p:nvSpPr>
          <p:spPr bwMode="gray">
            <a:xfrm>
              <a:off x="403654" y="3607395"/>
              <a:ext cx="720000" cy="612000"/>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grpSp>
      <p:grpSp>
        <p:nvGrpSpPr>
          <p:cNvPr id="61" name="グループ化 60">
            <a:extLst>
              <a:ext uri="{FF2B5EF4-FFF2-40B4-BE49-F238E27FC236}">
                <a16:creationId xmlns:a16="http://schemas.microsoft.com/office/drawing/2014/main" id="{5252534B-2DA1-D19E-9107-BD3D3A5307F2}"/>
              </a:ext>
            </a:extLst>
          </p:cNvPr>
          <p:cNvGrpSpPr/>
          <p:nvPr/>
        </p:nvGrpSpPr>
        <p:grpSpPr>
          <a:xfrm>
            <a:off x="2341841" y="2202070"/>
            <a:ext cx="769322" cy="3719661"/>
            <a:chOff x="2532600" y="2903730"/>
            <a:chExt cx="720001" cy="2755665"/>
          </a:xfrm>
        </p:grpSpPr>
        <p:sp>
          <p:nvSpPr>
            <p:cNvPr id="62" name="正方形/長方形 61">
              <a:extLst>
                <a:ext uri="{FF2B5EF4-FFF2-40B4-BE49-F238E27FC236}">
                  <a16:creationId xmlns:a16="http://schemas.microsoft.com/office/drawing/2014/main" id="{97ABA890-2229-DEDF-FAAF-FB4930FB3EF1}"/>
                </a:ext>
              </a:extLst>
            </p:cNvPr>
            <p:cNvSpPr/>
            <p:nvPr/>
          </p:nvSpPr>
          <p:spPr bwMode="gray">
            <a:xfrm>
              <a:off x="2532600" y="4597793"/>
              <a:ext cx="720000" cy="106160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63" name="正方形/長方形 62">
              <a:extLst>
                <a:ext uri="{FF2B5EF4-FFF2-40B4-BE49-F238E27FC236}">
                  <a16:creationId xmlns:a16="http://schemas.microsoft.com/office/drawing/2014/main" id="{D2A9F75B-9F1F-7601-AD16-33705DB9225F}"/>
                </a:ext>
              </a:extLst>
            </p:cNvPr>
            <p:cNvSpPr/>
            <p:nvPr/>
          </p:nvSpPr>
          <p:spPr bwMode="gray">
            <a:xfrm>
              <a:off x="2532601" y="3254360"/>
              <a:ext cx="720000" cy="1366070"/>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CAPEX</a:t>
              </a:r>
              <a:r>
                <a:rPr kumimoji="0" lang="ja-JP" altLang="en-US" sz="900">
                  <a:solidFill>
                    <a:srgbClr val="00B0F0"/>
                  </a:solidFill>
                  <a:latin typeface="Meiryo UI" panose="020B0604030504040204" pitchFamily="50" charset="-128"/>
                  <a:ea typeface="Meiryo UI" panose="020B0604030504040204" pitchFamily="50" charset="-128"/>
                </a:rPr>
                <a:t>）</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OPEX</a:t>
              </a:r>
              <a:r>
                <a:rPr kumimoji="0" lang="ja-JP" altLang="en-US" sz="900">
                  <a:latin typeface="Meiryo UI" panose="020B0604030504040204" pitchFamily="50" charset="-128"/>
                  <a:ea typeface="Meiryo UI" panose="020B0604030504040204" pitchFamily="50" charset="-128"/>
                </a:rPr>
                <a:t>）</a:t>
              </a:r>
            </a:p>
          </p:txBody>
        </p:sp>
        <p:sp>
          <p:nvSpPr>
            <p:cNvPr id="64" name="正方形/長方形 63">
              <a:extLst>
                <a:ext uri="{FF2B5EF4-FFF2-40B4-BE49-F238E27FC236}">
                  <a16:creationId xmlns:a16="http://schemas.microsoft.com/office/drawing/2014/main" id="{D88CBE3B-F36B-B1B8-772A-A075DA80048B}"/>
                </a:ext>
              </a:extLst>
            </p:cNvPr>
            <p:cNvSpPr/>
            <p:nvPr/>
          </p:nvSpPr>
          <p:spPr bwMode="gray">
            <a:xfrm>
              <a:off x="2532600" y="2903730"/>
              <a:ext cx="720000" cy="342258"/>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grpSp>
      <p:sp>
        <p:nvSpPr>
          <p:cNvPr id="69" name="正方形/長方形 68">
            <a:extLst>
              <a:ext uri="{FF2B5EF4-FFF2-40B4-BE49-F238E27FC236}">
                <a16:creationId xmlns:a16="http://schemas.microsoft.com/office/drawing/2014/main" id="{F43A940B-F895-AA96-B28C-9141749E755A}"/>
              </a:ext>
            </a:extLst>
          </p:cNvPr>
          <p:cNvSpPr/>
          <p:nvPr/>
        </p:nvSpPr>
        <p:spPr bwMode="gray">
          <a:xfrm>
            <a:off x="5107408" y="4783040"/>
            <a:ext cx="769320" cy="1138688"/>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70" name="正方形/長方形 69">
            <a:extLst>
              <a:ext uri="{FF2B5EF4-FFF2-40B4-BE49-F238E27FC236}">
                <a16:creationId xmlns:a16="http://schemas.microsoft.com/office/drawing/2014/main" id="{842D4665-D3D4-3906-4B58-62CAA22734CE}"/>
              </a:ext>
            </a:extLst>
          </p:cNvPr>
          <p:cNvSpPr/>
          <p:nvPr/>
        </p:nvSpPr>
        <p:spPr bwMode="gray">
          <a:xfrm>
            <a:off x="5107408" y="3842130"/>
            <a:ext cx="769320" cy="930284"/>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CAPEX</a:t>
            </a:r>
            <a:r>
              <a:rPr kumimoji="0" lang="ja-JP" altLang="en-US" sz="900">
                <a:solidFill>
                  <a:srgbClr val="00B0F0"/>
                </a:solidFill>
                <a:latin typeface="Meiryo UI" panose="020B0604030504040204" pitchFamily="50" charset="-128"/>
                <a:ea typeface="Meiryo UI" panose="020B0604030504040204" pitchFamily="50" charset="-128"/>
              </a:rPr>
              <a:t>）</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OPEX</a:t>
            </a:r>
            <a:r>
              <a:rPr kumimoji="0" lang="ja-JP" altLang="en-US" sz="900">
                <a:solidFill>
                  <a:srgbClr val="00B0F0"/>
                </a:solidFill>
                <a:latin typeface="Meiryo UI" panose="020B0604030504040204" pitchFamily="50" charset="-128"/>
                <a:ea typeface="Meiryo UI" panose="020B0604030504040204" pitchFamily="50" charset="-128"/>
              </a:rPr>
              <a:t>）</a:t>
            </a:r>
          </a:p>
        </p:txBody>
      </p:sp>
      <p:sp>
        <p:nvSpPr>
          <p:cNvPr id="71" name="正方形/長方形 70">
            <a:extLst>
              <a:ext uri="{FF2B5EF4-FFF2-40B4-BE49-F238E27FC236}">
                <a16:creationId xmlns:a16="http://schemas.microsoft.com/office/drawing/2014/main" id="{3E7535AC-0B59-D087-6928-AD5425E7EABE}"/>
              </a:ext>
            </a:extLst>
          </p:cNvPr>
          <p:cNvSpPr/>
          <p:nvPr/>
        </p:nvSpPr>
        <p:spPr bwMode="gray">
          <a:xfrm>
            <a:off x="5107408" y="2202067"/>
            <a:ext cx="769320" cy="164005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cxnSp>
        <p:nvCxnSpPr>
          <p:cNvPr id="74" name="直線コネクタ 73">
            <a:extLst>
              <a:ext uri="{FF2B5EF4-FFF2-40B4-BE49-F238E27FC236}">
                <a16:creationId xmlns:a16="http://schemas.microsoft.com/office/drawing/2014/main" id="{4E90EEF6-45B0-C9C7-5E35-A3476BE9026C}"/>
              </a:ext>
            </a:extLst>
          </p:cNvPr>
          <p:cNvCxnSpPr>
            <a:cxnSpLocks/>
          </p:cNvCxnSpPr>
          <p:nvPr/>
        </p:nvCxnSpPr>
        <p:spPr>
          <a:xfrm>
            <a:off x="821133" y="2207808"/>
            <a:ext cx="906620" cy="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75" name="直線矢印コネクタ 74">
            <a:extLst>
              <a:ext uri="{FF2B5EF4-FFF2-40B4-BE49-F238E27FC236}">
                <a16:creationId xmlns:a16="http://schemas.microsoft.com/office/drawing/2014/main" id="{00149487-2A06-8EF9-9DB9-B3CECD2C572B}"/>
              </a:ext>
            </a:extLst>
          </p:cNvPr>
          <p:cNvCxnSpPr>
            <a:cxnSpLocks/>
            <a:stCxn id="60" idx="0"/>
          </p:cNvCxnSpPr>
          <p:nvPr/>
        </p:nvCxnSpPr>
        <p:spPr>
          <a:xfrm flipV="1">
            <a:off x="821133" y="2279374"/>
            <a:ext cx="0" cy="872519"/>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6" name="楕円 75">
            <a:extLst>
              <a:ext uri="{FF2B5EF4-FFF2-40B4-BE49-F238E27FC236}">
                <a16:creationId xmlns:a16="http://schemas.microsoft.com/office/drawing/2014/main" id="{813110FD-E507-4147-6F1E-6DB673BE4691}"/>
              </a:ext>
            </a:extLst>
          </p:cNvPr>
          <p:cNvSpPr/>
          <p:nvPr/>
        </p:nvSpPr>
        <p:spPr bwMode="gray">
          <a:xfrm>
            <a:off x="254004" y="2565198"/>
            <a:ext cx="1153981" cy="388749"/>
          </a:xfrm>
          <a:prstGeom prst="ellipse">
            <a:avLst/>
          </a:prstGeom>
          <a:solidFill>
            <a:schemeClr val="tx2">
              <a:lumMod val="10000"/>
              <a:lumOff val="90000"/>
            </a:schemeClr>
          </a:solidFill>
          <a:ln>
            <a:no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単価向上</a:t>
            </a:r>
          </a:p>
        </p:txBody>
      </p:sp>
      <p:sp>
        <p:nvSpPr>
          <p:cNvPr id="78" name="正方形/長方形 77">
            <a:extLst>
              <a:ext uri="{FF2B5EF4-FFF2-40B4-BE49-F238E27FC236}">
                <a16:creationId xmlns:a16="http://schemas.microsoft.com/office/drawing/2014/main" id="{87D336DC-81BA-C5C8-1777-45EEACC71E00}"/>
              </a:ext>
            </a:extLst>
          </p:cNvPr>
          <p:cNvSpPr/>
          <p:nvPr/>
        </p:nvSpPr>
        <p:spPr bwMode="gray">
          <a:xfrm>
            <a:off x="1713250" y="5962856"/>
            <a:ext cx="2005523" cy="44669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②</a:t>
            </a:r>
            <a:r>
              <a:rPr kumimoji="0" lang="en-US" altLang="ja-JP" sz="1200" dirty="0">
                <a:latin typeface="Meiryo UI" panose="020B0604030504040204" pitchFamily="50" charset="-128"/>
                <a:ea typeface="Meiryo UI" panose="020B0604030504040204" pitchFamily="50" charset="-128"/>
              </a:rPr>
              <a:t>20xx</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（グリーン製品製造開始時）</a:t>
            </a:r>
          </a:p>
        </p:txBody>
      </p:sp>
      <p:sp>
        <p:nvSpPr>
          <p:cNvPr id="79" name="正方形/長方形 78">
            <a:extLst>
              <a:ext uri="{FF2B5EF4-FFF2-40B4-BE49-F238E27FC236}">
                <a16:creationId xmlns:a16="http://schemas.microsoft.com/office/drawing/2014/main" id="{81653D0C-EFD4-548A-43CD-9CEF29ECCBF7}"/>
              </a:ext>
            </a:extLst>
          </p:cNvPr>
          <p:cNvSpPr/>
          <p:nvPr/>
        </p:nvSpPr>
        <p:spPr bwMode="gray">
          <a:xfrm>
            <a:off x="4610923" y="5962856"/>
            <a:ext cx="1762290" cy="54203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③</a:t>
            </a:r>
            <a:r>
              <a:rPr kumimoji="0" lang="en-US" altLang="ja-JP" sz="1200" dirty="0">
                <a:latin typeface="Meiryo UI" panose="020B0604030504040204" pitchFamily="50" charset="-128"/>
                <a:ea typeface="Meiryo UI" panose="020B0604030504040204" pitchFamily="50" charset="-128"/>
              </a:rPr>
              <a:t>20</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（グリーン製品</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製造開始</a:t>
            </a:r>
            <a:r>
              <a:rPr kumimoji="0" lang="en-US" altLang="ja-JP" sz="1200" dirty="0">
                <a:latin typeface="Meiryo UI" panose="020B0604030504040204" pitchFamily="50" charset="-128"/>
                <a:ea typeface="Meiryo UI" panose="020B0604030504040204" pitchFamily="50" charset="-128"/>
              </a:rPr>
              <a:t>x</a:t>
            </a:r>
            <a:r>
              <a:rPr kumimoji="0" lang="ja-JP" altLang="en-US" sz="1200" dirty="0">
                <a:latin typeface="Meiryo UI" panose="020B0604030504040204" pitchFamily="50" charset="-128"/>
                <a:ea typeface="Meiryo UI" panose="020B0604030504040204" pitchFamily="50" charset="-128"/>
              </a:rPr>
              <a:t>年後）</a:t>
            </a:r>
          </a:p>
        </p:txBody>
      </p:sp>
      <p:sp>
        <p:nvSpPr>
          <p:cNvPr id="105" name="楕円 104">
            <a:extLst>
              <a:ext uri="{FF2B5EF4-FFF2-40B4-BE49-F238E27FC236}">
                <a16:creationId xmlns:a16="http://schemas.microsoft.com/office/drawing/2014/main" id="{F1CC5C46-64AC-99F6-0CEF-04776E2E0167}"/>
              </a:ext>
            </a:extLst>
          </p:cNvPr>
          <p:cNvSpPr/>
          <p:nvPr/>
        </p:nvSpPr>
        <p:spPr bwMode="gray">
          <a:xfrm>
            <a:off x="3639960" y="2322760"/>
            <a:ext cx="1153981" cy="388749"/>
          </a:xfrm>
          <a:prstGeom prst="ellipse">
            <a:avLst/>
          </a:prstGeom>
          <a:solidFill>
            <a:schemeClr val="tx2">
              <a:lumMod val="10000"/>
              <a:lumOff val="90000"/>
            </a:schemeClr>
          </a:solidFill>
          <a:ln>
            <a:no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コストダウン</a:t>
            </a:r>
          </a:p>
        </p:txBody>
      </p:sp>
      <p:grpSp>
        <p:nvGrpSpPr>
          <p:cNvPr id="81" name="グループ化 80">
            <a:extLst>
              <a:ext uri="{FF2B5EF4-FFF2-40B4-BE49-F238E27FC236}">
                <a16:creationId xmlns:a16="http://schemas.microsoft.com/office/drawing/2014/main" id="{B83C79C2-C335-2E61-3527-E53724FFEA3B}"/>
              </a:ext>
            </a:extLst>
          </p:cNvPr>
          <p:cNvGrpSpPr/>
          <p:nvPr/>
        </p:nvGrpSpPr>
        <p:grpSpPr>
          <a:xfrm>
            <a:off x="8555969" y="1976775"/>
            <a:ext cx="3476250" cy="360000"/>
            <a:chOff x="543578" y="1377175"/>
            <a:chExt cx="5239039" cy="360000"/>
          </a:xfrm>
        </p:grpSpPr>
        <p:cxnSp>
          <p:nvCxnSpPr>
            <p:cNvPr id="82" name="Straight Connector 18">
              <a:extLst>
                <a:ext uri="{FF2B5EF4-FFF2-40B4-BE49-F238E27FC236}">
                  <a16:creationId xmlns:a16="http://schemas.microsoft.com/office/drawing/2014/main" id="{EF2CC7F2-E92E-2758-DBD5-391B3DA97E3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23">
              <a:extLst>
                <a:ext uri="{FF2B5EF4-FFF2-40B4-BE49-F238E27FC236}">
                  <a16:creationId xmlns:a16="http://schemas.microsoft.com/office/drawing/2014/main" id="{B7718A07-CBB3-417F-6C8E-02382B86604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実施する取組</a:t>
              </a:r>
              <a:endParaRPr lang="en-US" altLang="ja-JP" sz="1200">
                <a:solidFill>
                  <a:schemeClr val="tx1"/>
                </a:solidFill>
              </a:endParaRPr>
            </a:p>
          </p:txBody>
        </p:sp>
      </p:grpSp>
      <p:sp>
        <p:nvSpPr>
          <p:cNvPr id="85" name="正方形/長方形 84">
            <a:extLst>
              <a:ext uri="{FF2B5EF4-FFF2-40B4-BE49-F238E27FC236}">
                <a16:creationId xmlns:a16="http://schemas.microsoft.com/office/drawing/2014/main" id="{876B2126-CC11-0468-BD87-8E95ADA9248D}"/>
              </a:ext>
            </a:extLst>
          </p:cNvPr>
          <p:cNvSpPr/>
          <p:nvPr/>
        </p:nvSpPr>
        <p:spPr>
          <a:xfrm>
            <a:off x="8553285" y="4525771"/>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grpSp>
        <p:nvGrpSpPr>
          <p:cNvPr id="87" name="グループ化 86">
            <a:extLst>
              <a:ext uri="{FF2B5EF4-FFF2-40B4-BE49-F238E27FC236}">
                <a16:creationId xmlns:a16="http://schemas.microsoft.com/office/drawing/2014/main" id="{31CAC863-1852-36EF-0C69-30645EFB727F}"/>
              </a:ext>
            </a:extLst>
          </p:cNvPr>
          <p:cNvGrpSpPr/>
          <p:nvPr/>
        </p:nvGrpSpPr>
        <p:grpSpPr>
          <a:xfrm>
            <a:off x="6333601" y="1976775"/>
            <a:ext cx="831607" cy="360000"/>
            <a:chOff x="543578" y="1377175"/>
            <a:chExt cx="5239039" cy="360000"/>
          </a:xfrm>
        </p:grpSpPr>
        <p:cxnSp>
          <p:nvCxnSpPr>
            <p:cNvPr id="88" name="Straight Connector 18">
              <a:extLst>
                <a:ext uri="{FF2B5EF4-FFF2-40B4-BE49-F238E27FC236}">
                  <a16:creationId xmlns:a16="http://schemas.microsoft.com/office/drawing/2014/main" id="{6969DDAE-D44F-11EE-E571-5FEDC338442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9" name="TextBox 23">
              <a:extLst>
                <a:ext uri="{FF2B5EF4-FFF2-40B4-BE49-F238E27FC236}">
                  <a16:creationId xmlns:a16="http://schemas.microsoft.com/office/drawing/2014/main" id="{355F7DFD-AC18-6575-FD36-DD0704B4709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dirty="0">
                  <a:solidFill>
                    <a:schemeClr val="tx1"/>
                  </a:solidFill>
                </a:rPr>
                <a:t>項目</a:t>
              </a:r>
              <a:endParaRPr lang="en-US" altLang="ja-JP" sz="1200" dirty="0">
                <a:solidFill>
                  <a:schemeClr val="tx1"/>
                </a:solidFill>
              </a:endParaRPr>
            </a:p>
          </p:txBody>
        </p:sp>
      </p:grpSp>
      <p:sp>
        <p:nvSpPr>
          <p:cNvPr id="91" name="正方形/長方形 90">
            <a:extLst>
              <a:ext uri="{FF2B5EF4-FFF2-40B4-BE49-F238E27FC236}">
                <a16:creationId xmlns:a16="http://schemas.microsoft.com/office/drawing/2014/main" id="{781FDFC7-3592-7E18-1951-52E6F6F77B46}"/>
              </a:ext>
            </a:extLst>
          </p:cNvPr>
          <p:cNvSpPr/>
          <p:nvPr/>
        </p:nvSpPr>
        <p:spPr>
          <a:xfrm>
            <a:off x="6688410" y="4525771"/>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050">
                <a:solidFill>
                  <a:schemeClr val="tx1"/>
                </a:solidFill>
                <a:latin typeface="Meiryo UI" panose="020B0604030504040204" pitchFamily="50" charset="-128"/>
                <a:ea typeface="Meiryo UI" panose="020B0604030504040204" pitchFamily="50" charset="-128"/>
              </a:rPr>
              <a:t>固定費</a:t>
            </a:r>
            <a:r>
              <a:rPr lang="en-US" altLang="ja-JP" sz="1050">
                <a:solidFill>
                  <a:schemeClr val="tx1"/>
                </a:solidFill>
                <a:latin typeface="Meiryo UI" panose="020B0604030504040204" pitchFamily="50" charset="-128"/>
                <a:ea typeface="Meiryo UI" panose="020B0604030504040204" pitchFamily="50" charset="-128"/>
              </a:rPr>
              <a:t>B</a:t>
            </a:r>
            <a:endParaRPr kumimoji="1" lang="en-US" altLang="ja-JP" sz="1050">
              <a:solidFill>
                <a:schemeClr val="tx1"/>
              </a:solidFill>
              <a:latin typeface="Meiryo UI" panose="020B0604030504040204" pitchFamily="50" charset="-128"/>
              <a:ea typeface="Meiryo UI" panose="020B0604030504040204" pitchFamily="50" charset="-128"/>
            </a:endParaRPr>
          </a:p>
        </p:txBody>
      </p:sp>
      <p:grpSp>
        <p:nvGrpSpPr>
          <p:cNvPr id="93" name="グループ化 92">
            <a:extLst>
              <a:ext uri="{FF2B5EF4-FFF2-40B4-BE49-F238E27FC236}">
                <a16:creationId xmlns:a16="http://schemas.microsoft.com/office/drawing/2014/main" id="{A54F4F08-3762-406D-0DC3-249B57EC2D57}"/>
              </a:ext>
            </a:extLst>
          </p:cNvPr>
          <p:cNvGrpSpPr/>
          <p:nvPr/>
        </p:nvGrpSpPr>
        <p:grpSpPr>
          <a:xfrm>
            <a:off x="7252803" y="1976775"/>
            <a:ext cx="1220021" cy="360000"/>
            <a:chOff x="562617" y="1377175"/>
            <a:chExt cx="5220000" cy="360000"/>
          </a:xfrm>
        </p:grpSpPr>
        <p:cxnSp>
          <p:nvCxnSpPr>
            <p:cNvPr id="94" name="Straight Connector 18">
              <a:extLst>
                <a:ext uri="{FF2B5EF4-FFF2-40B4-BE49-F238E27FC236}">
                  <a16:creationId xmlns:a16="http://schemas.microsoft.com/office/drawing/2014/main" id="{6DFF4DE1-7E3B-F710-0578-D2DF92E9A8A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5" name="TextBox 23">
              <a:extLst>
                <a:ext uri="{FF2B5EF4-FFF2-40B4-BE49-F238E27FC236}">
                  <a16:creationId xmlns:a16="http://schemas.microsoft.com/office/drawing/2014/main" id="{4ACC226E-F8BD-88EF-297E-17104EA02A9A}"/>
                </a:ext>
              </a:extLst>
            </p:cNvPr>
            <p:cNvSpPr txBox="1"/>
            <p:nvPr/>
          </p:nvSpPr>
          <p:spPr>
            <a:xfrm>
              <a:off x="562618" y="1377175"/>
              <a:ext cx="520095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1200" dirty="0">
                  <a:solidFill>
                    <a:schemeClr val="tx1"/>
                  </a:solidFill>
                </a:rPr>
                <a:t>KPI</a:t>
              </a:r>
            </a:p>
          </p:txBody>
        </p:sp>
      </p:grpSp>
      <p:sp>
        <p:nvSpPr>
          <p:cNvPr id="97" name="正方形/長方形 96">
            <a:extLst>
              <a:ext uri="{FF2B5EF4-FFF2-40B4-BE49-F238E27FC236}">
                <a16:creationId xmlns:a16="http://schemas.microsoft.com/office/drawing/2014/main" id="{5B2BF08E-68C1-FA60-7613-197767436D86}"/>
              </a:ext>
            </a:extLst>
          </p:cNvPr>
          <p:cNvSpPr/>
          <p:nvPr/>
        </p:nvSpPr>
        <p:spPr>
          <a:xfrm>
            <a:off x="7248354" y="4525771"/>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100" name="正方形/長方形 99">
            <a:extLst>
              <a:ext uri="{FF2B5EF4-FFF2-40B4-BE49-F238E27FC236}">
                <a16:creationId xmlns:a16="http://schemas.microsoft.com/office/drawing/2014/main" id="{5DC45F3D-3884-3A1F-F766-C6AB14BE40D3}"/>
              </a:ext>
            </a:extLst>
          </p:cNvPr>
          <p:cNvSpPr/>
          <p:nvPr/>
        </p:nvSpPr>
        <p:spPr>
          <a:xfrm>
            <a:off x="8553285" y="5246449"/>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DB5FA259-7002-F5C0-9B06-D71DD323C197}"/>
              </a:ext>
            </a:extLst>
          </p:cNvPr>
          <p:cNvSpPr/>
          <p:nvPr/>
        </p:nvSpPr>
        <p:spPr>
          <a:xfrm>
            <a:off x="6688410" y="5246449"/>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変動費</a:t>
            </a:r>
            <a:r>
              <a:rPr kumimoji="1" lang="en-US" altLang="ja-JP" sz="1050" dirty="0">
                <a:solidFill>
                  <a:schemeClr val="tx1"/>
                </a:solidFill>
                <a:latin typeface="Meiryo UI" panose="020B0604030504040204" pitchFamily="50" charset="-128"/>
                <a:ea typeface="Meiryo UI" panose="020B0604030504040204" pitchFamily="50" charset="-128"/>
              </a:rPr>
              <a:t>C</a:t>
            </a:r>
          </a:p>
        </p:txBody>
      </p:sp>
      <p:sp>
        <p:nvSpPr>
          <p:cNvPr id="104" name="正方形/長方形 103">
            <a:extLst>
              <a:ext uri="{FF2B5EF4-FFF2-40B4-BE49-F238E27FC236}">
                <a16:creationId xmlns:a16="http://schemas.microsoft.com/office/drawing/2014/main" id="{7F0EC70F-F1F9-0EF0-4F2E-50A863CC0A84}"/>
              </a:ext>
            </a:extLst>
          </p:cNvPr>
          <p:cNvSpPr/>
          <p:nvPr/>
        </p:nvSpPr>
        <p:spPr>
          <a:xfrm>
            <a:off x="7248354" y="5246449"/>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目標削減額</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目標時期</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06" name="テキスト ボックス 105">
            <a:extLst>
              <a:ext uri="{FF2B5EF4-FFF2-40B4-BE49-F238E27FC236}">
                <a16:creationId xmlns:a16="http://schemas.microsoft.com/office/drawing/2014/main" id="{C631094A-F62B-6631-1754-03DEA6A4EFA7}"/>
              </a:ext>
            </a:extLst>
          </p:cNvPr>
          <p:cNvSpPr txBox="1"/>
          <p:nvPr/>
        </p:nvSpPr>
        <p:spPr>
          <a:xfrm>
            <a:off x="6333601" y="2363737"/>
            <a:ext cx="274352" cy="141439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単価向上</a:t>
            </a:r>
          </a:p>
        </p:txBody>
      </p:sp>
      <p:sp>
        <p:nvSpPr>
          <p:cNvPr id="107" name="テキスト ボックス 106">
            <a:extLst>
              <a:ext uri="{FF2B5EF4-FFF2-40B4-BE49-F238E27FC236}">
                <a16:creationId xmlns:a16="http://schemas.microsoft.com/office/drawing/2014/main" id="{4A852A70-BA8B-4157-AE3D-5E6B11DD7E0D}"/>
              </a:ext>
            </a:extLst>
          </p:cNvPr>
          <p:cNvSpPr txBox="1"/>
          <p:nvPr/>
        </p:nvSpPr>
        <p:spPr>
          <a:xfrm>
            <a:off x="6333601" y="3805093"/>
            <a:ext cx="274352" cy="285683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コストダウン</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07C32990-117E-C723-3E10-62FFC1AAAC2F}"/>
              </a:ext>
            </a:extLst>
          </p:cNvPr>
          <p:cNvSpPr/>
          <p:nvPr/>
        </p:nvSpPr>
        <p:spPr>
          <a:xfrm>
            <a:off x="8553285" y="2363737"/>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752618F6-0118-4398-A882-9C9A748C4676}"/>
              </a:ext>
            </a:extLst>
          </p:cNvPr>
          <p:cNvSpPr/>
          <p:nvPr/>
        </p:nvSpPr>
        <p:spPr>
          <a:xfrm>
            <a:off x="6688410" y="2363737"/>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グリーン</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プレミ</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アム</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520FD84C-9EA4-E65C-FF6A-047470295660}"/>
              </a:ext>
            </a:extLst>
          </p:cNvPr>
          <p:cNvSpPr/>
          <p:nvPr/>
        </p:nvSpPr>
        <p:spPr>
          <a:xfrm>
            <a:off x="7248354" y="2363737"/>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目標向上額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111" name="正方形/長方形 110">
            <a:extLst>
              <a:ext uri="{FF2B5EF4-FFF2-40B4-BE49-F238E27FC236}">
                <a16:creationId xmlns:a16="http://schemas.microsoft.com/office/drawing/2014/main" id="{0776310D-4407-A5C0-AE64-09EC52D0624B}"/>
              </a:ext>
            </a:extLst>
          </p:cNvPr>
          <p:cNvSpPr/>
          <p:nvPr/>
        </p:nvSpPr>
        <p:spPr>
          <a:xfrm>
            <a:off x="8553285" y="3084415"/>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D39A66F3-68D6-3CE7-33C4-9AD52526F91C}"/>
              </a:ext>
            </a:extLst>
          </p:cNvPr>
          <p:cNvSpPr/>
          <p:nvPr/>
        </p:nvSpPr>
        <p:spPr>
          <a:xfrm>
            <a:off x="6688410" y="3084415"/>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その他</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3" name="正方形/長方形 112">
            <a:extLst>
              <a:ext uri="{FF2B5EF4-FFF2-40B4-BE49-F238E27FC236}">
                <a16:creationId xmlns:a16="http://schemas.microsoft.com/office/drawing/2014/main" id="{9F4F298E-5825-2064-01F6-114E39B5A2E4}"/>
              </a:ext>
            </a:extLst>
          </p:cNvPr>
          <p:cNvSpPr/>
          <p:nvPr/>
        </p:nvSpPr>
        <p:spPr>
          <a:xfrm>
            <a:off x="7248354" y="3084415"/>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目標向上額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66251CBF-B0B7-C4B5-4CFB-29EDBFB536A0}"/>
              </a:ext>
            </a:extLst>
          </p:cNvPr>
          <p:cNvCxnSpPr>
            <a:cxnSpLocks/>
            <a:stCxn id="63" idx="1"/>
            <a:endCxn id="63" idx="3"/>
          </p:cNvCxnSpPr>
          <p:nvPr/>
        </p:nvCxnSpPr>
        <p:spPr>
          <a:xfrm>
            <a:off x="2341842" y="3597337"/>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3DCB5641-7123-6162-98A3-A0267E662A0C}"/>
              </a:ext>
            </a:extLst>
          </p:cNvPr>
          <p:cNvCxnSpPr/>
          <p:nvPr/>
        </p:nvCxnSpPr>
        <p:spPr>
          <a:xfrm>
            <a:off x="5121114" y="4272057"/>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31" name="正方形/長方形 30">
            <a:extLst>
              <a:ext uri="{FF2B5EF4-FFF2-40B4-BE49-F238E27FC236}">
                <a16:creationId xmlns:a16="http://schemas.microsoft.com/office/drawing/2014/main" id="{51BF216C-B287-A301-3E9E-8CB9F83E635F}"/>
              </a:ext>
            </a:extLst>
          </p:cNvPr>
          <p:cNvSpPr/>
          <p:nvPr/>
        </p:nvSpPr>
        <p:spPr bwMode="gray">
          <a:xfrm>
            <a:off x="1419650" y="3970606"/>
            <a:ext cx="769321" cy="548706"/>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050">
                <a:solidFill>
                  <a:srgbClr val="00B0F0"/>
                </a:solidFill>
                <a:latin typeface="Meiryo UI" panose="020B0604030504040204" pitchFamily="50" charset="-128"/>
                <a:ea typeface="Meiryo UI" panose="020B0604030504040204" pitchFamily="50" charset="-128"/>
              </a:rPr>
              <a:t>ETS</a:t>
            </a:r>
            <a:r>
              <a:rPr kumimoji="0" lang="ja-JP" altLang="en-US" sz="1050">
                <a:solidFill>
                  <a:srgbClr val="00B0F0"/>
                </a:solidFill>
                <a:latin typeface="Meiryo UI" panose="020B0604030504040204" pitchFamily="50" charset="-128"/>
                <a:ea typeface="Meiryo UI" panose="020B0604030504040204" pitchFamily="50" charset="-128"/>
              </a:rPr>
              <a:t>回避額</a:t>
            </a:r>
            <a:endParaRPr kumimoji="0" lang="en-US" altLang="ja-JP" sz="1050">
              <a:solidFill>
                <a:srgbClr val="00B0F0"/>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ADE33560-FD0C-E173-FB9C-8CD79AAD045A}"/>
              </a:ext>
            </a:extLst>
          </p:cNvPr>
          <p:cNvSpPr/>
          <p:nvPr/>
        </p:nvSpPr>
        <p:spPr bwMode="gray">
          <a:xfrm>
            <a:off x="3245101" y="2650988"/>
            <a:ext cx="480150" cy="443958"/>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固定費</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削減</a:t>
            </a:r>
          </a:p>
        </p:txBody>
      </p:sp>
      <p:sp>
        <p:nvSpPr>
          <p:cNvPr id="36" name="正方形/長方形 35">
            <a:extLst>
              <a:ext uri="{FF2B5EF4-FFF2-40B4-BE49-F238E27FC236}">
                <a16:creationId xmlns:a16="http://schemas.microsoft.com/office/drawing/2014/main" id="{49865053-4BD5-D15C-16F8-C653907AE772}"/>
              </a:ext>
            </a:extLst>
          </p:cNvPr>
          <p:cNvSpPr/>
          <p:nvPr/>
        </p:nvSpPr>
        <p:spPr bwMode="gray">
          <a:xfrm>
            <a:off x="3802897" y="3083824"/>
            <a:ext cx="455561" cy="37088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変動費</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削減</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FC40B7B5-1D4F-4586-2CA1-905215CED7B8}"/>
              </a:ext>
            </a:extLst>
          </p:cNvPr>
          <p:cNvSpPr txBox="1"/>
          <p:nvPr/>
        </p:nvSpPr>
        <p:spPr>
          <a:xfrm>
            <a:off x="999865" y="6478571"/>
            <a:ext cx="1489510" cy="276999"/>
          </a:xfrm>
          <a:prstGeom prst="rect">
            <a:avLst/>
          </a:prstGeom>
          <a:noFill/>
        </p:spPr>
        <p:txBody>
          <a:bodyPr wrap="none" rtlCol="0">
            <a:spAutoFit/>
          </a:bodyPr>
          <a:lstStyle/>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①と②は同一年度</a:t>
            </a:r>
            <a:endParaRPr kumimoji="1" lang="ja-JP" altLang="en-US" sz="1200" dirty="0">
              <a:latin typeface="Meiryo UI" panose="020B0604030504040204" pitchFamily="50" charset="-128"/>
              <a:ea typeface="Meiryo UI" panose="020B0604030504040204" pitchFamily="50" charset="-128"/>
            </a:endParaRPr>
          </a:p>
        </p:txBody>
      </p:sp>
      <p:cxnSp>
        <p:nvCxnSpPr>
          <p:cNvPr id="49" name="直線コネクタ 48">
            <a:extLst>
              <a:ext uri="{FF2B5EF4-FFF2-40B4-BE49-F238E27FC236}">
                <a16:creationId xmlns:a16="http://schemas.microsoft.com/office/drawing/2014/main" id="{07A87FC5-6EA8-9558-502D-0FE19E891FE6}"/>
              </a:ext>
            </a:extLst>
          </p:cNvPr>
          <p:cNvCxnSpPr>
            <a:cxnSpLocks/>
          </p:cNvCxnSpPr>
          <p:nvPr/>
        </p:nvCxnSpPr>
        <p:spPr>
          <a:xfrm>
            <a:off x="2018346" y="4519312"/>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1E2EFAB4-F8F5-C511-88B1-3B7DB0A9362A}"/>
              </a:ext>
            </a:extLst>
          </p:cNvPr>
          <p:cNvCxnSpPr>
            <a:cxnSpLocks/>
          </p:cNvCxnSpPr>
          <p:nvPr/>
        </p:nvCxnSpPr>
        <p:spPr>
          <a:xfrm>
            <a:off x="1058705" y="3994951"/>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6BBD357D-1168-0B85-E3A1-D1FB42EECC5B}"/>
              </a:ext>
            </a:extLst>
          </p:cNvPr>
          <p:cNvCxnSpPr>
            <a:cxnSpLocks/>
          </p:cNvCxnSpPr>
          <p:nvPr/>
        </p:nvCxnSpPr>
        <p:spPr>
          <a:xfrm>
            <a:off x="2880837" y="2675359"/>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127DA679-61DA-D5A5-9E61-0AB5FCA7E439}"/>
              </a:ext>
            </a:extLst>
          </p:cNvPr>
          <p:cNvCxnSpPr>
            <a:cxnSpLocks/>
          </p:cNvCxnSpPr>
          <p:nvPr/>
        </p:nvCxnSpPr>
        <p:spPr>
          <a:xfrm>
            <a:off x="4497860" y="4806214"/>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423A57AD-C39B-39C9-8D09-081172A86E2E}"/>
              </a:ext>
            </a:extLst>
          </p:cNvPr>
          <p:cNvSpPr/>
          <p:nvPr/>
        </p:nvSpPr>
        <p:spPr bwMode="gray">
          <a:xfrm>
            <a:off x="4338991" y="3456135"/>
            <a:ext cx="455561" cy="37088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200">
                <a:latin typeface="Meiryo UI" panose="020B0604030504040204" pitchFamily="50" charset="-128"/>
                <a:ea typeface="Meiryo UI" panose="020B0604030504040204" pitchFamily="50" charset="-128"/>
              </a:rPr>
              <a:t>ETS</a:t>
            </a: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回避額</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4CDD72E0-C386-D602-2092-F03AF752DEA3}"/>
              </a:ext>
            </a:extLst>
          </p:cNvPr>
          <p:cNvSpPr txBox="1"/>
          <p:nvPr/>
        </p:nvSpPr>
        <p:spPr>
          <a:xfrm>
            <a:off x="1626216" y="3620825"/>
            <a:ext cx="356188"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A</a:t>
            </a:r>
            <a:endParaRPr kumimoji="1" lang="ja-JP" altLang="en-US" b="1" dirty="0">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82C2BCB9-3B44-0A6D-60E5-F069BF087EFE}"/>
              </a:ext>
            </a:extLst>
          </p:cNvPr>
          <p:cNvSpPr txBox="1"/>
          <p:nvPr/>
        </p:nvSpPr>
        <p:spPr>
          <a:xfrm>
            <a:off x="3308685" y="2317767"/>
            <a:ext cx="352982"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B</a:t>
            </a:r>
            <a:endParaRPr kumimoji="1" lang="ja-JP" altLang="en-US" b="1"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80220D4C-69CB-51C5-D1D1-AA6FE83D5C4D}"/>
              </a:ext>
            </a:extLst>
          </p:cNvPr>
          <p:cNvSpPr txBox="1"/>
          <p:nvPr/>
        </p:nvSpPr>
        <p:spPr>
          <a:xfrm>
            <a:off x="3855789" y="2776283"/>
            <a:ext cx="349776"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C</a:t>
            </a:r>
            <a:endParaRPr kumimoji="1" lang="ja-JP" altLang="en-US" b="1" dirty="0">
              <a:latin typeface="Meiryo UI" panose="020B0604030504040204" pitchFamily="50" charset="-128"/>
              <a:ea typeface="Meiryo UI" panose="020B0604030504040204" pitchFamily="50" charset="-128"/>
            </a:endParaRPr>
          </a:p>
        </p:txBody>
      </p:sp>
      <p:sp>
        <p:nvSpPr>
          <p:cNvPr id="86" name="テキスト ボックス 85">
            <a:extLst>
              <a:ext uri="{FF2B5EF4-FFF2-40B4-BE49-F238E27FC236}">
                <a16:creationId xmlns:a16="http://schemas.microsoft.com/office/drawing/2014/main" id="{2CA8ACB6-D712-B5C5-7AA3-6FA48D831481}"/>
              </a:ext>
            </a:extLst>
          </p:cNvPr>
          <p:cNvSpPr txBox="1"/>
          <p:nvPr/>
        </p:nvSpPr>
        <p:spPr>
          <a:xfrm>
            <a:off x="4383067" y="3091022"/>
            <a:ext cx="367408" cy="369332"/>
          </a:xfrm>
          <a:prstGeom prst="rect">
            <a:avLst/>
          </a:prstGeom>
          <a:noFill/>
        </p:spPr>
        <p:txBody>
          <a:bodyPr wrap="none" rtlCol="0">
            <a:spAutoFit/>
          </a:bodyPr>
          <a:lstStyle/>
          <a:p>
            <a:r>
              <a:rPr kumimoji="1" lang="en-US" altLang="ja-JP" b="1">
                <a:latin typeface="Meiryo UI" panose="020B0604030504040204" pitchFamily="50" charset="-128"/>
                <a:ea typeface="Meiryo UI" panose="020B0604030504040204" pitchFamily="50" charset="-128"/>
              </a:rPr>
              <a:t>D</a:t>
            </a:r>
            <a:endParaRPr kumimoji="1" lang="ja-JP" altLang="en-US" b="1">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EB739EDB-3644-9F5F-26B1-8BDDD5B549E9}"/>
              </a:ext>
            </a:extLst>
          </p:cNvPr>
          <p:cNvSpPr/>
          <p:nvPr/>
        </p:nvSpPr>
        <p:spPr>
          <a:xfrm>
            <a:off x="8553285" y="3805093"/>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3FC257F4-8B32-42EF-9170-E59E82045A5B}"/>
              </a:ext>
            </a:extLst>
          </p:cNvPr>
          <p:cNvSpPr/>
          <p:nvPr/>
        </p:nvSpPr>
        <p:spPr>
          <a:xfrm>
            <a:off x="6688410" y="3805093"/>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en-US" altLang="ja-JP" sz="1050" dirty="0">
                <a:solidFill>
                  <a:schemeClr val="tx1"/>
                </a:solidFill>
                <a:latin typeface="Meiryo UI" panose="020B0604030504040204" pitchFamily="50" charset="-128"/>
                <a:ea typeface="Meiryo UI" panose="020B0604030504040204" pitchFamily="50" charset="-128"/>
              </a:rPr>
              <a:t>ETS</a:t>
            </a:r>
          </a:p>
          <a:p>
            <a:pPr algn="ctr"/>
            <a:r>
              <a:rPr lang="ja-JP" altLang="en-US" sz="1050" dirty="0">
                <a:solidFill>
                  <a:schemeClr val="tx1"/>
                </a:solidFill>
                <a:latin typeface="Meiryo UI" panose="020B0604030504040204" pitchFamily="50" charset="-128"/>
                <a:ea typeface="Meiryo UI" panose="020B0604030504040204" pitchFamily="50" charset="-128"/>
              </a:rPr>
              <a:t>回避額</a:t>
            </a:r>
            <a:r>
              <a:rPr lang="en-US" altLang="ja-JP" sz="1050" dirty="0">
                <a:solidFill>
                  <a:schemeClr val="tx1"/>
                </a:solidFill>
                <a:latin typeface="Meiryo UI" panose="020B0604030504040204" pitchFamily="50" charset="-128"/>
                <a:ea typeface="Meiryo UI" panose="020B0604030504040204" pitchFamily="50" charset="-128"/>
              </a:rPr>
              <a:t>A</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B41A9731-7FE7-2D19-DB4A-302E2EFADF1A}"/>
              </a:ext>
            </a:extLst>
          </p:cNvPr>
          <p:cNvSpPr/>
          <p:nvPr/>
        </p:nvSpPr>
        <p:spPr>
          <a:xfrm>
            <a:off x="7248354" y="3805093"/>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98" name="正方形/長方形 97">
            <a:extLst>
              <a:ext uri="{FF2B5EF4-FFF2-40B4-BE49-F238E27FC236}">
                <a16:creationId xmlns:a16="http://schemas.microsoft.com/office/drawing/2014/main" id="{2A8A7AC1-C317-C719-CA1F-913012B1093B}"/>
              </a:ext>
            </a:extLst>
          </p:cNvPr>
          <p:cNvSpPr/>
          <p:nvPr/>
        </p:nvSpPr>
        <p:spPr>
          <a:xfrm>
            <a:off x="8553285" y="5967126"/>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4C075685-DF4D-2533-DEE4-65C1BF434B76}"/>
              </a:ext>
            </a:extLst>
          </p:cNvPr>
          <p:cNvSpPr/>
          <p:nvPr/>
        </p:nvSpPr>
        <p:spPr>
          <a:xfrm>
            <a:off x="6688410" y="5967126"/>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ETS</a:t>
            </a:r>
          </a:p>
          <a:p>
            <a:pPr algn="ctr"/>
            <a:r>
              <a:rPr kumimoji="1" lang="ja-JP" altLang="en-US" sz="1050" dirty="0">
                <a:solidFill>
                  <a:schemeClr val="tx1"/>
                </a:solidFill>
                <a:latin typeface="Meiryo UI" panose="020B0604030504040204" pitchFamily="50" charset="-128"/>
                <a:ea typeface="Meiryo UI" panose="020B0604030504040204" pitchFamily="50" charset="-128"/>
              </a:rPr>
              <a:t>回避額</a:t>
            </a:r>
            <a:r>
              <a:rPr kumimoji="1" lang="en-US" altLang="ja-JP" sz="1050" dirty="0">
                <a:solidFill>
                  <a:schemeClr val="tx1"/>
                </a:solidFill>
                <a:latin typeface="Meiryo UI" panose="020B0604030504040204" pitchFamily="50" charset="-128"/>
                <a:ea typeface="Meiryo UI" panose="020B0604030504040204" pitchFamily="50" charset="-128"/>
              </a:rPr>
              <a:t>D</a:t>
            </a:r>
          </a:p>
        </p:txBody>
      </p:sp>
      <p:sp>
        <p:nvSpPr>
          <p:cNvPr id="101" name="正方形/長方形 100">
            <a:extLst>
              <a:ext uri="{FF2B5EF4-FFF2-40B4-BE49-F238E27FC236}">
                <a16:creationId xmlns:a16="http://schemas.microsoft.com/office/drawing/2014/main" id="{85139CA9-D5B0-9D6B-01E7-23D29AE3602A}"/>
              </a:ext>
            </a:extLst>
          </p:cNvPr>
          <p:cNvSpPr/>
          <p:nvPr/>
        </p:nvSpPr>
        <p:spPr>
          <a:xfrm>
            <a:off x="7248354" y="5967126"/>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目標削減額</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目標時期</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7BBFCC07-8F15-E01C-036F-7EFF7BAF09AF}"/>
              </a:ext>
            </a:extLst>
          </p:cNvPr>
          <p:cNvSpPr/>
          <p:nvPr/>
        </p:nvSpPr>
        <p:spPr>
          <a:xfrm>
            <a:off x="1632656" y="814347"/>
            <a:ext cx="8926688" cy="52293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製品単価・コスト構造のイメージ</a:t>
            </a:r>
            <a:endParaRPr lang="en-US" altLang="ja-JP" sz="1400" dirty="0">
              <a:solidFill>
                <a:srgbClr val="FF0000"/>
              </a:solidFill>
              <a:latin typeface="Meiryo UI" panose="020B0604030504040204" pitchFamily="50" charset="-128"/>
              <a:ea typeface="Meiryo UI" panose="020B0604030504040204" pitchFamily="50" charset="-128"/>
            </a:endParaRPr>
          </a:p>
          <a:p>
            <a:r>
              <a:rPr lang="ja-JP" altLang="en-US" sz="1400" dirty="0">
                <a:solidFill>
                  <a:srgbClr val="FF0000"/>
                </a:solidFill>
                <a:latin typeface="Meiryo UI" panose="020B0604030504040204" pitchFamily="50" charset="-128"/>
                <a:ea typeface="Meiryo UI" panose="020B0604030504040204" pitchFamily="50" charset="-128"/>
              </a:rPr>
              <a:t>　　→以下に注意すること。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ETS</a:t>
            </a:r>
            <a:r>
              <a:rPr lang="ja-JP" altLang="en-US" sz="1400" dirty="0">
                <a:solidFill>
                  <a:srgbClr val="FF0000"/>
                </a:solidFill>
                <a:latin typeface="Meiryo UI" panose="020B0604030504040204" pitchFamily="50" charset="-128"/>
                <a:ea typeface="Meiryo UI" panose="020B0604030504040204" pitchFamily="50" charset="-128"/>
              </a:rPr>
              <a:t>回避額：</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（図の</a:t>
            </a: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）グリーン化したことによる</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炭素価格（</a:t>
            </a:r>
            <a:r>
              <a:rPr lang="en-US" altLang="ja-JP" sz="1400" dirty="0">
                <a:solidFill>
                  <a:srgbClr val="FF0000"/>
                </a:solidFill>
                <a:latin typeface="Meiryo UI" panose="020B0604030504040204" pitchFamily="50" charset="-128"/>
                <a:ea typeface="Meiryo UI" panose="020B0604030504040204" pitchFamily="50" charset="-128"/>
              </a:rPr>
              <a:t>20xx</a:t>
            </a:r>
            <a:r>
              <a:rPr lang="ja-JP" altLang="en-US" sz="1400" dirty="0">
                <a:solidFill>
                  <a:srgbClr val="FF0000"/>
                </a:solidFill>
                <a:latin typeface="Meiryo UI" panose="020B0604030504040204" pitchFamily="50" charset="-128"/>
                <a:ea typeface="Meiryo UI" panose="020B0604030504040204" pitchFamily="50" charset="-128"/>
              </a:rPr>
              <a:t>年）で積算すること。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（図の</a:t>
            </a:r>
            <a:r>
              <a:rPr kumimoji="0" lang="en-US" altLang="ja-JP" sz="1400" dirty="0">
                <a:solidFill>
                  <a:srgbClr val="FF0000"/>
                </a:solidFill>
                <a:latin typeface="Meiryo UI" panose="020B0604030504040204" pitchFamily="50" charset="-128"/>
                <a:ea typeface="Meiryo UI" panose="020B0604030504040204" pitchFamily="50" charset="-128"/>
              </a:rPr>
              <a:t>D</a:t>
            </a:r>
            <a:r>
              <a:rPr kumimoji="0"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グリーン化したことによる</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a:t>
            </a:r>
            <a:r>
              <a:rPr lang="en-US" altLang="ja-JP" sz="1400" dirty="0">
                <a:solidFill>
                  <a:srgbClr val="FF0000"/>
                </a:solidFill>
                <a:latin typeface="Meiryo UI" panose="020B0604030504040204" pitchFamily="50" charset="-128"/>
                <a:ea typeface="Meiryo UI" panose="020B0604030504040204" pitchFamily="50" charset="-128"/>
              </a:rPr>
              <a:t>× </a:t>
            </a:r>
            <a:r>
              <a:rPr lang="ja-JP" altLang="en-US" sz="1400" dirty="0">
                <a:solidFill>
                  <a:srgbClr val="FF0000"/>
                </a:solidFill>
                <a:latin typeface="Meiryo UI" panose="020B0604030504040204" pitchFamily="50" charset="-128"/>
                <a:ea typeface="Meiryo UI" panose="020B0604030504040204" pitchFamily="50" charset="-128"/>
              </a:rPr>
              <a:t>炭素価格</a:t>
            </a:r>
            <a:r>
              <a:rPr lang="ja-JP" altLang="en-US" sz="1400" b="1" u="sng" dirty="0">
                <a:solidFill>
                  <a:srgbClr val="FF0000"/>
                </a:solidFill>
                <a:latin typeface="Meiryo UI" panose="020B0604030504040204" pitchFamily="50" charset="-128"/>
                <a:ea typeface="Meiryo UI" panose="020B0604030504040204" pitchFamily="50" charset="-128"/>
              </a:rPr>
              <a:t>差</a:t>
            </a:r>
            <a:r>
              <a:rPr lang="ja-JP" altLang="en-US" sz="1400" dirty="0">
                <a:solidFill>
                  <a:srgbClr val="FF0000"/>
                </a:solidFill>
                <a:latin typeface="Meiryo UI" panose="020B0604030504040204" pitchFamily="50" charset="-128"/>
                <a:ea typeface="Meiryo UI" panose="020B0604030504040204" pitchFamily="50" charset="-128"/>
              </a:rPr>
              <a:t>（</a:t>
            </a:r>
            <a:r>
              <a:rPr kumimoji="0" lang="ja-JP" altLang="en-US" sz="1400" dirty="0">
                <a:solidFill>
                  <a:srgbClr val="FF0000"/>
                </a:solidFill>
                <a:latin typeface="Meiryo UI" panose="020B0604030504040204" pitchFamily="50" charset="-128"/>
                <a:ea typeface="Meiryo UI" panose="020B0604030504040204" pitchFamily="50" charset="-128"/>
              </a:rPr>
              <a:t>②の</a:t>
            </a:r>
            <a:r>
              <a:rPr kumimoji="0" lang="en-US" altLang="ja-JP" sz="1400" u="sng" dirty="0">
                <a:solidFill>
                  <a:srgbClr val="FF0000"/>
                </a:solidFill>
                <a:latin typeface="Meiryo UI" panose="020B0604030504040204" pitchFamily="50" charset="-128"/>
                <a:ea typeface="Meiryo UI" panose="020B0604030504040204" pitchFamily="50" charset="-128"/>
              </a:rPr>
              <a:t>20xx</a:t>
            </a:r>
            <a:r>
              <a:rPr kumimoji="0" lang="ja-JP" altLang="en-US" sz="1400" u="sng" dirty="0">
                <a:solidFill>
                  <a:srgbClr val="FF0000"/>
                </a:solidFill>
                <a:latin typeface="Meiryo UI" panose="020B0604030504040204" pitchFamily="50" charset="-128"/>
                <a:ea typeface="Meiryo UI" panose="020B0604030504040204" pitchFamily="50" charset="-128"/>
              </a:rPr>
              <a:t>年から</a:t>
            </a:r>
            <a:r>
              <a:rPr kumimoji="0" lang="ja-JP" altLang="en-US" sz="1400" dirty="0">
                <a:solidFill>
                  <a:srgbClr val="FF0000"/>
                </a:solidFill>
                <a:latin typeface="Meiryo UI" panose="020B0604030504040204" pitchFamily="50" charset="-128"/>
                <a:ea typeface="Meiryo UI" panose="020B0604030504040204" pitchFamily="50" charset="-128"/>
              </a:rPr>
              <a:t>、③の</a:t>
            </a:r>
            <a:r>
              <a:rPr kumimoji="0" lang="en-US" altLang="ja-JP" sz="1400" u="sng" dirty="0">
                <a:solidFill>
                  <a:srgbClr val="FF0000"/>
                </a:solidFill>
                <a:latin typeface="Meiryo UI" panose="020B0604030504040204" pitchFamily="50" charset="-128"/>
                <a:ea typeface="Meiryo UI" panose="020B0604030504040204" pitchFamily="50" charset="-128"/>
              </a:rPr>
              <a:t>20</a:t>
            </a:r>
            <a:r>
              <a:rPr kumimoji="0" lang="ja-JP" altLang="en-US" sz="1400" u="sng" dirty="0">
                <a:solidFill>
                  <a:srgbClr val="FF0000"/>
                </a:solidFill>
                <a:latin typeface="Meiryo UI" panose="020B0604030504040204" pitchFamily="50" charset="-128"/>
                <a:ea typeface="Meiryo UI" panose="020B0604030504040204" pitchFamily="50" charset="-128"/>
              </a:rPr>
              <a:t>▲▲年にかけて</a:t>
            </a:r>
            <a:r>
              <a:rPr kumimoji="0" lang="ja-JP" altLang="en-US" sz="1400" dirty="0">
                <a:solidFill>
                  <a:srgbClr val="FF0000"/>
                </a:solidFill>
                <a:latin typeface="Meiryo UI" panose="020B0604030504040204" pitchFamily="50" charset="-128"/>
                <a:ea typeface="Meiryo UI" panose="020B0604030504040204" pitchFamily="50" charset="-128"/>
              </a:rPr>
              <a:t>増減すると予想した炭素価格差）で積算すること。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上記の計算に用いた</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排出削減量、炭素価格、炭素価格差について、その値も示すこと（別紙として構わない）</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固定費削減（図の</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）：グリーン化に資する部分とグリーン化以外の削減効果を合算して記載すること。変動費削減（図の</a:t>
            </a:r>
            <a:r>
              <a:rPr kumimoji="0" lang="en-US" altLang="ja-JP" sz="1400" dirty="0">
                <a:solidFill>
                  <a:srgbClr val="FF0000"/>
                </a:solidFill>
                <a:latin typeface="Meiryo UI" panose="020B0604030504040204" pitchFamily="50" charset="-128"/>
                <a:ea typeface="Meiryo UI" panose="020B0604030504040204" pitchFamily="50" charset="-128"/>
              </a:rPr>
              <a:t>C</a:t>
            </a:r>
            <a:r>
              <a:rPr kumimoji="0" lang="ja-JP" altLang="en-US" sz="1400" dirty="0">
                <a:solidFill>
                  <a:srgbClr val="FF0000"/>
                </a:solidFill>
                <a:latin typeface="Meiryo UI" panose="020B0604030504040204" pitchFamily="50" charset="-128"/>
                <a:ea typeface="Meiryo UI" panose="020B0604030504040204" pitchFamily="50" charset="-128"/>
              </a:rPr>
              <a:t>）も同様の扱いとする。</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その他：時間軸は、①と②が同一であり、③のみ①②より後の年度となる。</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製品の単価向上・コストダウンに向けた</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単価向上：</a:t>
            </a:r>
            <a:r>
              <a:rPr kumimoji="0" lang="ja-JP" altLang="en-US" sz="1400" dirty="0">
                <a:solidFill>
                  <a:srgbClr val="FF0000"/>
                </a:solidFill>
                <a:latin typeface="Meiryo UI" panose="020B0604030504040204" pitchFamily="50" charset="-128"/>
                <a:ea typeface="Meiryo UI" panose="020B0604030504040204" pitchFamily="50" charset="-128"/>
              </a:rPr>
              <a:t>グリーンプレミアムとその他の価値訴求によるものを分けて記載すること。ただし、特に</a:t>
            </a:r>
            <a:r>
              <a:rPr kumimoji="0" lang="en-US" altLang="ja-JP" sz="1400" dirty="0">
                <a:solidFill>
                  <a:srgbClr val="FF0000"/>
                </a:solidFill>
                <a:latin typeface="Meiryo UI" panose="020B0604030504040204" pitchFamily="50" charset="-128"/>
                <a:ea typeface="Meiryo UI" panose="020B0604030504040204" pitchFamily="50" charset="-128"/>
              </a:rPr>
              <a:t>KPI</a:t>
            </a:r>
            <a:r>
              <a:rPr kumimoji="0" lang="ja-JP" altLang="en-US" sz="1400" dirty="0">
                <a:solidFill>
                  <a:srgbClr val="FF0000"/>
                </a:solidFill>
                <a:latin typeface="Meiryo UI" panose="020B0604030504040204" pitchFamily="50" charset="-128"/>
                <a:ea typeface="Meiryo UI" panose="020B0604030504040204" pitchFamily="50" charset="-128"/>
              </a:rPr>
              <a:t>について、グリーンプレミアムとその他価値による区分けが難しい場合には、一つにまとめて記載しても良い。</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コストダウン：</a:t>
            </a:r>
            <a:r>
              <a:rPr kumimoji="0" lang="en-US" altLang="ja-JP" sz="1400" dirty="0">
                <a:solidFill>
                  <a:srgbClr val="FF0000"/>
                </a:solidFill>
                <a:latin typeface="Meiryo UI" panose="020B0604030504040204" pitchFamily="50" charset="-128"/>
                <a:ea typeface="Meiryo UI" panose="020B0604030504040204" pitchFamily="50" charset="-128"/>
              </a:rPr>
              <a:t>ETS</a:t>
            </a:r>
            <a:r>
              <a:rPr kumimoji="0" lang="ja-JP" altLang="en-US" sz="1400" dirty="0">
                <a:solidFill>
                  <a:srgbClr val="FF0000"/>
                </a:solidFill>
                <a:latin typeface="Meiryo UI" panose="020B0604030504040204" pitchFamily="50" charset="-128"/>
                <a:ea typeface="Meiryo UI" panose="020B0604030504040204" pitchFamily="50" charset="-128"/>
              </a:rPr>
              <a:t>回避額、固定費、変動費を分けて記載すること。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92A3D32E-AD5B-CCB2-A186-46DEBEB25FAF}"/>
              </a:ext>
            </a:extLst>
          </p:cNvPr>
          <p:cNvSpPr/>
          <p:nvPr/>
        </p:nvSpPr>
        <p:spPr bwMode="gray">
          <a:xfrm>
            <a:off x="-60046" y="5954021"/>
            <a:ext cx="1762291" cy="44669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①</a:t>
            </a:r>
            <a:r>
              <a:rPr kumimoji="0" lang="en-US" altLang="ja-JP" sz="1200" dirty="0">
                <a:latin typeface="Meiryo UI" panose="020B0604030504040204" pitchFamily="50" charset="-128"/>
                <a:ea typeface="Meiryo UI" panose="020B0604030504040204" pitchFamily="50" charset="-128"/>
              </a:rPr>
              <a:t>20xx</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（グリーン化しない場合）</a:t>
            </a:r>
          </a:p>
        </p:txBody>
      </p:sp>
    </p:spTree>
    <p:extLst>
      <p:ext uri="{BB962C8B-B14F-4D97-AF65-F5344CB8AC3E}">
        <p14:creationId xmlns:p14="http://schemas.microsoft.com/office/powerpoint/2010/main" val="7034473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4800">
                <a:solidFill>
                  <a:schemeClr val="tx1"/>
                </a:solidFill>
                <a:latin typeface="Meiryo UI" panose="020B0604030504040204" pitchFamily="50" charset="-128"/>
                <a:ea typeface="Meiryo UI" panose="020B0604030504040204" pitchFamily="50" charset="-128"/>
              </a:rPr>
              <a:t>①基本的事項の審査</a:t>
            </a:r>
            <a:endParaRPr lang="en-US" altLang="ja-JP" sz="48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36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2B9FA-688D-6010-3862-22B3696F6941}"/>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5D715632-2F79-C7FC-70DE-32F047E9FA1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5D715632-2F79-C7FC-70DE-32F047E9FA1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70134969-7C69-9ACF-639F-85C16F0C7A4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ⅳ</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78C21D09-C9A3-E3E8-1835-078EE6977A2E}"/>
              </a:ext>
            </a:extLst>
          </p:cNvPr>
          <p:cNvSpPr txBox="1">
            <a:spLocks/>
          </p:cNvSpPr>
          <p:nvPr/>
        </p:nvSpPr>
        <p:spPr>
          <a:xfrm>
            <a:off x="179999" y="648147"/>
            <a:ext cx="11667443"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a:t>
            </a:r>
            <a:r>
              <a:rPr lang="ja-JP" altLang="en-US" dirty="0">
                <a:solidFill>
                  <a:schemeClr val="tx1"/>
                </a:solidFill>
              </a:rPr>
              <a:t>個社による計画・取組</a:t>
            </a:r>
            <a:r>
              <a:rPr lang="en-US" altLang="ja-JP" dirty="0">
                <a:solidFill>
                  <a:schemeClr val="tx1"/>
                </a:solidFill>
              </a:rPr>
              <a:t>】</a:t>
            </a:r>
            <a:r>
              <a:rPr kumimoji="1" lang="ja-JP" altLang="en-US" dirty="0">
                <a:solidFill>
                  <a:schemeClr val="tx1"/>
                </a:solidFill>
              </a:rPr>
              <a:t>原料</a:t>
            </a:r>
            <a:r>
              <a:rPr lang="ja-JP" altLang="en-US" dirty="0">
                <a:solidFill>
                  <a:schemeClr val="tx1"/>
                </a:solidFill>
              </a:rPr>
              <a:t>については、</a:t>
            </a:r>
            <a:r>
              <a:rPr kumimoji="1" lang="ja-JP" altLang="en-US" dirty="0">
                <a:solidFill>
                  <a:schemeClr val="tx1"/>
                </a:solidFill>
              </a:rPr>
              <a:t>調達先の分散化や</a:t>
            </a:r>
            <a:r>
              <a:rPr kumimoji="1" lang="en-US" altLang="ja-JP" dirty="0">
                <a:solidFill>
                  <a:schemeClr val="tx1"/>
                </a:solidFill>
              </a:rPr>
              <a:t>xx</a:t>
            </a:r>
            <a:r>
              <a:rPr kumimoji="1" lang="ja-JP" altLang="en-US" dirty="0">
                <a:solidFill>
                  <a:schemeClr val="tx1"/>
                </a:solidFill>
              </a:rPr>
              <a:t>により安価且つ安定調達を図る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77598E1C-54AF-7182-E0CD-81181AD549C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1792EBD4-45AB-8199-6C85-F9EE615977BB}"/>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2" name="テキスト ボックス 1">
            <a:extLst>
              <a:ext uri="{FF2B5EF4-FFF2-40B4-BE49-F238E27FC236}">
                <a16:creationId xmlns:a16="http://schemas.microsoft.com/office/drawing/2014/main" id="{230A0CA4-651D-8EAD-E556-B4982FA3D180}"/>
              </a:ext>
            </a:extLst>
          </p:cNvPr>
          <p:cNvSpPr txBox="1"/>
          <p:nvPr/>
        </p:nvSpPr>
        <p:spPr>
          <a:xfrm>
            <a:off x="777063" y="2902052"/>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使用原料</a:t>
            </a:r>
          </a:p>
        </p:txBody>
      </p:sp>
      <p:sp>
        <p:nvSpPr>
          <p:cNvPr id="21" name="テキスト ボックス 20">
            <a:extLst>
              <a:ext uri="{FF2B5EF4-FFF2-40B4-BE49-F238E27FC236}">
                <a16:creationId xmlns:a16="http://schemas.microsoft.com/office/drawing/2014/main" id="{28A937FA-7671-FCB6-6C93-A801C50F88BB}"/>
              </a:ext>
            </a:extLst>
          </p:cNvPr>
          <p:cNvSpPr txBox="1"/>
          <p:nvPr/>
        </p:nvSpPr>
        <p:spPr>
          <a:xfrm>
            <a:off x="778208" y="3752601"/>
            <a:ext cx="1152000" cy="127517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CB9223A2-F409-A05E-E89F-B89B04C6E424}"/>
              </a:ext>
            </a:extLst>
          </p:cNvPr>
          <p:cNvSpPr/>
          <p:nvPr/>
        </p:nvSpPr>
        <p:spPr>
          <a:xfrm>
            <a:off x="2034155" y="2902052"/>
            <a:ext cx="9379637"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及び原料</a:t>
            </a:r>
            <a:r>
              <a:rPr kumimoji="1" lang="en-US" altLang="ja-JP" sz="1200">
                <a:solidFill>
                  <a:schemeClr val="tx1"/>
                </a:solidFill>
                <a:latin typeface="Meiryo UI" panose="020B0604030504040204" pitchFamily="50" charset="-128"/>
                <a:ea typeface="Meiryo UI" panose="020B0604030504040204" pitchFamily="50" charset="-128"/>
              </a:rPr>
              <a:t>B</a:t>
            </a:r>
          </a:p>
        </p:txBody>
      </p:sp>
      <p:sp>
        <p:nvSpPr>
          <p:cNvPr id="31" name="正方形/長方形 30">
            <a:extLst>
              <a:ext uri="{FF2B5EF4-FFF2-40B4-BE49-F238E27FC236}">
                <a16:creationId xmlns:a16="http://schemas.microsoft.com/office/drawing/2014/main" id="{CF29605B-DE89-95EE-9368-A7BA901F16C4}"/>
              </a:ext>
            </a:extLst>
          </p:cNvPr>
          <p:cNvSpPr/>
          <p:nvPr/>
        </p:nvSpPr>
        <p:spPr>
          <a:xfrm>
            <a:off x="2034155" y="3244161"/>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2F6D0EDB-7E8D-B73E-9A46-31DE852955FE}"/>
              </a:ext>
            </a:extLst>
          </p:cNvPr>
          <p:cNvSpPr/>
          <p:nvPr/>
        </p:nvSpPr>
        <p:spPr>
          <a:xfrm>
            <a:off x="4764702" y="3244161"/>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8D0123B1-BE1F-8561-4D5E-C6FF613A9C12}"/>
              </a:ext>
            </a:extLst>
          </p:cNvPr>
          <p:cNvSpPr/>
          <p:nvPr/>
        </p:nvSpPr>
        <p:spPr>
          <a:xfrm>
            <a:off x="8860517" y="3244161"/>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435FB3C7-00F4-8BBE-EFA7-0E4464B6947B}"/>
              </a:ext>
            </a:extLst>
          </p:cNvPr>
          <p:cNvSpPr/>
          <p:nvPr/>
        </p:nvSpPr>
        <p:spPr>
          <a:xfrm>
            <a:off x="2032493" y="3752600"/>
            <a:ext cx="2562797"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88E24C31-E204-B1F9-D999-851D172CA3FA}"/>
              </a:ext>
            </a:extLst>
          </p:cNvPr>
          <p:cNvSpPr/>
          <p:nvPr/>
        </p:nvSpPr>
        <p:spPr>
          <a:xfrm>
            <a:off x="2034154" y="4417240"/>
            <a:ext cx="9379638"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を締結し議論中</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社における原料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の実証事業を通じて、</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により調達予定であり、調達量は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2" name="矢印: 五方向 41">
            <a:extLst>
              <a:ext uri="{FF2B5EF4-FFF2-40B4-BE49-F238E27FC236}">
                <a16:creationId xmlns:a16="http://schemas.microsoft.com/office/drawing/2014/main" id="{DD7DFEE2-475F-F413-47CD-F6842BAF2A4F}"/>
              </a:ext>
            </a:extLst>
          </p:cNvPr>
          <p:cNvSpPr/>
          <p:nvPr/>
        </p:nvSpPr>
        <p:spPr>
          <a:xfrm>
            <a:off x="2034157"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4" name="矢印: 五方向 43">
            <a:extLst>
              <a:ext uri="{FF2B5EF4-FFF2-40B4-BE49-F238E27FC236}">
                <a16:creationId xmlns:a16="http://schemas.microsoft.com/office/drawing/2014/main" id="{48E275A5-2665-627D-9EA6-47B0DA1F955D}"/>
              </a:ext>
            </a:extLst>
          </p:cNvPr>
          <p:cNvSpPr/>
          <p:nvPr/>
        </p:nvSpPr>
        <p:spPr>
          <a:xfrm>
            <a:off x="3399429"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5" name="矢印: 五方向 44">
            <a:extLst>
              <a:ext uri="{FF2B5EF4-FFF2-40B4-BE49-F238E27FC236}">
                <a16:creationId xmlns:a16="http://schemas.microsoft.com/office/drawing/2014/main" id="{3CB53DA3-3BDA-7DB7-CA09-AAF3E36BE62D}"/>
              </a:ext>
            </a:extLst>
          </p:cNvPr>
          <p:cNvSpPr/>
          <p:nvPr/>
        </p:nvSpPr>
        <p:spPr>
          <a:xfrm>
            <a:off x="4764701"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7" name="矢印: 五方向 46">
            <a:extLst>
              <a:ext uri="{FF2B5EF4-FFF2-40B4-BE49-F238E27FC236}">
                <a16:creationId xmlns:a16="http://schemas.microsoft.com/office/drawing/2014/main" id="{8616327C-C52A-9432-D4F9-06D2D674F620}"/>
              </a:ext>
            </a:extLst>
          </p:cNvPr>
          <p:cNvSpPr/>
          <p:nvPr/>
        </p:nvSpPr>
        <p:spPr>
          <a:xfrm>
            <a:off x="6129973"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8" name="矢印: 五方向 47">
            <a:extLst>
              <a:ext uri="{FF2B5EF4-FFF2-40B4-BE49-F238E27FC236}">
                <a16:creationId xmlns:a16="http://schemas.microsoft.com/office/drawing/2014/main" id="{796E5E89-9558-264B-C68B-79FBE67C10AB}"/>
              </a:ext>
            </a:extLst>
          </p:cNvPr>
          <p:cNvSpPr/>
          <p:nvPr/>
        </p:nvSpPr>
        <p:spPr>
          <a:xfrm>
            <a:off x="7495245"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9" name="矢印: 五方向 48">
            <a:extLst>
              <a:ext uri="{FF2B5EF4-FFF2-40B4-BE49-F238E27FC236}">
                <a16:creationId xmlns:a16="http://schemas.microsoft.com/office/drawing/2014/main" id="{BE2DA624-6A46-8EE2-46FC-06F18ED00685}"/>
              </a:ext>
            </a:extLst>
          </p:cNvPr>
          <p:cNvSpPr/>
          <p:nvPr/>
        </p:nvSpPr>
        <p:spPr>
          <a:xfrm>
            <a:off x="8860518"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50" name="矢印: 五方向 49">
            <a:extLst>
              <a:ext uri="{FF2B5EF4-FFF2-40B4-BE49-F238E27FC236}">
                <a16:creationId xmlns:a16="http://schemas.microsoft.com/office/drawing/2014/main" id="{734F7E67-CBC7-6D43-0C50-DC530001D94E}"/>
              </a:ext>
            </a:extLst>
          </p:cNvPr>
          <p:cNvSpPr/>
          <p:nvPr/>
        </p:nvSpPr>
        <p:spPr>
          <a:xfrm>
            <a:off x="10225792" y="1745395"/>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51" name="テキスト ボックス 50">
            <a:extLst>
              <a:ext uri="{FF2B5EF4-FFF2-40B4-BE49-F238E27FC236}">
                <a16:creationId xmlns:a16="http://schemas.microsoft.com/office/drawing/2014/main" id="{1CEF4520-765E-37A5-81E6-DF83B3A96855}"/>
              </a:ext>
            </a:extLst>
          </p:cNvPr>
          <p:cNvSpPr txBox="1"/>
          <p:nvPr/>
        </p:nvSpPr>
        <p:spPr>
          <a:xfrm>
            <a:off x="777063" y="3244161"/>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調達量</a:t>
            </a:r>
          </a:p>
        </p:txBody>
      </p:sp>
      <p:sp>
        <p:nvSpPr>
          <p:cNvPr id="52" name="正方形/長方形 51">
            <a:extLst>
              <a:ext uri="{FF2B5EF4-FFF2-40B4-BE49-F238E27FC236}">
                <a16:creationId xmlns:a16="http://schemas.microsoft.com/office/drawing/2014/main" id="{91B316DE-22FB-CC6C-337C-891E9F9511C0}"/>
              </a:ext>
            </a:extLst>
          </p:cNvPr>
          <p:cNvSpPr/>
          <p:nvPr/>
        </p:nvSpPr>
        <p:spPr>
          <a:xfrm>
            <a:off x="2034156" y="2051504"/>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53" name="正方形/長方形 52">
            <a:extLst>
              <a:ext uri="{FF2B5EF4-FFF2-40B4-BE49-F238E27FC236}">
                <a16:creationId xmlns:a16="http://schemas.microsoft.com/office/drawing/2014/main" id="{66CDF18F-2BBB-6501-E1F9-AAA0B62365E9}"/>
              </a:ext>
            </a:extLst>
          </p:cNvPr>
          <p:cNvSpPr/>
          <p:nvPr/>
        </p:nvSpPr>
        <p:spPr>
          <a:xfrm>
            <a:off x="4764702" y="2051504"/>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54" name="正方形/長方形 53">
            <a:extLst>
              <a:ext uri="{FF2B5EF4-FFF2-40B4-BE49-F238E27FC236}">
                <a16:creationId xmlns:a16="http://schemas.microsoft.com/office/drawing/2014/main" id="{5F5F3D33-D579-04D9-A0FB-BE87D5969C07}"/>
              </a:ext>
            </a:extLst>
          </p:cNvPr>
          <p:cNvSpPr/>
          <p:nvPr/>
        </p:nvSpPr>
        <p:spPr>
          <a:xfrm>
            <a:off x="8860517" y="2051504"/>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55" name="テキスト ボックス 54">
            <a:extLst>
              <a:ext uri="{FF2B5EF4-FFF2-40B4-BE49-F238E27FC236}">
                <a16:creationId xmlns:a16="http://schemas.microsoft.com/office/drawing/2014/main" id="{A4EE34EF-7428-9D5B-82B0-B3864E72B4C1}"/>
              </a:ext>
            </a:extLst>
          </p:cNvPr>
          <p:cNvSpPr txBox="1"/>
          <p:nvPr/>
        </p:nvSpPr>
        <p:spPr>
          <a:xfrm>
            <a:off x="777063" y="2051504"/>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生産物・量</a:t>
            </a:r>
          </a:p>
        </p:txBody>
      </p:sp>
      <p:sp>
        <p:nvSpPr>
          <p:cNvPr id="56" name="正方形/長方形 55">
            <a:extLst>
              <a:ext uri="{FF2B5EF4-FFF2-40B4-BE49-F238E27FC236}">
                <a16:creationId xmlns:a16="http://schemas.microsoft.com/office/drawing/2014/main" id="{5D90A43B-68E1-CD71-5C14-BA80EE96EA8A}"/>
              </a:ext>
            </a:extLst>
          </p:cNvPr>
          <p:cNvSpPr/>
          <p:nvPr/>
        </p:nvSpPr>
        <p:spPr>
          <a:xfrm>
            <a:off x="4764700" y="3752600"/>
            <a:ext cx="6649091" cy="610531"/>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C</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経済性の観点から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経由で調達予定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7" name="テキスト ボックス 56">
            <a:extLst>
              <a:ext uri="{FF2B5EF4-FFF2-40B4-BE49-F238E27FC236}">
                <a16:creationId xmlns:a16="http://schemas.microsoft.com/office/drawing/2014/main" id="{438BEFD9-B132-DF90-CB89-FB3334FA8434}"/>
              </a:ext>
            </a:extLst>
          </p:cNvPr>
          <p:cNvSpPr txBox="1"/>
          <p:nvPr/>
        </p:nvSpPr>
        <p:spPr>
          <a:xfrm>
            <a:off x="1920271" y="1414287"/>
            <a:ext cx="1864613" cy="276999"/>
          </a:xfrm>
          <a:prstGeom prst="rect">
            <a:avLst/>
          </a:prstGeom>
          <a:noFill/>
        </p:spPr>
        <p:txBody>
          <a:bodyPr wrap="none" rtlCol="0">
            <a:spAutoFit/>
          </a:bodyPr>
          <a:lstStyle/>
          <a:p>
            <a:r>
              <a:rPr lang="ja-JP" altLang="en-US" sz="1200">
                <a:latin typeface="Meiryo UI" panose="020B0604030504040204" pitchFamily="50" charset="-128"/>
                <a:ea typeface="Meiryo UI" panose="020B0604030504040204" pitchFamily="50" charset="-128"/>
              </a:rPr>
              <a:t>（グリーン製品生産開始）</a:t>
            </a:r>
            <a:endParaRPr kumimoji="1" lang="en-US" altLang="ja-JP" sz="1200">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4BC6A7A5-A419-CDA6-2AC2-158F35E07F86}"/>
              </a:ext>
            </a:extLst>
          </p:cNvPr>
          <p:cNvSpPr/>
          <p:nvPr/>
        </p:nvSpPr>
        <p:spPr>
          <a:xfrm>
            <a:off x="2034154" y="5081880"/>
            <a:ext cx="9379638" cy="80514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複数の供給先を確保して競争を促すことによる価格交渉力の向上</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輸送コスト・為替リスクを減らすために近隣の供給源を優先</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1CB5CBDB-8283-125E-ECB4-14D944FBAA03}"/>
              </a:ext>
            </a:extLst>
          </p:cNvPr>
          <p:cNvSpPr txBox="1"/>
          <p:nvPr/>
        </p:nvSpPr>
        <p:spPr>
          <a:xfrm>
            <a:off x="778208" y="5089421"/>
            <a:ext cx="1152000" cy="79848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安価な調達に向けた取組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13C40DF4-4DA5-103B-C07F-FB0A1A6BBE53}"/>
              </a:ext>
            </a:extLst>
          </p:cNvPr>
          <p:cNvSpPr/>
          <p:nvPr/>
        </p:nvSpPr>
        <p:spPr>
          <a:xfrm>
            <a:off x="2034155" y="2393613"/>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94FB2D2E-B503-AAE2-6D57-D785BF0337C0}"/>
              </a:ext>
            </a:extLst>
          </p:cNvPr>
          <p:cNvSpPr/>
          <p:nvPr/>
        </p:nvSpPr>
        <p:spPr>
          <a:xfrm>
            <a:off x="4764702" y="2393613"/>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2A3EFEBE-06B4-ACDF-3EA0-13324A4D5360}"/>
              </a:ext>
            </a:extLst>
          </p:cNvPr>
          <p:cNvSpPr/>
          <p:nvPr/>
        </p:nvSpPr>
        <p:spPr>
          <a:xfrm>
            <a:off x="8860517" y="2393613"/>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13A7D269-D7C2-564D-5FC7-64CCFC3FE8B9}"/>
              </a:ext>
            </a:extLst>
          </p:cNvPr>
          <p:cNvSpPr txBox="1"/>
          <p:nvPr/>
        </p:nvSpPr>
        <p:spPr>
          <a:xfrm>
            <a:off x="777063" y="2393613"/>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生産物の</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用途先</a:t>
            </a:r>
          </a:p>
        </p:txBody>
      </p:sp>
      <p:sp>
        <p:nvSpPr>
          <p:cNvPr id="64" name="正方形/長方形 63">
            <a:extLst>
              <a:ext uri="{FF2B5EF4-FFF2-40B4-BE49-F238E27FC236}">
                <a16:creationId xmlns:a16="http://schemas.microsoft.com/office/drawing/2014/main" id="{FF174D7D-86EC-082A-10F1-4FA4AB26F5D6}"/>
              </a:ext>
            </a:extLst>
          </p:cNvPr>
          <p:cNvSpPr/>
          <p:nvPr/>
        </p:nvSpPr>
        <p:spPr>
          <a:xfrm>
            <a:off x="2034154" y="5948673"/>
            <a:ext cx="9379638" cy="80514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静脈系プレイヤーとの共同スキームの構築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原料の実証事業への出資・共同参画</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5" name="テキスト ボックス 64">
            <a:extLst>
              <a:ext uri="{FF2B5EF4-FFF2-40B4-BE49-F238E27FC236}">
                <a16:creationId xmlns:a16="http://schemas.microsoft.com/office/drawing/2014/main" id="{5DA1B8B6-0083-10EF-9ECB-972120B43D97}"/>
              </a:ext>
            </a:extLst>
          </p:cNvPr>
          <p:cNvSpPr txBox="1"/>
          <p:nvPr/>
        </p:nvSpPr>
        <p:spPr>
          <a:xfrm>
            <a:off x="778208" y="5956214"/>
            <a:ext cx="1152000" cy="79848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安定的な</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2A674D07-3E12-35E9-13B0-B0053C918A3F}"/>
              </a:ext>
            </a:extLst>
          </p:cNvPr>
          <p:cNvSpPr/>
          <p:nvPr/>
        </p:nvSpPr>
        <p:spPr>
          <a:xfrm>
            <a:off x="2161954" y="1880715"/>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グリーン製品生産を開始する年度から最低</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年間分の原料調達計画（</a:t>
            </a:r>
            <a:r>
              <a:rPr lang="ja-JP" altLang="en-US" sz="1400" b="1" dirty="0">
                <a:solidFill>
                  <a:srgbClr val="FF0000"/>
                </a:solidFill>
                <a:latin typeface="Meiryo UI" panose="020B0604030504040204" pitchFamily="50" charset="-128"/>
                <a:ea typeface="Meiryo UI" panose="020B0604030504040204" pitchFamily="50" charset="-128"/>
              </a:rPr>
              <a:t>個社の計画・取組</a:t>
            </a:r>
            <a:r>
              <a:rPr lang="ja-JP" altLang="en-US" sz="1400" dirty="0">
                <a:solidFill>
                  <a:srgbClr val="FF0000"/>
                </a:solidFill>
                <a:latin typeface="Meiryo UI" panose="020B0604030504040204" pitchFamily="50" charset="-128"/>
                <a:ea typeface="Meiryo UI" panose="020B0604030504040204" pitchFamily="50" charset="-128"/>
              </a:rPr>
              <a:t>）</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→生産物・量、生産物の用途先、使用原料、調達量を明記の上、原料の調達候補先、調達量、交渉状況、安価且つ安定的な調達に向けた取組等について、時間軸で記載すること。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b="1" dirty="0">
                <a:solidFill>
                  <a:srgbClr val="FF0000"/>
                </a:solidFill>
                <a:latin typeface="Meiryo UI" panose="020B0604030504040204" pitchFamily="50" charset="-128"/>
                <a:ea typeface="Meiryo UI" panose="020B0604030504040204" pitchFamily="50" charset="-128"/>
              </a:rPr>
              <a:t>※</a:t>
            </a:r>
            <a:r>
              <a:rPr lang="ja-JP" altLang="en-US" sz="1400" b="1" dirty="0">
                <a:solidFill>
                  <a:srgbClr val="FF0000"/>
                </a:solidFill>
                <a:latin typeface="Meiryo UI" panose="020B0604030504040204" pitchFamily="50" charset="-128"/>
                <a:ea typeface="Meiryo UI" panose="020B0604030504040204" pitchFamily="50" charset="-128"/>
              </a:rPr>
              <a:t>申請における、個社の計画・取組について記載すること。</a:t>
            </a:r>
            <a:endParaRPr kumimoji="1" lang="en-US" altLang="ja-JP" sz="1400" b="1" dirty="0">
              <a:solidFill>
                <a:schemeClr val="tx1"/>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r>
              <a:rPr lang="ja-JP" altLang="en-US" sz="1400" dirty="0">
                <a:solidFill>
                  <a:schemeClr val="tx1"/>
                </a:solidFill>
                <a:latin typeface="Meiryo UI" panose="020B0604030504040204" pitchFamily="50" charset="-128"/>
                <a:ea typeface="Meiryo UI" panose="020B0604030504040204" pitchFamily="50" charset="-128"/>
              </a:rPr>
              <a:t>例えば、安価且つ安定的な調達を、同一の施策の中で一体的に講じる場合には、「安価な調達に向けた取組」及び「安定的な調達に向けた取組」の欄を一つに統合することを妨げない。</a:t>
            </a:r>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886713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A182440C-3A87-F8D4-250E-0CE15E0F1CD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3414E45-BA6B-4FFD-BE38-78B5E04050F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dirty="0">
                <a:solidFill>
                  <a:prstClr val="black"/>
                </a:solidFill>
                <a:latin typeface="Meiryo UI" panose="020B0604030504040204" pitchFamily="50" charset="-128"/>
                <a:ea typeface="Meiryo UI" panose="020B0604030504040204" pitchFamily="50" charset="-128"/>
              </a:rPr>
              <a:t>④排出削減への貢献に関する審査</a:t>
            </a:r>
            <a:endParaRPr lang="en-US" altLang="ja-JP" sz="4800" dirty="0">
              <a:solidFill>
                <a:prstClr val="black"/>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r>
              <a:rPr kumimoji="1" lang="ja-JP" alt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該当頁なし）</a:t>
            </a:r>
            <a:endParaRPr kumimoji="1" 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68561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⑤民間企業のみでは投資判断が</a:t>
            </a:r>
            <a:endParaRPr kumimoji="1" lang="en-US" altLang="ja-JP" sz="480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真に困難な事業であることに関する審査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think-cell data - do not delete" hidden="1">
            <a:extLst>
              <a:ext uri="{FF2B5EF4-FFF2-40B4-BE49-F238E27FC236}">
                <a16:creationId xmlns:a16="http://schemas.microsoft.com/office/drawing/2014/main" id="{C9FA1F62-E9E3-0D43-F25C-D06191387514}"/>
              </a:ext>
            </a:extLst>
          </p:cNvPr>
          <p:cNvGraphicFramePr>
            <a:graphicFrameLocks noChangeAspect="1"/>
          </p:cNvGraphicFramePr>
          <p:nvPr>
            <p:custDataLst>
              <p:tags r:id="rId1"/>
            </p:custDataLst>
            <p:extLst>
              <p:ext uri="{D42A27DB-BD31-4B8C-83A1-F6EECF244321}">
                <p14:modId xmlns:p14="http://schemas.microsoft.com/office/powerpoint/2010/main" val="27534900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50" name="think-cell data - do not delete" hidden="1">
                        <a:extLst>
                          <a:ext uri="{FF2B5EF4-FFF2-40B4-BE49-F238E27FC236}">
                            <a16:creationId xmlns:a16="http://schemas.microsoft.com/office/drawing/2014/main" id="{C9FA1F62-E9E3-0D43-F25C-D0619138751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76559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765598"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基準</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765598" y="2190338"/>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IRR</a:t>
            </a:r>
          </a:p>
          <a:p>
            <a:pPr>
              <a:tabLst>
                <a:tab pos="177800" algn="l"/>
              </a:tabLst>
            </a:pPr>
            <a:r>
              <a:rPr kumimoji="1" lang="en-US" altLang="ja-JP" sz="1050">
                <a:solidFill>
                  <a:schemeClr val="tx1"/>
                </a:solidFill>
                <a:latin typeface="Meiryo UI" panose="020B0604030504040204" pitchFamily="50" charset="-128"/>
                <a:ea typeface="Meiryo UI" panose="020B0604030504040204" pitchFamily="50" charset="-128"/>
              </a:rPr>
              <a:t>※	Equity IRR</a:t>
            </a: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	Project IRR</a:t>
            </a:r>
            <a:r>
              <a:rPr kumimoji="1" lang="ja-JP" altLang="en-US" sz="1050">
                <a:solidFill>
                  <a:schemeClr val="tx1"/>
                </a:solidFill>
                <a:latin typeface="Meiryo UI" panose="020B0604030504040204" pitchFamily="50" charset="-128"/>
                <a:ea typeface="Meiryo UI" panose="020B0604030504040204" pitchFamily="50" charset="-128"/>
              </a:rPr>
              <a:t>の</a:t>
            </a:r>
            <a:br>
              <a:rPr kumimoji="1" lang="en-US" altLang="ja-JP" sz="1050">
                <a:solidFill>
                  <a:schemeClr val="tx1"/>
                </a:solidFill>
                <a:latin typeface="Meiryo UI" panose="020B0604030504040204" pitchFamily="50" charset="-128"/>
                <a:ea typeface="Meiryo UI" panose="020B0604030504040204" pitchFamily="50" charset="-128"/>
              </a:rPr>
            </a:b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いずれに該当す</a:t>
            </a: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るか明記すること</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765598" y="3334033"/>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投資回収期間</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219341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2193419"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補助がない場合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2193419"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2193419"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578897"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578897"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補助がある場合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578897"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578897"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964375"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964375"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自社の基準値</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964374" y="2194436"/>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964375"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349853" y="2129269"/>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349853" y="1873833"/>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349853" y="2190338"/>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349853" y="3334033"/>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1F2D26B4-78ED-EF06-5028-86E09CA01556}"/>
              </a:ext>
            </a:extLst>
          </p:cNvPr>
          <p:cNvGrpSpPr/>
          <p:nvPr/>
        </p:nvGrpSpPr>
        <p:grpSpPr>
          <a:xfrm>
            <a:off x="765598" y="1500588"/>
            <a:ext cx="10653004" cy="288000"/>
            <a:chOff x="156000" y="1879963"/>
            <a:chExt cx="5760000" cy="288000"/>
          </a:xfrm>
        </p:grpSpPr>
        <p:sp>
          <p:nvSpPr>
            <p:cNvPr id="19" name="正方形/長方形 18">
              <a:extLst>
                <a:ext uri="{FF2B5EF4-FFF2-40B4-BE49-F238E27FC236}">
                  <a16:creationId xmlns:a16="http://schemas.microsoft.com/office/drawing/2014/main" id="{DAAE4DE1-CFC6-7150-2EA1-01D2760BD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i="1">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435FDC45-0491-8E26-5A59-82D7B22980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DEEC365F-F341-ED6D-7EDA-31ED52C0C6AC}"/>
              </a:ext>
            </a:extLst>
          </p:cNvPr>
          <p:cNvGrpSpPr/>
          <p:nvPr/>
        </p:nvGrpSpPr>
        <p:grpSpPr>
          <a:xfrm>
            <a:off x="765597" y="4879487"/>
            <a:ext cx="10660255" cy="288000"/>
            <a:chOff x="156000" y="1879963"/>
            <a:chExt cx="5760000" cy="288000"/>
          </a:xfrm>
        </p:grpSpPr>
        <p:sp>
          <p:nvSpPr>
            <p:cNvPr id="33" name="正方形/長方形 32">
              <a:extLst>
                <a:ext uri="{FF2B5EF4-FFF2-40B4-BE49-F238E27FC236}">
                  <a16:creationId xmlns:a16="http://schemas.microsoft.com/office/drawing/2014/main" id="{140DD3C5-ED8A-8FE1-0BFD-8474A638943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その他の投資判断基準</a:t>
              </a:r>
            </a:p>
          </p:txBody>
        </p:sp>
        <p:cxnSp>
          <p:nvCxnSpPr>
            <p:cNvPr id="38" name="直線コネクタ 37">
              <a:extLst>
                <a:ext uri="{FF2B5EF4-FFF2-40B4-BE49-F238E27FC236}">
                  <a16:creationId xmlns:a16="http://schemas.microsoft.com/office/drawing/2014/main" id="{ECC5B974-7238-150C-D75F-24BA8D8E44A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24">
            <a:extLst>
              <a:ext uri="{FF2B5EF4-FFF2-40B4-BE49-F238E27FC236}">
                <a16:creationId xmlns:a16="http://schemas.microsoft.com/office/drawing/2014/main" id="{998937A7-666B-84AE-33D0-7275EC0AC9EE}"/>
              </a:ext>
            </a:extLst>
          </p:cNvPr>
          <p:cNvSpPr txBox="1"/>
          <p:nvPr/>
        </p:nvSpPr>
        <p:spPr>
          <a:xfrm>
            <a:off x="765595" y="5227456"/>
            <a:ext cx="1066025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6" name="Title 1">
            <a:extLst>
              <a:ext uri="{FF2B5EF4-FFF2-40B4-BE49-F238E27FC236}">
                <a16:creationId xmlns:a16="http://schemas.microsoft.com/office/drawing/2014/main" id="{AD2927FB-884F-C60D-69AB-D214297126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D8459600-4755-40F5-265B-779A105E247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補助</a:t>
            </a:r>
            <a:r>
              <a:rPr lang="ja-JP" altLang="en-US">
                <a:solidFill>
                  <a:schemeClr val="tx1"/>
                </a:solidFill>
              </a:rPr>
              <a:t>を前提としない場合</a:t>
            </a:r>
            <a:r>
              <a:rPr kumimoji="1" lang="ja-JP" altLang="en-US">
                <a:solidFill>
                  <a:schemeClr val="tx1"/>
                </a:solidFill>
              </a:rPr>
              <a:t>、自社の投資判断基準を満たさないため、投資が困難</a:t>
            </a:r>
            <a:endParaRPr kumimoji="1" lang="en-US" altLang="ja-JP">
              <a:solidFill>
                <a:schemeClr val="tx1"/>
              </a:solidFill>
            </a:endParaRPr>
          </a:p>
        </p:txBody>
      </p:sp>
      <p:cxnSp>
        <p:nvCxnSpPr>
          <p:cNvPr id="39" name="直線コネクタ 38">
            <a:extLst>
              <a:ext uri="{FF2B5EF4-FFF2-40B4-BE49-F238E27FC236}">
                <a16:creationId xmlns:a16="http://schemas.microsoft.com/office/drawing/2014/main" id="{B12D5E40-B2DB-5C00-47CF-48CD12DB2AD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6244B4A-4B0B-2385-9E53-158311C6B5F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3" name="正方形/長方形 42">
            <a:extLst>
              <a:ext uri="{FF2B5EF4-FFF2-40B4-BE49-F238E27FC236}">
                <a16:creationId xmlns:a16="http://schemas.microsoft.com/office/drawing/2014/main" id="{B7470C46-7587-CB1C-65FB-CE6CE27F0D8E}"/>
              </a:ext>
            </a:extLst>
          </p:cNvPr>
          <p:cNvSpPr/>
          <p:nvPr/>
        </p:nvSpPr>
        <p:spPr>
          <a:xfrm>
            <a:off x="2161954" y="1461962"/>
            <a:ext cx="7868093" cy="39340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投資判断基準</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補助対象となる設備投資計画が、補助を前提としない場合には、投資計画の</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internal rate of return</a:t>
            </a:r>
            <a:r>
              <a:rPr lang="ja-JP" altLang="en-US" sz="1400" dirty="0">
                <a:solidFill>
                  <a:srgbClr val="FF0000"/>
                </a:solidFill>
                <a:latin typeface="Meiryo UI" panose="020B0604030504040204" pitchFamily="50" charset="-128"/>
                <a:ea typeface="Meiryo UI" panose="020B0604030504040204" pitchFamily="50" charset="-128"/>
              </a:rPr>
              <a:t>：内部収益率）や  投資回収期間が投資判断に至る水準には達しないが、補助対象となることで</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及び投資回収期間が投資判断に至る水準に達する計画であるなど、民間企業のみでは経済性の確保が困難な計画となっていることを示すこと。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などの指標を用いる場合は、その導出過程を具体的に記載すること。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や投資回収期間以外に、自社の投資判断において重視している基準があれば、その基準の補助がない場合／ある場合の数値を記載すること。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「他制度による収益等」として、政府・公的機関による規制・制度的措置等に関する一定の見通し（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価格等）を考慮しても差し支えない。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dirty="0">
                <a:solidFill>
                  <a:schemeClr val="tx1"/>
                </a:solidFill>
                <a:latin typeface="Meiryo UI" panose="020B0604030504040204" pitchFamily="50" charset="-128"/>
                <a:ea typeface="Meiryo UI" panose="020B0604030504040204" pitchFamily="50" charset="-128"/>
              </a:rPr>
              <a:t>燃料転換又は構造転換（燃料転換）の申請においては、</a:t>
            </a:r>
            <a:r>
              <a:rPr kumimoji="1" lang="ja-JP" altLang="en-US" sz="1400" u="sng" dirty="0">
                <a:solidFill>
                  <a:schemeClr val="tx1"/>
                </a:solidFill>
                <a:latin typeface="Meiryo UI" panose="020B0604030504040204" pitchFamily="50" charset="-128"/>
                <a:ea typeface="Meiryo UI" panose="020B0604030504040204" pitchFamily="50" charset="-128"/>
              </a:rPr>
              <a:t>燃料転換による低・脱炭素化によって、獲得を目指すグリーン事業（製品）の利益を考慮して計算すること。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80937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F750846A-40B6-CE3D-8BFA-FC75BFC44BBB}"/>
              </a:ext>
            </a:extLst>
          </p:cNvPr>
          <p:cNvSpPr txBox="1"/>
          <p:nvPr/>
        </p:nvSpPr>
        <p:spPr>
          <a:xfrm>
            <a:off x="765596" y="2393245"/>
            <a:ext cx="8887361"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2849165"/>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6" name="TextBox 35" descr="ｔ">
            <a:extLst>
              <a:ext uri="{FF2B5EF4-FFF2-40B4-BE49-F238E27FC236}">
                <a16:creationId xmlns:a16="http://schemas.microsoft.com/office/drawing/2014/main" id="{69AB5FFF-E771-B9D0-1F8E-3DB2F50B2ADE}"/>
              </a:ext>
            </a:extLst>
          </p:cNvPr>
          <p:cNvSpPr txBox="1"/>
          <p:nvPr/>
        </p:nvSpPr>
        <p:spPr>
          <a:xfrm>
            <a:off x="765595" y="4652492"/>
            <a:ext cx="8950157"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÷EBITDA</a:t>
            </a:r>
            <a:r>
              <a:rPr kumimoji="1" lang="ja-JP" altLang="en-US" sz="1400">
                <a:solidFill>
                  <a:schemeClr val="tx1"/>
                </a:solidFill>
                <a:latin typeface="Meiryo UI" panose="020B0604030504040204" pitchFamily="50" charset="-128"/>
                <a:ea typeface="Meiryo UI" panose="020B0604030504040204" pitchFamily="50" charset="-128"/>
              </a:rPr>
              <a:t>（直近３事業年度の平均）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TextBox 35" descr="ｔ">
            <a:extLst>
              <a:ext uri="{FF2B5EF4-FFF2-40B4-BE49-F238E27FC236}">
                <a16:creationId xmlns:a16="http://schemas.microsoft.com/office/drawing/2014/main" id="{3BF17CCC-7584-1D31-1DE4-0EA661632D28}"/>
              </a:ext>
            </a:extLst>
          </p:cNvPr>
          <p:cNvSpPr txBox="1"/>
          <p:nvPr/>
        </p:nvSpPr>
        <p:spPr>
          <a:xfrm>
            <a:off x="1176316" y="5108412"/>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D6D03CC-C6A5-1B14-2D82-F7AC452B2B69}"/>
              </a:ext>
            </a:extLst>
          </p:cNvPr>
          <p:cNvGrpSpPr/>
          <p:nvPr/>
        </p:nvGrpSpPr>
        <p:grpSpPr>
          <a:xfrm>
            <a:off x="765597" y="1981833"/>
            <a:ext cx="10657837" cy="288000"/>
            <a:chOff x="156000" y="1879963"/>
            <a:chExt cx="5760000" cy="288000"/>
          </a:xfrm>
        </p:grpSpPr>
        <p:sp>
          <p:nvSpPr>
            <p:cNvPr id="10" name="正方形/長方形 9">
              <a:extLst>
                <a:ext uri="{FF2B5EF4-FFF2-40B4-BE49-F238E27FC236}">
                  <a16:creationId xmlns:a16="http://schemas.microsoft.com/office/drawing/2014/main" id="{6C6F335B-2D55-BDED-C390-381991560A2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会社全体の売上高、</a:t>
              </a:r>
              <a:r>
                <a:rPr kumimoji="1" lang="en-US" altLang="ja-JP" sz="1400" dirty="0">
                  <a:solidFill>
                    <a:schemeClr val="tx1"/>
                  </a:solidFill>
                  <a:latin typeface="Meiryo UI" panose="020B0604030504040204" pitchFamily="50" charset="-128"/>
                  <a:ea typeface="Meiryo UI" panose="020B0604030504040204" pitchFamily="50" charset="-128"/>
                </a:rPr>
                <a:t>EBITDA</a:t>
              </a:r>
              <a:r>
                <a:rPr kumimoji="1" lang="ja-JP" altLang="en-US" sz="1400" dirty="0">
                  <a:solidFill>
                    <a:schemeClr val="tx1"/>
                  </a:solidFill>
                  <a:latin typeface="Meiryo UI" panose="020B0604030504040204" pitchFamily="50" charset="-128"/>
                  <a:ea typeface="Meiryo UI" panose="020B0604030504040204" pitchFamily="50" charset="-128"/>
                </a:rPr>
                <a:t>に対する補助対象事業総事業費比率</a:t>
              </a:r>
            </a:p>
          </p:txBody>
        </p:sp>
        <p:cxnSp>
          <p:nvCxnSpPr>
            <p:cNvPr id="11" name="直線コネクタ 10">
              <a:extLst>
                <a:ext uri="{FF2B5EF4-FFF2-40B4-BE49-F238E27FC236}">
                  <a16:creationId xmlns:a16="http://schemas.microsoft.com/office/drawing/2014/main" id="{1194843E-E531-5F89-5C99-DE7B728257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 name="Title 1">
            <a:extLst>
              <a:ext uri="{FF2B5EF4-FFF2-40B4-BE49-F238E27FC236}">
                <a16:creationId xmlns:a16="http://schemas.microsoft.com/office/drawing/2014/main" id="{2B7716B2-6442-25CF-833B-C696D49F7D1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⑤ウ その他定性的基準</a:t>
            </a:r>
          </a:p>
        </p:txBody>
      </p:sp>
      <p:sp>
        <p:nvSpPr>
          <p:cNvPr id="5" name="Title 1">
            <a:extLst>
              <a:ext uri="{FF2B5EF4-FFF2-40B4-BE49-F238E27FC236}">
                <a16:creationId xmlns:a16="http://schemas.microsoft.com/office/drawing/2014/main" id="{11FDD67A-57CD-A8AF-9AB4-05A6B56348F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補助を前提としない場合、間接補助</a:t>
            </a:r>
            <a:r>
              <a:rPr kumimoji="1" lang="ja-JP" altLang="en-US">
                <a:solidFill>
                  <a:schemeClr val="tx1"/>
                </a:solidFill>
              </a:rPr>
              <a:t>事業は自社にとって大規模な投資であ</a:t>
            </a:r>
            <a:r>
              <a:rPr lang="ja-JP" altLang="en-US">
                <a:solidFill>
                  <a:schemeClr val="tx1"/>
                </a:solidFill>
              </a:rPr>
              <a:t>り、投資が困難</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85A01310-CB08-4A05-886B-FDCE8D83D56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08C53A16-A2D4-CFD9-E5AB-4DFD47C00F75}"/>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23C7A289-A440-D2AA-1E12-C04D7A579F60}"/>
              </a:ext>
            </a:extLst>
          </p:cNvPr>
          <p:cNvSpPr/>
          <p:nvPr/>
        </p:nvSpPr>
        <p:spPr>
          <a:xfrm>
            <a:off x="2161954" y="1968544"/>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に対する補助対象事業総事業費比率</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→補助対象事業の総事業費が、企業規模に対して大規模なものである場合は、会社全体の売上高、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（直近３事業年度の平均）に対する補助対象事業の総事業費比率を記載すること。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分母は部門の売上高、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ではなく、会社全体の売上高、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とし、分子は補助対象事業総事業費とすること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654959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F4DEED14-2550-36FC-34BB-6E0FC1A4140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053CAC3-C05E-23A2-695C-1504D15FAC5C}"/>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⑥人材確保に向けた取組に関する審査</a:t>
            </a:r>
            <a:endParaRPr kumimoji="1" lang="en-US" altLang="ja-JP" sz="4800" dirty="0">
              <a:solidFill>
                <a:schemeClr val="tx1"/>
              </a:solidFill>
              <a:latin typeface="Meiryo UI" panose="020B0604030504040204" pitchFamily="50" charset="-128"/>
              <a:ea typeface="Meiryo UI" panose="020B0604030504040204" pitchFamily="50" charset="-128"/>
            </a:endParaRPr>
          </a:p>
          <a:p>
            <a:pPr algn="ctr">
              <a:lnSpc>
                <a:spcPts val="6000"/>
              </a:lnSpc>
            </a:pPr>
            <a:r>
              <a:rPr lang="ja-JP" altLang="en-US" sz="4800" dirty="0">
                <a:solidFill>
                  <a:schemeClr val="tx1"/>
                </a:solidFill>
                <a:latin typeface="Meiryo UI" panose="020B0604030504040204" pitchFamily="50" charset="-128"/>
                <a:ea typeface="Meiryo UI" panose="020B0604030504040204" pitchFamily="50" charset="-128"/>
              </a:rPr>
              <a:t>（</a:t>
            </a:r>
            <a:r>
              <a:rPr lang="en-US" altLang="ja-JP" sz="4800" dirty="0">
                <a:solidFill>
                  <a:schemeClr val="tx1"/>
                </a:solidFill>
                <a:latin typeface="Meiryo UI" panose="020B0604030504040204" pitchFamily="50" charset="-128"/>
                <a:ea typeface="Meiryo UI" panose="020B0604030504040204" pitchFamily="50" charset="-128"/>
              </a:rPr>
              <a:t>※</a:t>
            </a:r>
            <a:r>
              <a:rPr lang="ja-JP" altLang="en-US" sz="4800" dirty="0">
                <a:solidFill>
                  <a:schemeClr val="tx1"/>
                </a:solidFill>
                <a:latin typeface="Meiryo UI" panose="020B0604030504040204" pitchFamily="50" charset="-128"/>
                <a:ea typeface="Meiryo UI" panose="020B0604030504040204" pitchFamily="50" charset="-128"/>
              </a:rPr>
              <a:t>該当頁なし）</a:t>
            </a:r>
            <a:endParaRPr kumimoji="1" lang="en-US" sz="48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443657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7BFAC1B1-A6CB-D9C2-E2C6-B4C20847B4B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2AA6B7A-5843-F5A9-A8CB-0CAE9E6C601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参考資料</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150724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690ED-B602-4D3A-168E-24BF200484B9}"/>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7E485B1-B77F-8AC7-C28C-0F354DC8D6BE}"/>
              </a:ext>
            </a:extLst>
          </p:cNvPr>
          <p:cNvSpPr/>
          <p:nvPr/>
        </p:nvSpPr>
        <p:spPr>
          <a:xfrm>
            <a:off x="2413755" y="2156706"/>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適宜追加することも差し支えない。</a:t>
            </a:r>
          </a:p>
        </p:txBody>
      </p:sp>
    </p:spTree>
    <p:extLst>
      <p:ext uri="{BB962C8B-B14F-4D97-AF65-F5344CB8AC3E}">
        <p14:creationId xmlns:p14="http://schemas.microsoft.com/office/powerpoint/2010/main" val="21178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a:solidFill>
                  <a:schemeClr val="tx1"/>
                </a:solidFill>
                <a:latin typeface="Meiryo UI" panose="020B0604030504040204" pitchFamily="50" charset="-128"/>
                <a:ea typeface="Meiryo UI" panose="020B0604030504040204" pitchFamily="50" charset="-128"/>
              </a:rPr>
              <a:t>EOF</a:t>
            </a:r>
            <a:endParaRPr kumimoji="1" lang="en-US" sz="5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689EF-4843-9FC7-EA27-5E991B8608EA}"/>
            </a:ext>
          </a:extLst>
        </p:cNvPr>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B3299896-10AA-511B-CA5F-B4100FB1BEE2}"/>
              </a:ext>
            </a:extLst>
          </p:cNvPr>
          <p:cNvGraphicFramePr>
            <a:graphicFrameLocks noChangeAspect="1"/>
          </p:cNvGraphicFramePr>
          <p:nvPr>
            <p:custDataLst>
              <p:tags r:id="rId1"/>
            </p:custDataLst>
            <p:extLst>
              <p:ext uri="{D42A27DB-BD31-4B8C-83A1-F6EECF244321}">
                <p14:modId xmlns:p14="http://schemas.microsoft.com/office/powerpoint/2010/main" val="2668620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28" name="グループ化 27">
            <a:extLst>
              <a:ext uri="{FF2B5EF4-FFF2-40B4-BE49-F238E27FC236}">
                <a16:creationId xmlns:a16="http://schemas.microsoft.com/office/drawing/2014/main" id="{0AF3516E-F7B1-8014-198B-D539F47B804F}"/>
              </a:ext>
            </a:extLst>
          </p:cNvPr>
          <p:cNvGrpSpPr/>
          <p:nvPr/>
        </p:nvGrpSpPr>
        <p:grpSpPr>
          <a:xfrm>
            <a:off x="625495" y="890816"/>
            <a:ext cx="10954864" cy="4563990"/>
            <a:chOff x="625495" y="890816"/>
            <a:chExt cx="10954864" cy="4563990"/>
          </a:xfrm>
        </p:grpSpPr>
        <p:pic>
          <p:nvPicPr>
            <p:cNvPr id="27" name="図 26" descr="図形&#10;&#10;AI によって生成されたコンテンツは間違っている可能性があります。">
              <a:extLst>
                <a:ext uri="{FF2B5EF4-FFF2-40B4-BE49-F238E27FC236}">
                  <a16:creationId xmlns:a16="http://schemas.microsoft.com/office/drawing/2014/main" id="{472BD82B-C8F4-D661-7CC7-383037359F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5495" y="2800249"/>
              <a:ext cx="10756774" cy="2654557"/>
            </a:xfrm>
            <a:prstGeom prst="rect">
              <a:avLst/>
            </a:prstGeom>
          </p:spPr>
        </p:pic>
        <p:pic>
          <p:nvPicPr>
            <p:cNvPr id="24" name="図 23" descr="図形&#10;&#10;AI によって生成されたコンテンツは間違っている可能性があります。">
              <a:extLst>
                <a:ext uri="{FF2B5EF4-FFF2-40B4-BE49-F238E27FC236}">
                  <a16:creationId xmlns:a16="http://schemas.microsoft.com/office/drawing/2014/main" id="{328EB646-2B0F-7DC8-281C-27F95C92874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9731" y="1278705"/>
              <a:ext cx="5278633" cy="1374384"/>
            </a:xfrm>
            <a:prstGeom prst="rect">
              <a:avLst/>
            </a:prstGeom>
          </p:spPr>
        </p:pic>
        <p:pic>
          <p:nvPicPr>
            <p:cNvPr id="21" name="図 20" descr="図形&#10;&#10;AI によって生成されたコンテンツは間違っている可能性があります。">
              <a:extLst>
                <a:ext uri="{FF2B5EF4-FFF2-40B4-BE49-F238E27FC236}">
                  <a16:creationId xmlns:a16="http://schemas.microsoft.com/office/drawing/2014/main" id="{2F82E5CC-2AF5-EDEC-A5D5-11F221FBA69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09731" y="890816"/>
              <a:ext cx="10770628" cy="642857"/>
            </a:xfrm>
            <a:prstGeom prst="rect">
              <a:avLst/>
            </a:prstGeom>
          </p:spPr>
        </p:pic>
      </p:grpSp>
      <p:sp>
        <p:nvSpPr>
          <p:cNvPr id="15" name="正方形/長方形 14">
            <a:extLst>
              <a:ext uri="{FF2B5EF4-FFF2-40B4-BE49-F238E27FC236}">
                <a16:creationId xmlns:a16="http://schemas.microsoft.com/office/drawing/2014/main" id="{7FEF039B-F01B-EA72-3C85-23FFA62B112F}"/>
              </a:ext>
            </a:extLst>
          </p:cNvPr>
          <p:cNvSpPr/>
          <p:nvPr/>
        </p:nvSpPr>
        <p:spPr>
          <a:xfrm>
            <a:off x="9918700" y="85758"/>
            <a:ext cx="2187579"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必須項目（代替手段）</a:t>
            </a:r>
          </a:p>
        </p:txBody>
      </p:sp>
      <p:sp>
        <p:nvSpPr>
          <p:cNvPr id="60" name="ee4pContent3">
            <a:extLst>
              <a:ext uri="{FF2B5EF4-FFF2-40B4-BE49-F238E27FC236}">
                <a16:creationId xmlns:a16="http://schemas.microsoft.com/office/drawing/2014/main" id="{9C46AB21-CA11-F7F0-24BA-52EFF849EEB8}"/>
              </a:ext>
            </a:extLst>
          </p:cNvPr>
          <p:cNvSpPr txBox="1"/>
          <p:nvPr/>
        </p:nvSpPr>
        <p:spPr>
          <a:xfrm>
            <a:off x="8001001" y="605980"/>
            <a:ext cx="338126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lgn="r">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令和＠＠年＠＠月＠＠日</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8" name="ee4pContent3">
            <a:extLst>
              <a:ext uri="{FF2B5EF4-FFF2-40B4-BE49-F238E27FC236}">
                <a16:creationId xmlns:a16="http://schemas.microsoft.com/office/drawing/2014/main" id="{F57FD571-DBFD-6817-C4AF-9EF87AE05FC0}"/>
              </a:ext>
            </a:extLst>
          </p:cNvPr>
          <p:cNvSpPr txBox="1"/>
          <p:nvPr/>
        </p:nvSpPr>
        <p:spPr>
          <a:xfrm>
            <a:off x="5970251" y="1374554"/>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9" name="ee4pContent3">
            <a:extLst>
              <a:ext uri="{FF2B5EF4-FFF2-40B4-BE49-F238E27FC236}">
                <a16:creationId xmlns:a16="http://schemas.microsoft.com/office/drawing/2014/main" id="{AA2AC334-70F3-2592-327C-58CF9BABD54C}"/>
              </a:ext>
            </a:extLst>
          </p:cNvPr>
          <p:cNvSpPr txBox="1"/>
          <p:nvPr/>
        </p:nvSpPr>
        <p:spPr>
          <a:xfrm>
            <a:off x="5970251" y="1747022"/>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0" name="ee4pContent3">
            <a:extLst>
              <a:ext uri="{FF2B5EF4-FFF2-40B4-BE49-F238E27FC236}">
                <a16:creationId xmlns:a16="http://schemas.microsoft.com/office/drawing/2014/main" id="{200CEA90-D347-05F5-06C2-0AB817E1FC0C}"/>
              </a:ext>
            </a:extLst>
          </p:cNvPr>
          <p:cNvSpPr txBox="1"/>
          <p:nvPr/>
        </p:nvSpPr>
        <p:spPr>
          <a:xfrm>
            <a:off x="5970251" y="2119490"/>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BEF1924C-022D-1DFA-DA4A-1BBDDA0A1288}"/>
              </a:ext>
            </a:extLst>
          </p:cNvPr>
          <p:cNvSpPr/>
          <p:nvPr/>
        </p:nvSpPr>
        <p:spPr>
          <a:xfrm>
            <a:off x="2161954" y="2818217"/>
            <a:ext cx="7868093" cy="12215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本様式の表紙に記載したとおり、</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共同</a:t>
            </a:r>
            <a:r>
              <a:rPr lang="ja-JP" altLang="en-US" sz="1400" dirty="0">
                <a:solidFill>
                  <a:prstClr val="black"/>
                </a:solidFill>
                <a:latin typeface="Meiryo UI" panose="020B0604030504040204" pitchFamily="50" charset="-128"/>
                <a:ea typeface="Meiryo UI" panose="020B0604030504040204" pitchFamily="50" charset="-128"/>
              </a:rPr>
              <a:t>実施者</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のうち、幹事会社との資本関係や、間接補助事業における役割等を踏まえたときに、幹事会社と棲み分けて提出する</a:t>
            </a:r>
            <a:r>
              <a:rPr lang="ja-JP" altLang="en-US" sz="1400" dirty="0">
                <a:solidFill>
                  <a:prstClr val="black"/>
                </a:solidFill>
                <a:latin typeface="Meiryo UI" panose="020B0604030504040204" pitchFamily="50" charset="-128"/>
                <a:ea typeface="Meiryo UI" panose="020B0604030504040204" pitchFamily="50" charset="-128"/>
              </a:rPr>
              <a:t>機微情報がない共同実施者</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は、本文書を作成・提出することにより、該当頁の提出を省略できる。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indent="-285750">
              <a:buFont typeface="Arial" panose="020B0604020202020204" pitchFamily="34" charset="0"/>
              <a:buChar char="•"/>
            </a:pPr>
            <a:r>
              <a:rPr lang="ja-JP" altLang="en-US" sz="1400" dirty="0">
                <a:solidFill>
                  <a:prstClr val="black"/>
                </a:solidFill>
                <a:latin typeface="Meiryo UI" panose="020B0604030504040204" pitchFamily="50" charset="-128"/>
                <a:ea typeface="Meiryo UI" panose="020B0604030504040204" pitchFamily="50" charset="-128"/>
              </a:rPr>
              <a:t>なお、本文書を作成する場合は、日付、住所、法人名、代表者の役職・氏名、代替手段で提出を行う理由のみを記載すること。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 name="ee4pContent3">
            <a:extLst>
              <a:ext uri="{FF2B5EF4-FFF2-40B4-BE49-F238E27FC236}">
                <a16:creationId xmlns:a16="http://schemas.microsoft.com/office/drawing/2014/main" id="{393BE524-D4F5-9A52-B3C6-71267A2DEEA4}"/>
              </a:ext>
            </a:extLst>
          </p:cNvPr>
          <p:cNvSpPr txBox="1"/>
          <p:nvPr/>
        </p:nvSpPr>
        <p:spPr>
          <a:xfrm>
            <a:off x="809731" y="5483446"/>
            <a:ext cx="10572538" cy="1109709"/>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indent="266700">
              <a:buNone/>
              <a:defRPr/>
            </a:pP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例①</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当社と幹事会社は資本関係等にあり、当社が提出する機微情報については、幹事会社が提出する様式第３に包含されるため。</a:t>
            </a:r>
            <a:endParaRPr lang="en-US" altLang="ja-JP" sz="2400" dirty="0">
              <a:latin typeface="Meiryo UI" panose="020B0604030504040204" pitchFamily="50" charset="-128"/>
              <a:ea typeface="Meiryo UI" panose="020B0604030504040204" pitchFamily="50" charset="-128"/>
            </a:endParaRPr>
          </a:p>
          <a:p>
            <a:pPr indent="263525">
              <a:buNone/>
              <a:defRPr/>
            </a:pP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例②</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当社が本事業で担う役割上、別途提出すべき機微情報がないため。　　　等</a:t>
            </a:r>
            <a:endParaRPr lang="en-US" altLang="ja-JP"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06609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328677" y="2311426"/>
            <a:ext cx="5328000" cy="394893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（社会面）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（経済面）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（政策面）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（技術面）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p:txBody>
      </p:sp>
      <p:sp>
        <p:nvSpPr>
          <p:cNvPr id="4" name="正方形/長方形 3">
            <a:extLst>
              <a:ext uri="{FF2B5EF4-FFF2-40B4-BE49-F238E27FC236}">
                <a16:creationId xmlns:a16="http://schemas.microsoft.com/office/drawing/2014/main" id="{9E9746AD-CF57-EF17-5B2D-3E194493EE3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6086479" y="2188198"/>
            <a:ext cx="0" cy="39489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DE0EE34F-7FDC-084F-147E-C45F2A241526}"/>
              </a:ext>
            </a:extLst>
          </p:cNvPr>
          <p:cNvGrpSpPr/>
          <p:nvPr/>
        </p:nvGrpSpPr>
        <p:grpSpPr>
          <a:xfrm>
            <a:off x="428104" y="1754486"/>
            <a:ext cx="5239039" cy="360000"/>
            <a:chOff x="543578" y="1377175"/>
            <a:chExt cx="5239039" cy="360000"/>
          </a:xfrm>
        </p:grpSpPr>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35F3B340-406E-EA13-19BD-12A9757668E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カーボンニュートラルを踏まえた</a:t>
              </a:r>
              <a:r>
                <a:rPr lang="en-US" altLang="ja-JP">
                  <a:solidFill>
                    <a:schemeClr val="tx1"/>
                  </a:solidFill>
                </a:rPr>
                <a:t>xx</a:t>
              </a:r>
              <a:r>
                <a:rPr lang="ja-JP" altLang="en-US">
                  <a:solidFill>
                    <a:schemeClr val="tx1"/>
                  </a:solidFill>
                </a:rPr>
                <a:t>業界のマクロトレンド</a:t>
              </a:r>
              <a:endParaRPr lang="en-US">
                <a:solidFill>
                  <a:schemeClr val="tx1"/>
                </a:solidFill>
              </a:endParaRPr>
            </a:p>
          </p:txBody>
        </p:sp>
      </p:grpSp>
      <p:grpSp>
        <p:nvGrpSpPr>
          <p:cNvPr id="14" name="グループ化 13">
            <a:extLst>
              <a:ext uri="{FF2B5EF4-FFF2-40B4-BE49-F238E27FC236}">
                <a16:creationId xmlns:a16="http://schemas.microsoft.com/office/drawing/2014/main" id="{42E94476-5FBE-079E-9AC8-A7C2893B4791}"/>
              </a:ext>
            </a:extLst>
          </p:cNvPr>
          <p:cNvGrpSpPr/>
          <p:nvPr/>
        </p:nvGrpSpPr>
        <p:grpSpPr>
          <a:xfrm>
            <a:off x="6505818" y="1754486"/>
            <a:ext cx="5239039" cy="360000"/>
            <a:chOff x="543578" y="1377175"/>
            <a:chExt cx="5239039" cy="360000"/>
          </a:xfrm>
        </p:grpSpPr>
        <p:cxnSp>
          <p:nvCxnSpPr>
            <p:cNvPr id="15" name="Straight Connector 18">
              <a:extLst>
                <a:ext uri="{FF2B5EF4-FFF2-40B4-BE49-F238E27FC236}">
                  <a16:creationId xmlns:a16="http://schemas.microsoft.com/office/drawing/2014/main" id="{B7C06E54-578C-E85F-1E6E-35D14B6BCB0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98912255-D9E3-BCAE-A6E0-D94B01E7399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カーボンニュートラル社会における</a:t>
              </a:r>
              <a:r>
                <a:rPr lang="en-US" altLang="ja-JP">
                  <a:solidFill>
                    <a:schemeClr val="tx1"/>
                  </a:solidFill>
                </a:rPr>
                <a:t>xx</a:t>
              </a:r>
              <a:r>
                <a:rPr lang="ja-JP" altLang="en-US">
                  <a:solidFill>
                    <a:schemeClr val="tx1"/>
                  </a:solidFill>
                </a:rPr>
                <a:t>業界の将来像</a:t>
              </a:r>
            </a:p>
          </p:txBody>
        </p:sp>
      </p:grpSp>
      <p:sp>
        <p:nvSpPr>
          <p:cNvPr id="6" name="Title 1">
            <a:extLst>
              <a:ext uri="{FF2B5EF4-FFF2-40B4-BE49-F238E27FC236}">
                <a16:creationId xmlns:a16="http://schemas.microsoft.com/office/drawing/2014/main" id="{319AEBB6-664D-95D0-94D0-02F63D98D32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0" name="Title 1">
            <a:extLst>
              <a:ext uri="{FF2B5EF4-FFF2-40B4-BE49-F238E27FC236}">
                <a16:creationId xmlns:a16="http://schemas.microsoft.com/office/drawing/2014/main" id="{65A352A2-8B34-195E-DF4B-196D9D0A82D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等の変化を踏まえ、</a:t>
            </a:r>
            <a:r>
              <a:rPr lang="en-US" altLang="ja-JP">
                <a:solidFill>
                  <a:schemeClr val="tx1"/>
                </a:solidFill>
              </a:rPr>
              <a:t>xx</a:t>
            </a:r>
            <a:r>
              <a:rPr lang="ja-JP" altLang="en-US">
                <a:solidFill>
                  <a:schemeClr val="tx1"/>
                </a:solidFill>
              </a:rPr>
              <a:t>のグリーン市場が急拡大すると想定</a:t>
            </a:r>
            <a:endParaRPr kumimoji="1" lang="en-US" altLang="ja-JP">
              <a:solidFill>
                <a:schemeClr val="tx1"/>
              </a:solidFill>
            </a:endParaRPr>
          </a:p>
        </p:txBody>
      </p:sp>
      <p:cxnSp>
        <p:nvCxnSpPr>
          <p:cNvPr id="21" name="直線コネクタ 20">
            <a:extLst>
              <a:ext uri="{FF2B5EF4-FFF2-40B4-BE49-F238E27FC236}">
                <a16:creationId xmlns:a16="http://schemas.microsoft.com/office/drawing/2014/main" id="{B7D22EC5-FD19-874F-31B1-40512EAEE64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Freeform 94">
            <a:extLst>
              <a:ext uri="{FF2B5EF4-FFF2-40B4-BE49-F238E27FC236}">
                <a16:creationId xmlns:a16="http://schemas.microsoft.com/office/drawing/2014/main" id="{66E7A13C-53EC-8601-AA26-8E03D9EE6152}"/>
              </a:ext>
            </a:extLst>
          </p:cNvPr>
          <p:cNvSpPr>
            <a:spLocks/>
          </p:cNvSpPr>
          <p:nvPr/>
        </p:nvSpPr>
        <p:spPr bwMode="gray">
          <a:xfrm flipH="1">
            <a:off x="5978480" y="4170783"/>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6F18356-C369-9BBF-8AAB-8CE9ED28ABFC}"/>
              </a:ext>
            </a:extLst>
          </p:cNvPr>
          <p:cNvSpPr/>
          <p:nvPr/>
        </p:nvSpPr>
        <p:spPr>
          <a:xfrm>
            <a:off x="2275578" y="2743319"/>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カーボンニュートラルを踏まえた</a:t>
            </a:r>
            <a:r>
              <a:rPr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業界のマクロトレンド</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→フレームワークは問わないが、社会・経済・政策・技術面等の観点から自社の認識を正確に記載すること。</a:t>
            </a: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カーボンニュートラル社会における</a:t>
            </a:r>
            <a:r>
              <a:rPr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業界の将来像</a:t>
            </a:r>
            <a:br>
              <a:rPr kumimoji="1"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2050</a:t>
            </a:r>
            <a:r>
              <a:rPr lang="ja-JP" altLang="en-US" sz="1400">
                <a:solidFill>
                  <a:srgbClr val="FF0000"/>
                </a:solidFill>
                <a:latin typeface="Meiryo UI" panose="020B0604030504040204" pitchFamily="50" charset="-128"/>
                <a:ea typeface="Meiryo UI" panose="020B0604030504040204" pitchFamily="50" charset="-128"/>
              </a:rPr>
              <a:t>年</a:t>
            </a:r>
            <a:r>
              <a:rPr lang="en-US" altLang="ja-JP" sz="1400">
                <a:solidFill>
                  <a:srgbClr val="FF0000"/>
                </a:solidFill>
                <a:latin typeface="Meiryo UI" panose="020B0604030504040204" pitchFamily="50" charset="-128"/>
                <a:ea typeface="Meiryo UI" panose="020B0604030504040204" pitchFamily="50" charset="-128"/>
              </a:rPr>
              <a:t>CN</a:t>
            </a:r>
            <a:r>
              <a:rPr lang="ja-JP" altLang="en-US" sz="1400">
                <a:solidFill>
                  <a:srgbClr val="FF0000"/>
                </a:solidFill>
                <a:latin typeface="Meiryo UI" panose="020B0604030504040204" pitchFamily="50" charset="-128"/>
                <a:ea typeface="Meiryo UI" panose="020B0604030504040204" pitchFamily="50" charset="-128"/>
              </a:rPr>
              <a:t>の実現のために、本事業実施の前提となる将来像を記載すること。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（例：業界・市場動向やエネルギー需給構造の変化等）</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68929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A9D73-702D-A033-AA06-CFBB41B61C25}"/>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1C79DDD9-9B72-8329-42F8-B9FBDD784C22}"/>
              </a:ext>
            </a:extLst>
          </p:cNvPr>
          <p:cNvGraphicFramePr>
            <a:graphicFrameLocks noChangeAspect="1"/>
          </p:cNvGraphicFramePr>
          <p:nvPr>
            <p:custDataLst>
              <p:tags r:id="rId1"/>
            </p:custDataLst>
            <p:extLst>
              <p:ext uri="{D42A27DB-BD31-4B8C-83A1-F6EECF244321}">
                <p14:modId xmlns:p14="http://schemas.microsoft.com/office/powerpoint/2010/main" val="23913698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1C79DDD9-9B72-8329-42F8-B9FBDD784C2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F587C465-0365-62DF-F9E9-BE908707AFD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AC7C6CAF-C800-F93A-5EC0-5A0C4547D1D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現状、市場は</a:t>
            </a:r>
            <a:r>
              <a:rPr lang="en-US" altLang="ja-JP">
                <a:solidFill>
                  <a:schemeClr val="tx1"/>
                </a:solidFill>
              </a:rPr>
              <a:t>xx</a:t>
            </a:r>
            <a:r>
              <a:rPr lang="ja-JP" altLang="en-US">
                <a:solidFill>
                  <a:schemeClr val="tx1"/>
                </a:solidFill>
              </a:rPr>
              <a:t>のように変化する中、競合は</a:t>
            </a:r>
            <a:r>
              <a:rPr lang="en-US" altLang="ja-JP">
                <a:solidFill>
                  <a:schemeClr val="tx1"/>
                </a:solidFill>
              </a:rPr>
              <a:t>xx</a:t>
            </a:r>
            <a:r>
              <a:rPr lang="ja-JP" altLang="en-US">
                <a:solidFill>
                  <a:schemeClr val="tx1"/>
                </a:solidFill>
              </a:rPr>
              <a:t>に注力。自社は</a:t>
            </a:r>
            <a:r>
              <a:rPr lang="en-US" altLang="ja-JP">
                <a:solidFill>
                  <a:schemeClr val="tx1"/>
                </a:solidFill>
              </a:rPr>
              <a:t>xx</a:t>
            </a:r>
            <a:r>
              <a:rPr lang="ja-JP" altLang="en-US">
                <a:solidFill>
                  <a:schemeClr val="tx1"/>
                </a:solidFill>
              </a:rPr>
              <a:t>の方針</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A8B8571C-BDF6-1FAD-307C-B8D4DD5AE99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1E455721-E9AB-3EF2-3EAA-BBF85A30DE9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0F39E84F-2EE8-45EF-F2F3-D2F6C916D876}"/>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A3FF2424-1590-9881-836F-8B11BD6F61E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23">
              <a:extLst>
                <a:ext uri="{FF2B5EF4-FFF2-40B4-BE49-F238E27FC236}">
                  <a16:creationId xmlns:a16="http://schemas.microsoft.com/office/drawing/2014/main" id="{3C4A2A7A-4670-DC37-9A51-3735D65BD33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dirty="0">
                  <a:solidFill>
                    <a:schemeClr val="tx1"/>
                  </a:solidFill>
                </a:rPr>
                <a:t>xx</a:t>
              </a:r>
              <a:r>
                <a:rPr lang="ja-JP" altLang="en-US" dirty="0">
                  <a:solidFill>
                    <a:schemeClr val="tx1"/>
                  </a:solidFill>
                </a:rPr>
                <a:t>業界の事業環境と自社のポジショニング</a:t>
              </a:r>
              <a:endParaRPr lang="en-US" altLang="ja-JP" dirty="0">
                <a:solidFill>
                  <a:schemeClr val="tx1"/>
                </a:solidFill>
              </a:endParaRPr>
            </a:p>
          </p:txBody>
        </p:sp>
      </p:grpSp>
      <p:grpSp>
        <p:nvGrpSpPr>
          <p:cNvPr id="16" name="グループ化 15">
            <a:extLst>
              <a:ext uri="{FF2B5EF4-FFF2-40B4-BE49-F238E27FC236}">
                <a16:creationId xmlns:a16="http://schemas.microsoft.com/office/drawing/2014/main" id="{AEDBCFEB-3F89-5F69-ACF3-4E9D4FEEF8F6}"/>
              </a:ext>
            </a:extLst>
          </p:cNvPr>
          <p:cNvGrpSpPr/>
          <p:nvPr/>
        </p:nvGrpSpPr>
        <p:grpSpPr>
          <a:xfrm>
            <a:off x="6092684" y="1659077"/>
            <a:ext cx="5943316" cy="360000"/>
            <a:chOff x="543578" y="1377175"/>
            <a:chExt cx="5239039" cy="360000"/>
          </a:xfrm>
        </p:grpSpPr>
        <p:cxnSp>
          <p:nvCxnSpPr>
            <p:cNvPr id="18" name="Straight Connector 18">
              <a:extLst>
                <a:ext uri="{FF2B5EF4-FFF2-40B4-BE49-F238E27FC236}">
                  <a16:creationId xmlns:a16="http://schemas.microsoft.com/office/drawing/2014/main" id="{E487B086-A3F1-F8C2-29D9-59B700902AD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1C5F912C-850B-F470-55B8-28486BC79B2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今後の自社の</a:t>
              </a:r>
              <a:r>
                <a:rPr lang="en-US" altLang="ja-JP" dirty="0">
                  <a:solidFill>
                    <a:schemeClr val="tx1"/>
                  </a:solidFill>
                </a:rPr>
                <a:t>GX</a:t>
              </a:r>
              <a:r>
                <a:rPr lang="ja-JP" altLang="en-US" dirty="0">
                  <a:solidFill>
                    <a:schemeClr val="tx1"/>
                  </a:solidFill>
                </a:rPr>
                <a:t>の位置づけ</a:t>
              </a:r>
              <a:endParaRPr lang="ja-JP" altLang="en-US" strike="sngStrike" dirty="0">
                <a:solidFill>
                  <a:schemeClr val="tx1"/>
                </a:solidFill>
              </a:endParaRPr>
            </a:p>
          </p:txBody>
        </p:sp>
      </p:grpSp>
      <p:sp>
        <p:nvSpPr>
          <p:cNvPr id="24" name="正方形/長方形 23">
            <a:extLst>
              <a:ext uri="{FF2B5EF4-FFF2-40B4-BE49-F238E27FC236}">
                <a16:creationId xmlns:a16="http://schemas.microsoft.com/office/drawing/2014/main" id="{AD2371E8-4C82-E096-1B54-E676752A7915}"/>
              </a:ext>
            </a:extLst>
          </p:cNvPr>
          <p:cNvSpPr/>
          <p:nvPr/>
        </p:nvSpPr>
        <p:spPr>
          <a:xfrm>
            <a:off x="180000" y="21351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市場</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市場規模は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兆円ほどであり、地産地消型の市場である。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80F726A-3F14-A7A6-4874-F12DAF51029D}"/>
              </a:ext>
            </a:extLst>
          </p:cNvPr>
          <p:cNvSpPr/>
          <p:nvPr/>
        </p:nvSpPr>
        <p:spPr>
          <a:xfrm>
            <a:off x="180000" y="36249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516ADC0-7531-5326-610B-B4685E774B6C}"/>
              </a:ext>
            </a:extLst>
          </p:cNvPr>
          <p:cNvSpPr/>
          <p:nvPr/>
        </p:nvSpPr>
        <p:spPr>
          <a:xfrm>
            <a:off x="180000" y="51147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自社</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当社は業界２番目に大きいシェアを占めている。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当社の強みとしては、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であり、特に</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向けに出荷している。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C4024912-FEF1-6A59-E905-75E03C06D15E}"/>
              </a:ext>
            </a:extLst>
          </p:cNvPr>
          <p:cNvSpPr/>
          <p:nvPr/>
        </p:nvSpPr>
        <p:spPr>
          <a:xfrm>
            <a:off x="6111722" y="2132896"/>
            <a:ext cx="5921715" cy="433187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lang="ja-JP" altLang="en-US" sz="1400" dirty="0">
                <a:solidFill>
                  <a:schemeClr val="tx1"/>
                </a:solidFill>
                <a:latin typeface="Meiryo UI" panose="020B0604030504040204" pitchFamily="50" charset="-128"/>
                <a:ea typeface="Meiryo UI" panose="020B0604030504040204" pitchFamily="50" charset="-128"/>
              </a:rPr>
              <a:t>事業の全体戦略</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31" name="グループ化 30">
            <a:extLst>
              <a:ext uri="{FF2B5EF4-FFF2-40B4-BE49-F238E27FC236}">
                <a16:creationId xmlns:a16="http://schemas.microsoft.com/office/drawing/2014/main" id="{A5DA87AC-9BC5-4FA6-4C48-9B805F0B43BF}"/>
              </a:ext>
            </a:extLst>
          </p:cNvPr>
          <p:cNvGrpSpPr/>
          <p:nvPr/>
        </p:nvGrpSpPr>
        <p:grpSpPr>
          <a:xfrm>
            <a:off x="5647861" y="2092789"/>
            <a:ext cx="216000" cy="4371988"/>
            <a:chOff x="6120034" y="2188198"/>
            <a:chExt cx="216000" cy="4371988"/>
          </a:xfrm>
        </p:grpSpPr>
        <p:cxnSp>
          <p:nvCxnSpPr>
            <p:cNvPr id="32" name="Straight Connector 40">
              <a:extLst>
                <a:ext uri="{FF2B5EF4-FFF2-40B4-BE49-F238E27FC236}">
                  <a16:creationId xmlns:a16="http://schemas.microsoft.com/office/drawing/2014/main" id="{7E864CEF-B7A5-7B8A-08E7-163EB09E095B}"/>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3" name="Freeform 94">
              <a:extLst>
                <a:ext uri="{FF2B5EF4-FFF2-40B4-BE49-F238E27FC236}">
                  <a16:creationId xmlns:a16="http://schemas.microsoft.com/office/drawing/2014/main" id="{724957BE-08E8-66E7-501F-871BFE19913D}"/>
                </a:ext>
              </a:extLst>
            </p:cNvPr>
            <p:cNvSpPr>
              <a:spLocks/>
            </p:cNvSpPr>
            <p:nvPr/>
          </p:nvSpPr>
          <p:spPr bwMode="gray">
            <a:xfrm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4751D597-4A0B-C5D0-F5F4-77B867E77C1B}"/>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業界の事業環境と自社のポジショニング</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市場、競合、自社の観点については、漏れなく記載すること。</a:t>
            </a:r>
            <a:r>
              <a:rPr lang="ja-JP" altLang="en-US" sz="1400" dirty="0">
                <a:solidFill>
                  <a:srgbClr val="FF0000"/>
                </a:solidFill>
                <a:latin typeface="Meiryo UI" panose="020B0604030504040204" pitchFamily="50" charset="-128"/>
                <a:ea typeface="Meiryo UI" panose="020B0604030504040204" pitchFamily="50" charset="-128"/>
              </a:rPr>
              <a:t>市場規模は、国内市場か海外市場（</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国、</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地域）を明記すること。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今後の自社の事業戦略</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→今後の自社にとっての</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の位置づけ（</a:t>
            </a:r>
            <a:r>
              <a:rPr lang="en-US" altLang="ja-JP" sz="1400" dirty="0">
                <a:solidFill>
                  <a:srgbClr val="FF0000"/>
                </a:solidFill>
                <a:latin typeface="Meiryo UI" panose="020B0604030504040204" pitchFamily="50" charset="-128"/>
                <a:ea typeface="Meiryo UI" panose="020B0604030504040204" pitchFamily="50" charset="-128"/>
              </a:rPr>
              <a:t> GX</a:t>
            </a:r>
            <a:r>
              <a:rPr lang="ja-JP" altLang="en-US" sz="1400" dirty="0">
                <a:solidFill>
                  <a:srgbClr val="FF0000"/>
                </a:solidFill>
                <a:latin typeface="Meiryo UI" panose="020B0604030504040204" pitchFamily="50" charset="-128"/>
                <a:ea typeface="Meiryo UI" panose="020B0604030504040204" pitchFamily="50" charset="-128"/>
              </a:rPr>
              <a:t>がどの領域の競争力強化に必要となるか）についても記載すること。また、その理由についても、市場・顧客からの要請、競合との差別化、自社にとってのその事業（製品）の重要性（売上、利益貢献度が高い等）を踏まえて記載すること。</a:t>
            </a:r>
            <a:endParaRPr lang="ja-JP" altLang="en-US" sz="1400" dirty="0">
              <a:solidFill>
                <a:srgbClr val="00B0F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rgbClr val="00B0F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639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C48CA1-F470-7609-DD54-F42734A88807}"/>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6AD74B62-8B05-3998-301A-72296D2FDA4C}"/>
              </a:ext>
            </a:extLst>
          </p:cNvPr>
          <p:cNvGraphicFramePr>
            <a:graphicFrameLocks noChangeAspect="1"/>
          </p:cNvGraphicFramePr>
          <p:nvPr>
            <p:custDataLst>
              <p:tags r:id="rId1"/>
            </p:custDataLst>
            <p:extLst>
              <p:ext uri="{D42A27DB-BD31-4B8C-83A1-F6EECF244321}">
                <p14:modId xmlns:p14="http://schemas.microsoft.com/office/powerpoint/2010/main" val="29615167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5" imgW="561" imgH="561" progId="TCLayout.ActiveDocument.1">
                  <p:embed/>
                </p:oleObj>
              </mc:Choice>
              <mc:Fallback>
                <p:oleObj name="think-cellスライド" r:id="rId15" imgW="561" imgH="561" progId="TCLayout.ActiveDocument.1">
                  <p:embed/>
                  <p:pic>
                    <p:nvPicPr>
                      <p:cNvPr id="38" name="think-cell data - do not delete" hidden="1">
                        <a:extLst>
                          <a:ext uri="{FF2B5EF4-FFF2-40B4-BE49-F238E27FC236}">
                            <a16:creationId xmlns:a16="http://schemas.microsoft.com/office/drawing/2014/main" id="{6AD74B62-8B05-3998-301A-72296D2FDA4C}"/>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43BFB7E0-1B46-D22D-D09A-F01B8CD796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5E41E1F1-C7BE-CBDF-EC9C-E6650CD285E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年にグリーン製品での売上高</a:t>
            </a:r>
            <a:r>
              <a:rPr lang="en-US" altLang="ja-JP">
                <a:solidFill>
                  <a:schemeClr val="tx1"/>
                </a:solidFill>
              </a:rPr>
              <a:t>xx</a:t>
            </a:r>
            <a:r>
              <a:rPr lang="ja-JP" altLang="en-US">
                <a:solidFill>
                  <a:schemeClr val="tx1"/>
                </a:solidFill>
              </a:rPr>
              <a:t>億円を目指す</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3BAE4A4E-F8A3-83CD-1467-F4802ED732C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F576DE72-9AF1-0F50-8299-EDA50FEC640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3" name="グループ化 2">
            <a:extLst>
              <a:ext uri="{FF2B5EF4-FFF2-40B4-BE49-F238E27FC236}">
                <a16:creationId xmlns:a16="http://schemas.microsoft.com/office/drawing/2014/main" id="{01F90AE8-BB4B-29AD-419A-182518F6F154}"/>
              </a:ext>
            </a:extLst>
          </p:cNvPr>
          <p:cNvGrpSpPr/>
          <p:nvPr/>
        </p:nvGrpSpPr>
        <p:grpSpPr>
          <a:xfrm>
            <a:off x="4768487" y="1729003"/>
            <a:ext cx="4217290" cy="288000"/>
            <a:chOff x="6384000" y="1597513"/>
            <a:chExt cx="5652000" cy="324000"/>
          </a:xfrm>
        </p:grpSpPr>
        <p:sp>
          <p:nvSpPr>
            <p:cNvPr id="6" name="正方形/長方形 5">
              <a:extLst>
                <a:ext uri="{FF2B5EF4-FFF2-40B4-BE49-F238E27FC236}">
                  <a16:creationId xmlns:a16="http://schemas.microsoft.com/office/drawing/2014/main" id="{230D1AE8-A6C9-24E6-BEB2-5F9FC82CB64A}"/>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自社における全事業（製品）の概要</a:t>
              </a:r>
            </a:p>
          </p:txBody>
        </p:sp>
        <p:cxnSp>
          <p:nvCxnSpPr>
            <p:cNvPr id="8" name="直線コネクタ 7">
              <a:extLst>
                <a:ext uri="{FF2B5EF4-FFF2-40B4-BE49-F238E27FC236}">
                  <a16:creationId xmlns:a16="http://schemas.microsoft.com/office/drawing/2014/main" id="{6EED59AA-5C7F-46DA-4304-1690D92F233F}"/>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9" name="正方形/長方形 8">
            <a:extLst>
              <a:ext uri="{FF2B5EF4-FFF2-40B4-BE49-F238E27FC236}">
                <a16:creationId xmlns:a16="http://schemas.microsoft.com/office/drawing/2014/main" id="{D6984507-87E2-F8CE-F0D6-1DA8C4800AE5}"/>
              </a:ext>
            </a:extLst>
          </p:cNvPr>
          <p:cNvSpPr/>
          <p:nvPr/>
        </p:nvSpPr>
        <p:spPr bwMode="gray">
          <a:xfrm>
            <a:off x="4768487" y="2152941"/>
            <a:ext cx="1553478" cy="664036"/>
          </a:xfrm>
          <a:prstGeom prst="rect">
            <a:avLst/>
          </a:prstGeom>
          <a:solidFill>
            <a:schemeClr val="bg1">
              <a:lumMod val="95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A</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p>
        </p:txBody>
      </p:sp>
      <p:sp>
        <p:nvSpPr>
          <p:cNvPr id="10" name="正方形/長方形 9">
            <a:extLst>
              <a:ext uri="{FF2B5EF4-FFF2-40B4-BE49-F238E27FC236}">
                <a16:creationId xmlns:a16="http://schemas.microsoft.com/office/drawing/2014/main" id="{D805D214-5092-E8F0-32C2-5EC16C320EA9}"/>
              </a:ext>
            </a:extLst>
          </p:cNvPr>
          <p:cNvSpPr/>
          <p:nvPr/>
        </p:nvSpPr>
        <p:spPr bwMode="gray">
          <a:xfrm>
            <a:off x="4768487" y="2875378"/>
            <a:ext cx="1553478" cy="664036"/>
          </a:xfrm>
          <a:prstGeom prst="rect">
            <a:avLst/>
          </a:prstGeom>
          <a:solidFill>
            <a:schemeClr val="bg1">
              <a:lumMod val="95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B</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p>
        </p:txBody>
      </p:sp>
      <p:sp>
        <p:nvSpPr>
          <p:cNvPr id="11" name="正方形/長方形 10">
            <a:extLst>
              <a:ext uri="{FF2B5EF4-FFF2-40B4-BE49-F238E27FC236}">
                <a16:creationId xmlns:a16="http://schemas.microsoft.com/office/drawing/2014/main" id="{8A4C8983-692B-C196-E461-F5D9E7B04FF8}"/>
              </a:ext>
            </a:extLst>
          </p:cNvPr>
          <p:cNvSpPr/>
          <p:nvPr/>
        </p:nvSpPr>
        <p:spPr bwMode="gray">
          <a:xfrm>
            <a:off x="5319304" y="3597815"/>
            <a:ext cx="1002661" cy="664036"/>
          </a:xfrm>
          <a:prstGeom prst="rect">
            <a:avLst/>
          </a:prstGeom>
          <a:solidFill>
            <a:schemeClr val="accent6">
              <a:lumMod val="20000"/>
              <a:lumOff val="80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dirty="0">
                <a:latin typeface="Meiryo UI" panose="020B0604030504040204" pitchFamily="50" charset="-128"/>
                <a:ea typeface="Meiryo UI" panose="020B0604030504040204" pitchFamily="50" charset="-128"/>
              </a:rPr>
              <a:t>C</a:t>
            </a:r>
            <a:r>
              <a:rPr kumimoji="0" lang="ja-JP" altLang="en-US" sz="1400" dirty="0">
                <a:latin typeface="Meiryo UI" panose="020B0604030504040204" pitchFamily="50" charset="-128"/>
                <a:ea typeface="Meiryo UI" panose="020B0604030504040204" pitchFamily="50" charset="-128"/>
              </a:rPr>
              <a:t>事業</a:t>
            </a:r>
            <a:endParaRPr kumimoji="0" lang="en-US" altLang="ja-JP" sz="1400" dirty="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dirty="0">
                <a:latin typeface="Meiryo UI" panose="020B0604030504040204" pitchFamily="50" charset="-128"/>
                <a:ea typeface="Meiryo UI" panose="020B0604030504040204" pitchFamily="50" charset="-128"/>
              </a:rPr>
              <a:t>（製品）</a:t>
            </a:r>
            <a:endParaRPr kumimoji="0" lang="en-US" altLang="ja-JP" sz="1400" dirty="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900" dirty="0">
                <a:latin typeface="Meiryo UI" panose="020B0604030504040204" pitchFamily="50" charset="-128"/>
                <a:ea typeface="Meiryo UI" panose="020B0604030504040204" pitchFamily="50" charset="-128"/>
              </a:rPr>
              <a:t>（既存の一部）</a:t>
            </a:r>
            <a:endParaRPr kumimoji="0" lang="en-US" altLang="ja-JP"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4EA7DEED-C814-89A5-EA7B-DC8B2BE30099}"/>
              </a:ext>
            </a:extLst>
          </p:cNvPr>
          <p:cNvSpPr/>
          <p:nvPr/>
        </p:nvSpPr>
        <p:spPr bwMode="gray">
          <a:xfrm>
            <a:off x="6379654" y="2875377"/>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FA0934BC-B725-ADE5-4A60-B3D8FE2C8953}"/>
              </a:ext>
            </a:extLst>
          </p:cNvPr>
          <p:cNvSpPr/>
          <p:nvPr/>
        </p:nvSpPr>
        <p:spPr bwMode="gray">
          <a:xfrm>
            <a:off x="6379654" y="3597814"/>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E193098F-0F95-8B6D-F476-C6F65DC86AA0}"/>
              </a:ext>
            </a:extLst>
          </p:cNvPr>
          <p:cNvSpPr/>
          <p:nvPr/>
        </p:nvSpPr>
        <p:spPr bwMode="gray">
          <a:xfrm>
            <a:off x="6379654" y="4320249"/>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9F11FB3-BD14-C38D-3EDE-C5549FBFC959}"/>
              </a:ext>
            </a:extLst>
          </p:cNvPr>
          <p:cNvSpPr/>
          <p:nvPr/>
        </p:nvSpPr>
        <p:spPr bwMode="gray">
          <a:xfrm>
            <a:off x="5319304" y="4320250"/>
            <a:ext cx="1002661" cy="664036"/>
          </a:xfrm>
          <a:prstGeom prst="rect">
            <a:avLst/>
          </a:prstGeom>
          <a:solidFill>
            <a:schemeClr val="accent3"/>
          </a:solidFill>
          <a:ln>
            <a:solidFill>
              <a:schemeClr val="tx1"/>
            </a:solidFill>
          </a:ln>
        </p:spPr>
        <p:txBody>
          <a:bodyPr vert="horz" wrap="non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dirty="0">
                <a:solidFill>
                  <a:schemeClr val="bg1"/>
                </a:solidFill>
                <a:latin typeface="Meiryo UI" panose="020B0604030504040204" pitchFamily="50" charset="-128"/>
                <a:ea typeface="Meiryo UI" panose="020B0604030504040204" pitchFamily="50" charset="-128"/>
              </a:rPr>
              <a:t>D</a:t>
            </a:r>
            <a:r>
              <a:rPr kumimoji="0" lang="ja-JP" altLang="en-US" sz="1400" dirty="0">
                <a:solidFill>
                  <a:schemeClr val="bg1"/>
                </a:solidFill>
                <a:latin typeface="Meiryo UI" panose="020B0604030504040204" pitchFamily="50" charset="-128"/>
                <a:ea typeface="Meiryo UI" panose="020B0604030504040204" pitchFamily="50" charset="-128"/>
              </a:rPr>
              <a:t>事業</a:t>
            </a:r>
            <a:endParaRPr kumimoji="0" lang="en-US" altLang="ja-JP" sz="1400" dirty="0">
              <a:solidFill>
                <a:schemeClr val="bg1"/>
              </a:solidFill>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dirty="0">
                <a:solidFill>
                  <a:schemeClr val="bg1"/>
                </a:solidFill>
                <a:latin typeface="Meiryo UI" panose="020B0604030504040204" pitchFamily="50" charset="-128"/>
                <a:ea typeface="Meiryo UI" panose="020B0604030504040204" pitchFamily="50" charset="-128"/>
              </a:rPr>
              <a:t>（製品）</a:t>
            </a:r>
            <a:endParaRPr kumimoji="0" lang="en-US" altLang="ja-JP" sz="1400" dirty="0">
              <a:solidFill>
                <a:schemeClr val="bg1"/>
              </a:solidFill>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900" dirty="0">
                <a:solidFill>
                  <a:schemeClr val="bg1"/>
                </a:solidFill>
                <a:latin typeface="Meiryo UI" panose="020B0604030504040204" pitchFamily="50" charset="-128"/>
                <a:ea typeface="Meiryo UI" panose="020B0604030504040204" pitchFamily="50" charset="-128"/>
              </a:rPr>
              <a:t>（新規）</a:t>
            </a:r>
            <a:endParaRPr kumimoji="0" lang="en-US" altLang="ja-JP" sz="900" dirty="0">
              <a:solidFill>
                <a:schemeClr val="bg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4B8A957-F584-00FF-9EB3-574F25C0E26B}"/>
              </a:ext>
            </a:extLst>
          </p:cNvPr>
          <p:cNvSpPr/>
          <p:nvPr/>
        </p:nvSpPr>
        <p:spPr bwMode="gray">
          <a:xfrm>
            <a:off x="9099715" y="2152941"/>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a:solidFill>
                  <a:prstClr val="black"/>
                </a:solidFill>
                <a:latin typeface="Meiryo UI" panose="020B0604030504040204" pitchFamily="50" charset="-128"/>
                <a:ea typeface="Meiryo UI" panose="020B0604030504040204" pitchFamily="50" charset="-128"/>
              </a:rPr>
              <a:t>xx</a:t>
            </a:r>
            <a:endParaRPr kumimoji="0" lang="en-US" altLang="ja-JP" sz="1400">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9BA3DFCB-23EF-71E0-4F5F-D91A9E98E4A2}"/>
              </a:ext>
            </a:extLst>
          </p:cNvPr>
          <p:cNvSpPr/>
          <p:nvPr/>
        </p:nvSpPr>
        <p:spPr bwMode="gray">
          <a:xfrm>
            <a:off x="9099715" y="2875378"/>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DCC9E8D5-EB8B-5C70-9F9E-09495339C0D1}"/>
              </a:ext>
            </a:extLst>
          </p:cNvPr>
          <p:cNvSpPr/>
          <p:nvPr/>
        </p:nvSpPr>
        <p:spPr bwMode="gray">
          <a:xfrm>
            <a:off x="9099715" y="3597815"/>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50204787-861F-7AF6-0B56-3D8C4FC9C6CB}"/>
              </a:ext>
            </a:extLst>
          </p:cNvPr>
          <p:cNvSpPr/>
          <p:nvPr/>
        </p:nvSpPr>
        <p:spPr bwMode="gray">
          <a:xfrm>
            <a:off x="9099715" y="4320251"/>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grpSp>
        <p:nvGrpSpPr>
          <p:cNvPr id="37" name="グループ化 36">
            <a:extLst>
              <a:ext uri="{FF2B5EF4-FFF2-40B4-BE49-F238E27FC236}">
                <a16:creationId xmlns:a16="http://schemas.microsoft.com/office/drawing/2014/main" id="{F7AC0484-626B-B8D7-8F0E-AEDF0ED109AF}"/>
              </a:ext>
            </a:extLst>
          </p:cNvPr>
          <p:cNvGrpSpPr/>
          <p:nvPr/>
        </p:nvGrpSpPr>
        <p:grpSpPr>
          <a:xfrm>
            <a:off x="9099715" y="1729003"/>
            <a:ext cx="2936285" cy="288000"/>
            <a:chOff x="6384000" y="1597513"/>
            <a:chExt cx="5652000" cy="324000"/>
          </a:xfrm>
        </p:grpSpPr>
        <p:sp>
          <p:nvSpPr>
            <p:cNvPr id="39" name="正方形/長方形 38">
              <a:extLst>
                <a:ext uri="{FF2B5EF4-FFF2-40B4-BE49-F238E27FC236}">
                  <a16:creationId xmlns:a16="http://schemas.microsoft.com/office/drawing/2014/main" id="{51650AB2-8447-8779-660B-7F59C5F7B53E}"/>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今後の戦略方針</a:t>
              </a:r>
            </a:p>
          </p:txBody>
        </p:sp>
        <p:cxnSp>
          <p:nvCxnSpPr>
            <p:cNvPr id="40" name="直線コネクタ 39">
              <a:extLst>
                <a:ext uri="{FF2B5EF4-FFF2-40B4-BE49-F238E27FC236}">
                  <a16:creationId xmlns:a16="http://schemas.microsoft.com/office/drawing/2014/main" id="{E897350B-A093-83AE-34F9-E1BDDD4C7053}"/>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41" name="正方形/長方形 40">
            <a:extLst>
              <a:ext uri="{FF2B5EF4-FFF2-40B4-BE49-F238E27FC236}">
                <a16:creationId xmlns:a16="http://schemas.microsoft.com/office/drawing/2014/main" id="{222533ED-1240-847A-41E7-A1B2053EDE9A}"/>
              </a:ext>
            </a:extLst>
          </p:cNvPr>
          <p:cNvSpPr/>
          <p:nvPr/>
        </p:nvSpPr>
        <p:spPr bwMode="gray">
          <a:xfrm>
            <a:off x="6379654" y="2152941"/>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a:solidFill>
                  <a:prstClr val="black"/>
                </a:solidFill>
                <a:latin typeface="Meiryo UI" panose="020B0604030504040204" pitchFamily="50" charset="-128"/>
                <a:ea typeface="Meiryo UI" panose="020B0604030504040204" pitchFamily="50" charset="-128"/>
              </a:rPr>
              <a:t>xx</a:t>
            </a:r>
            <a:endParaRPr kumimoji="0" lang="en-US" altLang="ja-JP" sz="1400">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76775A70-D1D0-7A26-401F-BBB48F3F2817}"/>
              </a:ext>
            </a:extLst>
          </p:cNvPr>
          <p:cNvSpPr/>
          <p:nvPr/>
        </p:nvSpPr>
        <p:spPr bwMode="gray">
          <a:xfrm>
            <a:off x="4768487" y="3597812"/>
            <a:ext cx="493127" cy="1386473"/>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グリーン事業（製品）</a:t>
            </a:r>
            <a:r>
              <a:rPr kumimoji="0" lang="en-US" altLang="ja-JP" sz="1400" baseline="30000">
                <a:latin typeface="Meiryo UI" panose="020B0604030504040204" pitchFamily="50" charset="-128"/>
                <a:ea typeface="Meiryo UI" panose="020B0604030504040204" pitchFamily="50" charset="-128"/>
              </a:rPr>
              <a:t>※</a:t>
            </a:r>
            <a:endParaRPr kumimoji="0" lang="ja-JP" altLang="en-US" sz="1400" baseline="30000">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D2DA92C9-4A5F-E731-E68A-84F369B6B702}"/>
              </a:ext>
            </a:extLst>
          </p:cNvPr>
          <p:cNvSpPr/>
          <p:nvPr/>
        </p:nvSpPr>
        <p:spPr>
          <a:xfrm>
            <a:off x="180000" y="6253892"/>
            <a:ext cx="11856000" cy="42797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グリーンプレミアムを訴求する事業（製品）。</a:t>
            </a:r>
            <a:br>
              <a:rPr kumimoji="1" lang="en-US" altLang="ja-JP" sz="1000" strike="sngStrike" dirty="0">
                <a:solidFill>
                  <a:schemeClr val="tx1"/>
                </a:solidFill>
                <a:latin typeface="Meiryo UI" panose="020B0604030504040204" pitchFamily="50" charset="-128"/>
                <a:ea typeface="Meiryo UI" panose="020B0604030504040204" pitchFamily="50" charset="-128"/>
              </a:rPr>
            </a:br>
            <a:r>
              <a:rPr kumimoji="1" lang="ja-JP" altLang="en-US" sz="1000" dirty="0">
                <a:solidFill>
                  <a:schemeClr val="tx1"/>
                </a:solidFill>
                <a:latin typeface="Meiryo UI" panose="020B0604030504040204" pitchFamily="50" charset="-128"/>
                <a:ea typeface="Meiryo UI" panose="020B0604030504040204" pitchFamily="50" charset="-128"/>
              </a:rPr>
              <a:t>なお、既存事業（製品）の一部について低・脱炭素化によってグリーンプレミアムを訴求するものは「既存の一部」、新規に立ち上げてグリーンプレミアムを訴求する事業（製品）は「新規」と表す。</a:t>
            </a:r>
          </a:p>
        </p:txBody>
      </p:sp>
      <p:grpSp>
        <p:nvGrpSpPr>
          <p:cNvPr id="7" name="グループ化 6">
            <a:extLst>
              <a:ext uri="{FF2B5EF4-FFF2-40B4-BE49-F238E27FC236}">
                <a16:creationId xmlns:a16="http://schemas.microsoft.com/office/drawing/2014/main" id="{D7A5EE1C-7FFD-88A3-90FF-4625D8A6734C}"/>
              </a:ext>
            </a:extLst>
          </p:cNvPr>
          <p:cNvGrpSpPr/>
          <p:nvPr/>
        </p:nvGrpSpPr>
        <p:grpSpPr>
          <a:xfrm>
            <a:off x="179999" y="1729003"/>
            <a:ext cx="4474549" cy="288000"/>
            <a:chOff x="6384000" y="1597513"/>
            <a:chExt cx="5652000" cy="324000"/>
          </a:xfrm>
        </p:grpSpPr>
        <p:sp>
          <p:nvSpPr>
            <p:cNvPr id="12" name="正方形/長方形 11">
              <a:extLst>
                <a:ext uri="{FF2B5EF4-FFF2-40B4-BE49-F238E27FC236}">
                  <a16:creationId xmlns:a16="http://schemas.microsoft.com/office/drawing/2014/main" id="{4EB3749D-DDC8-E405-9A53-047D94D3F17F}"/>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自社における全事業（製品）の現状売上・目標売上</a:t>
              </a:r>
              <a:r>
                <a:rPr kumimoji="0" lang="ja-JP" altLang="en-US" sz="900">
                  <a:latin typeface="Meiryo UI" panose="020B0604030504040204" pitchFamily="50" charset="-128"/>
                  <a:ea typeface="Meiryo UI" panose="020B0604030504040204" pitchFamily="50" charset="-128"/>
                </a:rPr>
                <a:t>（億円）</a:t>
              </a:r>
              <a:endParaRPr kumimoji="0" lang="ja-JP" altLang="en-US" sz="1400">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30D80ACA-6E59-BB78-435A-24B751BF028B}"/>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graphicFrame>
        <p:nvGraphicFramePr>
          <p:cNvPr id="68" name="Chart 3">
            <a:extLst>
              <a:ext uri="{FF2B5EF4-FFF2-40B4-BE49-F238E27FC236}">
                <a16:creationId xmlns:a16="http://schemas.microsoft.com/office/drawing/2014/main" id="{1EAE9445-B6E4-67C7-4C29-F8FFD1B934DC}"/>
              </a:ext>
            </a:extLst>
          </p:cNvPr>
          <p:cNvGraphicFramePr/>
          <p:nvPr>
            <p:custDataLst>
              <p:tags r:id="rId2"/>
            </p:custDataLst>
            <p:extLst>
              <p:ext uri="{D42A27DB-BD31-4B8C-83A1-F6EECF244321}">
                <p14:modId xmlns:p14="http://schemas.microsoft.com/office/powerpoint/2010/main" val="2308807068"/>
              </p:ext>
            </p:extLst>
          </p:nvPr>
        </p:nvGraphicFramePr>
        <p:xfrm>
          <a:off x="17463" y="2066925"/>
          <a:ext cx="2913062" cy="4106863"/>
        </p:xfrm>
        <a:graphic>
          <a:graphicData uri="http://schemas.openxmlformats.org/drawingml/2006/chart">
            <c:chart xmlns:c="http://schemas.openxmlformats.org/drawingml/2006/chart" xmlns:r="http://schemas.openxmlformats.org/officeDocument/2006/relationships" r:id="rId17"/>
          </a:graphicData>
        </a:graphic>
      </p:graphicFrame>
      <p:cxnSp>
        <p:nvCxnSpPr>
          <p:cNvPr id="58" name="直線コネクタ 57">
            <a:extLst>
              <a:ext uri="{FF2B5EF4-FFF2-40B4-BE49-F238E27FC236}">
                <a16:creationId xmlns:a16="http://schemas.microsoft.com/office/drawing/2014/main" id="{5FAEA3D9-B4E5-E2AE-60FD-590942D96BC5}"/>
              </a:ext>
            </a:extLst>
          </p:cNvPr>
          <p:cNvCxnSpPr/>
          <p:nvPr>
            <p:custDataLst>
              <p:tags r:id="rId3"/>
            </p:custDataLst>
          </p:nvPr>
        </p:nvCxnSpPr>
        <p:spPr bwMode="auto">
          <a:xfrm flipH="1" flipV="1">
            <a:off x="2517775" y="2716214"/>
            <a:ext cx="58738" cy="163513"/>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6" name="テキスト プレースホルダー 2">
            <a:extLst>
              <a:ext uri="{FF2B5EF4-FFF2-40B4-BE49-F238E27FC236}">
                <a16:creationId xmlns:a16="http://schemas.microsoft.com/office/drawing/2014/main" id="{27CA5CB8-70E3-CE13-3662-49658D0CA28D}"/>
              </a:ext>
            </a:extLst>
          </p:cNvPr>
          <p:cNvSpPr>
            <a:spLocks noGrp="1"/>
          </p:cNvSpPr>
          <p:nvPr>
            <p:custDataLst>
              <p:tags r:id="rId4"/>
            </p:custDataLst>
          </p:nvPr>
        </p:nvSpPr>
        <p:spPr bwMode="auto">
          <a:xfrm>
            <a:off x="258764" y="5957888"/>
            <a:ext cx="1133475"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42D463E8-B196-4861-AB97-8365160B0BEB}" type="datetime'''現''''''''''''''状（2''0''''''''''x''''x年''''''''''''）'''''">
              <a:rPr lang="ja-JP" altLang="en-US" sz="1200" smtClean="0">
                <a:latin typeface="Meiryo UI" panose="020B0604030504040204" pitchFamily="50" charset="-128"/>
                <a:ea typeface="Meiryo UI" panose="020B0604030504040204" pitchFamily="50" charset="-128"/>
              </a:rPr>
              <a:pPr marL="0" lvl="0" indent="0" algn="ctr">
                <a:spcBef>
                  <a:spcPct val="0"/>
                </a:spcBef>
                <a:spcAft>
                  <a:spcPct val="0"/>
                </a:spcAft>
                <a:buNone/>
              </a:pPr>
              <a:t>現状（20xx年）</a:t>
            </a:fld>
            <a:endParaRPr kumimoji="1" lang="ja-JP" altLang="en-US" sz="1200">
              <a:latin typeface="Meiryo UI" panose="020B0604030504040204" pitchFamily="50" charset="-128"/>
              <a:ea typeface="Meiryo UI" panose="020B0604030504040204" pitchFamily="50" charset="-128"/>
            </a:endParaRPr>
          </a:p>
        </p:txBody>
      </p:sp>
      <p:sp>
        <p:nvSpPr>
          <p:cNvPr id="18" name="テキスト プレースホルダー 2">
            <a:extLst>
              <a:ext uri="{FF2B5EF4-FFF2-40B4-BE49-F238E27FC236}">
                <a16:creationId xmlns:a16="http://schemas.microsoft.com/office/drawing/2014/main" id="{64A30614-247C-E72B-0534-EDAEACB24D75}"/>
              </a:ext>
            </a:extLst>
          </p:cNvPr>
          <p:cNvSpPr>
            <a:spLocks noGrp="1"/>
          </p:cNvSpPr>
          <p:nvPr>
            <p:custDataLst>
              <p:tags r:id="rId5"/>
            </p:custDataLst>
          </p:nvPr>
        </p:nvSpPr>
        <p:spPr bwMode="auto">
          <a:xfrm>
            <a:off x="1638300" y="5957888"/>
            <a:ext cx="962025"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3D92D60E-0FCD-4A23-8064-46170FD92246}" type="datetime'目標''''''''(20x''''x''''年'')'''''''''''''''''">
              <a:rPr lang="ja-JP" altLang="en-US" sz="1200" smtClean="0">
                <a:latin typeface="Meiryo UI" panose="020B0604030504040204" pitchFamily="50" charset="-128"/>
                <a:ea typeface="Meiryo UI" panose="020B0604030504040204" pitchFamily="50" charset="-128"/>
              </a:rPr>
              <a:pPr marL="0" lvl="0" indent="0" algn="ctr">
                <a:spcBef>
                  <a:spcPct val="0"/>
                </a:spcBef>
                <a:spcAft>
                  <a:spcPct val="0"/>
                </a:spcAft>
                <a:buNone/>
              </a:pPr>
              <a:t>目標(20xx年)</a:t>
            </a:fld>
            <a:endParaRPr kumimoji="1" lang="ja-JP" altLang="en-US" sz="1200">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FEB78E07-05B7-3631-127C-373E0A81C82A}"/>
              </a:ext>
            </a:extLst>
          </p:cNvPr>
          <p:cNvSpPr>
            <a:spLocks noGrp="1"/>
          </p:cNvSpPr>
          <p:nvPr>
            <p:custDataLst>
              <p:tags r:id="rId6"/>
            </p:custDataLst>
          </p:nvPr>
        </p:nvSpPr>
        <p:spPr bwMode="auto">
          <a:xfrm>
            <a:off x="2601913" y="2333625"/>
            <a:ext cx="1511300" cy="330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F8EADC6C-DA90-425D-91AB-045CA46FB100}" type="datetime'D事''''''''''''業&#10;（グ''リ''ー''''ン''''''''事業''''''：''''''''新''規）'''">
              <a:rPr lang="en-US" altLang="en-US" sz="1200" smtClean="0">
                <a:latin typeface="Meiryo UI" panose="020B0604030504040204" pitchFamily="50" charset="-128"/>
                <a:ea typeface="Meiryo UI" panose="020B0604030504040204" pitchFamily="50" charset="-128"/>
              </a:rPr>
              <a:pPr/>
              <a:t>D事業
（グリーン事業：新規）</a:t>
            </a:fld>
            <a:endParaRPr kumimoji="1" lang="ja-JP" altLang="en-US" sz="1200">
              <a:latin typeface="Meiryo UI" panose="020B0604030504040204" pitchFamily="50" charset="-128"/>
              <a:ea typeface="Meiryo UI" panose="020B0604030504040204" pitchFamily="50" charset="-128"/>
            </a:endParaRPr>
          </a:p>
        </p:txBody>
      </p:sp>
      <p:sp>
        <p:nvSpPr>
          <p:cNvPr id="24" name="テキスト プレースホルダー 2">
            <a:extLst>
              <a:ext uri="{FF2B5EF4-FFF2-40B4-BE49-F238E27FC236}">
                <a16:creationId xmlns:a16="http://schemas.microsoft.com/office/drawing/2014/main" id="{B1C37BF2-80C3-A9F3-5A14-0BC1459F3C9B}"/>
              </a:ext>
            </a:extLst>
          </p:cNvPr>
          <p:cNvSpPr>
            <a:spLocks noGrp="1"/>
          </p:cNvSpPr>
          <p:nvPr>
            <p:custDataLst>
              <p:tags r:id="rId7"/>
            </p:custDataLst>
          </p:nvPr>
        </p:nvSpPr>
        <p:spPr bwMode="auto">
          <a:xfrm>
            <a:off x="2601913" y="2714625"/>
            <a:ext cx="1939925" cy="330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7337224B-19D7-4D46-8B53-1B4EF6639645}" type="datetime'''''''''C事''''業''''&#10;''''（グリー''''''''ン''事業：''既存''の''一''''部）'">
              <a:rPr lang="en-US" altLang="en-US" sz="1200" smtClean="0">
                <a:latin typeface="Meiryo UI" panose="020B0604030504040204" pitchFamily="50" charset="-128"/>
                <a:ea typeface="Meiryo UI" panose="020B0604030504040204" pitchFamily="50" charset="-128"/>
              </a:rPr>
              <a:pPr/>
              <a:t>C事業
（グリーン事業：既存の一部）</a:t>
            </a:fld>
            <a:endParaRPr kumimoji="1" lang="ja-JP" altLang="en-US" sz="1200">
              <a:latin typeface="Meiryo UI" panose="020B0604030504040204" pitchFamily="50" charset="-128"/>
              <a:ea typeface="Meiryo UI" panose="020B0604030504040204" pitchFamily="50" charset="-128"/>
            </a:endParaRPr>
          </a:p>
        </p:txBody>
      </p:sp>
      <p:sp>
        <p:nvSpPr>
          <p:cNvPr id="29" name="テキスト プレースホルダー 2">
            <a:extLst>
              <a:ext uri="{FF2B5EF4-FFF2-40B4-BE49-F238E27FC236}">
                <a16:creationId xmlns:a16="http://schemas.microsoft.com/office/drawing/2014/main" id="{3331F068-7EEA-AEC1-BB37-5FB6665D033E}"/>
              </a:ext>
            </a:extLst>
          </p:cNvPr>
          <p:cNvSpPr>
            <a:spLocks noGrp="1"/>
          </p:cNvSpPr>
          <p:nvPr>
            <p:custDataLst>
              <p:tags r:id="rId8"/>
            </p:custDataLst>
          </p:nvPr>
        </p:nvSpPr>
        <p:spPr bwMode="auto">
          <a:xfrm>
            <a:off x="2601913" y="3095625"/>
            <a:ext cx="10175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D7FF97E9-7176-4E31-94CB-8FF5BA48E69F}" type="datetime'''''C''事''''''''''''''業''''''''''''（既''''''''''''''''''存）'">
              <a:rPr lang="en-US" altLang="en-US" sz="1200" smtClean="0">
                <a:latin typeface="Meiryo UI" panose="020B0604030504040204" pitchFamily="50" charset="-128"/>
                <a:ea typeface="Meiryo UI" panose="020B0604030504040204" pitchFamily="50" charset="-128"/>
              </a:rPr>
              <a:pPr/>
              <a:t>C事業（既存）</a:t>
            </a:fld>
            <a:endParaRPr kumimoji="1" lang="ja-JP" altLang="en-US" sz="1200">
              <a:latin typeface="Meiryo UI" panose="020B0604030504040204" pitchFamily="50" charset="-128"/>
              <a:ea typeface="Meiryo UI" panose="020B0604030504040204" pitchFamily="50" charset="-128"/>
            </a:endParaRPr>
          </a:p>
        </p:txBody>
      </p:sp>
      <p:sp>
        <p:nvSpPr>
          <p:cNvPr id="30" name="テキスト プレースホルダー 2">
            <a:extLst>
              <a:ext uri="{FF2B5EF4-FFF2-40B4-BE49-F238E27FC236}">
                <a16:creationId xmlns:a16="http://schemas.microsoft.com/office/drawing/2014/main" id="{200364B3-FDD5-9E15-3D2E-7AE1D5437B1B}"/>
              </a:ext>
            </a:extLst>
          </p:cNvPr>
          <p:cNvSpPr>
            <a:spLocks noGrp="1"/>
          </p:cNvSpPr>
          <p:nvPr>
            <p:custDataLst>
              <p:tags r:id="rId9"/>
            </p:custDataLst>
          </p:nvPr>
        </p:nvSpPr>
        <p:spPr bwMode="auto">
          <a:xfrm>
            <a:off x="2601913" y="5313363"/>
            <a:ext cx="407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B37EDB33-E470-43DA-ADBA-4061A2762FA4}" type="datetime'''''A事''業'''''''''''''''''">
              <a:rPr lang="en-US" altLang="en-US" sz="1200" smtClean="0">
                <a:latin typeface="Meiryo UI" panose="020B0604030504040204" pitchFamily="50" charset="-128"/>
                <a:ea typeface="Meiryo UI" panose="020B0604030504040204" pitchFamily="50" charset="-128"/>
              </a:rPr>
              <a:pPr marL="0" lvl="0" indent="0">
                <a:spcBef>
                  <a:spcPct val="0"/>
                </a:spcBef>
                <a:spcAft>
                  <a:spcPct val="0"/>
                </a:spcAft>
                <a:buNone/>
              </a:pPr>
              <a:t>A事業</a:t>
            </a:fld>
            <a:endParaRPr kumimoji="1" lang="ja-JP" altLang="en-US" sz="1200">
              <a:latin typeface="Meiryo UI" panose="020B0604030504040204" pitchFamily="50" charset="-128"/>
              <a:ea typeface="Meiryo UI" panose="020B0604030504040204" pitchFamily="50" charset="-128"/>
            </a:endParaRPr>
          </a:p>
        </p:txBody>
      </p:sp>
      <p:sp>
        <p:nvSpPr>
          <p:cNvPr id="31" name="テキスト プレースホルダー 2">
            <a:extLst>
              <a:ext uri="{FF2B5EF4-FFF2-40B4-BE49-F238E27FC236}">
                <a16:creationId xmlns:a16="http://schemas.microsoft.com/office/drawing/2014/main" id="{926BAE6A-83B4-3254-A691-3B90C83FE35A}"/>
              </a:ext>
            </a:extLst>
          </p:cNvPr>
          <p:cNvSpPr>
            <a:spLocks noGrp="1"/>
          </p:cNvSpPr>
          <p:nvPr>
            <p:custDataLst>
              <p:tags r:id="rId10"/>
            </p:custDataLst>
          </p:nvPr>
        </p:nvSpPr>
        <p:spPr bwMode="gray">
          <a:xfrm>
            <a:off x="585788" y="3657600"/>
            <a:ext cx="479425" cy="1825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rtlCol="0" anchor="b">
            <a:noAutofit/>
          </a:bodyPr>
          <a:lst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lvl="0" algn="ctr">
              <a:spcBef>
                <a:spcPct val="0"/>
              </a:spcBef>
              <a:spcAft>
                <a:spcPct val="0"/>
              </a:spcAft>
            </a:pPr>
            <a:fld id="{334AEC57-2414-4620-BD6D-C7192E78F207}" type="datetime'4'',''''''''''''''0''''''''00'">
              <a:rPr lang="ja-JP" altLang="en-US" sz="1200" smtClean="0"/>
              <a:pPr/>
              <a:t>4,000</a:t>
            </a:fld>
            <a:endParaRPr kumimoji="1" lang="ja-JP" altLang="en-US" sz="1200"/>
          </a:p>
        </p:txBody>
      </p:sp>
      <p:sp>
        <p:nvSpPr>
          <p:cNvPr id="32" name="テキスト プレースホルダー 2">
            <a:extLst>
              <a:ext uri="{FF2B5EF4-FFF2-40B4-BE49-F238E27FC236}">
                <a16:creationId xmlns:a16="http://schemas.microsoft.com/office/drawing/2014/main" id="{D18DDD2B-5771-AA7C-3034-6A19E49309BD}"/>
              </a:ext>
            </a:extLst>
          </p:cNvPr>
          <p:cNvSpPr>
            <a:spLocks noGrp="1"/>
          </p:cNvSpPr>
          <p:nvPr>
            <p:custDataLst>
              <p:tags r:id="rId11"/>
            </p:custDataLst>
          </p:nvPr>
        </p:nvSpPr>
        <p:spPr bwMode="gray">
          <a:xfrm>
            <a:off x="1879600" y="2125663"/>
            <a:ext cx="479425" cy="1825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rtlCol="0" anchor="b">
            <a:noAutofit/>
          </a:bodyPr>
          <a:lst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lvl="0" algn="ctr">
              <a:spcBef>
                <a:spcPct val="0"/>
              </a:spcBef>
              <a:spcAft>
                <a:spcPct val="0"/>
              </a:spcAft>
            </a:pPr>
            <a:fld id="{74372D8B-8A71-4716-9498-5F1440C3EF3A}" type="datetime'''''''7'''''''''''',0''''''''0''''''''''''''''''''0'">
              <a:rPr lang="ja-JP" altLang="en-US" sz="1200" smtClean="0"/>
              <a:pPr/>
              <a:t>7,000</a:t>
            </a:fld>
            <a:endParaRPr kumimoji="1" lang="ja-JP" altLang="en-US" sz="1200"/>
          </a:p>
        </p:txBody>
      </p:sp>
      <p:sp>
        <p:nvSpPr>
          <p:cNvPr id="47" name="テキスト プレースホルダー 2">
            <a:extLst>
              <a:ext uri="{FF2B5EF4-FFF2-40B4-BE49-F238E27FC236}">
                <a16:creationId xmlns:a16="http://schemas.microsoft.com/office/drawing/2014/main" id="{7DC1A08D-80A2-F6C5-645C-9026DCB1F62D}"/>
              </a:ext>
            </a:extLst>
          </p:cNvPr>
          <p:cNvSpPr>
            <a:spLocks noGrp="1"/>
          </p:cNvSpPr>
          <p:nvPr>
            <p:custDataLst>
              <p:tags r:id="rId12"/>
            </p:custDataLst>
          </p:nvPr>
        </p:nvSpPr>
        <p:spPr bwMode="auto">
          <a:xfrm>
            <a:off x="2601913" y="4037013"/>
            <a:ext cx="407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AF9EF1DB-9911-443E-815E-43F9BF1C943B}" type="datetime'''''''B''''''''''''''''''''''''''''''''''''''''事''''業'''''''">
              <a:rPr lang="en-US" altLang="en-US" sz="1200" smtClean="0">
                <a:latin typeface="Meiryo UI" panose="020B0604030504040204" pitchFamily="50" charset="-128"/>
                <a:ea typeface="Meiryo UI" panose="020B0604030504040204" pitchFamily="50" charset="-128"/>
              </a:rPr>
              <a:pPr/>
              <a:t>B事業</a:t>
            </a:fld>
            <a:endParaRPr kumimoji="1" lang="ja-JP" altLang="en-US" sz="1200">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B3E20ED0-1FB6-5175-98FA-06D298DE0465}"/>
              </a:ext>
            </a:extLst>
          </p:cNvPr>
          <p:cNvSpPr/>
          <p:nvPr/>
        </p:nvSpPr>
        <p:spPr>
          <a:xfrm>
            <a:off x="1421848" y="1225723"/>
            <a:ext cx="9348304" cy="440655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自社における全事業（製品）の現状売上・目標売上</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→以下に留意すること</a:t>
            </a:r>
            <a:r>
              <a:rPr kumimoji="1" lang="ja-JP" altLang="en-US" sz="1400" dirty="0">
                <a:solidFill>
                  <a:srgbClr val="FF0000"/>
                </a:solidFill>
                <a:latin typeface="Meiryo UI" panose="020B0604030504040204" pitchFamily="50" charset="-128"/>
                <a:ea typeface="Meiryo UI" panose="020B0604030504040204" pitchFamily="50" charset="-128"/>
              </a:rPr>
              <a:t>。</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申請企業の全事業（グリーンプレミアムを訴求しない既存事業も含めて）を記載すること。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燃料転換の場合は、燃料転換による低・脱炭素化）によって、獲得を目指すグリーン事業（製品）の売上高を明記すること。なお、グリーン事業（製品）の内、新たに立ち上げる新規事業（製品）がある場合は、既存事業と分けて記載すること。</a:t>
            </a: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例示の</a:t>
            </a: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事業は、既存事業（製品）の内、一部の製品について低・脱炭素化によってグリーンプレミアムを訴求する事業があるもの。</a:t>
            </a: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事業は、新規に立ち上げるグリーンプレミアムを訴求する事業（製品）を示す。</a:t>
            </a:r>
          </a:p>
          <a:p>
            <a:pPr lvl="1"/>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自社における全事業（製品）の概要・今後の戦略方針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各事業の概要、及び今後の事業戦略、特に全社における当該事業の位置づけを踏まえた戦略を記載すること。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グリーンプレミアム事業については、戦略方針の中で、グリーンプレミアムの訴求方法について記載すること。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24963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82868-A840-A50F-20EF-A1D01F6A77AF}"/>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AB45CE90-0F36-7F09-53BB-54DF272C93E9}"/>
              </a:ext>
            </a:extLst>
          </p:cNvPr>
          <p:cNvGraphicFramePr>
            <a:graphicFrameLocks noChangeAspect="1"/>
          </p:cNvGraphicFramePr>
          <p:nvPr>
            <p:custDataLst>
              <p:tags r:id="rId1"/>
            </p:custDataLst>
            <p:extLst>
              <p:ext uri="{D42A27DB-BD31-4B8C-83A1-F6EECF244321}">
                <p14:modId xmlns:p14="http://schemas.microsoft.com/office/powerpoint/2010/main" val="29081897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0" imgW="561" imgH="561" progId="TCLayout.ActiveDocument.1">
                  <p:embed/>
                </p:oleObj>
              </mc:Choice>
              <mc:Fallback>
                <p:oleObj name="think-cellスライド" r:id="rId10" imgW="561" imgH="561" progId="TCLayout.ActiveDocument.1">
                  <p:embed/>
                  <p:pic>
                    <p:nvPicPr>
                      <p:cNvPr id="38" name="think-cell data - do not delete" hidden="1">
                        <a:extLst>
                          <a:ext uri="{FF2B5EF4-FFF2-40B4-BE49-F238E27FC236}">
                            <a16:creationId xmlns:a16="http://schemas.microsoft.com/office/drawing/2014/main" id="{AB45CE90-0F36-7F09-53BB-54DF272C93E9}"/>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11FB0420-10C6-43A1-235C-6BC78E2BAB1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F91D8215-C455-FC16-AA32-48A57777DAF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製品</a:t>
            </a:r>
            <a:r>
              <a:rPr lang="en-US" altLang="ja-JP">
                <a:solidFill>
                  <a:schemeClr val="tx1"/>
                </a:solidFill>
              </a:rPr>
              <a:t>】</a:t>
            </a:r>
            <a:r>
              <a:rPr lang="ja-JP" altLang="en-US">
                <a:solidFill>
                  <a:schemeClr val="tx1"/>
                </a:solidFill>
              </a:rPr>
              <a:t>　</a:t>
            </a:r>
            <a:r>
              <a:rPr lang="en-US" altLang="ja-JP">
                <a:solidFill>
                  <a:schemeClr val="tx1"/>
                </a:solidFill>
              </a:rPr>
              <a:t>xx</a:t>
            </a:r>
            <a:r>
              <a:rPr lang="ja-JP" altLang="en-US">
                <a:solidFill>
                  <a:schemeClr val="tx1"/>
                </a:solidFill>
              </a:rPr>
              <a:t>によって市場成長が見込める</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BB3CA569-E2A0-8D78-98CE-666F6EED3FE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C5E7443D-1050-AD14-6354-46C73958172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32CC05D8-EA55-9E31-CC8E-843DDCDFAD51}"/>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BA8DCD0C-1E9B-59BB-6166-DC12861936A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14FBE450-19FA-4501-438E-23087B45795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グリーン市場（</a:t>
              </a:r>
              <a:r>
                <a:rPr lang="en-US" altLang="ja-JP">
                  <a:solidFill>
                    <a:schemeClr val="tx1"/>
                  </a:solidFill>
                </a:rPr>
                <a:t>xx</a:t>
              </a:r>
              <a:r>
                <a:rPr lang="ja-JP" altLang="en-US">
                  <a:solidFill>
                    <a:schemeClr val="tx1"/>
                  </a:solidFill>
                </a:rPr>
                <a:t>製品）の市場予測（億円）</a:t>
              </a:r>
              <a:endParaRPr lang="en-US" altLang="ja-JP">
                <a:solidFill>
                  <a:schemeClr val="tx1"/>
                </a:solidFill>
              </a:endParaRPr>
            </a:p>
          </p:txBody>
        </p:sp>
      </p:grpSp>
      <p:grpSp>
        <p:nvGrpSpPr>
          <p:cNvPr id="13" name="グループ化 12">
            <a:extLst>
              <a:ext uri="{FF2B5EF4-FFF2-40B4-BE49-F238E27FC236}">
                <a16:creationId xmlns:a16="http://schemas.microsoft.com/office/drawing/2014/main" id="{5A74FAB7-3F3C-25F6-D61E-C4086FCC45DF}"/>
              </a:ext>
            </a:extLst>
          </p:cNvPr>
          <p:cNvGrpSpPr/>
          <p:nvPr/>
        </p:nvGrpSpPr>
        <p:grpSpPr>
          <a:xfrm>
            <a:off x="6092684" y="1659077"/>
            <a:ext cx="5943316" cy="360000"/>
            <a:chOff x="543578" y="1377175"/>
            <a:chExt cx="5239039" cy="360000"/>
          </a:xfrm>
        </p:grpSpPr>
        <p:cxnSp>
          <p:nvCxnSpPr>
            <p:cNvPr id="15" name="Straight Connector 18">
              <a:extLst>
                <a:ext uri="{FF2B5EF4-FFF2-40B4-BE49-F238E27FC236}">
                  <a16:creationId xmlns:a16="http://schemas.microsoft.com/office/drawing/2014/main" id="{CA56A420-6FCF-08F0-DA05-7973CAACF54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CC371482-6AA7-AEEA-880A-27EECAE6DBC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左記の根拠及び将来的な市場成長が見込める根拠</a:t>
              </a:r>
            </a:p>
          </p:txBody>
        </p:sp>
      </p:grpSp>
      <p:sp>
        <p:nvSpPr>
          <p:cNvPr id="18" name="正方形/長方形 17">
            <a:extLst>
              <a:ext uri="{FF2B5EF4-FFF2-40B4-BE49-F238E27FC236}">
                <a16:creationId xmlns:a16="http://schemas.microsoft.com/office/drawing/2014/main" id="{A10B54F4-E02E-8F01-C3F9-D3E5922C0850}"/>
              </a:ext>
            </a:extLst>
          </p:cNvPr>
          <p:cNvSpPr/>
          <p:nvPr/>
        </p:nvSpPr>
        <p:spPr>
          <a:xfrm>
            <a:off x="6111722" y="2132897"/>
            <a:ext cx="5921715" cy="391384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64155ECB-BB89-B8BD-51EC-3F77E3D522E2}"/>
              </a:ext>
            </a:extLst>
          </p:cNvPr>
          <p:cNvSpPr/>
          <p:nvPr/>
        </p:nvSpPr>
        <p:spPr bwMode="gray">
          <a:xfrm>
            <a:off x="199039" y="2132896"/>
            <a:ext cx="428886" cy="2330820"/>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市場規模</a:t>
            </a:r>
            <a:endParaRPr kumimoji="0" lang="ja-JP" altLang="en-US" sz="1400" baseline="30000">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443167FB-4A01-3FAF-3750-D0F5B5117DA1}"/>
              </a:ext>
            </a:extLst>
          </p:cNvPr>
          <p:cNvSpPr/>
          <p:nvPr/>
        </p:nvSpPr>
        <p:spPr bwMode="gray">
          <a:xfrm>
            <a:off x="199039" y="4830140"/>
            <a:ext cx="428886" cy="1570257"/>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市場シェア</a:t>
            </a:r>
            <a:endParaRPr kumimoji="0" lang="ja-JP" altLang="en-US" sz="1400" baseline="300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0311EEAC-B0CD-5DCD-C816-4B322D91CEF1}"/>
              </a:ext>
            </a:extLst>
          </p:cNvPr>
          <p:cNvSpPr/>
          <p:nvPr/>
        </p:nvSpPr>
        <p:spPr bwMode="gray">
          <a:xfrm>
            <a:off x="810814" y="4830140"/>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自社</a:t>
            </a:r>
            <a:endParaRPr kumimoji="0" lang="en-US" altLang="ja-JP" sz="140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B6E944B-9257-C323-F56D-134A7A319931}"/>
              </a:ext>
            </a:extLst>
          </p:cNvPr>
          <p:cNvSpPr/>
          <p:nvPr/>
        </p:nvSpPr>
        <p:spPr bwMode="gray">
          <a:xfrm>
            <a:off x="810814" y="5379122"/>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主要競合</a:t>
            </a:r>
            <a:r>
              <a:rPr kumimoji="0" lang="en-US" altLang="ja-JP" sz="1400">
                <a:latin typeface="Meiryo UI" panose="020B0604030504040204" pitchFamily="50" charset="-128"/>
                <a:ea typeface="Meiryo UI" panose="020B0604030504040204" pitchFamily="50" charset="-128"/>
              </a:rPr>
              <a:t>A</a:t>
            </a:r>
          </a:p>
        </p:txBody>
      </p:sp>
      <p:sp>
        <p:nvSpPr>
          <p:cNvPr id="8" name="正方形/長方形 7">
            <a:extLst>
              <a:ext uri="{FF2B5EF4-FFF2-40B4-BE49-F238E27FC236}">
                <a16:creationId xmlns:a16="http://schemas.microsoft.com/office/drawing/2014/main" id="{E3AED9D0-B1A8-45DF-9E5F-2CFBA6807C8A}"/>
              </a:ext>
            </a:extLst>
          </p:cNvPr>
          <p:cNvSpPr/>
          <p:nvPr/>
        </p:nvSpPr>
        <p:spPr bwMode="gray">
          <a:xfrm>
            <a:off x="810814" y="5928105"/>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主要競合</a:t>
            </a:r>
            <a:r>
              <a:rPr kumimoji="0" lang="en-US" altLang="ja-JP" sz="1400">
                <a:latin typeface="Meiryo UI" panose="020B0604030504040204" pitchFamily="50" charset="-128"/>
                <a:ea typeface="Meiryo UI" panose="020B0604030504040204" pitchFamily="50" charset="-128"/>
              </a:rPr>
              <a:t>B</a:t>
            </a:r>
          </a:p>
        </p:txBody>
      </p:sp>
      <p:sp>
        <p:nvSpPr>
          <p:cNvPr id="9" name="正方形/長方形 8">
            <a:extLst>
              <a:ext uri="{FF2B5EF4-FFF2-40B4-BE49-F238E27FC236}">
                <a16:creationId xmlns:a16="http://schemas.microsoft.com/office/drawing/2014/main" id="{F5207F24-4163-239C-B2B1-CB2312C09D3A}"/>
              </a:ext>
            </a:extLst>
          </p:cNvPr>
          <p:cNvSpPr/>
          <p:nvPr/>
        </p:nvSpPr>
        <p:spPr bwMode="gray">
          <a:xfrm>
            <a:off x="2606810" y="4830140"/>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E73C8ACF-6024-E56C-36AD-546333B24D5D}"/>
              </a:ext>
            </a:extLst>
          </p:cNvPr>
          <p:cNvSpPr/>
          <p:nvPr/>
        </p:nvSpPr>
        <p:spPr bwMode="gray">
          <a:xfrm>
            <a:off x="2606810" y="5379122"/>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03125673-686B-0740-5C78-D185604D9D09}"/>
              </a:ext>
            </a:extLst>
          </p:cNvPr>
          <p:cNvSpPr/>
          <p:nvPr/>
        </p:nvSpPr>
        <p:spPr bwMode="gray">
          <a:xfrm>
            <a:off x="2606810" y="5928105"/>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graphicFrame>
        <p:nvGraphicFramePr>
          <p:cNvPr id="48" name="Chart 3">
            <a:extLst>
              <a:ext uri="{FF2B5EF4-FFF2-40B4-BE49-F238E27FC236}">
                <a16:creationId xmlns:a16="http://schemas.microsoft.com/office/drawing/2014/main" id="{3E44E4AC-70E0-28D5-5258-7BFB26FD75B1}"/>
              </a:ext>
            </a:extLst>
          </p:cNvPr>
          <p:cNvGraphicFramePr/>
          <p:nvPr>
            <p:custDataLst>
              <p:tags r:id="rId2"/>
            </p:custDataLst>
            <p:extLst>
              <p:ext uri="{D42A27DB-BD31-4B8C-83A1-F6EECF244321}">
                <p14:modId xmlns:p14="http://schemas.microsoft.com/office/powerpoint/2010/main" val="2068127942"/>
              </p:ext>
            </p:extLst>
          </p:nvPr>
        </p:nvGraphicFramePr>
        <p:xfrm>
          <a:off x="703263" y="1841500"/>
          <a:ext cx="4935537" cy="2649538"/>
        </p:xfrm>
        <a:graphic>
          <a:graphicData uri="http://schemas.openxmlformats.org/drawingml/2006/chart">
            <c:chart xmlns:c="http://schemas.openxmlformats.org/drawingml/2006/chart" xmlns:r="http://schemas.openxmlformats.org/officeDocument/2006/relationships" r:id="rId12"/>
          </a:graphicData>
        </a:graphic>
      </p:graphicFrame>
      <p:sp>
        <p:nvSpPr>
          <p:cNvPr id="17" name="テキスト プレースホルダー 2">
            <a:extLst>
              <a:ext uri="{FF2B5EF4-FFF2-40B4-BE49-F238E27FC236}">
                <a16:creationId xmlns:a16="http://schemas.microsoft.com/office/drawing/2014/main" id="{AFAA194E-956B-8CA4-6748-DC27AB33CE38}"/>
              </a:ext>
            </a:extLst>
          </p:cNvPr>
          <p:cNvSpPr>
            <a:spLocks noGrp="1"/>
          </p:cNvSpPr>
          <p:nvPr>
            <p:custDataLst>
              <p:tags r:id="rId3"/>
            </p:custDataLst>
          </p:nvPr>
        </p:nvSpPr>
        <p:spPr bwMode="auto">
          <a:xfrm>
            <a:off x="1058863"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785B72F9-3EB2-419A-9185-ACB9234EB068}"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0" name="テキスト プレースホルダー 2">
            <a:extLst>
              <a:ext uri="{FF2B5EF4-FFF2-40B4-BE49-F238E27FC236}">
                <a16:creationId xmlns:a16="http://schemas.microsoft.com/office/drawing/2014/main" id="{8695150F-10F3-EAD3-1509-FEF7FD256ACD}"/>
              </a:ext>
            </a:extLst>
          </p:cNvPr>
          <p:cNvSpPr>
            <a:spLocks noGrp="1"/>
          </p:cNvSpPr>
          <p:nvPr>
            <p:custDataLst>
              <p:tags r:id="rId4"/>
            </p:custDataLst>
          </p:nvPr>
        </p:nvSpPr>
        <p:spPr bwMode="auto">
          <a:xfrm>
            <a:off x="2012950"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77EB3A70-2E21-4C37-8F16-EACCC416215F}"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2" name="テキスト プレースホルダー 2">
            <a:extLst>
              <a:ext uri="{FF2B5EF4-FFF2-40B4-BE49-F238E27FC236}">
                <a16:creationId xmlns:a16="http://schemas.microsoft.com/office/drawing/2014/main" id="{67E5C438-538A-85E1-54E2-44E4207BA9B0}"/>
              </a:ext>
            </a:extLst>
          </p:cNvPr>
          <p:cNvSpPr>
            <a:spLocks noGrp="1"/>
          </p:cNvSpPr>
          <p:nvPr>
            <p:custDataLst>
              <p:tags r:id="rId5"/>
            </p:custDataLst>
          </p:nvPr>
        </p:nvSpPr>
        <p:spPr bwMode="auto">
          <a:xfrm>
            <a:off x="2967038"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F4328CF5-BE36-4DFF-931C-CB9C915F5BBF}"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3" name="テキスト プレースホルダー 2">
            <a:extLst>
              <a:ext uri="{FF2B5EF4-FFF2-40B4-BE49-F238E27FC236}">
                <a16:creationId xmlns:a16="http://schemas.microsoft.com/office/drawing/2014/main" id="{AF01A6B9-0595-9A92-C3FB-906C157C5FA9}"/>
              </a:ext>
            </a:extLst>
          </p:cNvPr>
          <p:cNvSpPr>
            <a:spLocks noGrp="1"/>
          </p:cNvSpPr>
          <p:nvPr>
            <p:custDataLst>
              <p:tags r:id="rId6"/>
            </p:custDataLst>
          </p:nvPr>
        </p:nvSpPr>
        <p:spPr bwMode="auto">
          <a:xfrm>
            <a:off x="3921125"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4CD07E41-B5CE-4DC7-88B4-D5A914FA184A}"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9" name="テキスト プレースホルダー 2">
            <a:extLst>
              <a:ext uri="{FF2B5EF4-FFF2-40B4-BE49-F238E27FC236}">
                <a16:creationId xmlns:a16="http://schemas.microsoft.com/office/drawing/2014/main" id="{711766DF-3650-A8DF-DE23-D73A2D5FB78F}"/>
              </a:ext>
            </a:extLst>
          </p:cNvPr>
          <p:cNvSpPr>
            <a:spLocks noGrp="1"/>
          </p:cNvSpPr>
          <p:nvPr>
            <p:custDataLst>
              <p:tags r:id="rId7"/>
            </p:custDataLst>
          </p:nvPr>
        </p:nvSpPr>
        <p:spPr bwMode="auto">
          <a:xfrm>
            <a:off x="4875213"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CCAC8C82-6F9A-49A5-8D74-1E76A4CF3794}"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34" name="直線コネクタ 33">
            <a:extLst>
              <a:ext uri="{FF2B5EF4-FFF2-40B4-BE49-F238E27FC236}">
                <a16:creationId xmlns:a16="http://schemas.microsoft.com/office/drawing/2014/main" id="{59D063A0-E8E1-D167-1216-AFA9B6140E7F}"/>
              </a:ext>
            </a:extLst>
          </p:cNvPr>
          <p:cNvCxnSpPr>
            <a:cxnSpLocks/>
          </p:cNvCxnSpPr>
          <p:nvPr/>
        </p:nvCxnSpPr>
        <p:spPr>
          <a:xfrm>
            <a:off x="155999" y="4664257"/>
            <a:ext cx="5400000" cy="0"/>
          </a:xfrm>
          <a:prstGeom prst="line">
            <a:avLst/>
          </a:prstGeom>
          <a:ln w="9525">
            <a:solidFill>
              <a:schemeClr val="bg1">
                <a:lumMod val="50000"/>
              </a:schemeClr>
            </a:solidFill>
            <a:prstDash val="dash"/>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A4C86070-462E-5A73-CC9B-780C39582444}"/>
              </a:ext>
            </a:extLst>
          </p:cNvPr>
          <p:cNvGrpSpPr/>
          <p:nvPr/>
        </p:nvGrpSpPr>
        <p:grpSpPr>
          <a:xfrm>
            <a:off x="5647861" y="2092789"/>
            <a:ext cx="216000" cy="4371988"/>
            <a:chOff x="6120034" y="2188198"/>
            <a:chExt cx="216000" cy="4371988"/>
          </a:xfrm>
        </p:grpSpPr>
        <p:cxnSp>
          <p:nvCxnSpPr>
            <p:cNvPr id="37" name="Straight Connector 40">
              <a:extLst>
                <a:ext uri="{FF2B5EF4-FFF2-40B4-BE49-F238E27FC236}">
                  <a16:creationId xmlns:a16="http://schemas.microsoft.com/office/drawing/2014/main" id="{908A3875-9505-A63E-92E8-1DC643EA3E14}"/>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9" name="Freeform 94">
              <a:extLst>
                <a:ext uri="{FF2B5EF4-FFF2-40B4-BE49-F238E27FC236}">
                  <a16:creationId xmlns:a16="http://schemas.microsoft.com/office/drawing/2014/main" id="{02E8E935-A89A-1156-234A-7284B58AB155}"/>
                </a:ext>
              </a:extLst>
            </p:cNvPr>
            <p:cNvSpPr>
              <a:spLocks/>
            </p:cNvSpPr>
            <p:nvPr/>
          </p:nvSpPr>
          <p:spPr bwMode="gray">
            <a:xfrm rot="10800000"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A6FDAFF4-5D78-1A5F-2D8A-F49354F1BA69}"/>
              </a:ext>
            </a:extLst>
          </p:cNvPr>
          <p:cNvSpPr/>
          <p:nvPr/>
        </p:nvSpPr>
        <p:spPr>
          <a:xfrm>
            <a:off x="2161953" y="1743647"/>
            <a:ext cx="7868093" cy="33707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グリーン市場（</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製品）の市場予測</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→市場規模については、適宜表やグラフを用いて、金額・数量のどちらかデータ取得が可能な過去</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年程度の実績と、将来見込みを記載すること。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市場シェアについては、適宜表やグラフを用いて、数量シェア・金額シェアのどちらであるか、いつ時点のシェアであるかを記載すること。また、足元のシェアも記載すること。その際に、主要な競合他社のシェアも可能な限り記載すること（推測値でも可）。</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左記の根拠及び将来的な市場成長が見込める根拠</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前頁に記載したグリーン事業（製品）毎に本頁を作成すること。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549626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BDC4C-9545-FC74-2AAC-3FF127F2A43F}"/>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F5524CEC-E118-892C-7A09-7D19B5675B76}"/>
              </a:ext>
            </a:extLst>
          </p:cNvPr>
          <p:cNvGraphicFramePr>
            <a:graphicFrameLocks noChangeAspect="1"/>
          </p:cNvGraphicFramePr>
          <p:nvPr>
            <p:custDataLst>
              <p:tags r:id="rId1"/>
            </p:custDataLst>
            <p:extLst>
              <p:ext uri="{D42A27DB-BD31-4B8C-83A1-F6EECF244321}">
                <p14:modId xmlns:p14="http://schemas.microsoft.com/office/powerpoint/2010/main" val="33313009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F5524CEC-E118-892C-7A09-7D19B5675B7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34AA3D3B-3A24-1F99-D9F5-E839E575899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FE90E65C-2766-121D-5145-C70C941ACB2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（参考）</a:t>
            </a:r>
            <a:r>
              <a:rPr lang="en-US" altLang="ja-JP">
                <a:solidFill>
                  <a:schemeClr val="tx1"/>
                </a:solidFill>
              </a:rPr>
              <a:t>xx</a:t>
            </a:r>
            <a:r>
              <a:rPr lang="ja-JP" altLang="en-US">
                <a:solidFill>
                  <a:schemeClr val="tx1"/>
                </a:solidFill>
              </a:rPr>
              <a:t>という理由で</a:t>
            </a:r>
            <a:r>
              <a:rPr lang="en-US" altLang="ja-JP">
                <a:solidFill>
                  <a:schemeClr val="tx1"/>
                </a:solidFill>
              </a:rPr>
              <a:t>xx</a:t>
            </a:r>
            <a:r>
              <a:rPr lang="ja-JP" altLang="en-US">
                <a:solidFill>
                  <a:schemeClr val="tx1"/>
                </a:solidFill>
              </a:rPr>
              <a:t>事業所を選定する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33001307-59F4-8581-870A-52C209E3684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A3D8BAAE-A70D-FC3F-DBAF-75E65B57129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716A87E-662C-F8C7-3411-254DE4D39840}"/>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BCB54AE6-0377-ABAA-9179-EB0CBCE2B64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a:t>
              </a:r>
              <a:r>
                <a:rPr lang="ja-JP" altLang="en-US" sz="1400">
                  <a:solidFill>
                    <a:schemeClr val="tx1"/>
                  </a:solidFill>
                  <a:latin typeface="Meiryo UI" panose="020B0604030504040204" pitchFamily="50" charset="-128"/>
                  <a:ea typeface="Meiryo UI" panose="020B0604030504040204" pitchFamily="50" charset="-128"/>
                </a:rPr>
                <a:t>を実施する</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事業所の位置付け</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4" name="直線コネクタ 13">
              <a:extLst>
                <a:ext uri="{FF2B5EF4-FFF2-40B4-BE49-F238E27FC236}">
                  <a16:creationId xmlns:a16="http://schemas.microsoft.com/office/drawing/2014/main" id="{68A3A81E-64C8-7888-695B-8E83272CDE0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2A47793A-577B-BD9F-358E-2DF4C546A808}"/>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3C3AD709-3ED5-3D45-31B6-347D636DCC5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事業所の選定理由</a:t>
              </a:r>
            </a:p>
          </p:txBody>
        </p:sp>
        <p:cxnSp>
          <p:nvCxnSpPr>
            <p:cNvPr id="18" name="直線コネクタ 17">
              <a:extLst>
                <a:ext uri="{FF2B5EF4-FFF2-40B4-BE49-F238E27FC236}">
                  <a16:creationId xmlns:a16="http://schemas.microsoft.com/office/drawing/2014/main" id="{85BE9E46-3102-3F00-2753-93AB91CF04D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pic>
        <p:nvPicPr>
          <p:cNvPr id="6" name="図 5">
            <a:extLst>
              <a:ext uri="{FF2B5EF4-FFF2-40B4-BE49-F238E27FC236}">
                <a16:creationId xmlns:a16="http://schemas.microsoft.com/office/drawing/2014/main" id="{252664D1-3D9C-D90B-A4EF-356B9D376740}"/>
              </a:ext>
            </a:extLst>
          </p:cNvPr>
          <p:cNvPicPr>
            <a:picLocks noChangeAspect="1"/>
          </p:cNvPicPr>
          <p:nvPr/>
        </p:nvPicPr>
        <p:blipFill>
          <a:blip r:embed="rId6"/>
          <a:srcRect/>
          <a:stretch>
            <a:fillRect/>
          </a:stretch>
        </p:blipFill>
        <p:spPr>
          <a:xfrm>
            <a:off x="1641538" y="2028540"/>
            <a:ext cx="3965918" cy="4282664"/>
          </a:xfrm>
          <a:custGeom>
            <a:avLst/>
            <a:gdLst>
              <a:gd name="connsiteX0" fmla="*/ 0 w 5725324"/>
              <a:gd name="connsiteY0" fmla="*/ 0 h 6182588"/>
              <a:gd name="connsiteX1" fmla="*/ 5725324 w 5725324"/>
              <a:gd name="connsiteY1" fmla="*/ 0 h 6182588"/>
              <a:gd name="connsiteX2" fmla="*/ 5725324 w 5725324"/>
              <a:gd name="connsiteY2" fmla="*/ 4089451 h 6182588"/>
              <a:gd name="connsiteX3" fmla="*/ 4056019 w 5725324"/>
              <a:gd name="connsiteY3" fmla="*/ 4089451 h 6182588"/>
              <a:gd name="connsiteX4" fmla="*/ 4056019 w 5725324"/>
              <a:gd name="connsiteY4" fmla="*/ 6182588 h 6182588"/>
              <a:gd name="connsiteX5" fmla="*/ 0 w 5725324"/>
              <a:gd name="connsiteY5" fmla="*/ 6182588 h 6182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5324" h="6182588">
                <a:moveTo>
                  <a:pt x="0" y="0"/>
                </a:moveTo>
                <a:lnTo>
                  <a:pt x="5725324" y="0"/>
                </a:lnTo>
                <a:lnTo>
                  <a:pt x="5725324" y="4089451"/>
                </a:lnTo>
                <a:lnTo>
                  <a:pt x="4056019" y="4089451"/>
                </a:lnTo>
                <a:lnTo>
                  <a:pt x="4056019" y="6182588"/>
                </a:lnTo>
                <a:lnTo>
                  <a:pt x="0" y="6182588"/>
                </a:lnTo>
                <a:close/>
              </a:path>
            </a:pathLst>
          </a:custGeom>
        </p:spPr>
      </p:pic>
      <p:sp>
        <p:nvSpPr>
          <p:cNvPr id="48" name="正方形/長方形 47">
            <a:extLst>
              <a:ext uri="{FF2B5EF4-FFF2-40B4-BE49-F238E27FC236}">
                <a16:creationId xmlns:a16="http://schemas.microsoft.com/office/drawing/2014/main" id="{07097FEE-AB44-A726-FD25-E967DB7E7F34}"/>
              </a:ext>
            </a:extLst>
          </p:cNvPr>
          <p:cNvSpPr/>
          <p:nvPr/>
        </p:nvSpPr>
        <p:spPr bwMode="auto">
          <a:xfrm>
            <a:off x="261998" y="2090940"/>
            <a:ext cx="3163614" cy="1080000"/>
          </a:xfrm>
          <a:prstGeom prst="rect">
            <a:avLst/>
          </a:prstGeom>
          <a:solidFill>
            <a:schemeClr val="bg1"/>
          </a:solidFill>
          <a:ln w="9525">
            <a:solidFill>
              <a:schemeClr val="accent6">
                <a:lumMod val="25000"/>
              </a:schemeClr>
            </a:solidFill>
            <a:miter lim="800000"/>
            <a:headEnd/>
            <a:tailEnd/>
          </a:ln>
          <a:effectLst/>
        </p:spPr>
        <p:txBody>
          <a:bodyPr wrap="square" rtlCol="0" anchor="t"/>
          <a:lstStyle/>
          <a:p>
            <a:pPr algn="l"/>
            <a:r>
              <a:rPr kumimoji="0" lang="ja-JP" altLang="en-US" sz="1200">
                <a:latin typeface="Meiryo UI" panose="020B0604030504040204" pitchFamily="50" charset="-128"/>
                <a:ea typeface="Meiryo UI" panose="020B0604030504040204" pitchFamily="50" charset="-128"/>
              </a:rPr>
              <a:t>（参考）</a:t>
            </a:r>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49" name="正方形/長方形 48">
            <a:extLst>
              <a:ext uri="{FF2B5EF4-FFF2-40B4-BE49-F238E27FC236}">
                <a16:creationId xmlns:a16="http://schemas.microsoft.com/office/drawing/2014/main" id="{BCC6E96F-F065-219A-8E98-4BC1F817136D}"/>
              </a:ext>
            </a:extLst>
          </p:cNvPr>
          <p:cNvSpPr/>
          <p:nvPr/>
        </p:nvSpPr>
        <p:spPr bwMode="auto">
          <a:xfrm>
            <a:off x="2067855" y="2132838"/>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685AECF1-6842-44F7-EBB9-BC166A2C6E17}"/>
              </a:ext>
            </a:extLst>
          </p:cNvPr>
          <p:cNvSpPr/>
          <p:nvPr/>
        </p:nvSpPr>
        <p:spPr bwMode="auto">
          <a:xfrm>
            <a:off x="2775516" y="2132838"/>
            <a:ext cx="588328" cy="288000"/>
          </a:xfrm>
          <a:prstGeom prst="rect">
            <a:avLst/>
          </a:prstGeom>
          <a:solidFill>
            <a:schemeClr val="bg1">
              <a:lumMod val="95000"/>
            </a:schemeClr>
          </a:solidFill>
          <a:ln w="9525">
            <a:noFill/>
            <a:miter lim="800000"/>
            <a:headEnd/>
            <a:tailEnd/>
          </a:ln>
          <a:effectLst/>
        </p:spPr>
        <p:txBody>
          <a:bodyPr wrap="square" rtlCol="0" anchor="ctr"/>
          <a:lstStyle/>
          <a:p>
            <a:pPr algn="ctr"/>
            <a:r>
              <a:rPr kumimoji="0" lang="ja-JP" altLang="en-US" sz="1200">
                <a:solidFill>
                  <a:schemeClr val="tx1">
                    <a:lumMod val="50000"/>
                    <a:lumOff val="50000"/>
                  </a:schemeClr>
                </a:solidFill>
                <a:latin typeface="Meiryo UI" panose="020B0604030504040204" pitchFamily="50" charset="-128"/>
                <a:ea typeface="Meiryo UI" panose="020B0604030504040204" pitchFamily="50" charset="-128"/>
              </a:rPr>
              <a:t>生産</a:t>
            </a:r>
          </a:p>
        </p:txBody>
      </p:sp>
      <p:sp>
        <p:nvSpPr>
          <p:cNvPr id="52" name="正方形/長方形 51">
            <a:extLst>
              <a:ext uri="{FF2B5EF4-FFF2-40B4-BE49-F238E27FC236}">
                <a16:creationId xmlns:a16="http://schemas.microsoft.com/office/drawing/2014/main" id="{7E15DCD5-F61A-F787-F8DE-766C2E2846DE}"/>
              </a:ext>
            </a:extLst>
          </p:cNvPr>
          <p:cNvSpPr/>
          <p:nvPr/>
        </p:nvSpPr>
        <p:spPr bwMode="auto">
          <a:xfrm>
            <a:off x="377079" y="2838081"/>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53" name="正方形/長方形 52">
            <a:extLst>
              <a:ext uri="{FF2B5EF4-FFF2-40B4-BE49-F238E27FC236}">
                <a16:creationId xmlns:a16="http://schemas.microsoft.com/office/drawing/2014/main" id="{F617C80D-2688-08FB-78F8-B2F9EC81D682}"/>
              </a:ext>
            </a:extLst>
          </p:cNvPr>
          <p:cNvSpPr/>
          <p:nvPr/>
        </p:nvSpPr>
        <p:spPr bwMode="auto">
          <a:xfrm>
            <a:off x="377079" y="2484998"/>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54" name="正方形/長方形 53">
            <a:extLst>
              <a:ext uri="{FF2B5EF4-FFF2-40B4-BE49-F238E27FC236}">
                <a16:creationId xmlns:a16="http://schemas.microsoft.com/office/drawing/2014/main" id="{75ED847A-C07C-D427-75B2-B57296A13CDE}"/>
              </a:ext>
            </a:extLst>
          </p:cNvPr>
          <p:cNvSpPr/>
          <p:nvPr/>
        </p:nvSpPr>
        <p:spPr bwMode="auto">
          <a:xfrm>
            <a:off x="1369264" y="2838081"/>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84B4DA78-7685-B0E4-2AED-4D940FF3DF5D}"/>
              </a:ext>
            </a:extLst>
          </p:cNvPr>
          <p:cNvSpPr/>
          <p:nvPr/>
        </p:nvSpPr>
        <p:spPr bwMode="auto">
          <a:xfrm>
            <a:off x="1369264" y="2484998"/>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30t</a:t>
            </a:r>
            <a:endParaRPr kumimoji="0" lang="ja-JP" altLang="en-US" sz="1200">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7941C4E0-1104-93D5-E0C6-B47AA8B602D4}"/>
              </a:ext>
            </a:extLst>
          </p:cNvPr>
          <p:cNvSpPr/>
          <p:nvPr/>
        </p:nvSpPr>
        <p:spPr bwMode="auto">
          <a:xfrm>
            <a:off x="1950178" y="2838081"/>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57" name="正方形/長方形 56">
            <a:extLst>
              <a:ext uri="{FF2B5EF4-FFF2-40B4-BE49-F238E27FC236}">
                <a16:creationId xmlns:a16="http://schemas.microsoft.com/office/drawing/2014/main" id="{2C904A5A-4C6F-C6BE-5E61-9F6867F24015}"/>
              </a:ext>
            </a:extLst>
          </p:cNvPr>
          <p:cNvSpPr/>
          <p:nvPr/>
        </p:nvSpPr>
        <p:spPr bwMode="auto">
          <a:xfrm>
            <a:off x="1950178" y="2484998"/>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cxnSp>
        <p:nvCxnSpPr>
          <p:cNvPr id="9" name="コネクタ: カギ線 8">
            <a:extLst>
              <a:ext uri="{FF2B5EF4-FFF2-40B4-BE49-F238E27FC236}">
                <a16:creationId xmlns:a16="http://schemas.microsoft.com/office/drawing/2014/main" id="{678B7F9F-CA5F-0D22-32C1-D926DA0A5370}"/>
              </a:ext>
            </a:extLst>
          </p:cNvPr>
          <p:cNvCxnSpPr>
            <a:cxnSpLocks/>
            <a:stCxn id="50" idx="3"/>
            <a:endCxn id="12" idx="0"/>
          </p:cNvCxnSpPr>
          <p:nvPr/>
        </p:nvCxnSpPr>
        <p:spPr>
          <a:xfrm>
            <a:off x="3363844" y="2276838"/>
            <a:ext cx="1476475" cy="563857"/>
          </a:xfrm>
          <a:prstGeom prst="bentConnector2">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12" name="楕円 11">
            <a:extLst>
              <a:ext uri="{FF2B5EF4-FFF2-40B4-BE49-F238E27FC236}">
                <a16:creationId xmlns:a16="http://schemas.microsoft.com/office/drawing/2014/main" id="{92E5C291-234D-9352-AB03-23E3CAE83CC9}"/>
              </a:ext>
            </a:extLst>
          </p:cNvPr>
          <p:cNvSpPr/>
          <p:nvPr/>
        </p:nvSpPr>
        <p:spPr bwMode="gray">
          <a:xfrm>
            <a:off x="4799327" y="2840695"/>
            <a:ext cx="81984" cy="69101"/>
          </a:xfrm>
          <a:prstGeom prst="ellipse">
            <a:avLst/>
          </a:prstGeom>
          <a:solidFill>
            <a:srgbClr val="0070C0"/>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600">
              <a:latin typeface="Meiryo UI" panose="020B0604030504040204" pitchFamily="50" charset="-128"/>
              <a:ea typeface="Meiryo UI" panose="020B0604030504040204" pitchFamily="50" charset="-128"/>
            </a:endParaRPr>
          </a:p>
        </p:txBody>
      </p:sp>
      <p:cxnSp>
        <p:nvCxnSpPr>
          <p:cNvPr id="17" name="コネクタ: カギ線 16">
            <a:extLst>
              <a:ext uri="{FF2B5EF4-FFF2-40B4-BE49-F238E27FC236}">
                <a16:creationId xmlns:a16="http://schemas.microsoft.com/office/drawing/2014/main" id="{5A33E28C-C6E4-0EB3-A21C-426499BCE0CD}"/>
              </a:ext>
            </a:extLst>
          </p:cNvPr>
          <p:cNvCxnSpPr>
            <a:cxnSpLocks/>
          </p:cNvCxnSpPr>
          <p:nvPr/>
        </p:nvCxnSpPr>
        <p:spPr>
          <a:xfrm rot="16200000" flipH="1">
            <a:off x="3297173" y="3912300"/>
            <a:ext cx="558568" cy="301693"/>
          </a:xfrm>
          <a:prstGeom prst="bentConnector3">
            <a:avLst>
              <a:gd name="adj1" fmla="val 50000"/>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20" name="楕円 19">
            <a:extLst>
              <a:ext uri="{FF2B5EF4-FFF2-40B4-BE49-F238E27FC236}">
                <a16:creationId xmlns:a16="http://schemas.microsoft.com/office/drawing/2014/main" id="{589192E6-86A7-2F21-348B-2FCAB44F79CB}"/>
              </a:ext>
            </a:extLst>
          </p:cNvPr>
          <p:cNvSpPr/>
          <p:nvPr/>
        </p:nvSpPr>
        <p:spPr bwMode="gray">
          <a:xfrm>
            <a:off x="3708966" y="4303760"/>
            <a:ext cx="81984" cy="69101"/>
          </a:xfrm>
          <a:prstGeom prst="ellipse">
            <a:avLst/>
          </a:prstGeom>
          <a:solidFill>
            <a:srgbClr val="0070C0"/>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600">
              <a:latin typeface="Meiryo UI" panose="020B0604030504040204" pitchFamily="50" charset="-128"/>
              <a:ea typeface="Meiryo UI" panose="020B0604030504040204" pitchFamily="50" charset="-128"/>
            </a:endParaRPr>
          </a:p>
        </p:txBody>
      </p:sp>
      <p:cxnSp>
        <p:nvCxnSpPr>
          <p:cNvPr id="22" name="コネクタ: カギ線 21">
            <a:extLst>
              <a:ext uri="{FF2B5EF4-FFF2-40B4-BE49-F238E27FC236}">
                <a16:creationId xmlns:a16="http://schemas.microsoft.com/office/drawing/2014/main" id="{ED00F995-55CF-0D75-B4B5-7B08A6040271}"/>
              </a:ext>
            </a:extLst>
          </p:cNvPr>
          <p:cNvCxnSpPr>
            <a:cxnSpLocks/>
          </p:cNvCxnSpPr>
          <p:nvPr/>
        </p:nvCxnSpPr>
        <p:spPr>
          <a:xfrm>
            <a:off x="3727304" y="5170993"/>
            <a:ext cx="595447" cy="292446"/>
          </a:xfrm>
          <a:prstGeom prst="bentConnector2">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8CEC2A12-7D87-723C-C87A-A1172DEDBB0D}"/>
              </a:ext>
            </a:extLst>
          </p:cNvPr>
          <p:cNvSpPr txBox="1"/>
          <p:nvPr/>
        </p:nvSpPr>
        <p:spPr>
          <a:xfrm>
            <a:off x="3501217" y="4953786"/>
            <a:ext cx="415498" cy="369332"/>
          </a:xfrm>
          <a:prstGeom prst="rect">
            <a:avLst/>
          </a:prstGeom>
          <a:noFill/>
        </p:spPr>
        <p:txBody>
          <a:bodyPr wrap="none" rtlCol="0">
            <a:spAutoFit/>
          </a:bodyPr>
          <a:lstStyle/>
          <a:p>
            <a:r>
              <a:rPr kumimoji="1" lang="ja-JP" altLang="en-US">
                <a:solidFill>
                  <a:srgbClr val="FF0000"/>
                </a:solidFill>
              </a:rPr>
              <a:t>★</a:t>
            </a:r>
          </a:p>
        </p:txBody>
      </p:sp>
      <p:sp>
        <p:nvSpPr>
          <p:cNvPr id="100" name="正方形/長方形 99">
            <a:extLst>
              <a:ext uri="{FF2B5EF4-FFF2-40B4-BE49-F238E27FC236}">
                <a16:creationId xmlns:a16="http://schemas.microsoft.com/office/drawing/2014/main" id="{4BBE5B98-716B-3B39-DA92-FE707B167E69}"/>
              </a:ext>
            </a:extLst>
          </p:cNvPr>
          <p:cNvSpPr/>
          <p:nvPr/>
        </p:nvSpPr>
        <p:spPr>
          <a:xfrm>
            <a:off x="7339796" y="3245646"/>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4C79A86F-0C82-CCE8-E6F6-D150EBDCF408}"/>
              </a:ext>
            </a:extLst>
          </p:cNvPr>
          <p:cNvSpPr/>
          <p:nvPr/>
        </p:nvSpPr>
        <p:spPr>
          <a:xfrm>
            <a:off x="6333600" y="3245646"/>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脱炭素化による</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競争力の</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獲得可能性</a:t>
            </a:r>
          </a:p>
        </p:txBody>
      </p:sp>
      <p:sp>
        <p:nvSpPr>
          <p:cNvPr id="103" name="正方形/長方形 102">
            <a:extLst>
              <a:ext uri="{FF2B5EF4-FFF2-40B4-BE49-F238E27FC236}">
                <a16:creationId xmlns:a16="http://schemas.microsoft.com/office/drawing/2014/main" id="{C4372FF6-6BEB-0454-95A9-C7F0A2C8289D}"/>
              </a:ext>
            </a:extLst>
          </p:cNvPr>
          <p:cNvSpPr/>
          <p:nvPr/>
        </p:nvSpPr>
        <p:spPr>
          <a:xfrm>
            <a:off x="7339796" y="4365459"/>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7067C3A3-0C0A-0883-9A6D-D3E3F2B7B938}"/>
              </a:ext>
            </a:extLst>
          </p:cNvPr>
          <p:cNvSpPr/>
          <p:nvPr/>
        </p:nvSpPr>
        <p:spPr>
          <a:xfrm>
            <a:off x="6333600" y="4365459"/>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rgbClr val="00B0F0"/>
                </a:solidFill>
                <a:latin typeface="Meiryo UI" panose="020B0604030504040204" pitchFamily="50" charset="-128"/>
                <a:ea typeface="Meiryo UI" panose="020B0604030504040204" pitchFamily="50" charset="-128"/>
              </a:rPr>
              <a:t>燃料・</a:t>
            </a:r>
            <a:r>
              <a:rPr kumimoji="1" lang="ja-JP" altLang="en-US" sz="1200">
                <a:solidFill>
                  <a:schemeClr val="tx1"/>
                </a:solidFill>
                <a:latin typeface="Meiryo UI" panose="020B0604030504040204" pitchFamily="50" charset="-128"/>
                <a:ea typeface="Meiryo UI" panose="020B0604030504040204" pitchFamily="50" charset="-128"/>
              </a:rPr>
              <a:t>原料調達の安定性</a:t>
            </a:r>
          </a:p>
        </p:txBody>
      </p:sp>
      <p:sp>
        <p:nvSpPr>
          <p:cNvPr id="106" name="正方形/長方形 105">
            <a:extLst>
              <a:ext uri="{FF2B5EF4-FFF2-40B4-BE49-F238E27FC236}">
                <a16:creationId xmlns:a16="http://schemas.microsoft.com/office/drawing/2014/main" id="{ED125E6C-3F4D-4D61-926F-7F0EC4B69F13}"/>
              </a:ext>
            </a:extLst>
          </p:cNvPr>
          <p:cNvSpPr/>
          <p:nvPr/>
        </p:nvSpPr>
        <p:spPr>
          <a:xfrm>
            <a:off x="7339796" y="5485272"/>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9135E2CA-DA94-AFE6-A36F-46719A132D4C}"/>
              </a:ext>
            </a:extLst>
          </p:cNvPr>
          <p:cNvSpPr/>
          <p:nvPr/>
        </p:nvSpPr>
        <p:spPr>
          <a:xfrm>
            <a:off x="6333600" y="5485272"/>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その他</a:t>
            </a:r>
          </a:p>
        </p:txBody>
      </p:sp>
      <p:sp>
        <p:nvSpPr>
          <p:cNvPr id="109" name="正方形/長方形 108">
            <a:extLst>
              <a:ext uri="{FF2B5EF4-FFF2-40B4-BE49-F238E27FC236}">
                <a16:creationId xmlns:a16="http://schemas.microsoft.com/office/drawing/2014/main" id="{80E0721D-FA09-8F99-3A6D-ACE38E02A72D}"/>
              </a:ext>
            </a:extLst>
          </p:cNvPr>
          <p:cNvSpPr/>
          <p:nvPr/>
        </p:nvSpPr>
        <p:spPr>
          <a:xfrm>
            <a:off x="7339796" y="2125833"/>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C49A660A-96B1-794C-9C3D-B2E4BB287933}"/>
              </a:ext>
            </a:extLst>
          </p:cNvPr>
          <p:cNvSpPr/>
          <p:nvPr/>
        </p:nvSpPr>
        <p:spPr>
          <a:xfrm>
            <a:off x="6333600" y="2125833"/>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CO2</a:t>
            </a:r>
          </a:p>
          <a:p>
            <a:r>
              <a:rPr kumimoji="1" lang="ja-JP" altLang="en-US" sz="1200">
                <a:solidFill>
                  <a:schemeClr val="tx1"/>
                </a:solidFill>
                <a:latin typeface="Meiryo UI" panose="020B0604030504040204" pitchFamily="50" charset="-128"/>
                <a:ea typeface="Meiryo UI" panose="020B0604030504040204" pitchFamily="50" charset="-128"/>
              </a:rPr>
              <a:t>排出量の</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削減余地</a:t>
            </a:r>
          </a:p>
        </p:txBody>
      </p:sp>
      <p:sp>
        <p:nvSpPr>
          <p:cNvPr id="37" name="正方形/長方形 36">
            <a:extLst>
              <a:ext uri="{FF2B5EF4-FFF2-40B4-BE49-F238E27FC236}">
                <a16:creationId xmlns:a16="http://schemas.microsoft.com/office/drawing/2014/main" id="{A5FCB591-0025-CEF0-34F2-6B25E8DDA878}"/>
              </a:ext>
            </a:extLst>
          </p:cNvPr>
          <p:cNvSpPr/>
          <p:nvPr/>
        </p:nvSpPr>
        <p:spPr bwMode="auto">
          <a:xfrm>
            <a:off x="261998" y="3388269"/>
            <a:ext cx="3163614" cy="1080000"/>
          </a:xfrm>
          <a:prstGeom prst="rect">
            <a:avLst/>
          </a:prstGeom>
          <a:solidFill>
            <a:schemeClr val="bg1"/>
          </a:solidFill>
          <a:ln w="9525">
            <a:solidFill>
              <a:schemeClr val="accent6">
                <a:lumMod val="25000"/>
              </a:schemeClr>
            </a:solidFill>
            <a:miter lim="800000"/>
            <a:headEnd/>
            <a:tailEnd/>
          </a:ln>
          <a:effectLst/>
        </p:spPr>
        <p:txBody>
          <a:bodyPr wrap="square" rtlCol="0" anchor="t"/>
          <a:lstStyle/>
          <a:p>
            <a:pPr algn="l"/>
            <a:r>
              <a:rPr kumimoji="0" lang="ja-JP" altLang="en-US" sz="1200">
                <a:latin typeface="Meiryo UI" panose="020B0604030504040204" pitchFamily="50" charset="-128"/>
                <a:ea typeface="Meiryo UI" panose="020B0604030504040204" pitchFamily="50" charset="-128"/>
              </a:rPr>
              <a:t>（参考）</a:t>
            </a:r>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39" name="正方形/長方形 38">
            <a:extLst>
              <a:ext uri="{FF2B5EF4-FFF2-40B4-BE49-F238E27FC236}">
                <a16:creationId xmlns:a16="http://schemas.microsoft.com/office/drawing/2014/main" id="{918F9C8F-8FE2-475C-3DEF-C2C4D0DA4CE9}"/>
              </a:ext>
            </a:extLst>
          </p:cNvPr>
          <p:cNvSpPr/>
          <p:nvPr/>
        </p:nvSpPr>
        <p:spPr bwMode="auto">
          <a:xfrm>
            <a:off x="2067855" y="3430167"/>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3F803C81-ECD5-1791-9D37-54593CC09B87}"/>
              </a:ext>
            </a:extLst>
          </p:cNvPr>
          <p:cNvSpPr/>
          <p:nvPr/>
        </p:nvSpPr>
        <p:spPr bwMode="auto">
          <a:xfrm>
            <a:off x="377079" y="4135410"/>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43" name="正方形/長方形 42">
            <a:extLst>
              <a:ext uri="{FF2B5EF4-FFF2-40B4-BE49-F238E27FC236}">
                <a16:creationId xmlns:a16="http://schemas.microsoft.com/office/drawing/2014/main" id="{5F0F3F93-4B77-DD17-B7BC-3D21E3A4D909}"/>
              </a:ext>
            </a:extLst>
          </p:cNvPr>
          <p:cNvSpPr/>
          <p:nvPr/>
        </p:nvSpPr>
        <p:spPr bwMode="auto">
          <a:xfrm>
            <a:off x="377079" y="3782327"/>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44" name="正方形/長方形 43">
            <a:extLst>
              <a:ext uri="{FF2B5EF4-FFF2-40B4-BE49-F238E27FC236}">
                <a16:creationId xmlns:a16="http://schemas.microsoft.com/office/drawing/2014/main" id="{84EDF18A-6A54-9204-7D59-105E2B212D83}"/>
              </a:ext>
            </a:extLst>
          </p:cNvPr>
          <p:cNvSpPr/>
          <p:nvPr/>
        </p:nvSpPr>
        <p:spPr bwMode="auto">
          <a:xfrm>
            <a:off x="1369264" y="4135410"/>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BC240392-CE07-D6E4-330F-037C7F8EB43C}"/>
              </a:ext>
            </a:extLst>
          </p:cNvPr>
          <p:cNvSpPr/>
          <p:nvPr/>
        </p:nvSpPr>
        <p:spPr bwMode="auto">
          <a:xfrm>
            <a:off x="1369264" y="3782327"/>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5t</a:t>
            </a:r>
            <a:endParaRPr kumimoji="0" lang="ja-JP" altLang="en-US" sz="1200">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81AAE394-04AB-0AA2-2B92-04713B374273}"/>
              </a:ext>
            </a:extLst>
          </p:cNvPr>
          <p:cNvSpPr/>
          <p:nvPr/>
        </p:nvSpPr>
        <p:spPr bwMode="auto">
          <a:xfrm>
            <a:off x="1950178" y="4135410"/>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47" name="正方形/長方形 46">
            <a:extLst>
              <a:ext uri="{FF2B5EF4-FFF2-40B4-BE49-F238E27FC236}">
                <a16:creationId xmlns:a16="http://schemas.microsoft.com/office/drawing/2014/main" id="{3FCA09BB-3F82-7691-31CE-07623522981F}"/>
              </a:ext>
            </a:extLst>
          </p:cNvPr>
          <p:cNvSpPr/>
          <p:nvPr/>
        </p:nvSpPr>
        <p:spPr bwMode="auto">
          <a:xfrm>
            <a:off x="1950178" y="3782327"/>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12" name="正方形/長方形 111">
            <a:extLst>
              <a:ext uri="{FF2B5EF4-FFF2-40B4-BE49-F238E27FC236}">
                <a16:creationId xmlns:a16="http://schemas.microsoft.com/office/drawing/2014/main" id="{92114840-18DD-06FF-E487-D01BED87E7F3}"/>
              </a:ext>
            </a:extLst>
          </p:cNvPr>
          <p:cNvSpPr/>
          <p:nvPr/>
        </p:nvSpPr>
        <p:spPr bwMode="auto">
          <a:xfrm>
            <a:off x="2784339" y="3429244"/>
            <a:ext cx="588328" cy="288000"/>
          </a:xfrm>
          <a:prstGeom prst="rect">
            <a:avLst/>
          </a:prstGeom>
          <a:solidFill>
            <a:schemeClr val="bg1">
              <a:lumMod val="95000"/>
            </a:schemeClr>
          </a:solidFill>
          <a:ln w="9525">
            <a:noFill/>
            <a:miter lim="800000"/>
            <a:headEnd/>
            <a:tailEnd/>
          </a:ln>
          <a:effectLst/>
        </p:spPr>
        <p:txBody>
          <a:bodyPr wrap="square" rtlCol="0" anchor="ctr"/>
          <a:lstStyle/>
          <a:p>
            <a:pPr algn="ctr"/>
            <a:r>
              <a:rPr kumimoji="0" lang="ja-JP" altLang="en-US" sz="1200">
                <a:solidFill>
                  <a:schemeClr val="tx1">
                    <a:lumMod val="50000"/>
                    <a:lumOff val="50000"/>
                  </a:schemeClr>
                </a:solidFill>
                <a:latin typeface="Meiryo UI" panose="020B0604030504040204" pitchFamily="50" charset="-128"/>
                <a:ea typeface="Meiryo UI" panose="020B0604030504040204" pitchFamily="50" charset="-128"/>
              </a:rPr>
              <a:t>生産</a:t>
            </a:r>
          </a:p>
        </p:txBody>
      </p:sp>
      <p:sp>
        <p:nvSpPr>
          <p:cNvPr id="127" name="正方形/長方形 126">
            <a:extLst>
              <a:ext uri="{FF2B5EF4-FFF2-40B4-BE49-F238E27FC236}">
                <a16:creationId xmlns:a16="http://schemas.microsoft.com/office/drawing/2014/main" id="{814E0027-A652-DEED-6450-AD5E3686FD0B}"/>
              </a:ext>
            </a:extLst>
          </p:cNvPr>
          <p:cNvSpPr/>
          <p:nvPr/>
        </p:nvSpPr>
        <p:spPr bwMode="auto">
          <a:xfrm>
            <a:off x="2740944" y="5462846"/>
            <a:ext cx="3163614" cy="1080000"/>
          </a:xfrm>
          <a:prstGeom prst="rect">
            <a:avLst/>
          </a:prstGeom>
          <a:solidFill>
            <a:schemeClr val="bg1"/>
          </a:solidFill>
          <a:ln w="38100">
            <a:solidFill>
              <a:srgbClr val="C00000"/>
            </a:solidFill>
            <a:miter lim="800000"/>
            <a:headEnd/>
            <a:tailEnd/>
          </a:ln>
          <a:effectLst/>
        </p:spPr>
        <p:txBody>
          <a:bodyPr wrap="square" rtlCol="0" anchor="t"/>
          <a:lstStyle/>
          <a:p>
            <a:pPr algn="l"/>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128" name="正方形/長方形 127">
            <a:extLst>
              <a:ext uri="{FF2B5EF4-FFF2-40B4-BE49-F238E27FC236}">
                <a16:creationId xmlns:a16="http://schemas.microsoft.com/office/drawing/2014/main" id="{5DD630D1-85A5-D99D-AD7F-A43435AB2AF2}"/>
              </a:ext>
            </a:extLst>
          </p:cNvPr>
          <p:cNvSpPr/>
          <p:nvPr/>
        </p:nvSpPr>
        <p:spPr bwMode="auto">
          <a:xfrm>
            <a:off x="4546801" y="5504744"/>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E26CC22E-C6B3-9086-8248-B095AA4B306C}"/>
              </a:ext>
            </a:extLst>
          </p:cNvPr>
          <p:cNvSpPr/>
          <p:nvPr/>
        </p:nvSpPr>
        <p:spPr bwMode="auto">
          <a:xfrm>
            <a:off x="2856025" y="6209987"/>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131" name="正方形/長方形 130">
            <a:extLst>
              <a:ext uri="{FF2B5EF4-FFF2-40B4-BE49-F238E27FC236}">
                <a16:creationId xmlns:a16="http://schemas.microsoft.com/office/drawing/2014/main" id="{94F1B866-40B5-B67F-AE01-CA1CBEDB47EB}"/>
              </a:ext>
            </a:extLst>
          </p:cNvPr>
          <p:cNvSpPr/>
          <p:nvPr/>
        </p:nvSpPr>
        <p:spPr bwMode="auto">
          <a:xfrm>
            <a:off x="2856025" y="5856904"/>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132" name="正方形/長方形 131">
            <a:extLst>
              <a:ext uri="{FF2B5EF4-FFF2-40B4-BE49-F238E27FC236}">
                <a16:creationId xmlns:a16="http://schemas.microsoft.com/office/drawing/2014/main" id="{F10D4FD0-E2E0-5269-DD49-91AFB4B2FD7E}"/>
              </a:ext>
            </a:extLst>
          </p:cNvPr>
          <p:cNvSpPr/>
          <p:nvPr/>
        </p:nvSpPr>
        <p:spPr bwMode="auto">
          <a:xfrm>
            <a:off x="3848210" y="6209987"/>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DCB3F4A9-1D3A-3376-049C-7B5E81EB4B86}"/>
              </a:ext>
            </a:extLst>
          </p:cNvPr>
          <p:cNvSpPr/>
          <p:nvPr/>
        </p:nvSpPr>
        <p:spPr bwMode="auto">
          <a:xfrm>
            <a:off x="3848210" y="5856904"/>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5t</a:t>
            </a:r>
            <a:endParaRPr kumimoji="0" lang="ja-JP" altLang="en-US" sz="1200">
              <a:latin typeface="Meiryo UI" panose="020B0604030504040204" pitchFamily="50" charset="-128"/>
              <a:ea typeface="Meiryo UI" panose="020B0604030504040204" pitchFamily="50" charset="-128"/>
            </a:endParaRPr>
          </a:p>
        </p:txBody>
      </p:sp>
      <p:sp>
        <p:nvSpPr>
          <p:cNvPr id="134" name="正方形/長方形 133">
            <a:extLst>
              <a:ext uri="{FF2B5EF4-FFF2-40B4-BE49-F238E27FC236}">
                <a16:creationId xmlns:a16="http://schemas.microsoft.com/office/drawing/2014/main" id="{B63354F6-4073-B6A3-3AD7-E75517878CF7}"/>
              </a:ext>
            </a:extLst>
          </p:cNvPr>
          <p:cNvSpPr/>
          <p:nvPr/>
        </p:nvSpPr>
        <p:spPr bwMode="auto">
          <a:xfrm>
            <a:off x="4429124" y="6209987"/>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35" name="正方形/長方形 134">
            <a:extLst>
              <a:ext uri="{FF2B5EF4-FFF2-40B4-BE49-F238E27FC236}">
                <a16:creationId xmlns:a16="http://schemas.microsoft.com/office/drawing/2014/main" id="{E9D3E560-C7E2-0C6A-6DC4-3539E33A416B}"/>
              </a:ext>
            </a:extLst>
          </p:cNvPr>
          <p:cNvSpPr/>
          <p:nvPr/>
        </p:nvSpPr>
        <p:spPr bwMode="auto">
          <a:xfrm>
            <a:off x="4429124" y="5856904"/>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26" name="正方形/長方形 125">
            <a:extLst>
              <a:ext uri="{FF2B5EF4-FFF2-40B4-BE49-F238E27FC236}">
                <a16:creationId xmlns:a16="http://schemas.microsoft.com/office/drawing/2014/main" id="{430206E1-7310-8C57-8A11-95D2364B97BE}"/>
              </a:ext>
            </a:extLst>
          </p:cNvPr>
          <p:cNvSpPr/>
          <p:nvPr/>
        </p:nvSpPr>
        <p:spPr bwMode="auto">
          <a:xfrm>
            <a:off x="5263285" y="5503821"/>
            <a:ext cx="588328" cy="288000"/>
          </a:xfrm>
          <a:prstGeom prst="rect">
            <a:avLst/>
          </a:prstGeom>
          <a:solidFill>
            <a:schemeClr val="accent1"/>
          </a:solidFill>
          <a:ln w="9525">
            <a:noFill/>
            <a:miter lim="800000"/>
            <a:headEnd/>
            <a:tailEnd/>
          </a:ln>
          <a:effectLst/>
        </p:spPr>
        <p:txBody>
          <a:bodyPr wrap="square" rtlCol="0" anchor="ctr"/>
          <a:lstStyle/>
          <a:p>
            <a:pPr algn="ctr"/>
            <a:r>
              <a:rPr kumimoji="0" lang="ja-JP" altLang="en-US" sz="1200">
                <a:solidFill>
                  <a:schemeClr val="bg1"/>
                </a:solidFill>
                <a:latin typeface="Meiryo UI" panose="020B0604030504040204" pitchFamily="50" charset="-128"/>
                <a:ea typeface="Meiryo UI" panose="020B0604030504040204" pitchFamily="50" charset="-128"/>
              </a:rPr>
              <a:t>生産</a:t>
            </a:r>
          </a:p>
        </p:txBody>
      </p:sp>
      <p:sp>
        <p:nvSpPr>
          <p:cNvPr id="7" name="正方形/長方形 6">
            <a:extLst>
              <a:ext uri="{FF2B5EF4-FFF2-40B4-BE49-F238E27FC236}">
                <a16:creationId xmlns:a16="http://schemas.microsoft.com/office/drawing/2014/main" id="{ABA9D31E-2032-1BE9-4B4A-7A8F5FC33B24}"/>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間接補助事業を実施する</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事業所の位置付け</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→他の事業所も参考情報として言及したうえで、間接補助事業を実施する事業所の位置付けを記載すること。その際、各事業所が</a:t>
            </a:r>
            <a:r>
              <a:rPr lang="en-US" altLang="ja-JP" sz="1400" dirty="0">
                <a:solidFill>
                  <a:srgbClr val="FF0000"/>
                </a:solidFill>
                <a:latin typeface="Meiryo UI" panose="020B0604030504040204" pitchFamily="50" charset="-128"/>
                <a:ea typeface="Meiryo UI" panose="020B0604030504040204" pitchFamily="50" charset="-128"/>
              </a:rPr>
              <a:t>R&amp;D</a:t>
            </a:r>
            <a:r>
              <a:rPr lang="ja-JP" altLang="en-US" sz="1400" dirty="0">
                <a:solidFill>
                  <a:srgbClr val="FF0000"/>
                </a:solidFill>
                <a:latin typeface="Meiryo UI" panose="020B0604030504040204" pitchFamily="50" charset="-128"/>
                <a:ea typeface="Meiryo UI" panose="020B0604030504040204" pitchFamily="50" charset="-128"/>
              </a:rPr>
              <a:t>や生産の機能を持つか否かについても記載すること。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事業所の選定理由</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→本頁に記載している項目（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排出量の削減余地等）は必ずしも網羅する必要はないが、選定の視点、事業実施場所を選定した理由が必要十分であるように記載すること。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97535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09050-CFE6-A3A9-9240-AFA5463387E5}"/>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25C30C7-461E-0AD1-5DCB-803F78917A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4" name="Title 1">
            <a:extLst>
              <a:ext uri="{FF2B5EF4-FFF2-40B4-BE49-F238E27FC236}">
                <a16:creationId xmlns:a16="http://schemas.microsoft.com/office/drawing/2014/main" id="{AF5BF8CF-0CDB-93C6-EFE0-C8997D405E0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間接補助事業の遂行において、経営層は</a:t>
            </a:r>
            <a:r>
              <a:rPr lang="en-US" altLang="ja-JP">
                <a:solidFill>
                  <a:schemeClr val="tx1"/>
                </a:solidFill>
              </a:rPr>
              <a:t>xx</a:t>
            </a:r>
            <a:r>
              <a:rPr lang="ja-JP" altLang="en-US">
                <a:solidFill>
                  <a:schemeClr val="tx1"/>
                </a:solidFill>
              </a:rPr>
              <a:t>の役割を担う</a:t>
            </a:r>
            <a:endParaRPr kumimoji="1" lang="en-US" altLang="ja-JP">
              <a:solidFill>
                <a:schemeClr val="tx1"/>
              </a:solidFill>
            </a:endParaRPr>
          </a:p>
        </p:txBody>
      </p:sp>
      <p:cxnSp>
        <p:nvCxnSpPr>
          <p:cNvPr id="5" name="直線コネクタ 4">
            <a:extLst>
              <a:ext uri="{FF2B5EF4-FFF2-40B4-BE49-F238E27FC236}">
                <a16:creationId xmlns:a16="http://schemas.microsoft.com/office/drawing/2014/main" id="{AF08BCEE-F804-964C-31D1-2F659CD7041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D5653C1B-B82C-427F-371C-FE378B1C0ADC}"/>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4" name="ee4pContent3">
            <a:extLst>
              <a:ext uri="{FF2B5EF4-FFF2-40B4-BE49-F238E27FC236}">
                <a16:creationId xmlns:a16="http://schemas.microsoft.com/office/drawing/2014/main" id="{CA9D5A5B-BE50-B2A5-D2B1-A663149B17EB}"/>
              </a:ext>
            </a:extLst>
          </p:cNvPr>
          <p:cNvSpPr txBox="1"/>
          <p:nvPr/>
        </p:nvSpPr>
        <p:spPr>
          <a:xfrm>
            <a:off x="6239439" y="2004348"/>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：④</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45" name="グループ化 44">
            <a:extLst>
              <a:ext uri="{FF2B5EF4-FFF2-40B4-BE49-F238E27FC236}">
                <a16:creationId xmlns:a16="http://schemas.microsoft.com/office/drawing/2014/main" id="{25368E8A-4639-B41A-4B2A-79258F214DF0}"/>
              </a:ext>
            </a:extLst>
          </p:cNvPr>
          <p:cNvGrpSpPr/>
          <p:nvPr/>
        </p:nvGrpSpPr>
        <p:grpSpPr>
          <a:xfrm>
            <a:off x="765598" y="2025845"/>
            <a:ext cx="5184000" cy="3332263"/>
            <a:chOff x="355247" y="2647690"/>
            <a:chExt cx="5701993" cy="3936437"/>
          </a:xfrm>
        </p:grpSpPr>
        <p:sp>
          <p:nvSpPr>
            <p:cNvPr id="46" name="Rectangle 56">
              <a:extLst>
                <a:ext uri="{FF2B5EF4-FFF2-40B4-BE49-F238E27FC236}">
                  <a16:creationId xmlns:a16="http://schemas.microsoft.com/office/drawing/2014/main" id="{76F502B7-EE32-E05D-CBAC-7CF72215A484}"/>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47" name="Rectangle 57">
              <a:extLst>
                <a:ext uri="{FF2B5EF4-FFF2-40B4-BE49-F238E27FC236}">
                  <a16:creationId xmlns:a16="http://schemas.microsoft.com/office/drawing/2014/main" id="{45DADFE6-C40A-BE44-9FCE-0957ACDF76A1}"/>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48" name="Rectangle 58">
              <a:extLst>
                <a:ext uri="{FF2B5EF4-FFF2-40B4-BE49-F238E27FC236}">
                  <a16:creationId xmlns:a16="http://schemas.microsoft.com/office/drawing/2014/main" id="{2F99600D-106D-ABEF-3846-1AD614B05B8D}"/>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49" name="Connector: Elbow 59">
              <a:extLst>
                <a:ext uri="{FF2B5EF4-FFF2-40B4-BE49-F238E27FC236}">
                  <a16:creationId xmlns:a16="http://schemas.microsoft.com/office/drawing/2014/main" id="{A80649B9-601E-89E4-ECFE-9C8235F7DB82}"/>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0" name="Rectangle 62">
              <a:extLst>
                <a:ext uri="{FF2B5EF4-FFF2-40B4-BE49-F238E27FC236}">
                  <a16:creationId xmlns:a16="http://schemas.microsoft.com/office/drawing/2014/main" id="{8AF524DA-E84A-C726-A6B8-2834ED4D655D}"/>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51" name="Rectangle 63">
              <a:extLst>
                <a:ext uri="{FF2B5EF4-FFF2-40B4-BE49-F238E27FC236}">
                  <a16:creationId xmlns:a16="http://schemas.microsoft.com/office/drawing/2014/main" id="{2EBCEB6A-5C78-59D9-B7EF-34B79346FCDB}"/>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52" name="Rectangle 64">
              <a:extLst>
                <a:ext uri="{FF2B5EF4-FFF2-40B4-BE49-F238E27FC236}">
                  <a16:creationId xmlns:a16="http://schemas.microsoft.com/office/drawing/2014/main" id="{933389CD-5D9E-1082-734D-A5024D030902}"/>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53" name="Connector: Elbow 66">
              <a:extLst>
                <a:ext uri="{FF2B5EF4-FFF2-40B4-BE49-F238E27FC236}">
                  <a16:creationId xmlns:a16="http://schemas.microsoft.com/office/drawing/2014/main" id="{2C18A78D-8269-DD19-BAA4-38CCDBAB86AE}"/>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4" name="Straight Arrow Connector 67">
              <a:extLst>
                <a:ext uri="{FF2B5EF4-FFF2-40B4-BE49-F238E27FC236}">
                  <a16:creationId xmlns:a16="http://schemas.microsoft.com/office/drawing/2014/main" id="{B9B2D3C2-6E96-596F-690A-AC60AD8208B3}"/>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55" name="Straight Connector 71">
              <a:extLst>
                <a:ext uri="{FF2B5EF4-FFF2-40B4-BE49-F238E27FC236}">
                  <a16:creationId xmlns:a16="http://schemas.microsoft.com/office/drawing/2014/main" id="{5097C8CF-2633-2062-41E7-BF086008D6FE}"/>
                </a:ext>
              </a:extLst>
            </p:cNvPr>
            <p:cNvCxnSpPr>
              <a:cxnSpLocks/>
              <a:endCxn id="47"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6" name="Straight Connector 73">
              <a:extLst>
                <a:ext uri="{FF2B5EF4-FFF2-40B4-BE49-F238E27FC236}">
                  <a16:creationId xmlns:a16="http://schemas.microsoft.com/office/drawing/2014/main" id="{213E6FA0-A783-C31D-8269-F2BCC5C18284}"/>
                </a:ext>
              </a:extLst>
            </p:cNvPr>
            <p:cNvCxnSpPr>
              <a:cxnSpLocks/>
              <a:endCxn id="47"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Connector: Elbow 76">
              <a:extLst>
                <a:ext uri="{FF2B5EF4-FFF2-40B4-BE49-F238E27FC236}">
                  <a16:creationId xmlns:a16="http://schemas.microsoft.com/office/drawing/2014/main" id="{DA444572-5B42-F459-F278-484B8BEA5E38}"/>
                </a:ext>
              </a:extLst>
            </p:cNvPr>
            <p:cNvCxnSpPr>
              <a:cxnSpLocks/>
              <a:stCxn id="46"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Connector: Elbow 77">
              <a:extLst>
                <a:ext uri="{FF2B5EF4-FFF2-40B4-BE49-F238E27FC236}">
                  <a16:creationId xmlns:a16="http://schemas.microsoft.com/office/drawing/2014/main" id="{CF1759AD-6CA1-7584-E59E-0A791E15555F}"/>
                </a:ext>
              </a:extLst>
            </p:cNvPr>
            <p:cNvCxnSpPr>
              <a:cxnSpLocks/>
              <a:stCxn id="48"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9" name="テキスト ボックス 58">
              <a:extLst>
                <a:ext uri="{FF2B5EF4-FFF2-40B4-BE49-F238E27FC236}">
                  <a16:creationId xmlns:a16="http://schemas.microsoft.com/office/drawing/2014/main" id="{4575DFC2-F01F-C174-184F-BB88472E75B8}"/>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0" name="Rectangle 56">
              <a:extLst>
                <a:ext uri="{FF2B5EF4-FFF2-40B4-BE49-F238E27FC236}">
                  <a16:creationId xmlns:a16="http://schemas.microsoft.com/office/drawing/2014/main" id="{5940F789-1DED-5486-CE21-F8EFC19D5E43}"/>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61" name="直線コネクタ 60">
              <a:extLst>
                <a:ext uri="{FF2B5EF4-FFF2-40B4-BE49-F238E27FC236}">
                  <a16:creationId xmlns:a16="http://schemas.microsoft.com/office/drawing/2014/main" id="{17E8A6C7-2545-1ACA-17E7-1A060FC36319}"/>
                </a:ext>
              </a:extLst>
            </p:cNvPr>
            <p:cNvCxnSpPr>
              <a:cxnSpLocks/>
              <a:endCxn id="60"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Straight Arrow Connector 67">
              <a:extLst>
                <a:ext uri="{FF2B5EF4-FFF2-40B4-BE49-F238E27FC236}">
                  <a16:creationId xmlns:a16="http://schemas.microsoft.com/office/drawing/2014/main" id="{D084DFDC-9632-D977-0908-F0E75D4F1798}"/>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3" name="テキスト ボックス 62">
              <a:extLst>
                <a:ext uri="{FF2B5EF4-FFF2-40B4-BE49-F238E27FC236}">
                  <a16:creationId xmlns:a16="http://schemas.microsoft.com/office/drawing/2014/main" id="{3DC77E7A-4401-D698-304F-F68976F38412}"/>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4" name="Rectangle 63">
              <a:extLst>
                <a:ext uri="{FF2B5EF4-FFF2-40B4-BE49-F238E27FC236}">
                  <a16:creationId xmlns:a16="http://schemas.microsoft.com/office/drawing/2014/main" id="{6AA25AF1-82A6-0684-0EA7-230B754CBA5E}"/>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65" name="Connector: Elbow 66">
              <a:extLst>
                <a:ext uri="{FF2B5EF4-FFF2-40B4-BE49-F238E27FC236}">
                  <a16:creationId xmlns:a16="http://schemas.microsoft.com/office/drawing/2014/main" id="{9F145718-272A-B7F7-88E9-CB9CA6E94954}"/>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66" name="Straight Arrow Connector 67">
              <a:extLst>
                <a:ext uri="{FF2B5EF4-FFF2-40B4-BE49-F238E27FC236}">
                  <a16:creationId xmlns:a16="http://schemas.microsoft.com/office/drawing/2014/main" id="{76E94583-2EC8-AD5B-1D8C-F726FCA1F899}"/>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7" name="テキスト ボックス 66">
              <a:extLst>
                <a:ext uri="{FF2B5EF4-FFF2-40B4-BE49-F238E27FC236}">
                  <a16:creationId xmlns:a16="http://schemas.microsoft.com/office/drawing/2014/main" id="{16C689EB-9705-2F15-E336-842078D5FE14}"/>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grpSp>
        <p:nvGrpSpPr>
          <p:cNvPr id="68" name="グループ化 67">
            <a:extLst>
              <a:ext uri="{FF2B5EF4-FFF2-40B4-BE49-F238E27FC236}">
                <a16:creationId xmlns:a16="http://schemas.microsoft.com/office/drawing/2014/main" id="{65B8A989-D3F4-2AC3-AE99-D69F64CAAAD7}"/>
              </a:ext>
            </a:extLst>
          </p:cNvPr>
          <p:cNvGrpSpPr/>
          <p:nvPr/>
        </p:nvGrpSpPr>
        <p:grpSpPr>
          <a:xfrm>
            <a:off x="765598" y="1555423"/>
            <a:ext cx="5184000" cy="288000"/>
            <a:chOff x="156000" y="1879963"/>
            <a:chExt cx="5760000" cy="288000"/>
          </a:xfrm>
        </p:grpSpPr>
        <p:sp>
          <p:nvSpPr>
            <p:cNvPr id="69" name="正方形/長方形 68">
              <a:extLst>
                <a:ext uri="{FF2B5EF4-FFF2-40B4-BE49-F238E27FC236}">
                  <a16:creationId xmlns:a16="http://schemas.microsoft.com/office/drawing/2014/main" id="{DC6117BD-B06B-CEBD-3328-CEAFA63501E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a:solidFill>
                    <a:schemeClr val="tx1"/>
                  </a:solidFill>
                  <a:latin typeface="Meiryo UI" panose="020B0604030504040204" pitchFamily="50" charset="-128"/>
                  <a:ea typeface="Meiryo UI" panose="020B0604030504040204" pitchFamily="50" charset="-128"/>
                </a:rPr>
                <a:t>組織内体制図</a:t>
              </a:r>
            </a:p>
          </p:txBody>
        </p:sp>
        <p:cxnSp>
          <p:nvCxnSpPr>
            <p:cNvPr id="70" name="直線コネクタ 69">
              <a:extLst>
                <a:ext uri="{FF2B5EF4-FFF2-40B4-BE49-F238E27FC236}">
                  <a16:creationId xmlns:a16="http://schemas.microsoft.com/office/drawing/2014/main" id="{26C0E836-ADB7-D877-04E8-014A0609323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71" name="グループ化 70">
            <a:extLst>
              <a:ext uri="{FF2B5EF4-FFF2-40B4-BE49-F238E27FC236}">
                <a16:creationId xmlns:a16="http://schemas.microsoft.com/office/drawing/2014/main" id="{D22D5D3A-4F55-79D5-B3BB-556C30A92A6A}"/>
              </a:ext>
            </a:extLst>
          </p:cNvPr>
          <p:cNvGrpSpPr/>
          <p:nvPr/>
        </p:nvGrpSpPr>
        <p:grpSpPr>
          <a:xfrm>
            <a:off x="6239438" y="1555423"/>
            <a:ext cx="5184000" cy="288000"/>
            <a:chOff x="156000" y="1879963"/>
            <a:chExt cx="5760000" cy="288000"/>
          </a:xfrm>
        </p:grpSpPr>
        <p:sp>
          <p:nvSpPr>
            <p:cNvPr id="72" name="正方形/長方形 71">
              <a:extLst>
                <a:ext uri="{FF2B5EF4-FFF2-40B4-BE49-F238E27FC236}">
                  <a16:creationId xmlns:a16="http://schemas.microsoft.com/office/drawing/2014/main" id="{A0C83EC8-BB22-1BF3-C090-330D50BE23C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組織内の役割分担</a:t>
              </a:r>
            </a:p>
          </p:txBody>
        </p:sp>
        <p:cxnSp>
          <p:nvCxnSpPr>
            <p:cNvPr id="73" name="直線コネクタ 72">
              <a:extLst>
                <a:ext uri="{FF2B5EF4-FFF2-40B4-BE49-F238E27FC236}">
                  <a16:creationId xmlns:a16="http://schemas.microsoft.com/office/drawing/2014/main" id="{A0766AD6-F690-B142-2FD0-351831E4715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4" name="正方形/長方形 73">
            <a:extLst>
              <a:ext uri="{FF2B5EF4-FFF2-40B4-BE49-F238E27FC236}">
                <a16:creationId xmlns:a16="http://schemas.microsoft.com/office/drawing/2014/main" id="{4961E299-2DA3-4C19-CB1C-130F01121D49}"/>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組織内体制図、組織内の役割分担</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→以下に留意の上、記載すること。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経営者以下の体制と役割分担を網羅的に記載すること。（関与する専任・併任の人員規模の想定も併せて記載すること）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確実な燃料転換・製造プロセス転換・構造転換を実現する上で、各担当部門と連携した実施体制を構築し、体制図に記載すること。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事業の競争力強化や成長に向けた事業体制（ 例：マーケティング部門など）も構築していれば記載すること。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81151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g17U_bHVVKZvQJFvBXNSR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JbboekozS5vU.OtXIJn12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T0r_flENtEabzxgGtXkqH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QWSqJQjObwlc0rU4ATzo3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m2C8InYntj14G8eTSjoDn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gZqzbsspur1zI6_ojtUZc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Yan7L4Tm7TqaKuH0jwKrJ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Lf8P5qOBBRIBSi3G4HHCK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oVjVV_if61P76xSOSv_Fe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R1wNO0WRan8zWZE4_de2f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zimyVBWnhab62KflOEr8J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WNC1B8M9BbNp5uQt..mMQ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7XaJiAai8Hv3yYNyalWrg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R60bfuS1XhcC7npZ34Kob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3hZ8L78MbKE.qoLmTn_rL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sfj_saLa.unfWeTfvj.Et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4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4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KeqyzHlhknrXaxwoxPdhYg"/>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10184</Words>
  <Application>Microsoft Office PowerPoint</Application>
  <PresentationFormat>ワイド画面</PresentationFormat>
  <Paragraphs>1220</Paragraphs>
  <Slides>39</Slides>
  <Notes>23</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39</vt:i4>
      </vt:variant>
    </vt:vector>
  </HeadingPairs>
  <TitlesOfParts>
    <vt:vector size="47" baseType="lpstr">
      <vt:lpstr>Meiryo UI</vt:lpstr>
      <vt:lpstr>游ゴシック</vt:lpstr>
      <vt:lpstr>游ゴシック Light</vt:lpstr>
      <vt:lpstr>Arial</vt:lpstr>
      <vt:lpstr>Trebuchet MS</vt:lpstr>
      <vt:lpstr>Wingdings</vt:lpstr>
      <vt:lpstr>Office テーマ</vt:lpstr>
      <vt:lpstr>think-cellスライド</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2025-06-11T10:40:49Z</dcterms:created>
  <dcterms:modified xsi:type="dcterms:W3CDTF">2025-10-07T06:30:57Z</dcterms:modified>
</cp:coreProperties>
</file>