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lsb" ContentType="application/vnd.ms-excel.sheet.binary.macroEnabled.12"/>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23.xml" ContentType="application/vnd.openxmlformats-officedocument.presentationml.tags+xml"/>
  <Override PartName="/ppt/tags/tag2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2.xml" ContentType="application/vnd.openxmlformats-officedocument.presentationml.notesSlide+xml"/>
  <Override PartName="/ppt/tags/tag29.xml" ContentType="application/vnd.openxmlformats-officedocument.presentationml.tags+xml"/>
  <Override PartName="/ppt/notesSlides/notesSlide23.xml" ContentType="application/vnd.openxmlformats-officedocument.presentationml.notesSlide+xml"/>
  <Override PartName="/ppt/tags/tag30.xml" ContentType="application/vnd.openxmlformats-officedocument.presentationml.tags+xml"/>
  <Override PartName="/ppt/notesSlides/notesSlide24.xml" ContentType="application/vnd.openxmlformats-officedocument.presentationml.notesSlide+xml"/>
  <Override PartName="/ppt/tags/tag31.xml" ContentType="application/vnd.openxmlformats-officedocument.presentationml.tags+xml"/>
  <Override PartName="/ppt/notesSlides/notesSlide25.xml" ContentType="application/vnd.openxmlformats-officedocument.presentationml.notesSlide+xml"/>
  <Override PartName="/ppt/tags/tag32.xml" ContentType="application/vnd.openxmlformats-officedocument.presentationml.tags+xml"/>
  <Override PartName="/ppt/notesSlides/notesSlide26.xml" ContentType="application/vnd.openxmlformats-officedocument.presentationml.notesSlide+xml"/>
  <Override PartName="/ppt/tags/tag33.xml" ContentType="application/vnd.openxmlformats-officedocument.presentationml.tags+xml"/>
  <Override PartName="/ppt/notesSlides/notesSlide27.xml" ContentType="application/vnd.openxmlformats-officedocument.presentationml.notesSlide+xml"/>
  <Override PartName="/ppt/tags/tag34.xml" ContentType="application/vnd.openxmlformats-officedocument.presentationml.tags+xml"/>
  <Override PartName="/ppt/notesSlides/notesSlide28.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29.xml" ContentType="application/vnd.openxmlformats-officedocument.presentationml.notesSlide+xml"/>
  <Override PartName="/ppt/tags/tag37.xml" ContentType="application/vnd.openxmlformats-officedocument.presentationml.tags+xml"/>
  <Override PartName="/ppt/notesSlides/notesSlide30.xml" ContentType="application/vnd.openxmlformats-officedocument.presentationml.notesSlide+xml"/>
  <Override PartName="/ppt/tags/tag38.xml" ContentType="application/vnd.openxmlformats-officedocument.presentationml.tags+xml"/>
  <Override PartName="/ppt/notesSlides/notesSlide31.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3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33.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34.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6"/>
  </p:notesMasterIdLst>
  <p:sldIdLst>
    <p:sldId id="2145705059" r:id="rId2"/>
    <p:sldId id="2145705333" r:id="rId3"/>
    <p:sldId id="2147483285" r:id="rId4"/>
    <p:sldId id="267" r:id="rId5"/>
    <p:sldId id="2145705308" r:id="rId6"/>
    <p:sldId id="2147483313" r:id="rId7"/>
    <p:sldId id="2147483336" r:id="rId8"/>
    <p:sldId id="2147483337" r:id="rId9"/>
    <p:sldId id="2147483320" r:id="rId10"/>
    <p:sldId id="2147483321" r:id="rId11"/>
    <p:sldId id="2147483322" r:id="rId12"/>
    <p:sldId id="2147483315" r:id="rId13"/>
    <p:sldId id="2147483338" r:id="rId14"/>
    <p:sldId id="2147483290" r:id="rId15"/>
    <p:sldId id="2147483291" r:id="rId16"/>
    <p:sldId id="2147483292" r:id="rId17"/>
    <p:sldId id="2147483335" r:id="rId18"/>
    <p:sldId id="2147483279" r:id="rId19"/>
    <p:sldId id="2147483257" r:id="rId20"/>
    <p:sldId id="2147483339" r:id="rId21"/>
    <p:sldId id="2147483340" r:id="rId22"/>
    <p:sldId id="2147483331" r:id="rId23"/>
    <p:sldId id="2145705269" r:id="rId24"/>
    <p:sldId id="2147483334" r:id="rId25"/>
    <p:sldId id="2147483280" r:id="rId26"/>
    <p:sldId id="2147483341" r:id="rId27"/>
    <p:sldId id="2147483342" r:id="rId28"/>
    <p:sldId id="2147483343" r:id="rId29"/>
    <p:sldId id="2147483269" r:id="rId30"/>
    <p:sldId id="2147483306" r:id="rId31"/>
    <p:sldId id="2147483294" r:id="rId32"/>
    <p:sldId id="2145705278" r:id="rId33"/>
    <p:sldId id="2147483278" r:id="rId34"/>
    <p:sldId id="2147483344" r:id="rId35"/>
    <p:sldId id="2147483345" r:id="rId36"/>
    <p:sldId id="2147483295" r:id="rId37"/>
    <p:sldId id="2145705281" r:id="rId38"/>
    <p:sldId id="2147483326" r:id="rId39"/>
    <p:sldId id="2145705319" r:id="rId40"/>
    <p:sldId id="2147483296" r:id="rId41"/>
    <p:sldId id="2147483297" r:id="rId42"/>
    <p:sldId id="2147483298" r:id="rId43"/>
    <p:sldId id="2147483299" r:id="rId44"/>
    <p:sldId id="2147483267" r:id="rId45"/>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snapToGrid="0">
      <p:cViewPr>
        <p:scale>
          <a:sx n="100" d="100"/>
          <a:sy n="100" d="100"/>
        </p:scale>
        <p:origin x="954" y="306"/>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Binary_Worksheet2.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7AB0-4D37-B976-50DF10A00B6B}"/>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7AB0-4D37-B976-50DF10A00B6B}"/>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7AB0-4D37-B976-50DF10A00B6B}"/>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7AB0-4D37-B976-50DF10A00B6B}"/>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7AB0-4D37-B976-50DF10A00B6B}"/>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C783-4549-8A39-56029978C596}"/>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C783-4549-8A39-56029978C596}"/>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C783-4549-8A39-56029978C596}"/>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C783-4549-8A39-56029978C596}"/>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C783-4549-8A39-56029978C596}"/>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12013694366636E-2"/>
          <c:y val="3.759942154736081E-2"/>
          <c:w val="0.84375972611266725"/>
          <c:h val="0.73101952277657267"/>
        </c:manualLayout>
      </c:layout>
      <c:scatterChart>
        <c:scatterStyle val="lineMarker"/>
        <c:varyColors val="0"/>
        <c:ser>
          <c:idx val="0"/>
          <c:order val="0"/>
          <c:spPr>
            <a:ln w="28575" cmpd="sng" algn="ctr">
              <a:solidFill>
                <a:schemeClr val="accent1"/>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Sheet1!$A$2:$I$2</c:f>
              <c:numCache>
                <c:formatCode>General</c:formatCode>
                <c:ptCount val="9"/>
                <c:pt idx="0">
                  <c:v>15.1</c:v>
                </c:pt>
                <c:pt idx="1">
                  <c:v>18</c:v>
                </c:pt>
                <c:pt idx="2">
                  <c:v>17</c:v>
                </c:pt>
                <c:pt idx="3">
                  <c:v>20</c:v>
                </c:pt>
                <c:pt idx="4">
                  <c:v>21</c:v>
                </c:pt>
                <c:pt idx="5">
                  <c:v>21</c:v>
                </c:pt>
                <c:pt idx="6">
                  <c:v>22</c:v>
                </c:pt>
                <c:pt idx="7">
                  <c:v>22</c:v>
                </c:pt>
                <c:pt idx="8">
                  <c:v>24</c:v>
                </c:pt>
              </c:numCache>
            </c:numRef>
          </c:yVal>
          <c:smooth val="0"/>
          <c:extLst>
            <c:ext xmlns:c16="http://schemas.microsoft.com/office/drawing/2014/chart" uri="{C3380CC4-5D6E-409C-BE32-E72D297353CC}">
              <c16:uniqueId val="{00000000-6391-41E9-AECB-84F250927A89}"/>
            </c:ext>
          </c:extLst>
        </c:ser>
        <c:ser>
          <c:idx val="1"/>
          <c:order val="1"/>
          <c:spPr>
            <a:ln w="28575" cmpd="sng" algn="ctr">
              <a:solidFill>
                <a:schemeClr val="accent2"/>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Sheet1!$A$3:$I$3</c:f>
              <c:numCache>
                <c:formatCode>General</c:formatCode>
                <c:ptCount val="9"/>
                <c:pt idx="0">
                  <c:v>20</c:v>
                </c:pt>
                <c:pt idx="1">
                  <c:v>19</c:v>
                </c:pt>
                <c:pt idx="2">
                  <c:v>18</c:v>
                </c:pt>
                <c:pt idx="3">
                  <c:v>14</c:v>
                </c:pt>
                <c:pt idx="4">
                  <c:v>12</c:v>
                </c:pt>
                <c:pt idx="5">
                  <c:v>12</c:v>
                </c:pt>
                <c:pt idx="6">
                  <c:v>12</c:v>
                </c:pt>
                <c:pt idx="7">
                  <c:v>12</c:v>
                </c:pt>
                <c:pt idx="8">
                  <c:v>12</c:v>
                </c:pt>
              </c:numCache>
            </c:numRef>
          </c:yVal>
          <c:smooth val="0"/>
          <c:extLst>
            <c:ext xmlns:c16="http://schemas.microsoft.com/office/drawing/2014/chart" uri="{C3380CC4-5D6E-409C-BE32-E72D297353CC}">
              <c16:uniqueId val="{00000001-6391-41E9-AECB-84F250927A89}"/>
            </c:ext>
          </c:extLst>
        </c:ser>
        <c:dLbls>
          <c:showLegendKey val="0"/>
          <c:showVal val="0"/>
          <c:showCatName val="0"/>
          <c:showSerName val="0"/>
          <c:showPercent val="0"/>
          <c:showBubbleSize val="0"/>
        </c:dLbls>
        <c:axId val="4"/>
        <c:axId val="5"/>
      </c:scatterChart>
      <c:valAx>
        <c:axId val="4"/>
        <c:scaling>
          <c:orientation val="minMax"/>
          <c:max val="2033"/>
          <c:min val="2025"/>
        </c:scaling>
        <c:delete val="0"/>
        <c:axPos val="b"/>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kumimoji="1" sz="1400" kern="1200">
                <a:solidFill>
                  <a:schemeClr val="tx1"/>
                </a:solidFill>
                <a:latin typeface="+mn-lt"/>
                <a:ea typeface="游ゴシック"/>
                <a:cs typeface="+mn-cs"/>
              </a:defRPr>
            </a:pPr>
            <a:endParaRPr lang="ja-JP"/>
          </a:p>
        </c:txPr>
        <c:crossAx val="5"/>
        <c:crosses val="min"/>
        <c:crossBetween val="midCat"/>
        <c:majorUnit val="1"/>
      </c:valAx>
      <c:valAx>
        <c:axId val="5"/>
        <c:scaling>
          <c:orientation val="minMax"/>
          <c:max val="25"/>
          <c:min val="0"/>
        </c:scaling>
        <c:delete val="0"/>
        <c:axPos val="l"/>
        <c:majorGridlines>
          <c:spPr>
            <a:ln>
              <a:noFill/>
            </a:ln>
          </c:spPr>
        </c:majorGridlines>
        <c:numFmt formatCode="General" sourceLinked="1"/>
        <c:majorTickMark val="out"/>
        <c:minorTickMark val="none"/>
        <c:tickLblPos val="none"/>
        <c:spPr>
          <a:ln w="9525" cmpd="sng" algn="ctr">
            <a:solidFill>
              <a:schemeClr val="tx1"/>
            </a:solidFill>
            <a:prstDash val="solid"/>
          </a:ln>
        </c:spPr>
        <c:txPr>
          <a:bodyPr wrap="none"/>
          <a:lstStyle/>
          <a:p>
            <a:pPr>
              <a:defRPr kumimoji="1" sz="1400" kern="1200">
                <a:latin typeface="+mn-lt"/>
                <a:ea typeface="游ゴシック"/>
                <a:cs typeface="+mn-cs"/>
              </a:defRPr>
            </a:pPr>
            <a:endParaRPr lang="ja-JP"/>
          </a:p>
        </c:txPr>
        <c:crossAx val="4"/>
        <c:crosses val="min"/>
        <c:crossBetween val="midCat"/>
        <c:majorUnit val="5"/>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4578076815250911E-2"/>
          <c:y val="3.972498090145149E-2"/>
          <c:w val="0.97084384636949816"/>
          <c:h val="0.92055003819709702"/>
        </c:manualLayout>
      </c:layout>
      <c:barChart>
        <c:barDir val="col"/>
        <c:grouping val="clustered"/>
        <c:varyColors val="0"/>
        <c:ser>
          <c:idx val="0"/>
          <c:order val="0"/>
          <c:spPr>
            <a:solidFill>
              <a:schemeClr val="accent1"/>
            </a:solidFill>
            <a:ln>
              <a:noFill/>
            </a:ln>
          </c:spPr>
          <c:invertIfNegative val="0"/>
          <c:val>
            <c:numRef>
              <c:f>Sheet1!$A$1:$I$1</c:f>
              <c:numCache>
                <c:formatCode>General</c:formatCode>
                <c:ptCount val="9"/>
                <c:pt idx="0">
                  <c:v>100</c:v>
                </c:pt>
                <c:pt idx="1">
                  <c:v>100</c:v>
                </c:pt>
                <c:pt idx="2">
                  <c:v>100</c:v>
                </c:pt>
                <c:pt idx="3">
                  <c:v>100</c:v>
                </c:pt>
                <c:pt idx="4">
                  <c:v>100</c:v>
                </c:pt>
                <c:pt idx="5">
                  <c:v>100</c:v>
                </c:pt>
                <c:pt idx="6">
                  <c:v>100</c:v>
                </c:pt>
                <c:pt idx="7">
                  <c:v>100</c:v>
                </c:pt>
                <c:pt idx="8">
                  <c:v>100</c:v>
                </c:pt>
              </c:numCache>
            </c:numRef>
          </c:val>
          <c:extLst>
            <c:ext xmlns:c16="http://schemas.microsoft.com/office/drawing/2014/chart" uri="{C3380CC4-5D6E-409C-BE32-E72D297353CC}">
              <c16:uniqueId val="{00000000-53EE-4B4D-B89E-0CF9C8D3B0AB}"/>
            </c:ext>
          </c:extLst>
        </c:ser>
        <c:ser>
          <c:idx val="1"/>
          <c:order val="1"/>
          <c:spPr>
            <a:solidFill>
              <a:schemeClr val="accent2"/>
            </a:solidFill>
            <a:ln>
              <a:noFill/>
            </a:ln>
          </c:spPr>
          <c:invertIfNegative val="0"/>
          <c:val>
            <c:numRef>
              <c:f>Sheet1!$A$2:$I$2</c:f>
              <c:numCache>
                <c:formatCode>General</c:formatCode>
                <c:ptCount val="9"/>
                <c:pt idx="0">
                  <c:v>100</c:v>
                </c:pt>
                <c:pt idx="1">
                  <c:v>100</c:v>
                </c:pt>
                <c:pt idx="2">
                  <c:v>100</c:v>
                </c:pt>
                <c:pt idx="3">
                  <c:v>100</c:v>
                </c:pt>
                <c:pt idx="4">
                  <c:v>55</c:v>
                </c:pt>
                <c:pt idx="5">
                  <c:v>55</c:v>
                </c:pt>
                <c:pt idx="6">
                  <c:v>55</c:v>
                </c:pt>
                <c:pt idx="7">
                  <c:v>55</c:v>
                </c:pt>
                <c:pt idx="8">
                  <c:v>55</c:v>
                </c:pt>
              </c:numCache>
            </c:numRef>
          </c:val>
          <c:extLst>
            <c:ext xmlns:c16="http://schemas.microsoft.com/office/drawing/2014/chart" uri="{C3380CC4-5D6E-409C-BE32-E72D297353CC}">
              <c16:uniqueId val="{00000001-53EE-4B4D-B89E-0CF9C8D3B0AB}"/>
            </c:ext>
          </c:extLst>
        </c:ser>
        <c:dLbls>
          <c:showLegendKey val="0"/>
          <c:showVal val="0"/>
          <c:showCatName val="0"/>
          <c:showSerName val="0"/>
          <c:showPercent val="0"/>
          <c:showBubbleSize val="0"/>
        </c:dLbls>
        <c:gapWidth val="80"/>
        <c:axId val="1712268688"/>
        <c:axId val="1"/>
      </c:barChart>
      <c:catAx>
        <c:axId val="1712268688"/>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100"/>
          <c:min val="0"/>
        </c:scaling>
        <c:delete val="1"/>
        <c:axPos val="l"/>
        <c:numFmt formatCode="General" sourceLinked="1"/>
        <c:majorTickMark val="out"/>
        <c:minorTickMark val="none"/>
        <c:tickLblPos val="nextTo"/>
        <c:crossAx val="1712268688"/>
        <c:crosses val="min"/>
        <c:crossBetween val="between"/>
      </c:valAx>
    </c:plotArea>
    <c:plotVisOnly val="0"/>
    <c:dispBlanksAs val="gap"/>
    <c:showDLblsOverMax val="1"/>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dirty="0"/>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704E-E594-7A3F-5E38-4CDF8929A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EB3201-6D51-87B8-6DA5-CB88BC5CFB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817562B-DDB8-C77B-D549-2BE0F03B75E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B2F4C9-BCDB-AFAB-EEC0-1A9E7B5C1013}"/>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088514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19</a:t>
            </a:fld>
            <a:endParaRPr kumimoji="1" lang="ja-JP" altLang="en-US"/>
          </a:p>
        </p:txBody>
      </p:sp>
    </p:spTree>
    <p:extLst>
      <p:ext uri="{BB962C8B-B14F-4D97-AF65-F5344CB8AC3E}">
        <p14:creationId xmlns:p14="http://schemas.microsoft.com/office/powerpoint/2010/main" val="633987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20</a:t>
            </a:fld>
            <a:endParaRPr kumimoji="1" lang="ja-JP" altLang="en-US"/>
          </a:p>
        </p:txBody>
      </p:sp>
    </p:spTree>
    <p:extLst>
      <p:ext uri="{BB962C8B-B14F-4D97-AF65-F5344CB8AC3E}">
        <p14:creationId xmlns:p14="http://schemas.microsoft.com/office/powerpoint/2010/main" val="24793645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306A9-E3F5-B79B-7AD4-BCECE0C800D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55ACDC4-D16B-8A0D-F890-5E4B9514C86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FB911F-15C5-0E47-02CA-1028D388C1C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267DD4D-3724-B66C-F8F9-9EE719E026CE}"/>
              </a:ext>
            </a:extLst>
          </p:cNvPr>
          <p:cNvSpPr>
            <a:spLocks noGrp="1"/>
          </p:cNvSpPr>
          <p:nvPr>
            <p:ph type="sldNum" sz="quarter" idx="5"/>
          </p:nvPr>
        </p:nvSpPr>
        <p:spPr/>
        <p:txBody>
          <a:bodyPr/>
          <a:lstStyle/>
          <a:p>
            <a:fld id="{ACF5F59B-DAE5-4FA1-8DC5-30E8FD087FF0}" type="slidenum">
              <a:rPr kumimoji="1" lang="ja-JP" altLang="en-US" smtClean="0"/>
              <a:t>24</a:t>
            </a:fld>
            <a:endParaRPr kumimoji="1" lang="ja-JP" altLang="en-US"/>
          </a:p>
        </p:txBody>
      </p:sp>
    </p:spTree>
    <p:extLst>
      <p:ext uri="{BB962C8B-B14F-4D97-AF65-F5344CB8AC3E}">
        <p14:creationId xmlns:p14="http://schemas.microsoft.com/office/powerpoint/2010/main" val="4093211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9927824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8F244-CB3A-0488-DFF2-6ACD9FB670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D5F5E3-5205-888C-01E8-CEAF22E74E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952F92-57B8-9581-D975-DA3B5F8E21D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C4E4894-6B35-5794-15B8-68FBAB5670A4}"/>
              </a:ext>
            </a:extLst>
          </p:cNvPr>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4239995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29</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32</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F73B3-4F25-889F-9A2D-DCD2F601CC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98AD76-A066-BB40-5EA3-1561A7EC979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28EFC3C-3849-337E-A2E0-B1EA35368F1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7933F77-633C-9972-D846-654D400B5481}"/>
              </a:ext>
            </a:extLst>
          </p:cNvPr>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376621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4C7F0-4D39-E23D-967C-F73C3223CD3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2BBA7F1-D384-6350-9AB9-092E1D3212A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C51ECA-2CDA-8A32-74D4-A9284C13EA1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06E2975D-A939-23DA-C3DA-830BEEE61799}"/>
              </a:ext>
            </a:extLst>
          </p:cNvPr>
          <p:cNvSpPr>
            <a:spLocks noGrp="1"/>
          </p:cNvSpPr>
          <p:nvPr>
            <p:ph type="sldNum" sz="quarter" idx="5"/>
          </p:nvPr>
        </p:nvSpPr>
        <p:spPr/>
        <p:txBody>
          <a:bodyPr/>
          <a:lstStyle/>
          <a:p>
            <a:r>
              <a:rPr lang="en-US"/>
              <a:t>Notes view: </a:t>
            </a:r>
            <a:fld id="{128CEAFE-FA94-43E5-B0FF-D47E1CCDD1B4}" type="slidenum">
              <a:rPr lang="en-US" smtClean="0"/>
              <a:pPr/>
              <a:t>35</a:t>
            </a:fld>
            <a:endParaRPr lang="en-US"/>
          </a:p>
        </p:txBody>
      </p:sp>
    </p:spTree>
    <p:extLst>
      <p:ext uri="{BB962C8B-B14F-4D97-AF65-F5344CB8AC3E}">
        <p14:creationId xmlns:p14="http://schemas.microsoft.com/office/powerpoint/2010/main" val="3951966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7BA1A-E7AF-CFF2-0FB8-B6926566EEB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DE189B-E2BC-192C-6223-E96991C9ED7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7D0C111-092D-779B-382F-F8373CE1FF16}"/>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45C189EC-89D2-67C6-ABA2-FC17D5665107}"/>
              </a:ext>
            </a:extLst>
          </p:cNvPr>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5018822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7EDFC-EA74-AB22-F471-68BF4B71730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7818F8-8A33-5E56-3389-DB10DDAE1C3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690DAB4-743C-B9D5-4BEC-663A7177192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53943D72-E2C8-BE8E-7AC6-14AC8337DB4C}"/>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2985441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D6F18-A426-0979-DECF-4FDEDA8946F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42CB0EF-B388-93CF-1333-BD7FEBB0CEE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9C42780-CEB2-C557-E2DA-AED592D9BA71}"/>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13885AB8-056D-80B7-0A5B-F8127A1E8BE0}"/>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3043251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63AB2-08E7-1F38-DABB-39A6D0428ED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E909E6A-C913-69C2-82A5-3E7F1DD8D67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A6A2336-5870-40D9-1354-49F39685B1E5}"/>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B0CE734E-E46C-8212-D102-FD6C9F2DDA25}"/>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1731978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C978C-EC38-1B58-36E1-84D12CBD1E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5317E4-3128-10C5-88CF-2E3D6736EAD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B5669E-0EEA-11E2-AF22-1BEF15E19D5E}"/>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B9A183C7-B69C-7D2C-5CC1-52717C26BA23}"/>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73949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DD606-0556-4EBE-EFFD-F902CD51399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0E592BD-B76B-84B6-8782-B5E3238904C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721BFB2-37BE-B00E-AC2A-40A8C1CBF5E2}"/>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47529AE1-8AE7-3F82-D044-4478DDF49E30}"/>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888440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0C617-0C36-AFBB-936E-1691FC33E23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172911-389B-C6D0-3C1D-E1035DE1638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78AC99B-DAB8-EB26-1559-D11AECB7C26A}"/>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DDA681E6-CBD6-FFF3-6C1C-0B34EE1EE1DF}"/>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642229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13.xml"/><Relationship Id="rId5" Type="http://schemas.openxmlformats.org/officeDocument/2006/relationships/image" Target="../media/image4.e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14.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16.xml"/><Relationship Id="rId5" Type="http://schemas.openxmlformats.org/officeDocument/2006/relationships/image" Target="../media/image4.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17.xml"/><Relationship Id="rId5" Type="http://schemas.openxmlformats.org/officeDocument/2006/relationships/image" Target="../media/image4.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18.xml"/><Relationship Id="rId5" Type="http://schemas.openxmlformats.org/officeDocument/2006/relationships/image" Target="../media/image4.emf"/><Relationship Id="rId4" Type="http://schemas.openxmlformats.org/officeDocument/2006/relationships/oleObject" Target="../embeddings/oleObject13.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19.xml"/><Relationship Id="rId5" Type="http://schemas.openxmlformats.org/officeDocument/2006/relationships/image" Target="../media/image4.emf"/><Relationship Id="rId4"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1.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22.xml"/><Relationship Id="rId6" Type="http://schemas.openxmlformats.org/officeDocument/2006/relationships/chart" Target="../charts/chart2.xml"/><Relationship Id="rId5" Type="http://schemas.openxmlformats.org/officeDocument/2006/relationships/image" Target="../media/image5.emf"/><Relationship Id="rId4"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6.bin"/><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25.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7.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tags" Target="../tags/tag28.xml"/><Relationship Id="rId5" Type="http://schemas.openxmlformats.org/officeDocument/2006/relationships/image" Target="../media/image6.emf"/><Relationship Id="rId4" Type="http://schemas.openxmlformats.org/officeDocument/2006/relationships/oleObject" Target="../embeddings/oleObject18.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29.xml"/><Relationship Id="rId5" Type="http://schemas.openxmlformats.org/officeDocument/2006/relationships/image" Target="../media/image6.emf"/><Relationship Id="rId4" Type="http://schemas.openxmlformats.org/officeDocument/2006/relationships/oleObject" Target="../embeddings/oleObject19.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30.xml"/><Relationship Id="rId5" Type="http://schemas.openxmlformats.org/officeDocument/2006/relationships/image" Target="../media/image6.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tags" Target="../tags/tag31.xml"/><Relationship Id="rId5" Type="http://schemas.openxmlformats.org/officeDocument/2006/relationships/image" Target="../media/image5.emf"/><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4.emf"/><Relationship Id="rId4" Type="http://schemas.openxmlformats.org/officeDocument/2006/relationships/oleObject" Target="../embeddings/oleObject22.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tags" Target="../tags/tag33.xml"/><Relationship Id="rId5" Type="http://schemas.openxmlformats.org/officeDocument/2006/relationships/image" Target="../media/image7.emf"/><Relationship Id="rId4" Type="http://schemas.openxmlformats.org/officeDocument/2006/relationships/oleObject" Target="../embeddings/oleObject23.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tags" Target="../tags/tag34.xml"/><Relationship Id="rId5" Type="http://schemas.openxmlformats.org/officeDocument/2006/relationships/image" Target="../media/image6.emf"/><Relationship Id="rId4" Type="http://schemas.openxmlformats.org/officeDocument/2006/relationships/oleObject" Target="../embeddings/oleObject24.bin"/></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6.xml"/><Relationship Id="rId1" Type="http://schemas.openxmlformats.org/officeDocument/2006/relationships/tags" Target="../tags/tag3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4.emf"/><Relationship Id="rId4" Type="http://schemas.openxmlformats.org/officeDocument/2006/relationships/oleObject" Target="../embeddings/oleObject25.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38.xml"/><Relationship Id="rId5" Type="http://schemas.openxmlformats.org/officeDocument/2006/relationships/image" Target="../media/image4.emf"/><Relationship Id="rId4" Type="http://schemas.openxmlformats.org/officeDocument/2006/relationships/oleObject" Target="../embeddings/oleObject26.bin"/></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0.xml"/><Relationship Id="rId1" Type="http://schemas.openxmlformats.org/officeDocument/2006/relationships/tags" Target="../tags/tag39.xml"/></Relationships>
</file>

<file path=ppt/slides/_rels/slide38.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18" Type="http://schemas.openxmlformats.org/officeDocument/2006/relationships/tags" Target="../tags/tag58.xml"/><Relationship Id="rId26" Type="http://schemas.openxmlformats.org/officeDocument/2006/relationships/notesSlide" Target="../notesSlides/notesSlide32.xml"/><Relationship Id="rId3" Type="http://schemas.openxmlformats.org/officeDocument/2006/relationships/tags" Target="../tags/tag43.xml"/><Relationship Id="rId21" Type="http://schemas.openxmlformats.org/officeDocument/2006/relationships/tags" Target="../tags/tag61.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tags" Target="../tags/tag57.xml"/><Relationship Id="rId25" Type="http://schemas.openxmlformats.org/officeDocument/2006/relationships/slideLayout" Target="../slideLayouts/slideLayout10.xml"/><Relationship Id="rId2" Type="http://schemas.openxmlformats.org/officeDocument/2006/relationships/tags" Target="../tags/tag42.xml"/><Relationship Id="rId16" Type="http://schemas.openxmlformats.org/officeDocument/2006/relationships/tags" Target="../tags/tag56.xml"/><Relationship Id="rId20" Type="http://schemas.openxmlformats.org/officeDocument/2006/relationships/tags" Target="../tags/tag60.xml"/><Relationship Id="rId29" Type="http://schemas.openxmlformats.org/officeDocument/2006/relationships/chart" Target="../charts/chart3.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24" Type="http://schemas.openxmlformats.org/officeDocument/2006/relationships/tags" Target="../tags/tag64.xml"/><Relationship Id="rId5" Type="http://schemas.openxmlformats.org/officeDocument/2006/relationships/tags" Target="../tags/tag45.xml"/><Relationship Id="rId15" Type="http://schemas.openxmlformats.org/officeDocument/2006/relationships/tags" Target="../tags/tag55.xml"/><Relationship Id="rId23" Type="http://schemas.openxmlformats.org/officeDocument/2006/relationships/tags" Target="../tags/tag63.xml"/><Relationship Id="rId28" Type="http://schemas.openxmlformats.org/officeDocument/2006/relationships/image" Target="../media/image6.emf"/><Relationship Id="rId10" Type="http://schemas.openxmlformats.org/officeDocument/2006/relationships/tags" Target="../tags/tag50.xml"/><Relationship Id="rId19" Type="http://schemas.openxmlformats.org/officeDocument/2006/relationships/tags" Target="../tags/tag59.xml"/><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 Id="rId22" Type="http://schemas.openxmlformats.org/officeDocument/2006/relationships/tags" Target="../tags/tag62.xml"/><Relationship Id="rId27" Type="http://schemas.openxmlformats.org/officeDocument/2006/relationships/oleObject" Target="../embeddings/oleObject27.bin"/><Relationship Id="rId30" Type="http://schemas.openxmlformats.org/officeDocument/2006/relationships/chart" Target="../charts/char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6.xml"/><Relationship Id="rId1" Type="http://schemas.openxmlformats.org/officeDocument/2006/relationships/tags" Target="../tags/tag6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tags" Target="../tags/tag67.xml"/><Relationship Id="rId5" Type="http://schemas.openxmlformats.org/officeDocument/2006/relationships/image" Target="../media/image4.emf"/><Relationship Id="rId4" Type="http://schemas.openxmlformats.org/officeDocument/2006/relationships/oleObject" Target="../embeddings/oleObject28.bin"/></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9.xml"/><Relationship Id="rId1" Type="http://schemas.openxmlformats.org/officeDocument/2006/relationships/tags" Target="../tags/tag6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10.xml"/><Relationship Id="rId5" Type="http://schemas.openxmlformats.org/officeDocument/2006/relationships/image" Target="../media/image4.emf"/><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11.xml"/><Relationship Id="rId5" Type="http://schemas.openxmlformats.org/officeDocument/2006/relationships/image" Target="../media/image4.e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12.xml"/><Relationship Id="rId6" Type="http://schemas.openxmlformats.org/officeDocument/2006/relationships/chart" Target="../charts/chart1.xml"/><Relationship Id="rId5" Type="http://schemas.openxmlformats.org/officeDocument/2006/relationships/image" Target="../media/image4.e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074247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kumimoji="1" lang="ja-JP" altLang="en-US" sz="2000" dirty="0">
                <a:solidFill>
                  <a:sysClr val="windowText" lastClr="000000"/>
                </a:solidFill>
                <a:latin typeface="Meiryo UI" panose="020B0604030504040204" pitchFamily="50" charset="-128"/>
                <a:ea typeface="Meiryo UI" panose="020B0604030504040204" pitchFamily="50" charset="-128"/>
              </a:rPr>
              <a:t>共同実施者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（化学・紙パルプ・セメント等）（二次公募）</a:t>
            </a:r>
            <a:endParaRPr lang="en-US" altLang="ja-JP" sz="2000" dirty="0">
              <a:solidFill>
                <a:schemeClr val="tx1"/>
              </a:solidFill>
            </a:endParaRPr>
          </a:p>
          <a:p>
            <a:pPr>
              <a:tabLst>
                <a:tab pos="10768013" algn="r"/>
              </a:tabLst>
            </a:pPr>
            <a:r>
              <a:rPr lang="ja-JP" altLang="en-US" sz="2000" b="1" u="sng" dirty="0">
                <a:solidFill>
                  <a:schemeClr val="tx1"/>
                </a:solidFill>
              </a:rPr>
              <a:t>燃料</a:t>
            </a:r>
            <a:r>
              <a:rPr kumimoji="1" lang="ja-JP" altLang="en-US" sz="2000" b="1" u="sng" dirty="0">
                <a:solidFill>
                  <a:schemeClr val="tx1"/>
                </a:solidFill>
              </a:rPr>
              <a:t>転換又は構造転換（燃料転換）</a:t>
            </a:r>
            <a:endParaRPr lang="en-US" altLang="ja-JP" sz="2000" dirty="0">
              <a:solidFill>
                <a:schemeClr val="tx1"/>
              </a:solidFill>
            </a:endParaRPr>
          </a:p>
          <a:p>
            <a:pPr>
              <a:tabLst>
                <a:tab pos="10768013" algn="r"/>
              </a:tabLst>
            </a:pPr>
            <a:br>
              <a:rPr kumimoji="1" lang="en-US" altLang="ja-JP" sz="2800" dirty="0">
                <a:solidFill>
                  <a:schemeClr val="tx1"/>
                </a:solidFill>
              </a:rPr>
            </a:br>
            <a:endParaRPr lang="en-US" sz="2800" dirty="0">
              <a:solidFill>
                <a:schemeClr val="tx1"/>
              </a:solidFill>
            </a:endParaRPr>
          </a:p>
        </p:txBody>
      </p:sp>
      <p:sp>
        <p:nvSpPr>
          <p:cNvPr id="6" name="正方形/長方形 5">
            <a:extLst>
              <a:ext uri="{FF2B5EF4-FFF2-40B4-BE49-F238E27FC236}">
                <a16:creationId xmlns:a16="http://schemas.microsoft.com/office/drawing/2014/main" id="{51F82F5D-A6A5-9FD7-7D4C-F5EA2CD4AD58}"/>
              </a:ext>
            </a:extLst>
          </p:cNvPr>
          <p:cNvSpPr/>
          <p:nvPr/>
        </p:nvSpPr>
        <p:spPr>
          <a:xfrm>
            <a:off x="5828428" y="5754523"/>
            <a:ext cx="6136744" cy="89791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400" dirty="0">
                <a:solidFill>
                  <a:schemeClr val="tx1"/>
                </a:solidFill>
                <a:latin typeface="Meiryo UI" panose="020B0604030504040204" pitchFamily="50" charset="-128"/>
                <a:ea typeface="Meiryo UI" panose="020B0604030504040204" pitchFamily="50" charset="-128"/>
              </a:rPr>
              <a:t>CN</a:t>
            </a:r>
            <a:r>
              <a:rPr kumimoji="1" lang="ja-JP" altLang="en-US" sz="1400" dirty="0">
                <a:solidFill>
                  <a:schemeClr val="tx1"/>
                </a:solidFill>
                <a:latin typeface="Meiryo UI" panose="020B0604030504040204" pitchFamily="50" charset="-128"/>
                <a:ea typeface="Meiryo UI" panose="020B0604030504040204" pitchFamily="50" charset="-128"/>
              </a:rPr>
              <a:t>移行期となる場合、本様式におけるトランジション期に係る項目や頁は空欄で構いません。</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4E3E6190-75C2-4A71-C51E-7C1B11A2918E}"/>
              </a:ext>
            </a:extLst>
          </p:cNvPr>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kumimoji="1" lang="ja-JP" altLang="en-US" sz="1600" b="1" dirty="0">
                <a:solidFill>
                  <a:srgbClr val="FF0000"/>
                </a:solidFill>
                <a:latin typeface="Meiryo UI" panose="020B0604030504040204" pitchFamily="50" charset="-128"/>
                <a:ea typeface="Meiryo UI" panose="020B0604030504040204" pitchFamily="50" charset="-128"/>
              </a:rPr>
              <a:t>共通パート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10" name="正方形/長方形 9">
            <a:extLst>
              <a:ext uri="{FF2B5EF4-FFF2-40B4-BE49-F238E27FC236}">
                <a16:creationId xmlns:a16="http://schemas.microsoft.com/office/drawing/2014/main" id="{832BCE04-D414-BDE4-AE3C-F209C49D7677}"/>
              </a:ext>
            </a:extLst>
          </p:cNvPr>
          <p:cNvSpPr/>
          <p:nvPr/>
        </p:nvSpPr>
        <p:spPr>
          <a:xfrm>
            <a:off x="5828428" y="3918178"/>
            <a:ext cx="6136744" cy="108055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幹事会社は、社名に加えて、代表者の役職と氏名を記載してください。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共同実施者についても、同様に記載ください。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C5633E96-1EDF-AF97-67CF-B705A5A56F08}"/>
              </a:ext>
            </a:extLst>
          </p:cNvPr>
          <p:cNvSpPr/>
          <p:nvPr/>
        </p:nvSpPr>
        <p:spPr>
          <a:xfrm>
            <a:off x="5828428" y="2496474"/>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609981DC-51E9-144C-43DE-464F53E5353D}"/>
              </a:ext>
            </a:extLst>
          </p:cNvPr>
          <p:cNvSpPr/>
          <p:nvPr/>
        </p:nvSpPr>
        <p:spPr bwMode="gray">
          <a:xfrm>
            <a:off x="79417" y="714860"/>
            <a:ext cx="12033165" cy="1182179"/>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共通パート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本様式（本ファイル）は、各社に共通する申請内容や計画について幹事会社が代表して提出すること。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ただし、機微情報の関係で個社間の共有が難しく、幹事会社がまとめることが不可能な頁がある場合は、「個別パート」で各社それぞれ提出すること。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6D2C3-DFD8-7F9A-C165-AF3A0FCD6AD2}"/>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913AD4C0-FA92-F71B-B7A4-7DED1F2E23DB}"/>
              </a:ext>
            </a:extLst>
          </p:cNvPr>
          <p:cNvGraphicFramePr>
            <a:graphicFrameLocks noChangeAspect="1"/>
          </p:cNvGraphicFramePr>
          <p:nvPr>
            <p:custDataLst>
              <p:tags r:id="rId1"/>
            </p:custDataLst>
            <p:extLst>
              <p:ext uri="{D42A27DB-BD31-4B8C-83A1-F6EECF244321}">
                <p14:modId xmlns:p14="http://schemas.microsoft.com/office/powerpoint/2010/main" val="21195983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913AD4C0-FA92-F71B-B7A4-7DED1F2E23D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AB684CC6-0643-4FC0-6BDF-0F3C77DE3F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A4C156E7-9FC3-3E41-B8EF-9102101106D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7356A63-BB08-4EF7-44A6-916A54D58B5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（参考）</a:t>
            </a:r>
            <a:r>
              <a:rPr lang="ja-JP" altLang="en-US" b="1" dirty="0">
                <a:solidFill>
                  <a:schemeClr val="tx1"/>
                </a:solidFill>
              </a:rPr>
              <a:t>トランジション期</a:t>
            </a:r>
            <a:r>
              <a:rPr lang="ja-JP" altLang="en-US" dirty="0">
                <a:solidFill>
                  <a:schemeClr val="tx1"/>
                </a:solidFill>
              </a:rPr>
              <a:t>においては、</a:t>
            </a:r>
            <a:r>
              <a:rPr lang="en-US" altLang="ja-JP" dirty="0">
                <a:solidFill>
                  <a:schemeClr val="tx1"/>
                </a:solidFill>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燃料を選択する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29BF98C8-C6C2-006B-5376-768B4718A7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75FDE8EA-A24C-7051-632B-3B8EE00D4D02}"/>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EAAAD734-B76E-9ADA-A503-A54BE627FB8C}"/>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7F757D7E-6305-1957-A2F3-C8E6924EF4E4}"/>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F787BF4E-EF0C-935E-EB1B-185FAF342409}"/>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4B20C285-5F0E-4D50-A1CB-5D22FC102122}"/>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B8A64952-499A-285A-09E8-5D00CEA68A04}"/>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7DBB310D-6BAC-DBA4-0246-C62265CDE709}"/>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BA94034B-C111-A244-9770-8E29CC280506}"/>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DB4B1CC2-D26D-1542-495F-B3BE37E45903}"/>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3C9F9D23-DB62-B821-44CC-85D1FBF3994C}"/>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889C5BC8-9424-BD61-EF9F-84A599F1540D}"/>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586C1DF-0F08-DCBA-ACC0-E563AB49848F}"/>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F082D147-FBC5-6BB1-67D6-5A38B02E700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08F6F696-A989-644F-BAFB-71A98F674A99}"/>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35E1CFE2-1767-D2CA-100D-479AA9F056FC}"/>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BFC196D0-FFF0-93AE-B9CE-0786E1844265}"/>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DC5AF14E-96D3-5FBB-3D17-D8D161ACBD1E}"/>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4BAD6FE1-B1C2-92C1-9542-413BB38086F1}"/>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34CBC39-94F6-486C-7249-F86F0B4E290F}"/>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33E16A62-0F4B-D5C5-AB01-4AE0A4DD0973}"/>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AD2E776-3A10-FC03-9292-B92295C2A596}"/>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7CF1DE20-CA49-0271-3E56-4AEF3CFB6628}"/>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25F46348-C22D-CADF-9FAF-B35B333AB9D9}"/>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7C2DE20D-DE83-58C1-D4F1-CD282A607F8D}"/>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51C06DC5-A800-0850-853D-AF9FBE04D7D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52C5E256-5B25-0025-3DD2-4254C89052B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B39574E4-6747-8EB0-97B4-DB07ED769AC3}"/>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DD835B29-CCB2-4D02-F9F4-ED0690658B69}"/>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3B87E66-34DE-6BB1-EBA2-CC0BFEE51F9A}"/>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6CA78719-F41C-DB7C-1CF6-D51B756F0B2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CB88FBFA-9753-5612-1616-00904C7C909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D98BB2DD-830A-70D6-4623-DD92861E20B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E2DC750F-0518-4DCA-07B0-850F16B83574}"/>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CD47A206-5E75-2C56-4351-C951911895C7}"/>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75FD02E9-CF52-6932-15FD-96B3C180FE4A}"/>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230054CE-57E7-8D72-5D87-B93BC56E3662}"/>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C5C14EF0-4496-9989-DEC2-E5A7A2E138A9}"/>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4B82F4B0-5A74-06EF-FD44-FFB3D70B62C3}"/>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9A774487-C522-F3DD-E277-40DDF22DC84F}"/>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689B7525-7038-0319-6948-31A21CDBB0E3}"/>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5C4F4D2C-8CAE-3F41-C900-0B44A929054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BB509DF5-B93B-3387-532E-AE2C2168FEC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0E2990C9-4DB4-FD39-6B86-655DB4241C8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97F7CDF7-8378-0ECB-A629-EEA9B6D03964}"/>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9003B0A9-658C-729D-218D-ACB51DD4FCD2}"/>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B0584EF-9AF2-4B7D-6490-3E34CD1C0F26}"/>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0E412B31-BEF1-6DC8-61C9-2C6E94331BA0}"/>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010173DA-671B-E437-93A3-F69E38688816}"/>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△：○と</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dirty="0">
                <a:solidFill>
                  <a:schemeClr val="tx1"/>
                </a:solidFill>
                <a:latin typeface="Meiryo UI" panose="020B0604030504040204" pitchFamily="50" charset="-128"/>
                <a:ea typeface="Meiryo UI" panose="020B0604030504040204" pitchFamily="50" charset="-128"/>
              </a:rPr>
              <a:t>CN</a:t>
            </a:r>
            <a:r>
              <a:rPr kumimoji="1" lang="ja-JP" altLang="en-US" sz="1400" u="sng" dirty="0">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6251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5C5AC-353F-5511-6A5B-B4BF935DC42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B7758E0E-746A-1281-A383-F703094B34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B7758E0E-746A-1281-A383-F703094B34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ABCB26D-BC94-24F5-1893-5D108D689BB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1E4CD03C-2CC8-741E-25A1-032F36CBE0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9271CD1C-2DF2-BBA0-FA8F-1981A2F935B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（参考）</a:t>
            </a:r>
            <a:r>
              <a:rPr lang="en-US" altLang="ja-JP" b="1" dirty="0">
                <a:solidFill>
                  <a:schemeClr val="tx1"/>
                </a:solidFill>
              </a:rPr>
              <a:t>CN</a:t>
            </a:r>
            <a:r>
              <a:rPr lang="ja-JP" altLang="en-US" b="1" dirty="0">
                <a:solidFill>
                  <a:schemeClr val="tx1"/>
                </a:solidFill>
              </a:rPr>
              <a:t>移行期</a:t>
            </a:r>
            <a:r>
              <a:rPr lang="ja-JP" altLang="en-US" dirty="0">
                <a:solidFill>
                  <a:schemeClr val="tx1"/>
                </a:solidFill>
              </a:rPr>
              <a:t>においては、</a:t>
            </a:r>
            <a:r>
              <a:rPr lang="en-US" altLang="ja-JP" dirty="0">
                <a:solidFill>
                  <a:schemeClr val="tx1"/>
                </a:solidFill>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燃料を選択する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8FEA2D90-DA35-19BF-839E-E40FA6E99D0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A89BDB44-A8B1-8C77-3677-8C5E6C24C54C}"/>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BABE48CA-9D80-4612-DAFC-F6265221E318}"/>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63886C62-E7EA-DF70-A8DA-D69806F08FE5}"/>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BB8C7098-4297-EB74-24E6-620CC9DADF2B}"/>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DB46DC89-9D87-BC91-04CA-F52B1A94987C}"/>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6D761AA-BAE0-D64E-FF8C-99BB3AABAE8A}"/>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E8836467-DB3F-7B7B-BF28-2D151AE17B6F}"/>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E9C6260C-6835-981F-EF53-9108C6C794DC}"/>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802BA43C-9FC5-E154-397F-BC3B3941030A}"/>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0E745770-7E6B-3E1D-DEF6-18628A18A108}"/>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0ADF2F5B-2C37-8302-A8E7-76E9281AE786}"/>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07516DA-9A87-869F-2A11-8CA683344093}"/>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7635C2E6-12AE-5E5D-9C87-AB3BC35DAE8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364E55A-24A9-0B29-B5CA-A0943BD94733}"/>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D4662AAF-2425-7067-AC9A-935174621676}"/>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A54803D6-CDE7-E07D-8DAD-6214E9BA5A66}"/>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95585CE0-CFCB-361D-49C4-AA24BF2DB7F5}"/>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789159FA-026B-A5B5-27C8-60899D73CEF2}"/>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08B5227-5D1A-5BD9-2601-D3059FD46A27}"/>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BF8D9734-A517-052E-4605-5E2D7B5B2D3A}"/>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FFD3646-B61F-121B-2480-1DB9E37C0EA3}"/>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861498FA-63D6-95AA-2D0A-6A0EF0D51F70}"/>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評価　</a:t>
            </a:r>
            <a:r>
              <a:rPr kumimoji="1" lang="en-US" altLang="ja-JP" sz="1200" dirty="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理由　</a:t>
            </a:r>
            <a:r>
              <a:rPr kumimoji="1" lang="en-US" altLang="ja-JP" sz="1200" dirty="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49743511-5E00-9742-274D-42238A307A4D}"/>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DA7FCAF9-ACEB-E079-0D73-8D21B337F2B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7259388E-A9FA-FFC7-2694-AB113592C40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9B069AA9-0606-8620-27E1-EE75303C985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AB217255-6865-F1D7-F712-D419810A1A8E}"/>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EAF0D970-9645-3BBC-AEA8-C90CE243B700}"/>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AE84DDD-6831-601D-BD2F-ECBC70CF9FEB}"/>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9379A279-FB43-4423-5012-363C61D2383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85BF7B58-936C-A919-C437-80C4DC97FBB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A7D9F995-BFEB-B8DD-A7E0-30E5B2EA746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B0BF9584-D21A-9536-B690-929076B9FE43}"/>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853C7676-6E33-280E-79E4-DA85DF75D856}"/>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974C75D5-38A6-C65B-255F-49FCC677BEE6}"/>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3E2857E9-C28A-A107-C4CE-1A1FCA541AD8}"/>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00998AE6-3A2F-AA2C-4FF8-36FD537C5A9F}"/>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37DBD34F-2291-EEE3-6B24-1770FC1D7B0F}"/>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7E564673-CBB0-EAE0-8093-C8130A699A14}"/>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83873FF-2D39-76D7-9DD3-C32C754FD8CC}"/>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3453A742-FBCF-F8F6-D815-B0942BA6A56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CFE0C524-5FDE-BA6D-C772-5761AA585B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236080F7-5242-C7E1-19D5-1AA901C6A1F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2FC400CB-E15F-25EB-87AA-9458A398A866}"/>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09011DA1-E1AA-E3C3-6D89-5FC91D2C5DA7}"/>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F454D2F9-CC48-E96E-F7FC-216CF6559CEC}"/>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941BEE15-AB7F-FE19-8F94-31747CD8770A}"/>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54161D20-525F-6338-CA63-73015AD27B24}"/>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△：○と</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dirty="0">
                <a:solidFill>
                  <a:schemeClr val="tx1"/>
                </a:solidFill>
                <a:latin typeface="Meiryo UI" panose="020B0604030504040204" pitchFamily="50" charset="-128"/>
                <a:ea typeface="Meiryo UI" panose="020B0604030504040204" pitchFamily="50" charset="-128"/>
              </a:rPr>
              <a:t>CN</a:t>
            </a:r>
            <a:r>
              <a:rPr kumimoji="1" lang="ja-JP" altLang="en-US" sz="1400" u="sng" dirty="0">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70312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09D5B633-C904-5B75-9540-BE287CA59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09D5B633-C904-5B75-9540-BE287CA59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基本的要件（構造転換（燃料転換）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燃料転換（</a:t>
            </a:r>
            <a:r>
              <a:rPr kumimoji="1" lang="en-US" altLang="ja-JP" sz="1400" b="1" u="sng" dirty="0">
                <a:solidFill>
                  <a:schemeClr val="tx1"/>
                </a:solidFill>
                <a:latin typeface="Meiryo UI" panose="020B0604030504040204" pitchFamily="50" charset="-128"/>
                <a:ea typeface="Meiryo UI" panose="020B0604030504040204" pitchFamily="50" charset="-128"/>
              </a:rPr>
              <a:t>※</a:t>
            </a:r>
            <a:r>
              <a:rPr kumimoji="1" lang="ja-JP" altLang="en-US" sz="1400" b="1" u="sng" dirty="0">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1E2C2F50-5B12-FC3B-5C1B-3A1A1FC832F0}"/>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構造転換（燃料転換）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5D7FD6F-7C8A-486B-3BA1-32C5A9D8DA0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5D7FD6F-7C8A-486B-3BA1-32C5A9D8DA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624196"/>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026265"/>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nvGraphicFramePr>
        <p:xfrm>
          <a:off x="179999" y="1079004"/>
          <a:ext cx="11880000" cy="492252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0">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0">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dirty="0">
                          <a:solidFill>
                            <a:srgbClr val="C00000"/>
                          </a:solidFill>
                          <a:latin typeface="Meiryo UI" panose="020B0604030504040204" pitchFamily="50" charset="-128"/>
                          <a:ea typeface="Meiryo UI" panose="020B0604030504040204" pitchFamily="50" charset="-128"/>
                        </a:rPr>
                        <a:t>例：</a:t>
                      </a:r>
                      <a:r>
                        <a:rPr kumimoji="1" lang="en-US" altLang="ja-JP" sz="1200" dirty="0">
                          <a:solidFill>
                            <a:srgbClr val="C00000"/>
                          </a:solidFill>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0">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dirty="0">
                          <a:solidFill>
                            <a:srgbClr val="C00000"/>
                          </a:solidFill>
                          <a:latin typeface="Meiryo UI" panose="020B0604030504040204" pitchFamily="50" charset="-128"/>
                          <a:ea typeface="Meiryo UI" panose="020B0604030504040204" pitchFamily="50" charset="-128"/>
                        </a:rPr>
                        <a:t>#C</a:t>
                      </a:r>
                      <a:r>
                        <a:rPr kumimoji="1" lang="ja-JP" altLang="en-US" sz="1200" dirty="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0">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0">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3"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から</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A</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B</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D</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F</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E</a:t>
            </a: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G</a:t>
            </a:r>
            <a:r>
              <a:rPr lang="ja-JP" altLang="en-US" sz="140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75582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86983F5-FC2B-DC8E-929F-9138131806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86983F5-FC2B-DC8E-929F-913813180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63E17E-00B6-F179-58B2-58BC33A91D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63E17E-00B6-F179-58B2-58BC33A91D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18357577"/>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例：個別パートに記載の通り、経営層がコミットする（代替手段様式を提出）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61954" y="1801321"/>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幹事会社、共同実施者の全てにおける「各社における経営層のコミット」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→各項目について、以下のとおり記載すること。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経営層のコミットについて、個別パートにて説明する場合は、例文のように記載のうえ、本様式の該当頁についても作成すること。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経営層のコミットについて、個別パートに示す代替手段にて説明する場合は、例文のように記載のうえ、本様式の該当頁についても作成すること。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代替手段が認められるのは、共同実施者のうち、本事業を中核的に推進する主体ではない場合のみであることに注意すること。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8F5517-C5B5-8B5A-3396-6F17E191561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8F5517-C5B5-8B5A-3396-6F17E191561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3798606052"/>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後段参照</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株式会社</a:t>
                      </a: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D</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E</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1982510"/>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幹事会社、共同実施者の全てにおける「各社における財務状況」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1EA83-DCE1-A120-77A8-D47377A602F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B595344-3622-EE5A-EDC1-ECA77BD9B0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26FFD7B0-9280-CCD7-DD86-58CDEDB76F8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30D8553-C9B5-15B0-E383-1BA4D71443D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t>以下のとおり、間接補助事業を円滑に推進する資金力、経営基盤を有する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9BF5927A-2638-E28E-357C-D35C06A8812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E053F40D-7DD9-8D7C-D44A-7DE2EB8FF552}"/>
              </a:ext>
            </a:extLst>
          </p:cNvPr>
          <p:cNvGraphicFramePr>
            <a:graphicFrameLocks noGrp="1"/>
          </p:cNvGraphicFramePr>
          <p:nvPr/>
        </p:nvGraphicFramePr>
        <p:xfrm>
          <a:off x="155996" y="1710794"/>
          <a:ext cx="11879997" cy="4125045"/>
        </p:xfrm>
        <a:graphic>
          <a:graphicData uri="http://schemas.openxmlformats.org/drawingml/2006/table">
            <a:tbl>
              <a:tblPr firstRow="1" bandRow="1">
                <a:tableStyleId>{5C22544A-7EE6-4342-B048-85BDC9FD1C3A}</a:tableStyleId>
              </a:tblPr>
              <a:tblGrid>
                <a:gridCol w="1779735">
                  <a:extLst>
                    <a:ext uri="{9D8B030D-6E8A-4147-A177-3AD203B41FA5}">
                      <a16:colId xmlns:a16="http://schemas.microsoft.com/office/drawing/2014/main" val="1773031078"/>
                    </a:ext>
                  </a:extLst>
                </a:gridCol>
                <a:gridCol w="1917291">
                  <a:extLst>
                    <a:ext uri="{9D8B030D-6E8A-4147-A177-3AD203B41FA5}">
                      <a16:colId xmlns:a16="http://schemas.microsoft.com/office/drawing/2014/main" val="3449904519"/>
                    </a:ext>
                  </a:extLst>
                </a:gridCol>
                <a:gridCol w="2727657">
                  <a:extLst>
                    <a:ext uri="{9D8B030D-6E8A-4147-A177-3AD203B41FA5}">
                      <a16:colId xmlns:a16="http://schemas.microsoft.com/office/drawing/2014/main" val="2365904519"/>
                    </a:ext>
                  </a:extLst>
                </a:gridCol>
                <a:gridCol w="2727657">
                  <a:extLst>
                    <a:ext uri="{9D8B030D-6E8A-4147-A177-3AD203B41FA5}">
                      <a16:colId xmlns:a16="http://schemas.microsoft.com/office/drawing/2014/main" val="1345626013"/>
                    </a:ext>
                  </a:extLst>
                </a:gridCol>
                <a:gridCol w="2727657">
                  <a:extLst>
                    <a:ext uri="{9D8B030D-6E8A-4147-A177-3AD203B41FA5}">
                      <a16:colId xmlns:a16="http://schemas.microsoft.com/office/drawing/2014/main" val="263940247"/>
                    </a:ext>
                  </a:extLst>
                </a:gridCol>
              </a:tblGrid>
              <a:tr h="275003">
                <a:tc>
                  <a:txBody>
                    <a:bodyPr/>
                    <a:lstStyle/>
                    <a:p>
                      <a:pPr algn="ctr"/>
                      <a:r>
                        <a:rPr kumimoji="1" lang="ja-JP" altLang="en-US" sz="1200">
                          <a:latin typeface="Meiryo UI" panose="020B0604030504040204" pitchFamily="50" charset="-128"/>
                          <a:ea typeface="Meiryo UI" panose="020B0604030504040204" pitchFamily="50" charset="-128"/>
                        </a:rPr>
                        <a:t>財務項目名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集計区分</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単体</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連結</a:t>
                      </a: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20xx</a:t>
                      </a:r>
                      <a:r>
                        <a:rPr kumimoji="1" lang="ja-JP" altLang="en-US" sz="1200">
                          <a:latin typeface="Meiryo UI" panose="020B0604030504040204" pitchFamily="50" charset="-128"/>
                          <a:ea typeface="Meiryo UI" panose="020B0604030504040204" pitchFamily="50" charset="-128"/>
                        </a:rPr>
                        <a:t>年</a:t>
                      </a:r>
                      <a:r>
                        <a:rPr kumimoji="1" lang="en-US" altLang="ja-JP" sz="1200">
                          <a:latin typeface="Meiryo UI" panose="020B0604030504040204" pitchFamily="50" charset="-128"/>
                          <a:ea typeface="Meiryo UI" panose="020B0604030504040204" pitchFamily="50" charset="-128"/>
                        </a:rPr>
                        <a:t>x</a:t>
                      </a:r>
                      <a:r>
                        <a:rPr kumimoji="1" lang="ja-JP" altLang="en-US" sz="120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売上高</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売上総利益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759417"/>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営業利益</a:t>
                      </a:r>
                      <a:endParaRPr lang="zh-CN"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487070"/>
                  </a:ext>
                </a:extLst>
              </a:tr>
              <a:tr h="275003">
                <a:tc>
                  <a:txBody>
                    <a:bodyPr/>
                    <a:lstStyle/>
                    <a:p>
                      <a:pPr algn="ctr" fontAlgn="ctr">
                        <a:buNone/>
                      </a:pPr>
                      <a:r>
                        <a:rPr lang="zh-CN" altLang="en-US" sz="1200" b="0" i="0" u="none" strike="noStrike">
                          <a:solidFill>
                            <a:srgbClr val="000000"/>
                          </a:solidFill>
                          <a:effectLst/>
                          <a:latin typeface="Meiryo UI" panose="020B0604030504040204" pitchFamily="50" charset="-128"/>
                          <a:ea typeface="Meiryo UI" panose="020B0604030504040204" pitchFamily="50" charset="-128"/>
                        </a:rPr>
                        <a:t>税引前当期純利益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5357712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純資産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自己資本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株主資本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総資産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0086144"/>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流動負債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454198"/>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有利子負債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593921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営業キャッシュフロー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1908676"/>
                  </a:ext>
                </a:extLst>
              </a:tr>
              <a:tr h="275003">
                <a:tc>
                  <a:txBody>
                    <a:bodyPr/>
                    <a:lstStyle/>
                    <a:p>
                      <a:pPr algn="ctr" fontAlgn="ctr">
                        <a:buNone/>
                      </a:pPr>
                      <a:r>
                        <a:rPr lang="ja-JP" altLang="en-US" sz="1200" b="0" i="0" u="none" strike="noStrike">
                          <a:solidFill>
                            <a:srgbClr val="000000"/>
                          </a:solidFill>
                          <a:effectLst/>
                          <a:latin typeface="Meiryo UI" panose="020B0604030504040204" pitchFamily="50" charset="-128"/>
                          <a:ea typeface="Meiryo UI" panose="020B0604030504040204" pitchFamily="50" charset="-128"/>
                        </a:rPr>
                        <a:t>投資キャッシュフロー</a:t>
                      </a:r>
                      <a:endParaRPr 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283148"/>
                  </a:ext>
                </a:extLst>
              </a:tr>
            </a:tbl>
          </a:graphicData>
        </a:graphic>
      </p:graphicFrame>
      <p:sp>
        <p:nvSpPr>
          <p:cNvPr id="12" name="正方形/長方形 11">
            <a:extLst>
              <a:ext uri="{FF2B5EF4-FFF2-40B4-BE49-F238E27FC236}">
                <a16:creationId xmlns:a16="http://schemas.microsoft.com/office/drawing/2014/main" id="{D8AD4817-8347-C12A-D64D-34C3CD30483B}"/>
              </a:ext>
            </a:extLst>
          </p:cNvPr>
          <p:cNvSpPr/>
          <p:nvPr/>
        </p:nvSpPr>
        <p:spPr>
          <a:xfrm>
            <a:off x="1218000" y="2454675"/>
            <a:ext cx="9756000" cy="27000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直近</a:t>
            </a:r>
            <a:r>
              <a:rPr lang="en-US" altLang="ja-JP" sz="1400">
                <a:solidFill>
                  <a:srgbClr val="FF0000"/>
                </a:solidFill>
                <a:latin typeface="Meiryo UI" panose="020B0604030504040204" pitchFamily="50" charset="-128"/>
                <a:ea typeface="Meiryo UI" panose="020B0604030504040204" pitchFamily="50" charset="-128"/>
              </a:rPr>
              <a:t>3</a:t>
            </a:r>
            <a:r>
              <a:rPr lang="ja-JP" altLang="en-US" sz="1400">
                <a:solidFill>
                  <a:srgbClr val="FF0000"/>
                </a:solidFill>
                <a:latin typeface="Meiryo UI" panose="020B0604030504040204" pitchFamily="50" charset="-128"/>
                <a:ea typeface="Meiryo UI" panose="020B0604030504040204" pitchFamily="50" charset="-128"/>
              </a:rPr>
              <a:t>か年の財務項目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各項目について、以下の通り記載すること。なお、共同申請の場合は、代表事業者についてのみ記載すること。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集計区分は、可能な範囲で単体の値を記載すること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財務項目の値は小数第</a:t>
            </a:r>
            <a:r>
              <a:rPr lang="en-US" altLang="ja-JP" sz="1400">
                <a:solidFill>
                  <a:srgbClr val="FF0000"/>
                </a:solidFill>
                <a:latin typeface="Meiryo UI" panose="020B0604030504040204" pitchFamily="50" charset="-128"/>
                <a:ea typeface="Meiryo UI" panose="020B0604030504040204" pitchFamily="50" charset="-128"/>
              </a:rPr>
              <a:t>1</a:t>
            </a:r>
            <a:r>
              <a:rPr lang="ja-JP" altLang="en-US" sz="1400">
                <a:solidFill>
                  <a:srgbClr val="FF0000"/>
                </a:solidFill>
                <a:latin typeface="Meiryo UI" panose="020B0604030504040204" pitchFamily="50" charset="-128"/>
                <a:ea typeface="Meiryo UI" panose="020B0604030504040204" pitchFamily="50" charset="-128"/>
              </a:rPr>
              <a:t>位を四捨五入して整数値で記載すること。切り捨ての場合は、その旨を表下の備考欄に記載すること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営業利益などがマイナスとなった場合は、「△」などを利用せず、「</a:t>
            </a: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」を用いて数値を記載すること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有利子負債など集計を行っていない財務項目がある場合は、空白にしたうえで、その旨を備考欄に記載すること。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その他補足事項がある場合は、備考欄に記載すること</a:t>
            </a: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lang="en-US" altLang="ja-JP" sz="1400" u="sng">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835F67FE-16BE-BD36-F093-7F5CF41BDE51}"/>
              </a:ext>
            </a:extLst>
          </p:cNvPr>
          <p:cNvSpPr/>
          <p:nvPr/>
        </p:nvSpPr>
        <p:spPr bwMode="gray">
          <a:xfrm>
            <a:off x="155994" y="5898557"/>
            <a:ext cx="11880001" cy="787993"/>
          </a:xfrm>
          <a:prstGeom prst="rect">
            <a:avLst/>
          </a:prstGeom>
          <a:noFill/>
          <a:ln>
            <a:solidFill>
              <a:schemeClr val="tx1">
                <a:lumMod val="50000"/>
                <a:lumOff val="50000"/>
              </a:schemeClr>
            </a:solid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備考）</a:t>
            </a:r>
            <a:endParaRPr lang="en-US" altLang="ja-JP" sz="12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FDFFDECE-5207-E603-C89D-56F46B21D97F}"/>
              </a:ext>
            </a:extLst>
          </p:cNvPr>
          <p:cNvSpPr/>
          <p:nvPr/>
        </p:nvSpPr>
        <p:spPr bwMode="gray">
          <a:xfrm>
            <a:off x="10610850" y="1452286"/>
            <a:ext cx="1425145"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pPr algn="r"/>
            <a:r>
              <a:rPr lang="ja-JP" altLang="en-US" sz="1200">
                <a:latin typeface="Meiryo UI" panose="020B0604030504040204" pitchFamily="50" charset="-128"/>
                <a:ea typeface="Meiryo UI" panose="020B0604030504040204" pitchFamily="50" charset="-128"/>
              </a:rPr>
              <a:t>（単位：百万円）</a:t>
            </a:r>
            <a:endParaRPr lang="en-US" altLang="ja-JP" sz="120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80C388A1-FB25-2C56-0AA7-2012D9212F35}"/>
              </a:ext>
            </a:extLst>
          </p:cNvPr>
          <p:cNvSpPr/>
          <p:nvPr/>
        </p:nvSpPr>
        <p:spPr bwMode="gray">
          <a:xfrm>
            <a:off x="155994" y="1452286"/>
            <a:ext cx="3768306"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r>
              <a:rPr lang="ja-JP" altLang="en-US" sz="1200">
                <a:latin typeface="Meiryo UI" panose="020B0604030504040204" pitchFamily="50" charset="-128"/>
                <a:ea typeface="Meiryo UI" panose="020B0604030504040204" pitchFamily="50" charset="-128"/>
              </a:rPr>
              <a:t>事業者名：</a:t>
            </a:r>
            <a:r>
              <a:rPr lang="en-US" altLang="ja-JP" sz="1200">
                <a:latin typeface="Meiryo UI" panose="020B0604030504040204" pitchFamily="50" charset="-128"/>
                <a:ea typeface="Meiryo UI" panose="020B0604030504040204" pitchFamily="50" charset="-128"/>
              </a:rPr>
              <a:t>xxx</a:t>
            </a:r>
            <a:r>
              <a:rPr lang="ja-JP" altLang="en-US" sz="1200">
                <a:latin typeface="Meiryo UI" panose="020B0604030504040204" pitchFamily="50" charset="-128"/>
                <a:ea typeface="Meiryo UI" panose="020B0604030504040204" pitchFamily="50" charset="-128"/>
              </a:rPr>
              <a:t>（</a:t>
            </a:r>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共同申請の場合は、代表事業者）</a:t>
            </a:r>
            <a:endParaRPr lang="en-US" altLang="ja-JP"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1641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BB916F0-8DDA-FA32-BB4E-8CA8F7AE4143}"/>
              </a:ext>
            </a:extLst>
          </p:cNvPr>
          <p:cNvGraphicFramePr>
            <a:graphicFrameLocks noChangeAspect="1"/>
          </p:cNvGraphicFramePr>
          <p:nvPr>
            <p:custDataLst>
              <p:tags r:id="rId1"/>
            </p:custDataLst>
            <p:extLst>
              <p:ext uri="{D42A27DB-BD31-4B8C-83A1-F6EECF244321}">
                <p14:modId xmlns:p14="http://schemas.microsoft.com/office/powerpoint/2010/main" val="17807091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8BB916F0-8DDA-FA32-BB4E-8CA8F7AE41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を実施するため、</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などの設備を導入し、燃料の割合を</a:t>
            </a:r>
            <a:r>
              <a:rPr lang="en-US" altLang="ja-JP">
                <a:solidFill>
                  <a:schemeClr val="tx1"/>
                </a:solidFill>
              </a:rPr>
              <a:t>xx</a:t>
            </a:r>
            <a:r>
              <a:rPr lang="ja-JP" altLang="en-US">
                <a:solidFill>
                  <a:schemeClr val="tx1"/>
                </a:solidFill>
              </a:rPr>
              <a:t>に転換していく</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7F7DC59C-62AB-06B7-C6BD-FAC2A7A875A7}"/>
              </a:ext>
            </a:extLst>
          </p:cNvPr>
          <p:cNvGrpSpPr/>
          <p:nvPr/>
        </p:nvGrpSpPr>
        <p:grpSpPr>
          <a:xfrm>
            <a:off x="180000" y="1732958"/>
            <a:ext cx="2724551" cy="288000"/>
            <a:chOff x="156000" y="1879963"/>
            <a:chExt cx="5760000" cy="288000"/>
          </a:xfrm>
        </p:grpSpPr>
        <p:sp>
          <p:nvSpPr>
            <p:cNvPr id="3" name="正方形/長方形 2">
              <a:extLst>
                <a:ext uri="{FF2B5EF4-FFF2-40B4-BE49-F238E27FC236}">
                  <a16:creationId xmlns:a16="http://schemas.microsoft.com/office/drawing/2014/main" id="{3DA268D6-85CF-3720-1993-E4B27FDA076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転換前の設備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CF8D5163-6E4F-9173-71AB-C77F0481CD4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B2B917FE-9558-97CA-2802-0DCCDB9F220A}"/>
              </a:ext>
            </a:extLst>
          </p:cNvPr>
          <p:cNvGrpSpPr/>
          <p:nvPr/>
        </p:nvGrpSpPr>
        <p:grpSpPr>
          <a:xfrm>
            <a:off x="3394608" y="1732958"/>
            <a:ext cx="2724551" cy="288000"/>
            <a:chOff x="156000" y="1879963"/>
            <a:chExt cx="5760000" cy="288000"/>
          </a:xfrm>
        </p:grpSpPr>
        <p:sp>
          <p:nvSpPr>
            <p:cNvPr id="11" name="正方形/長方形 10">
              <a:extLst>
                <a:ext uri="{FF2B5EF4-FFF2-40B4-BE49-F238E27FC236}">
                  <a16:creationId xmlns:a16="http://schemas.microsoft.com/office/drawing/2014/main" id="{00BBFC7E-7010-A84D-8F83-6FA10BE271C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転換後の設備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2" name="直線コネクタ 11">
              <a:extLst>
                <a:ext uri="{FF2B5EF4-FFF2-40B4-BE49-F238E27FC236}">
                  <a16:creationId xmlns:a16="http://schemas.microsoft.com/office/drawing/2014/main" id="{8EF936C9-649C-8EF4-333A-B0CC2E8E86A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CFE866A2-DA12-EB76-4769-918071D9708D}"/>
              </a:ext>
            </a:extLst>
          </p:cNvPr>
          <p:cNvGrpSpPr/>
          <p:nvPr/>
        </p:nvGrpSpPr>
        <p:grpSpPr>
          <a:xfrm>
            <a:off x="3041580" y="2056250"/>
            <a:ext cx="216000" cy="4509024"/>
            <a:chOff x="6120034" y="2151659"/>
            <a:chExt cx="216000" cy="4509024"/>
          </a:xfrm>
        </p:grpSpPr>
        <p:cxnSp>
          <p:nvCxnSpPr>
            <p:cNvPr id="14" name="Straight Connector 40">
              <a:extLst>
                <a:ext uri="{FF2B5EF4-FFF2-40B4-BE49-F238E27FC236}">
                  <a16:creationId xmlns:a16="http://schemas.microsoft.com/office/drawing/2014/main" id="{5E4C4F6A-CBB0-225C-A044-4F3BBD511AD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5" name="Freeform 94">
              <a:extLst>
                <a:ext uri="{FF2B5EF4-FFF2-40B4-BE49-F238E27FC236}">
                  <a16:creationId xmlns:a16="http://schemas.microsoft.com/office/drawing/2014/main" id="{D8FF634B-4772-B4BE-6797-9CF40A225E91}"/>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09E9C5CF-7DDB-E1CE-DF7F-7696D7203F59}"/>
              </a:ext>
            </a:extLst>
          </p:cNvPr>
          <p:cNvGrpSpPr/>
          <p:nvPr/>
        </p:nvGrpSpPr>
        <p:grpSpPr>
          <a:xfrm>
            <a:off x="6333600" y="1732958"/>
            <a:ext cx="5702400" cy="288000"/>
            <a:chOff x="156000" y="1879963"/>
            <a:chExt cx="5760000" cy="288000"/>
          </a:xfrm>
        </p:grpSpPr>
        <p:sp>
          <p:nvSpPr>
            <p:cNvPr id="20" name="正方形/長方形 19">
              <a:extLst>
                <a:ext uri="{FF2B5EF4-FFF2-40B4-BE49-F238E27FC236}">
                  <a16:creationId xmlns:a16="http://schemas.microsoft.com/office/drawing/2014/main" id="{2E3AB4C6-73E2-D1F9-3BEF-71F879A53D7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A0546E87-69E8-3137-19E4-09E0103972F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2" name="グラフ 21">
            <a:extLst>
              <a:ext uri="{FF2B5EF4-FFF2-40B4-BE49-F238E27FC236}">
                <a16:creationId xmlns:a16="http://schemas.microsoft.com/office/drawing/2014/main" id="{2E1F10DE-DE4A-D4A2-E57D-47DC3557103C}"/>
              </a:ext>
            </a:extLst>
          </p:cNvPr>
          <p:cNvGraphicFramePr/>
          <p:nvPr>
            <p:extLst>
              <p:ext uri="{D42A27DB-BD31-4B8C-83A1-F6EECF244321}">
                <p14:modId xmlns:p14="http://schemas.microsoft.com/office/powerpoint/2010/main" val="3976956596"/>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3" name="正方形/長方形 22">
            <a:extLst>
              <a:ext uri="{FF2B5EF4-FFF2-40B4-BE49-F238E27FC236}">
                <a16:creationId xmlns:a16="http://schemas.microsoft.com/office/drawing/2014/main" id="{3464E232-8B9F-960E-6E44-241B01A9ED2F}"/>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92024D3-9584-DD17-B889-09ECF04D48C8}"/>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5B8B2526-41CA-C185-FD84-2E425706885B}"/>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26" name="直線コネクタ 25">
            <a:extLst>
              <a:ext uri="{FF2B5EF4-FFF2-40B4-BE49-F238E27FC236}">
                <a16:creationId xmlns:a16="http://schemas.microsoft.com/office/drawing/2014/main" id="{6D367A1A-F4AB-69DD-1AA8-7554C61FE708}"/>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CE9A3DCB-F6CC-F7B6-8B02-C1EDA7036909}"/>
              </a:ext>
            </a:extLst>
          </p:cNvPr>
          <p:cNvCxnSpPr>
            <a:cxnSpLocks/>
            <a:stCxn id="25"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502DE56F-A25D-22ED-84CA-42EFD1A29FCC}"/>
              </a:ext>
            </a:extLst>
          </p:cNvPr>
          <p:cNvSpPr/>
          <p:nvPr/>
        </p:nvSpPr>
        <p:spPr bwMode="auto">
          <a:xfrm>
            <a:off x="180000" y="2205078"/>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3E89DEE8-CA9C-2ACC-7CE8-E2ECAE1D84CE}"/>
              </a:ext>
            </a:extLst>
          </p:cNvPr>
          <p:cNvSpPr/>
          <p:nvPr/>
        </p:nvSpPr>
        <p:spPr bwMode="auto">
          <a:xfrm>
            <a:off x="3394607" y="2205078"/>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石炭ボイラー① （</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B619EAA3-3BE4-E54C-53D3-78CC37D8CFEA}"/>
              </a:ext>
            </a:extLst>
          </p:cNvPr>
          <p:cNvSpPr/>
          <p:nvPr/>
        </p:nvSpPr>
        <p:spPr bwMode="auto">
          <a:xfrm>
            <a:off x="180000"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ED0C7E95-B095-E8FF-A8FA-89140614A3BF}"/>
              </a:ext>
            </a:extLst>
          </p:cNvPr>
          <p:cNvSpPr/>
          <p:nvPr/>
        </p:nvSpPr>
        <p:spPr bwMode="auto">
          <a:xfrm>
            <a:off x="180000" y="3078711"/>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F0385CAE-2A29-84E1-AB76-42FE2CF0A172}"/>
              </a:ext>
            </a:extLst>
          </p:cNvPr>
          <p:cNvSpPr/>
          <p:nvPr/>
        </p:nvSpPr>
        <p:spPr bwMode="auto">
          <a:xfrm>
            <a:off x="3394607" y="3078711"/>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回収ボイラー②（重油）（</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DB179FA-D90F-D2C5-334E-9D914BF64E93}"/>
              </a:ext>
            </a:extLst>
          </p:cNvPr>
          <p:cNvSpPr/>
          <p:nvPr/>
        </p:nvSpPr>
        <p:spPr bwMode="auto">
          <a:xfrm>
            <a:off x="3383874"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維持</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303EAA4-435D-6A66-F648-C6166D8B6D64}"/>
              </a:ext>
            </a:extLst>
          </p:cNvPr>
          <p:cNvSpPr/>
          <p:nvPr/>
        </p:nvSpPr>
        <p:spPr bwMode="auto">
          <a:xfrm>
            <a:off x="3383874" y="4825977"/>
            <a:ext cx="2724550" cy="690188"/>
          </a:xfrm>
          <a:prstGeom prst="rect">
            <a:avLst/>
          </a:prstGeom>
          <a:solidFill>
            <a:schemeClr val="bg1"/>
          </a:solidFill>
          <a:ln w="38100">
            <a:solidFill>
              <a:srgbClr val="C00000"/>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b="1">
                <a:latin typeface="Meiryo UI" panose="020B0604030504040204" pitchFamily="50" charset="-128"/>
                <a:ea typeface="Meiryo UI" panose="020B0604030504040204" pitchFamily="50" charset="-128"/>
              </a:rPr>
              <a:t>新設</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バイオマスボイラー（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EEC2F3F-0628-6B82-0E31-5D7465117FC6}"/>
              </a:ext>
            </a:extLst>
          </p:cNvPr>
          <p:cNvSpPr/>
          <p:nvPr/>
        </p:nvSpPr>
        <p:spPr>
          <a:xfrm>
            <a:off x="2161954" y="1575646"/>
            <a:ext cx="7868093" cy="3706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転換前の設備・転換後の設備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転換前後の主な設備の概要（主要スペックや役割）及び、転換によってそれらに生じる変化（新設、維持、停止、廃止等）等を記載すること。また、各設備の発電能力（</a:t>
            </a:r>
            <a:r>
              <a:rPr lang="en-US" altLang="ja-JP" sz="1400" dirty="0">
                <a:solidFill>
                  <a:srgbClr val="FF0000"/>
                </a:solidFill>
                <a:latin typeface="Meiryo UI" panose="020B0604030504040204" pitchFamily="50" charset="-128"/>
                <a:ea typeface="Meiryo UI" panose="020B0604030504040204" pitchFamily="50" charset="-128"/>
              </a:rPr>
              <a:t>kW</a:t>
            </a:r>
            <a:r>
              <a:rPr lang="ja-JP" altLang="en-US" sz="1400" dirty="0">
                <a:solidFill>
                  <a:srgbClr val="FF0000"/>
                </a:solidFill>
                <a:latin typeface="Meiryo UI" panose="020B0604030504040204" pitchFamily="50" charset="-128"/>
                <a:ea typeface="Meiryo UI" panose="020B0604030504040204" pitchFamily="50" charset="-128"/>
              </a:rPr>
              <a:t>）も併せて記載すること（蒸気についてはキロワット換算で記載すること）。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基本的要件（燃料転換（</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））」から転記すること。</a:t>
            </a: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a:t>
            </a:r>
            <a:r>
              <a:rPr lang="ja-JP" altLang="en-US" sz="1400" u="sng" dirty="0">
                <a:solidFill>
                  <a:schemeClr val="tx1"/>
                </a:solidFill>
                <a:latin typeface="Meiryo UI" panose="020B0604030504040204" pitchFamily="50" charset="-128"/>
                <a:ea typeface="Meiryo UI" panose="020B0604030504040204" pitchFamily="50" charset="-128"/>
              </a:rPr>
              <a:t>個別パート</a:t>
            </a:r>
            <a:r>
              <a:rPr kumimoji="1" lang="ja-JP" altLang="en-US" sz="1400" u="sng" dirty="0">
                <a:solidFill>
                  <a:schemeClr val="tx1"/>
                </a:solidFill>
                <a:latin typeface="Meiryo UI" panose="020B0604030504040204" pitchFamily="50" charset="-128"/>
                <a:ea typeface="Meiryo UI" panose="020B0604030504040204" pitchFamily="50" charset="-128"/>
              </a:rPr>
              <a:t>」で提出される頁もあるため、本様式は一部の頁を抜粋しております。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7422F-A847-1DC6-F34D-336ABC479C91}"/>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D893B15-ED3E-9F8B-B767-C4F2BEE5ED8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3" name="think-cell data - do not delete" hidden="1">
                        <a:extLst>
                          <a:ext uri="{FF2B5EF4-FFF2-40B4-BE49-F238E27FC236}">
                            <a16:creationId xmlns:a16="http://schemas.microsoft.com/office/drawing/2014/main" id="{7D893B15-ED3E-9F8B-B767-C4F2BEE5ED8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722DB60C-D58E-7B7C-D493-0C1A0FB302C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2" name="think-cell data - do not delete" hidden="1">
                        <a:extLst>
                          <a:ext uri="{FF2B5EF4-FFF2-40B4-BE49-F238E27FC236}">
                            <a16:creationId xmlns:a16="http://schemas.microsoft.com/office/drawing/2014/main" id="{722DB60C-D58E-7B7C-D493-0C1A0FB302C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9DAAEFF-EE28-4580-2341-16669A88C8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2825A08F-2C57-639C-1C4B-58299DD1A59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設備と</a:t>
            </a:r>
            <a:r>
              <a:rPr lang="en-US" altLang="ja-JP">
                <a:solidFill>
                  <a:schemeClr val="tx1"/>
                </a:solidFill>
              </a:rPr>
              <a:t>xx</a:t>
            </a:r>
            <a:r>
              <a:rPr lang="ja-JP" altLang="en-US">
                <a:solidFill>
                  <a:schemeClr val="tx1"/>
                </a:solidFill>
              </a:rPr>
              <a:t>設備を</a:t>
            </a:r>
            <a:r>
              <a:rPr lang="en-US" altLang="ja-JP">
                <a:solidFill>
                  <a:schemeClr val="tx1"/>
                </a:solidFill>
              </a:rPr>
              <a:t>xx</a:t>
            </a:r>
            <a:r>
              <a:rPr lang="ja-JP" altLang="en-US">
                <a:solidFill>
                  <a:schemeClr val="tx1"/>
                </a:solidFill>
              </a:rPr>
              <a:t>して導入する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3E166E9-8CC7-9897-B458-C70C72CDDEE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D789C2E2-63D5-146B-30F5-8AAFE3A1C4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091578D0-F060-7C5F-A665-5045FB38EEB7}"/>
              </a:ext>
            </a:extLst>
          </p:cNvPr>
          <p:cNvSpPr/>
          <p:nvPr/>
        </p:nvSpPr>
        <p:spPr>
          <a:xfrm>
            <a:off x="1994978" y="1998385"/>
            <a:ext cx="7868093" cy="336491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導入設備の系統図・導入設備の配置図</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→以下に注意すること。なお、頁が複数になることは妨げない。</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主要な導入設備の役割関係（既存設備を含む）や事業所内における位置関係等がわかるよう、導入設備や燃料に係る系統図や配置図（簡易的な図や写真・イラスト、ポンチ絵等を想定）を記載すること</a:t>
            </a:r>
            <a:endParaRPr lang="en-US" altLang="ja-JP" sz="1400">
              <a:solidFill>
                <a:srgbClr val="FF0000"/>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（注意事項）</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8835D046-11D7-A242-D2A9-D17720E452F9}"/>
              </a:ext>
            </a:extLst>
          </p:cNvPr>
          <p:cNvGrpSpPr/>
          <p:nvPr/>
        </p:nvGrpSpPr>
        <p:grpSpPr>
          <a:xfrm>
            <a:off x="180000" y="1659209"/>
            <a:ext cx="5702400" cy="288000"/>
            <a:chOff x="156000" y="1879963"/>
            <a:chExt cx="5760000" cy="288000"/>
          </a:xfrm>
        </p:grpSpPr>
        <p:sp>
          <p:nvSpPr>
            <p:cNvPr id="12" name="正方形/長方形 11">
              <a:extLst>
                <a:ext uri="{FF2B5EF4-FFF2-40B4-BE49-F238E27FC236}">
                  <a16:creationId xmlns:a16="http://schemas.microsoft.com/office/drawing/2014/main" id="{CB63317C-124B-6807-E479-D93B37C8ED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導入設備の系統図</a:t>
              </a:r>
            </a:p>
          </p:txBody>
        </p:sp>
        <p:cxnSp>
          <p:nvCxnSpPr>
            <p:cNvPr id="13" name="直線コネクタ 12">
              <a:extLst>
                <a:ext uri="{FF2B5EF4-FFF2-40B4-BE49-F238E27FC236}">
                  <a16:creationId xmlns:a16="http://schemas.microsoft.com/office/drawing/2014/main" id="{E4D41335-FDBE-D27C-8320-E2DAC18D62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4" name="グループ化 13">
            <a:extLst>
              <a:ext uri="{FF2B5EF4-FFF2-40B4-BE49-F238E27FC236}">
                <a16:creationId xmlns:a16="http://schemas.microsoft.com/office/drawing/2014/main" id="{77BDA433-89EA-A4DC-DFFF-B04192E94F31}"/>
              </a:ext>
            </a:extLst>
          </p:cNvPr>
          <p:cNvGrpSpPr/>
          <p:nvPr/>
        </p:nvGrpSpPr>
        <p:grpSpPr>
          <a:xfrm>
            <a:off x="6333600" y="1659209"/>
            <a:ext cx="5702400" cy="288000"/>
            <a:chOff x="156000" y="1879963"/>
            <a:chExt cx="5760000" cy="288000"/>
          </a:xfrm>
        </p:grpSpPr>
        <p:sp>
          <p:nvSpPr>
            <p:cNvPr id="15" name="正方形/長方形 14">
              <a:extLst>
                <a:ext uri="{FF2B5EF4-FFF2-40B4-BE49-F238E27FC236}">
                  <a16:creationId xmlns:a16="http://schemas.microsoft.com/office/drawing/2014/main" id="{3EDFB512-75B4-C958-1C39-888185C336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導入設備の配置図</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77BC005D-E6D3-D1D1-5381-5EA7950F902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05081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a:t>
            </a:r>
            <a:r>
              <a:rPr kumimoji="1" lang="en-US" altLang="ja-JP">
                <a:solidFill>
                  <a:schemeClr val="tx1"/>
                </a:solidFill>
              </a:rPr>
              <a:t>x</a:t>
            </a:r>
            <a:r>
              <a:rPr kumimoji="1" lang="ja-JP" altLang="en-US">
                <a:solidFill>
                  <a:schemeClr val="tx1"/>
                </a:solidFill>
              </a:rPr>
              <a:t>年から</a:t>
            </a:r>
            <a:r>
              <a:rPr kumimoji="1" lang="en-US" altLang="ja-JP">
                <a:solidFill>
                  <a:schemeClr val="tx1"/>
                </a:solidFill>
              </a:rPr>
              <a:t>CN</a:t>
            </a:r>
            <a:r>
              <a:rPr kumimoji="1" lang="ja-JP" altLang="en-US">
                <a:solidFill>
                  <a:schemeClr val="tx1"/>
                </a:solidFill>
              </a:rPr>
              <a:t>燃料に移行するための</a:t>
            </a:r>
            <a:r>
              <a:rPr kumimoji="1" lang="en-US" altLang="ja-JP">
                <a:solidFill>
                  <a:schemeClr val="tx1"/>
                </a:solidFill>
              </a:rPr>
              <a:t>XX</a:t>
            </a:r>
            <a:r>
              <a:rPr kumimoji="1" lang="ja-JP" altLang="en-US">
                <a:solidFill>
                  <a:schemeClr val="tx1"/>
                </a:solidFill>
              </a:rPr>
              <a:t>の投資を行う予定</a:t>
            </a:r>
            <a:endParaRPr kumimoji="1" lang="en-US" altLang="ja-JP" strike="sngStrike">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a:solidFill>
                  <a:schemeClr val="bg1"/>
                </a:solidFill>
                <a:latin typeface="Meiryo UI" panose="020B0604030504040204" pitchFamily="50" charset="-128"/>
                <a:ea typeface="Meiryo UI" panose="020B0604030504040204" pitchFamily="50" charset="-128"/>
              </a:rPr>
              <a:t>CN</a:t>
            </a:r>
            <a:r>
              <a:rPr kumimoji="0" lang="ja-JP" altLang="en-US" sz="1400">
                <a:solidFill>
                  <a:schemeClr val="bg1"/>
                </a:solidFill>
                <a:latin typeface="Meiryo UI" panose="020B0604030504040204" pitchFamily="50" charset="-128"/>
                <a:ea typeface="Meiryo UI" panose="020B0604030504040204" pitchFamily="50" charset="-128"/>
              </a:rPr>
              <a:t>移行期又は商用生産（</a:t>
            </a:r>
            <a:r>
              <a:rPr kumimoji="0" lang="en-US" altLang="ja-JP" sz="1400">
                <a:solidFill>
                  <a:schemeClr val="bg1"/>
                </a:solidFill>
                <a:latin typeface="Meiryo UI" panose="020B0604030504040204" pitchFamily="50" charset="-128"/>
                <a:ea typeface="Meiryo UI" panose="020B0604030504040204" pitchFamily="50" charset="-128"/>
              </a:rPr>
              <a:t>20xx</a:t>
            </a:r>
            <a:r>
              <a:rPr kumimoji="0" lang="ja-JP" altLang="en-US" sz="1400">
                <a:solidFill>
                  <a:schemeClr val="bg1"/>
                </a:solidFill>
                <a:latin typeface="Meiryo UI" panose="020B0604030504040204" pitchFamily="50" charset="-128"/>
                <a:ea typeface="Meiryo UI" panose="020B0604030504040204" pitchFamily="50" charset="-128"/>
              </a:rPr>
              <a:t>年度</a:t>
            </a:r>
            <a:r>
              <a:rPr kumimoji="0" lang="en-US" altLang="ja-JP" sz="1400">
                <a:solidFill>
                  <a:schemeClr val="bg1"/>
                </a:solidFill>
                <a:latin typeface="Meiryo UI" panose="020B0604030504040204" pitchFamily="50" charset="-128"/>
                <a:ea typeface="Meiryo UI" panose="020B0604030504040204" pitchFamily="50" charset="-128"/>
              </a:rPr>
              <a:t>~</a:t>
            </a:r>
            <a:r>
              <a:rPr kumimoji="0" lang="ja-JP" altLang="en-US" sz="140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694829" y="1044651"/>
            <a:ext cx="10644200" cy="476869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移行期までは最低でも記載すること（例えば間接補助事業で</a:t>
            </a:r>
            <a:r>
              <a:rPr lang="en-US" altLang="ja-JP" sz="1400">
                <a:solidFill>
                  <a:srgbClr val="FF0000"/>
                </a:solidFill>
                <a:latin typeface="Meiryo UI" panose="020B0604030504040204" pitchFamily="50" charset="-128"/>
                <a:ea typeface="Meiryo UI" panose="020B0604030504040204" pitchFamily="50" charset="-128"/>
              </a:rPr>
              <a:t>LNG</a:t>
            </a:r>
            <a:r>
              <a:rPr lang="ja-JP" altLang="en-US" sz="1400">
                <a:solidFill>
                  <a:srgbClr val="FF0000"/>
                </a:solidFill>
                <a:latin typeface="Meiryo UI" panose="020B0604030504040204" pitchFamily="50" charset="-128"/>
                <a:ea typeface="Meiryo UI" panose="020B0604030504040204" pitchFamily="50" charset="-128"/>
              </a:rPr>
              <a:t>転換を経て</a:t>
            </a:r>
            <a:r>
              <a:rPr lang="en-US" altLang="ja-JP" sz="1400">
                <a:solidFill>
                  <a:srgbClr val="FF0000"/>
                </a:solidFill>
                <a:latin typeface="Meiryo UI" panose="020B0604030504040204" pitchFamily="50" charset="-128"/>
                <a:ea typeface="Meiryo UI" panose="020B0604030504040204" pitchFamily="50" charset="-128"/>
              </a:rPr>
              <a:t>2035</a:t>
            </a:r>
            <a:r>
              <a:rPr lang="ja-JP" altLang="en-US" sz="1400">
                <a:solidFill>
                  <a:srgbClr val="FF0000"/>
                </a:solidFill>
                <a:latin typeface="Meiryo UI" panose="020B0604030504040204" pitchFamily="50" charset="-128"/>
                <a:ea typeface="Meiryo UI" panose="020B0604030504040204" pitchFamily="50" charset="-128"/>
              </a:rPr>
              <a:t>年に低炭素水素を利用するための投資を完了する場合は</a:t>
            </a:r>
            <a:r>
              <a:rPr lang="en-US" altLang="ja-JP" sz="1400">
                <a:solidFill>
                  <a:srgbClr val="FF0000"/>
                </a:solidFill>
                <a:latin typeface="Meiryo UI" panose="020B0604030504040204" pitchFamily="50" charset="-128"/>
                <a:ea typeface="Meiryo UI" panose="020B0604030504040204" pitchFamily="50" charset="-128"/>
              </a:rPr>
              <a:t>2035</a:t>
            </a:r>
            <a:r>
              <a:rPr lang="ja-JP" altLang="en-US" sz="1400">
                <a:solidFill>
                  <a:srgbClr val="FF0000"/>
                </a:solidFill>
                <a:latin typeface="Meiryo UI" panose="020B0604030504040204" pitchFamily="50" charset="-128"/>
                <a:ea typeface="Meiryo UI" panose="020B0604030504040204" pitchFamily="50" charset="-128"/>
              </a:rPr>
              <a:t>年まで記載）。</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ただし、</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移行期で新たな投資的経費が発生しない場合は、その旨を留意事項等の欄に記載することで、間接補助事業終了までの期間の記載とすることを可とする（例えば間接補助事業により</a:t>
            </a:r>
            <a:r>
              <a:rPr lang="en-US" altLang="ja-JP" sz="1400">
                <a:solidFill>
                  <a:srgbClr val="FF0000"/>
                </a:solidFill>
                <a:latin typeface="Meiryo UI" panose="020B0604030504040204" pitchFamily="50" charset="-128"/>
                <a:ea typeface="Meiryo UI" panose="020B0604030504040204" pitchFamily="50" charset="-128"/>
              </a:rPr>
              <a:t>2029</a:t>
            </a:r>
            <a:r>
              <a:rPr lang="ja-JP" altLang="en-US" sz="1400">
                <a:solidFill>
                  <a:srgbClr val="FF0000"/>
                </a:solidFill>
                <a:latin typeface="Meiryo UI" panose="020B0604030504040204" pitchFamily="50" charset="-128"/>
                <a:ea typeface="Meiryo UI" panose="020B0604030504040204" pitchFamily="50" charset="-128"/>
              </a:rPr>
              <a:t>年度に</a:t>
            </a:r>
            <a:r>
              <a:rPr lang="en-US" altLang="ja-JP" sz="1400">
                <a:solidFill>
                  <a:srgbClr val="FF0000"/>
                </a:solidFill>
                <a:latin typeface="Meiryo UI" panose="020B0604030504040204" pitchFamily="50" charset="-128"/>
                <a:ea typeface="Meiryo UI" panose="020B0604030504040204" pitchFamily="50" charset="-128"/>
              </a:rPr>
              <a:t>LNG</a:t>
            </a:r>
            <a:r>
              <a:rPr lang="ja-JP" altLang="en-US" sz="1400">
                <a:solidFill>
                  <a:srgbClr val="FF0000"/>
                </a:solidFill>
                <a:latin typeface="Meiryo UI" panose="020B0604030504040204" pitchFamily="50" charset="-128"/>
                <a:ea typeface="Meiryo UI" panose="020B0604030504040204" pitchFamily="50" charset="-128"/>
              </a:rPr>
              <a:t>転換を終え、</a:t>
            </a:r>
            <a:r>
              <a:rPr lang="en-US" altLang="ja-JP" sz="1400">
                <a:solidFill>
                  <a:srgbClr val="FF0000"/>
                </a:solidFill>
                <a:latin typeface="Meiryo UI" panose="020B0604030504040204" pitchFamily="50" charset="-128"/>
                <a:ea typeface="Meiryo UI" panose="020B0604030504040204" pitchFamily="50" charset="-128"/>
              </a:rPr>
              <a:t>2035</a:t>
            </a:r>
            <a:r>
              <a:rPr lang="ja-JP" altLang="en-US" sz="1400">
                <a:solidFill>
                  <a:srgbClr val="FF0000"/>
                </a:solidFill>
                <a:latin typeface="Meiryo UI" panose="020B0604030504040204" pitchFamily="50" charset="-128"/>
                <a:ea typeface="Meiryo UI" panose="020B0604030504040204" pitchFamily="50" charset="-128"/>
              </a:rPr>
              <a:t>年に合成メタンを計画する場合は、</a:t>
            </a:r>
            <a:r>
              <a:rPr lang="en-US" altLang="ja-JP" sz="1400">
                <a:solidFill>
                  <a:srgbClr val="FF0000"/>
                </a:solidFill>
                <a:latin typeface="Meiryo UI" panose="020B0604030504040204" pitchFamily="50" charset="-128"/>
                <a:ea typeface="Meiryo UI" panose="020B0604030504040204" pitchFamily="50" charset="-128"/>
              </a:rPr>
              <a:t>2029</a:t>
            </a:r>
            <a:r>
              <a:rPr lang="ja-JP" altLang="en-US" sz="1400">
                <a:solidFill>
                  <a:srgbClr val="FF0000"/>
                </a:solidFill>
                <a:latin typeface="Meiryo UI" panose="020B0604030504040204" pitchFamily="50" charset="-128"/>
                <a:ea typeface="Meiryo UI" panose="020B0604030504040204" pitchFamily="50" charset="-128"/>
              </a:rPr>
              <a:t>年度までの記載までで良い） 。</a:t>
            </a:r>
            <a:endParaRPr lang="en-US" altLang="ja-JP" sz="140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また、トランジション燃料に燃料転換する計画については、補助対象期間外に発生する低炭素水素等の燃料への移行に係る経費も補助対象外区分の欄に記載すること。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投資額が妥当であることを説明するために、本事業の計画と比較できるような、自社又は他社（国内外を問わない）において参考となる投資案件の概要や投資額、生産規模等を可能な範囲で例示すること（留意事項に記載する、頁を追加して図で示す等、説明の手法は問わない）。</a:t>
            </a:r>
            <a:endParaRPr lang="en-US" altLang="ja-JP" sz="1400">
              <a:solidFill>
                <a:srgbClr val="FF0000"/>
              </a:solidFill>
              <a:latin typeface="Meiryo UI" panose="020B0604030504040204" pitchFamily="50" charset="-128"/>
              <a:ea typeface="Meiryo UI" panose="020B0604030504040204" pitchFamily="50" charset="-128"/>
            </a:endParaRPr>
          </a:p>
          <a:p>
            <a:pPr lvl="1"/>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38258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共通製品）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919609478"/>
              </p:ext>
            </p:extLst>
          </p:nvPr>
        </p:nvGraphicFramePr>
        <p:xfrm>
          <a:off x="156000" y="2489233"/>
          <a:ext cx="11879998" cy="38613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1983382"/>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210415"/>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個社審査用の「①ア 基本的要件」で記載したグリーン事業（製品）のうち、共同申請内で各社共通して取り扱う製品のみについて、製品別に、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個別パートの「①ア 基本的要件」で記載したグリーン事業（製品）のうち、共同申請内で各社共通して取り扱う製品のみについて、製品別に、それぞれ頁を分けて記載すること。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47931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本補助金の他</a:t>
            </a:r>
            <a:r>
              <a:rPr lang="ja-JP" altLang="en-US">
                <a:solidFill>
                  <a:schemeClr val="tx1"/>
                </a:solidFill>
              </a:rPr>
              <a:t>、事業</a:t>
            </a:r>
            <a:r>
              <a:rPr kumimoji="1" lang="ja-JP" altLang="en-US">
                <a:solidFill>
                  <a:schemeClr val="tx1"/>
                </a:solidFill>
              </a:rPr>
              <a:t>運営に</a:t>
            </a:r>
            <a:r>
              <a:rPr lang="ja-JP" altLang="en-US">
                <a:solidFill>
                  <a:schemeClr val="tx1"/>
                </a:solidFill>
              </a:rPr>
              <a:t>要する資金</a:t>
            </a:r>
            <a:r>
              <a:rPr kumimoji="1" lang="ja-JP" altLang="en-US">
                <a:solidFill>
                  <a:schemeClr val="tx1"/>
                </a:solidFill>
              </a:rPr>
              <a:t>は</a:t>
            </a:r>
            <a:r>
              <a:rPr kumimoji="1" lang="en-US" altLang="ja-JP">
                <a:solidFill>
                  <a:schemeClr val="tx1"/>
                </a:solidFill>
              </a:rPr>
              <a:t>xx</a:t>
            </a:r>
            <a:r>
              <a:rPr kumimoji="1" lang="ja-JP" altLang="en-US">
                <a:solidFill>
                  <a:schemeClr val="tx1"/>
                </a:solidFill>
              </a:rPr>
              <a:t>から調達</a:t>
            </a:r>
            <a:r>
              <a:rPr lang="ja-JP" altLang="en-US">
                <a:solidFill>
                  <a:schemeClr val="tx1"/>
                </a:solidFill>
              </a:rPr>
              <a:t>することで、将来的な自立化を目指す</a:t>
            </a:r>
            <a:endParaRPr kumimoji="1" lang="en-US" altLang="ja-JP">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資金調達方針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874EB-0139-0876-F143-270CC1059C4C}"/>
            </a:ext>
          </a:extLst>
        </p:cNvPr>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2F1F649F-44B8-6D0C-2DB4-107515010108}"/>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4" name="Title 1">
            <a:extLst>
              <a:ext uri="{FF2B5EF4-FFF2-40B4-BE49-F238E27FC236}">
                <a16:creationId xmlns:a16="http://schemas.microsoft.com/office/drawing/2014/main" id="{BD65234F-82AD-6E9D-9669-93E6942F372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2" name="Title 1">
            <a:extLst>
              <a:ext uri="{FF2B5EF4-FFF2-40B4-BE49-F238E27FC236}">
                <a16:creationId xmlns:a16="http://schemas.microsoft.com/office/drawing/2014/main" id="{4DCDA9AA-4ADA-2E70-8B79-942FB265478C}"/>
              </a:ext>
            </a:extLst>
          </p:cNvPr>
          <p:cNvSpPr txBox="1">
            <a:spLocks/>
          </p:cNvSpPr>
          <p:nvPr/>
        </p:nvSpPr>
        <p:spPr>
          <a:xfrm>
            <a:off x="180000" y="658256"/>
            <a:ext cx="11880000" cy="997196"/>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共同実施者の各社が、リスクを事前に想定し、その対応方針と</a:t>
            </a:r>
            <a:r>
              <a:rPr kumimoji="1" lang="ja-JP" altLang="en-US" dirty="0">
                <a:solidFill>
                  <a:schemeClr val="tx1"/>
                </a:solidFill>
              </a:rPr>
              <a:t>事業中止の判断基準を設定済。</a:t>
            </a:r>
            <a:endParaRPr kumimoji="1" lang="en-US" altLang="ja-JP" dirty="0">
              <a:solidFill>
                <a:schemeClr val="tx1"/>
              </a:solidFill>
            </a:endParaRPr>
          </a:p>
          <a:p>
            <a:r>
              <a:rPr kumimoji="1" lang="ja-JP" altLang="en-US" dirty="0">
                <a:solidFill>
                  <a:schemeClr val="tx1"/>
                </a:solidFill>
              </a:rPr>
              <a:t>個社の事業中止の判断基準を下回る事態が生じた場合は、共同事業者・事務局で協議のうえ、</a:t>
            </a:r>
            <a:br>
              <a:rPr kumimoji="1" lang="en-US" altLang="ja-JP" dirty="0">
                <a:solidFill>
                  <a:schemeClr val="tx1"/>
                </a:solidFill>
              </a:rPr>
            </a:br>
            <a:r>
              <a:rPr lang="ja-JP" altLang="en-US" dirty="0">
                <a:solidFill>
                  <a:schemeClr val="tx1"/>
                </a:solidFill>
              </a:rPr>
              <a:t>間接補助事業における対応</a:t>
            </a:r>
            <a:r>
              <a:rPr kumimoji="1" lang="ja-JP" altLang="en-US" dirty="0">
                <a:solidFill>
                  <a:schemeClr val="tx1"/>
                </a:solidFill>
              </a:rPr>
              <a:t>を総合的に判断する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34C00468-FDF4-85BB-1448-B9D4A6E349F5}"/>
              </a:ext>
            </a:extLst>
          </p:cNvPr>
          <p:cNvCxnSpPr>
            <a:cxnSpLocks/>
          </p:cNvCxnSpPr>
          <p:nvPr/>
        </p:nvCxnSpPr>
        <p:spPr>
          <a:xfrm flipV="1">
            <a:off x="156000" y="172512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51941073-0C7B-D6E8-9B76-82F4AE2C9527}"/>
              </a:ext>
            </a:extLst>
          </p:cNvPr>
          <p:cNvSpPr/>
          <p:nvPr/>
        </p:nvSpPr>
        <p:spPr>
          <a:xfrm>
            <a:off x="2185953"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詳細は各社が提出する</a:t>
            </a:r>
            <a:endParaRPr kumimoji="1" lang="en-US" altLang="ja-JP" sz="2400" dirty="0">
              <a:solidFill>
                <a:schemeClr val="tx1"/>
              </a:solidFill>
              <a:latin typeface="Meiryo UI" panose="020B0604030504040204" pitchFamily="50" charset="-128"/>
              <a:ea typeface="Meiryo UI" panose="020B0604030504040204" pitchFamily="50" charset="-128"/>
            </a:endParaRPr>
          </a:p>
          <a:p>
            <a:pPr algn="ctr"/>
            <a:r>
              <a:rPr kumimoji="1" lang="ja-JP" altLang="en-US" sz="2400" dirty="0">
                <a:solidFill>
                  <a:schemeClr val="tx1"/>
                </a:solidFill>
                <a:latin typeface="Meiryo UI" panose="020B0604030504040204" pitchFamily="50" charset="-128"/>
                <a:ea typeface="Meiryo UI" panose="020B0604030504040204" pitchFamily="50" charset="-128"/>
              </a:rPr>
              <a:t>様式第３</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共同申請｜個別パート</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68207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3060080"/>
            <a:ext cx="1152000" cy="21704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調達先</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交渉状況</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4155" y="3060079"/>
            <a:ext cx="2562797" cy="69007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から</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により調達予定</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MOU</a:t>
            </a:r>
            <a:r>
              <a:rPr kumimoji="1" lang="ja-JP" altLang="en-US" sz="1100">
                <a:solidFill>
                  <a:schemeClr val="tx1"/>
                </a:solidFill>
                <a:latin typeface="Meiryo UI" panose="020B0604030504040204" pitchFamily="50" charset="-128"/>
                <a:ea typeface="Meiryo UI" panose="020B0604030504040204" pitchFamily="50" charset="-128"/>
              </a:rPr>
              <a:t>を締結済</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調達量は</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年を目途に交渉中</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3798918"/>
            <a:ext cx="9379638" cy="82573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＜水素</a:t>
            </a:r>
            <a:r>
              <a:rPr kumimoji="1" lang="zh-TW" altLang="en-US" sz="1100">
                <a:solidFill>
                  <a:schemeClr val="tx1"/>
                </a:solidFill>
                <a:latin typeface="Meiryo UI" panose="020B0604030504040204" pitchFamily="50" charset="-128"/>
                <a:ea typeface="Meiryo UI" panose="020B0604030504040204" pitchFamily="50" charset="-128"/>
              </a:rPr>
              <a:t>（調達先</a:t>
            </a:r>
            <a:r>
              <a:rPr kumimoji="1" lang="en-US" altLang="zh-TW" sz="1100">
                <a:solidFill>
                  <a:schemeClr val="tx1"/>
                </a:solidFill>
                <a:latin typeface="Meiryo UI" panose="020B0604030504040204" pitchFamily="50" charset="-128"/>
                <a:ea typeface="Meiryo UI" panose="020B0604030504040204" pitchFamily="50" charset="-128"/>
              </a:rPr>
              <a:t>A</a:t>
            </a:r>
            <a:r>
              <a:rPr kumimoji="1" lang="zh-TW" altLang="en-US"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協議会で、 </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コンソーシアムを組み、水素調達について議論</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当該コンソーシアムの</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がオーストラリアから</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港に、</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万トン持ってくる方向で検討中</a:t>
            </a: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当社においては、そのうちの</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万トンを</a:t>
            </a:r>
            <a:r>
              <a:rPr kumimoji="1" lang="en-US" altLang="ja-JP" sz="1100">
                <a:solidFill>
                  <a:schemeClr val="tx1"/>
                </a:solidFill>
                <a:latin typeface="Meiryo UI" panose="020B0604030504040204" pitchFamily="50" charset="-128"/>
                <a:ea typeface="Meiryo UI" panose="020B0604030504040204" pitchFamily="50" charset="-128"/>
              </a:rPr>
              <a:t>20xx</a:t>
            </a:r>
            <a:r>
              <a:rPr kumimoji="1" lang="ja-JP" altLang="en-US" sz="1100">
                <a:solidFill>
                  <a:schemeClr val="tx1"/>
                </a:solidFill>
                <a:latin typeface="Meiryo UI" panose="020B0604030504040204" pitchFamily="50" charset="-128"/>
                <a:ea typeface="Meiryo UI" panose="020B0604030504040204" pitchFamily="50" charset="-128"/>
              </a:rPr>
              <a:t>年から調達する予定で交渉</a:t>
            </a: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コンソーシアムの中では値差支援事業、拠点整備事業に向けても議論中</a:t>
            </a: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667626"/>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ⅲ</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3D074740-D8EB-1255-2910-57FD6D7DC2B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燃料については、</a:t>
            </a:r>
            <a:r>
              <a:rPr kumimoji="1" lang="ja-JP" altLang="en-US">
                <a:solidFill>
                  <a:schemeClr val="tx1"/>
                </a:solidFill>
              </a:rPr>
              <a:t>調達先の分散化や</a:t>
            </a:r>
            <a:r>
              <a:rPr kumimoji="1" lang="en-US" altLang="ja-JP">
                <a:solidFill>
                  <a:schemeClr val="tx1"/>
                </a:solidFill>
              </a:rPr>
              <a:t>xx</a:t>
            </a:r>
            <a:r>
              <a:rPr kumimoji="1" lang="ja-JP" altLang="en-US">
                <a:solidFill>
                  <a:schemeClr val="tx1"/>
                </a:solidFill>
              </a:rPr>
              <a:t>により安価且つ安定的な調達を図る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C004224E-9D4E-253B-CD97-F58407E377B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42ACBEC4-37C1-D409-448F-D94FF6F15E5E}"/>
              </a:ext>
            </a:extLst>
          </p:cNvPr>
          <p:cNvSpPr/>
          <p:nvPr/>
        </p:nvSpPr>
        <p:spPr>
          <a:xfrm>
            <a:off x="4764700" y="4673413"/>
            <a:ext cx="6649091" cy="5571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＜水素</a:t>
            </a:r>
            <a:r>
              <a:rPr kumimoji="1" lang="zh-TW" altLang="en-US" sz="1100">
                <a:solidFill>
                  <a:schemeClr val="tx1"/>
                </a:solidFill>
                <a:latin typeface="Meiryo UI" panose="020B0604030504040204" pitchFamily="50" charset="-128"/>
                <a:ea typeface="Meiryo UI" panose="020B0604030504040204" pitchFamily="50" charset="-128"/>
              </a:rPr>
              <a:t>（調達先</a:t>
            </a:r>
            <a:r>
              <a:rPr kumimoji="1" lang="en-US" altLang="zh-TW" sz="1100">
                <a:solidFill>
                  <a:schemeClr val="tx1"/>
                </a:solidFill>
                <a:latin typeface="Meiryo UI" panose="020B0604030504040204" pitchFamily="50" charset="-128"/>
                <a:ea typeface="Meiryo UI" panose="020B0604030504040204" pitchFamily="50" charset="-128"/>
              </a:rPr>
              <a:t>B</a:t>
            </a:r>
            <a:r>
              <a:rPr kumimoji="1" lang="zh-TW" altLang="en-US"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からの調達の可能性も検討</a:t>
            </a: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水素混焼技術の開発状況に依存するため、数量のコミットなどは出来ていない状況</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437DCACE-0B84-C701-B1F4-9A2639BE743D}"/>
              </a:ext>
            </a:extLst>
          </p:cNvPr>
          <p:cNvSpPr/>
          <p:nvPr/>
        </p:nvSpPr>
        <p:spPr>
          <a:xfrm>
            <a:off x="2034155" y="1888477"/>
            <a:ext cx="2562797"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LNG</a:t>
            </a:r>
          </a:p>
        </p:txBody>
      </p:sp>
      <p:sp>
        <p:nvSpPr>
          <p:cNvPr id="9" name="正方形/長方形 8">
            <a:extLst>
              <a:ext uri="{FF2B5EF4-FFF2-40B4-BE49-F238E27FC236}">
                <a16:creationId xmlns:a16="http://schemas.microsoft.com/office/drawing/2014/main" id="{F5E43989-B6FD-B2E2-6E2A-4722DE2F735F}"/>
              </a:ext>
            </a:extLst>
          </p:cNvPr>
          <p:cNvSpPr/>
          <p:nvPr/>
        </p:nvSpPr>
        <p:spPr>
          <a:xfrm>
            <a:off x="4764702" y="1888477"/>
            <a:ext cx="3918544"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水素混焼</a:t>
            </a:r>
            <a:r>
              <a:rPr kumimoji="1" lang="en-US" altLang="ja-JP" sz="1100">
                <a:solidFill>
                  <a:schemeClr val="tx1"/>
                </a:solidFill>
                <a:latin typeface="Meiryo UI" panose="020B0604030504040204" pitchFamily="50" charset="-128"/>
                <a:ea typeface="Meiryo UI" panose="020B0604030504040204" pitchFamily="50" charset="-128"/>
              </a:rPr>
              <a:t>xx%</a:t>
            </a:r>
          </a:p>
        </p:txBody>
      </p:sp>
      <p:sp>
        <p:nvSpPr>
          <p:cNvPr id="13" name="正方形/長方形 12">
            <a:extLst>
              <a:ext uri="{FF2B5EF4-FFF2-40B4-BE49-F238E27FC236}">
                <a16:creationId xmlns:a16="http://schemas.microsoft.com/office/drawing/2014/main" id="{9A208E1E-4A23-0CFA-8C14-404E93D8EE9A}"/>
              </a:ext>
            </a:extLst>
          </p:cNvPr>
          <p:cNvSpPr/>
          <p:nvPr/>
        </p:nvSpPr>
        <p:spPr>
          <a:xfrm>
            <a:off x="8860517" y="1888477"/>
            <a:ext cx="2553275"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水素混焼</a:t>
            </a:r>
            <a:r>
              <a:rPr kumimoji="1" lang="en-US" altLang="ja-JP" sz="1100">
                <a:solidFill>
                  <a:schemeClr val="tx1"/>
                </a:solidFill>
                <a:latin typeface="Meiryo UI" panose="020B0604030504040204" pitchFamily="50" charset="-128"/>
                <a:ea typeface="Meiryo UI" panose="020B0604030504040204" pitchFamily="50" charset="-128"/>
              </a:rPr>
              <a:t>xx%</a:t>
            </a:r>
          </a:p>
        </p:txBody>
      </p:sp>
      <p:sp>
        <p:nvSpPr>
          <p:cNvPr id="20" name="テキスト ボックス 19">
            <a:extLst>
              <a:ext uri="{FF2B5EF4-FFF2-40B4-BE49-F238E27FC236}">
                <a16:creationId xmlns:a16="http://schemas.microsoft.com/office/drawing/2014/main" id="{22333E98-D6CE-2758-0FD2-C61BDD2328B1}"/>
              </a:ext>
            </a:extLst>
          </p:cNvPr>
          <p:cNvSpPr txBox="1"/>
          <p:nvPr/>
        </p:nvSpPr>
        <p:spPr>
          <a:xfrm>
            <a:off x="777063" y="1888477"/>
            <a:ext cx="1152000" cy="341772"/>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使用燃料</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矢印: 五方向 20">
            <a:extLst>
              <a:ext uri="{FF2B5EF4-FFF2-40B4-BE49-F238E27FC236}">
                <a16:creationId xmlns:a16="http://schemas.microsoft.com/office/drawing/2014/main" id="{FFD70E88-BD75-3EE3-5BF9-82A67052CC04}"/>
              </a:ext>
            </a:extLst>
          </p:cNvPr>
          <p:cNvSpPr/>
          <p:nvPr/>
        </p:nvSpPr>
        <p:spPr>
          <a:xfrm>
            <a:off x="2034156" y="1446775"/>
            <a:ext cx="3918543"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トランジション期</a:t>
            </a:r>
          </a:p>
        </p:txBody>
      </p:sp>
      <p:sp>
        <p:nvSpPr>
          <p:cNvPr id="29" name="矢印: 五方向 28">
            <a:extLst>
              <a:ext uri="{FF2B5EF4-FFF2-40B4-BE49-F238E27FC236}">
                <a16:creationId xmlns:a16="http://schemas.microsoft.com/office/drawing/2014/main" id="{CE8868FF-6F60-2953-3A7D-B9D9A43D570D}"/>
              </a:ext>
            </a:extLst>
          </p:cNvPr>
          <p:cNvSpPr/>
          <p:nvPr/>
        </p:nvSpPr>
        <p:spPr>
          <a:xfrm>
            <a:off x="6129975" y="1446775"/>
            <a:ext cx="5283816"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bg1"/>
                </a:solidFill>
                <a:latin typeface="Meiryo UI" panose="020B0604030504040204" pitchFamily="50" charset="-128"/>
                <a:ea typeface="Meiryo UI" panose="020B0604030504040204" pitchFamily="50" charset="-128"/>
              </a:rPr>
              <a:t>CN</a:t>
            </a:r>
            <a:r>
              <a:rPr kumimoji="1" lang="ja-JP" altLang="en-US" sz="1200">
                <a:solidFill>
                  <a:schemeClr val="bg1"/>
                </a:solidFill>
                <a:latin typeface="Meiryo UI" panose="020B0604030504040204" pitchFamily="50" charset="-128"/>
                <a:ea typeface="Meiryo UI" panose="020B0604030504040204" pitchFamily="50" charset="-128"/>
              </a:rPr>
              <a:t>移行期</a:t>
            </a:r>
          </a:p>
        </p:txBody>
      </p:sp>
      <p:sp>
        <p:nvSpPr>
          <p:cNvPr id="31" name="正方形/長方形 30">
            <a:extLst>
              <a:ext uri="{FF2B5EF4-FFF2-40B4-BE49-F238E27FC236}">
                <a16:creationId xmlns:a16="http://schemas.microsoft.com/office/drawing/2014/main" id="{A9DD82B0-43D2-AB15-52B8-644C02F4AE20}"/>
              </a:ext>
            </a:extLst>
          </p:cNvPr>
          <p:cNvSpPr/>
          <p:nvPr/>
        </p:nvSpPr>
        <p:spPr>
          <a:xfrm>
            <a:off x="2034155" y="2279011"/>
            <a:ext cx="2562797"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事業所単位で</a:t>
            </a:r>
            <a:r>
              <a:rPr lang="en-US" altLang="ja-JP" sz="1100">
                <a:solidFill>
                  <a:schemeClr val="tx1"/>
                </a:solidFill>
                <a:latin typeface="Meiryo UI" panose="020B0604030504040204" pitchFamily="50" charset="-128"/>
                <a:ea typeface="Meiryo UI" panose="020B0604030504040204" pitchFamily="50" charset="-128"/>
              </a:rPr>
              <a:t>xx%</a:t>
            </a:r>
            <a:r>
              <a:rPr lang="ja-JP" altLang="en-US" sz="1100">
                <a:solidFill>
                  <a:schemeClr val="tx1"/>
                </a:solidFill>
                <a:latin typeface="Meiryo UI" panose="020B0604030504040204" pitchFamily="50" charset="-128"/>
                <a:ea typeface="Meiryo UI" panose="020B0604030504040204" pitchFamily="50" charset="-128"/>
              </a:rPr>
              <a:t>削減</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891C898-DABC-1C9F-4B05-D27BA17152B8}"/>
              </a:ext>
            </a:extLst>
          </p:cNvPr>
          <p:cNvSpPr/>
          <p:nvPr/>
        </p:nvSpPr>
        <p:spPr>
          <a:xfrm>
            <a:off x="4764702" y="2279011"/>
            <a:ext cx="3918544"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事業所単位で</a:t>
            </a:r>
            <a:r>
              <a:rPr lang="en-US" altLang="ja-JP" sz="1100">
                <a:solidFill>
                  <a:schemeClr val="tx1"/>
                </a:solidFill>
                <a:latin typeface="Meiryo UI" panose="020B0604030504040204" pitchFamily="50" charset="-128"/>
                <a:ea typeface="Meiryo UI" panose="020B0604030504040204" pitchFamily="50" charset="-128"/>
              </a:rPr>
              <a:t>xx%</a:t>
            </a:r>
            <a:r>
              <a:rPr lang="ja-JP" altLang="en-US" sz="1100">
                <a:solidFill>
                  <a:schemeClr val="tx1"/>
                </a:solidFill>
                <a:latin typeface="Meiryo UI" panose="020B0604030504040204" pitchFamily="50" charset="-128"/>
                <a:ea typeface="Meiryo UI" panose="020B0604030504040204" pitchFamily="50" charset="-128"/>
              </a:rPr>
              <a:t>削減</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3F9E54D3-576C-6761-4780-3A8213192B7E}"/>
              </a:ext>
            </a:extLst>
          </p:cNvPr>
          <p:cNvSpPr/>
          <p:nvPr/>
        </p:nvSpPr>
        <p:spPr>
          <a:xfrm>
            <a:off x="8860517" y="2279011"/>
            <a:ext cx="2553275"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事業所単位で</a:t>
            </a:r>
            <a:r>
              <a:rPr lang="en-US" altLang="ja-JP" sz="1100">
                <a:solidFill>
                  <a:schemeClr val="tx1"/>
                </a:solidFill>
                <a:latin typeface="Meiryo UI" panose="020B0604030504040204" pitchFamily="50" charset="-128"/>
                <a:ea typeface="Meiryo UI" panose="020B0604030504040204" pitchFamily="50" charset="-128"/>
              </a:rPr>
              <a:t>xx%</a:t>
            </a:r>
            <a:r>
              <a:rPr lang="ja-JP" altLang="en-US" sz="1100">
                <a:solidFill>
                  <a:schemeClr val="tx1"/>
                </a:solidFill>
                <a:latin typeface="Meiryo UI" panose="020B0604030504040204" pitchFamily="50" charset="-128"/>
                <a:ea typeface="Meiryo UI" panose="020B0604030504040204" pitchFamily="50" charset="-128"/>
              </a:rPr>
              <a:t>削減</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CAE32C34-4F4F-0FD3-8C3C-CCE3A77A49EA}"/>
              </a:ext>
            </a:extLst>
          </p:cNvPr>
          <p:cNvSpPr txBox="1"/>
          <p:nvPr/>
        </p:nvSpPr>
        <p:spPr>
          <a:xfrm>
            <a:off x="777063" y="2279011"/>
            <a:ext cx="1152000" cy="341772"/>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CO2</a:t>
            </a:r>
          </a:p>
          <a:p>
            <a:pPr algn="ctr"/>
            <a:r>
              <a:rPr lang="ja-JP" altLang="en-US" sz="1200">
                <a:solidFill>
                  <a:schemeClr val="tx1"/>
                </a:solidFill>
                <a:latin typeface="Meiryo UI" panose="020B0604030504040204" pitchFamily="50" charset="-128"/>
                <a:ea typeface="Meiryo UI" panose="020B0604030504040204" pitchFamily="50" charset="-128"/>
              </a:rPr>
              <a:t>削減効果</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6D1D8B3-C6B2-3CE6-652D-3C96D7A5331B}"/>
              </a:ext>
            </a:extLst>
          </p:cNvPr>
          <p:cNvSpPr/>
          <p:nvPr/>
        </p:nvSpPr>
        <p:spPr>
          <a:xfrm>
            <a:off x="2034155" y="2669545"/>
            <a:ext cx="2562797"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年</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6582E9C2-0B37-3D96-2217-877B9391A1F1}"/>
              </a:ext>
            </a:extLst>
          </p:cNvPr>
          <p:cNvSpPr/>
          <p:nvPr/>
        </p:nvSpPr>
        <p:spPr>
          <a:xfrm>
            <a:off x="4764702" y="2669545"/>
            <a:ext cx="3918544" cy="34177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年</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水素：</a:t>
            </a: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万トン</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年</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DB6F9A5F-704F-DDB7-250C-F938A117B2C6}"/>
              </a:ext>
            </a:extLst>
          </p:cNvPr>
          <p:cNvSpPr/>
          <p:nvPr/>
        </p:nvSpPr>
        <p:spPr>
          <a:xfrm>
            <a:off x="8860517" y="2669545"/>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C4DF85DB-1E8A-AED7-388E-2F1D3FBDC905}"/>
              </a:ext>
            </a:extLst>
          </p:cNvPr>
          <p:cNvSpPr txBox="1"/>
          <p:nvPr/>
        </p:nvSpPr>
        <p:spPr>
          <a:xfrm>
            <a:off x="777063" y="2669545"/>
            <a:ext cx="1152000" cy="341772"/>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燃料使用量</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0695EB9C-A2E6-1698-49C6-0729140423B1}"/>
              </a:ext>
            </a:extLst>
          </p:cNvPr>
          <p:cNvSpPr/>
          <p:nvPr/>
        </p:nvSpPr>
        <p:spPr>
          <a:xfrm>
            <a:off x="2106334" y="2059363"/>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トランジション期・</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移行期の燃料調達計画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→使用燃料、</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削減効果、燃料使用量を明記の上、燃料の調達候補先、調達量、交渉状況、及び安価且つ安定的な調達に向けた取組について、設備運用開始見込み年度から最低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年間分を記載すること。なお、燃料使用量について、燃料調達量と異なる場合は燃料使用量と燃料調達量を併記すること。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r>
              <a:rPr lang="ja-JP" altLang="en-US" sz="1400" dirty="0">
                <a:solidFill>
                  <a:schemeClr val="tx1"/>
                </a:solidFill>
                <a:latin typeface="Meiryo UI" panose="020B0604030504040204" pitchFamily="50" charset="-128"/>
                <a:ea typeface="Meiryo UI" panose="020B0604030504040204" pitchFamily="50" charset="-128"/>
              </a:rPr>
              <a:t>例えば、安価且つ安定的な調達を、同一の施策の中で一体的に講じる場合には、「安価な調達に向けた取組」及び「安定的な調達に向けた取組」の欄を一つに統合することを妨げない。</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7225007-A1D6-FE88-9FF8-510EDAAAFC1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5" name="正方形/長方形 24">
            <a:extLst>
              <a:ext uri="{FF2B5EF4-FFF2-40B4-BE49-F238E27FC236}">
                <a16:creationId xmlns:a16="http://schemas.microsoft.com/office/drawing/2014/main" id="{991356B0-B5BE-BEF6-553E-AD167384FB37}"/>
              </a:ext>
            </a:extLst>
          </p:cNvPr>
          <p:cNvSpPr/>
          <p:nvPr/>
        </p:nvSpPr>
        <p:spPr>
          <a:xfrm>
            <a:off x="2034154" y="5279298"/>
            <a:ext cx="2561136"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1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lang="en-US" altLang="ja-JP" sz="1100">
              <a:solidFill>
                <a:schemeClr val="tx1"/>
              </a:solidFill>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05579805-ECFC-C2A9-1172-DD612F47D13A}"/>
              </a:ext>
            </a:extLst>
          </p:cNvPr>
          <p:cNvSpPr txBox="1"/>
          <p:nvPr/>
        </p:nvSpPr>
        <p:spPr>
          <a:xfrm>
            <a:off x="778208" y="5279298"/>
            <a:ext cx="1152000" cy="7288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DA8F94AF-EA88-F6EF-BC21-7C3E175C10C7}"/>
              </a:ext>
            </a:extLst>
          </p:cNvPr>
          <p:cNvSpPr/>
          <p:nvPr/>
        </p:nvSpPr>
        <p:spPr>
          <a:xfrm>
            <a:off x="2034154" y="6062991"/>
            <a:ext cx="2561136"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LNG</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受入・貯蔵インフラの強化</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DE8C4FFA-A0A9-9957-1364-827CBBCA8FD3}"/>
              </a:ext>
            </a:extLst>
          </p:cNvPr>
          <p:cNvSpPr txBox="1"/>
          <p:nvPr/>
        </p:nvSpPr>
        <p:spPr>
          <a:xfrm>
            <a:off x="778208" y="6062991"/>
            <a:ext cx="1152000" cy="7288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安定的な</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調達に向けた取組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B7F5F08-B462-0C78-8F59-1813465CBF05}"/>
              </a:ext>
            </a:extLst>
          </p:cNvPr>
          <p:cNvSpPr/>
          <p:nvPr/>
        </p:nvSpPr>
        <p:spPr>
          <a:xfrm>
            <a:off x="4756837" y="5279298"/>
            <a:ext cx="6649090"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水素</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58D72A94-74DA-5298-662C-503B41073257}"/>
              </a:ext>
            </a:extLst>
          </p:cNvPr>
          <p:cNvSpPr/>
          <p:nvPr/>
        </p:nvSpPr>
        <p:spPr>
          <a:xfrm>
            <a:off x="4756837" y="6062991"/>
            <a:ext cx="6649090" cy="734932"/>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a:t>
            </a:r>
            <a:r>
              <a:rPr lang="ja-JP" altLang="en-US" sz="1100">
                <a:solidFill>
                  <a:schemeClr val="tx1"/>
                </a:solidFill>
                <a:latin typeface="Meiryo UI" panose="020B0604030504040204" pitchFamily="50" charset="-128"/>
                <a:ea typeface="Meiryo UI" panose="020B0604030504040204" pitchFamily="50" charset="-128"/>
              </a:rPr>
              <a:t>水素</a:t>
            </a:r>
            <a:r>
              <a:rPr kumimoji="1" lang="ja-JP" altLang="en-US" sz="1100">
                <a:solidFill>
                  <a:schemeClr val="tx1"/>
                </a:solidFill>
                <a:latin typeface="Meiryo UI" panose="020B0604030504040204" pitchFamily="50" charset="-128"/>
                <a:ea typeface="Meiryo UI" panose="020B0604030504040204" pitchFamily="50" charset="-128"/>
              </a:rPr>
              <a:t>＞</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xx</a:t>
            </a:r>
            <a:r>
              <a:rPr kumimoji="1" lang="ja-JP" altLang="en-US" sz="1100">
                <a:solidFill>
                  <a:schemeClr val="tx1"/>
                </a:solidFill>
                <a:latin typeface="Meiryo UI" panose="020B0604030504040204" pitchFamily="50" charset="-128"/>
                <a:ea typeface="Meiryo UI" panose="020B0604030504040204" pitchFamily="50" charset="-128"/>
              </a:rPr>
              <a:t>コンソーシアムへの参画や</a:t>
            </a:r>
            <a:r>
              <a:rPr kumimoji="1" lang="en-US" altLang="ja-JP" sz="1100">
                <a:solidFill>
                  <a:schemeClr val="tx1"/>
                </a:solidFill>
                <a:latin typeface="Meiryo UI" panose="020B0604030504040204" pitchFamily="50" charset="-128"/>
                <a:ea typeface="Meiryo UI" panose="020B0604030504040204" pitchFamily="50" charset="-128"/>
              </a:rPr>
              <a:t>xx</a:t>
            </a:r>
            <a:endParaRPr lang="en-US" altLang="ja-JP" sz="11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435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24A8C-703D-F637-D680-F13C9C500F2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51B5040-1795-C19E-A0E1-803A95C0A92A}"/>
              </a:ext>
            </a:extLst>
          </p:cNvPr>
          <p:cNvGraphicFramePr>
            <a:graphicFrameLocks noChangeAspect="1"/>
          </p:cNvGraphicFramePr>
          <p:nvPr>
            <p:custDataLst>
              <p:tags r:id="rId1"/>
            </p:custDataLst>
            <p:extLst>
              <p:ext uri="{D42A27DB-BD31-4B8C-83A1-F6EECF244321}">
                <p14:modId xmlns:p14="http://schemas.microsoft.com/office/powerpoint/2010/main" val="36004890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B51B5040-1795-C19E-A0E1-803A95C0A9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463A9B6-6698-9378-5ADD-9DA5AF71F40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ⅲ</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D23ED2B4-B2D7-882A-C174-3A9E40B6752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燃料の安価且つ安定的な調達に向け、これまでは</a:t>
            </a:r>
            <a:r>
              <a:rPr lang="en-US" altLang="ja-JP">
                <a:solidFill>
                  <a:schemeClr val="tx1"/>
                </a:solidFill>
              </a:rPr>
              <a:t>xx</a:t>
            </a:r>
            <a:r>
              <a:rPr lang="ja-JP" altLang="en-US">
                <a:solidFill>
                  <a:schemeClr val="tx1"/>
                </a:solidFill>
              </a:rPr>
              <a:t>、今後は</a:t>
            </a:r>
            <a:r>
              <a:rPr lang="en-US" altLang="ja-JP">
                <a:solidFill>
                  <a:schemeClr val="tx1"/>
                </a:solidFill>
              </a:rPr>
              <a:t>xx</a:t>
            </a:r>
            <a:r>
              <a:rPr lang="ja-JP" altLang="en-US">
                <a:solidFill>
                  <a:schemeClr val="tx1"/>
                </a:solidFill>
              </a:rPr>
              <a:t>に取り組む</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1B2E60B1-D28C-B079-BDFD-FD1988B026E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CE0C468-7A84-E9A3-E4D6-AD9D667D093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1" name="TextBox 24">
            <a:extLst>
              <a:ext uri="{FF2B5EF4-FFF2-40B4-BE49-F238E27FC236}">
                <a16:creationId xmlns:a16="http://schemas.microsoft.com/office/drawing/2014/main" id="{254818ED-503D-0C4F-5132-AD4EBF61BEA5}"/>
              </a:ext>
            </a:extLst>
          </p:cNvPr>
          <p:cNvSpPr txBox="1"/>
          <p:nvPr/>
        </p:nvSpPr>
        <p:spPr>
          <a:xfrm>
            <a:off x="6333599" y="2125121"/>
            <a:ext cx="5702395" cy="444014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これまでの取組と期待される効果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今後の取組と期待される効果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15" name="グループ化 14">
            <a:extLst>
              <a:ext uri="{FF2B5EF4-FFF2-40B4-BE49-F238E27FC236}">
                <a16:creationId xmlns:a16="http://schemas.microsoft.com/office/drawing/2014/main" id="{2593659F-854A-8AFB-975C-8438D99D9B72}"/>
              </a:ext>
            </a:extLst>
          </p:cNvPr>
          <p:cNvGrpSpPr/>
          <p:nvPr/>
        </p:nvGrpSpPr>
        <p:grpSpPr>
          <a:xfrm>
            <a:off x="180000" y="1659209"/>
            <a:ext cx="5702400" cy="288000"/>
            <a:chOff x="156000" y="1879963"/>
            <a:chExt cx="5760000" cy="288000"/>
          </a:xfrm>
        </p:grpSpPr>
        <p:sp>
          <p:nvSpPr>
            <p:cNvPr id="17" name="正方形/長方形 16">
              <a:extLst>
                <a:ext uri="{FF2B5EF4-FFF2-40B4-BE49-F238E27FC236}">
                  <a16:creationId xmlns:a16="http://schemas.microsoft.com/office/drawing/2014/main" id="{4FE89048-8B10-38EB-8647-2779BA2B6E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移行期に向けたバイオマス、低炭素水素等の調達サプライチェーン</a:t>
              </a:r>
            </a:p>
          </p:txBody>
        </p:sp>
        <p:cxnSp>
          <p:nvCxnSpPr>
            <p:cNvPr id="19" name="直線コネクタ 18">
              <a:extLst>
                <a:ext uri="{FF2B5EF4-FFF2-40B4-BE49-F238E27FC236}">
                  <a16:creationId xmlns:a16="http://schemas.microsoft.com/office/drawing/2014/main" id="{3E11C916-EA42-6DB8-78BC-163874B9C9A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65460BB7-BCE1-B00E-3F2E-EA2B237EB120}"/>
              </a:ext>
            </a:extLst>
          </p:cNvPr>
          <p:cNvGrpSpPr/>
          <p:nvPr/>
        </p:nvGrpSpPr>
        <p:grpSpPr>
          <a:xfrm>
            <a:off x="6333600" y="1659209"/>
            <a:ext cx="5702400" cy="288000"/>
            <a:chOff x="156000" y="1879963"/>
            <a:chExt cx="5760000" cy="288000"/>
          </a:xfrm>
        </p:grpSpPr>
        <p:sp>
          <p:nvSpPr>
            <p:cNvPr id="23" name="正方形/長方形 22">
              <a:extLst>
                <a:ext uri="{FF2B5EF4-FFF2-40B4-BE49-F238E27FC236}">
                  <a16:creationId xmlns:a16="http://schemas.microsoft.com/office/drawing/2014/main" id="{B5473814-6916-168E-A152-80BF13F9E6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移行期に向けたバイオマス、低炭素水素等の安価・安定調達に向けた取組</a:t>
              </a:r>
            </a:p>
          </p:txBody>
        </p:sp>
        <p:cxnSp>
          <p:nvCxnSpPr>
            <p:cNvPr id="24" name="直線コネクタ 23">
              <a:extLst>
                <a:ext uri="{FF2B5EF4-FFF2-40B4-BE49-F238E27FC236}">
                  <a16:creationId xmlns:a16="http://schemas.microsoft.com/office/drawing/2014/main" id="{FD008DB6-34BE-A58C-E51A-AC277EF1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6" name="Straight Connector 40">
            <a:extLst>
              <a:ext uri="{FF2B5EF4-FFF2-40B4-BE49-F238E27FC236}">
                <a16:creationId xmlns:a16="http://schemas.microsoft.com/office/drawing/2014/main" id="{8A37F6A4-7D9B-1B42-BD89-32955FA8D9DB}"/>
              </a:ext>
            </a:extLst>
          </p:cNvPr>
          <p:cNvCxnSpPr>
            <a:cxnSpLocks/>
          </p:cNvCxnSpPr>
          <p:nvPr/>
        </p:nvCxnSpPr>
        <p:spPr>
          <a:xfrm flipV="1">
            <a:off x="6114792" y="2056250"/>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CC1A7887-18E9-702E-F3D2-0E8B64841B09}"/>
              </a:ext>
            </a:extLst>
          </p:cNvPr>
          <p:cNvSpPr/>
          <p:nvPr/>
        </p:nvSpPr>
        <p:spPr>
          <a:xfrm>
            <a:off x="2161954" y="2585664"/>
            <a:ext cx="7868093" cy="34501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移行期に向けたバイオマス、低炭素水素等の調達サプライチェーン</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→図表等を用いて、燃料の製造・輸送・受け入れの流れが分かるように記載すること。また、連携先があれば記載すること。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移行期に向けたバイオマス、低炭素水素等の安価・安定調達に向けた取組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→これまでの取り組みについては、供給ネットワーク構築に向けた連携（共同検討など）等の取り組みに併せ、期待される効果（調達の安定性、多様化、コスト低減に寄与など）を記載すること。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今後については、価格差支援、拠点整備支援などを見越した取り組みにより、期待される効果を記載すること。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799377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D715632-2F79-C7FC-70DE-32F047E9FA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ⅳ</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79999" y="648147"/>
            <a:ext cx="11667443"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a:t>
            </a:r>
            <a:r>
              <a:rPr lang="ja-JP" altLang="en-US" dirty="0">
                <a:solidFill>
                  <a:schemeClr val="tx1"/>
                </a:solidFill>
              </a:rPr>
              <a:t>申請共通の計画・取組</a:t>
            </a:r>
            <a:r>
              <a:rPr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により安価且つ安定調達を図る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792EBD4-45AB-8199-6C85-F9EE615977BB}"/>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テキスト ボックス 1">
            <a:extLst>
              <a:ext uri="{FF2B5EF4-FFF2-40B4-BE49-F238E27FC236}">
                <a16:creationId xmlns:a16="http://schemas.microsoft.com/office/drawing/2014/main" id="{230A0CA4-651D-8EAD-E556-B4982FA3D180}"/>
              </a:ext>
            </a:extLst>
          </p:cNvPr>
          <p:cNvSpPr txBox="1"/>
          <p:nvPr/>
        </p:nvSpPr>
        <p:spPr>
          <a:xfrm>
            <a:off x="777063" y="290205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21" name="テキスト ボックス 20">
            <a:extLst>
              <a:ext uri="{FF2B5EF4-FFF2-40B4-BE49-F238E27FC236}">
                <a16:creationId xmlns:a16="http://schemas.microsoft.com/office/drawing/2014/main" id="{28A937FA-7671-FCB6-6C93-A801C50F88BB}"/>
              </a:ext>
            </a:extLst>
          </p:cNvPr>
          <p:cNvSpPr txBox="1"/>
          <p:nvPr/>
        </p:nvSpPr>
        <p:spPr>
          <a:xfrm>
            <a:off x="778208" y="3752601"/>
            <a:ext cx="1152000" cy="127517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CB9223A2-F409-A05E-E89F-B89B04C6E424}"/>
              </a:ext>
            </a:extLst>
          </p:cNvPr>
          <p:cNvSpPr/>
          <p:nvPr/>
        </p:nvSpPr>
        <p:spPr>
          <a:xfrm>
            <a:off x="2034155" y="2902052"/>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31" name="正方形/長方形 30">
            <a:extLst>
              <a:ext uri="{FF2B5EF4-FFF2-40B4-BE49-F238E27FC236}">
                <a16:creationId xmlns:a16="http://schemas.microsoft.com/office/drawing/2014/main" id="{CF29605B-DE89-95EE-9368-A7BA901F16C4}"/>
              </a:ext>
            </a:extLst>
          </p:cNvPr>
          <p:cNvSpPr/>
          <p:nvPr/>
        </p:nvSpPr>
        <p:spPr>
          <a:xfrm>
            <a:off x="2034155" y="324416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2F6D0EDB-7E8D-B73E-9A46-31DE852955FE}"/>
              </a:ext>
            </a:extLst>
          </p:cNvPr>
          <p:cNvSpPr/>
          <p:nvPr/>
        </p:nvSpPr>
        <p:spPr>
          <a:xfrm>
            <a:off x="4764702" y="324416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D0123B1-BE1F-8561-4D5E-C6FF613A9C12}"/>
              </a:ext>
            </a:extLst>
          </p:cNvPr>
          <p:cNvSpPr/>
          <p:nvPr/>
        </p:nvSpPr>
        <p:spPr>
          <a:xfrm>
            <a:off x="8860517" y="324416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35FB3C7-00F4-8BBE-EFA7-0E4464B6947B}"/>
              </a:ext>
            </a:extLst>
          </p:cNvPr>
          <p:cNvSpPr/>
          <p:nvPr/>
        </p:nvSpPr>
        <p:spPr>
          <a:xfrm>
            <a:off x="2032493" y="3752600"/>
            <a:ext cx="2562797"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8E24C31-E204-B1F9-D999-851D172CA3FA}"/>
              </a:ext>
            </a:extLst>
          </p:cNvPr>
          <p:cNvSpPr/>
          <p:nvPr/>
        </p:nvSpPr>
        <p:spPr>
          <a:xfrm>
            <a:off x="2034154" y="4417240"/>
            <a:ext cx="9379638"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により調達予定であり、調達量は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2" name="矢印: 五方向 41">
            <a:extLst>
              <a:ext uri="{FF2B5EF4-FFF2-40B4-BE49-F238E27FC236}">
                <a16:creationId xmlns:a16="http://schemas.microsoft.com/office/drawing/2014/main" id="{DD7DFEE2-475F-F413-47CD-F6842BAF2A4F}"/>
              </a:ext>
            </a:extLst>
          </p:cNvPr>
          <p:cNvSpPr/>
          <p:nvPr/>
        </p:nvSpPr>
        <p:spPr>
          <a:xfrm>
            <a:off x="2034157"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4" name="矢印: 五方向 43">
            <a:extLst>
              <a:ext uri="{FF2B5EF4-FFF2-40B4-BE49-F238E27FC236}">
                <a16:creationId xmlns:a16="http://schemas.microsoft.com/office/drawing/2014/main" id="{48E275A5-2665-627D-9EA6-47B0DA1F955D}"/>
              </a:ext>
            </a:extLst>
          </p:cNvPr>
          <p:cNvSpPr/>
          <p:nvPr/>
        </p:nvSpPr>
        <p:spPr>
          <a:xfrm>
            <a:off x="3399429"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5" name="矢印: 五方向 44">
            <a:extLst>
              <a:ext uri="{FF2B5EF4-FFF2-40B4-BE49-F238E27FC236}">
                <a16:creationId xmlns:a16="http://schemas.microsoft.com/office/drawing/2014/main" id="{3CB53DA3-3BDA-7DB7-CA09-AAF3E36BE62D}"/>
              </a:ext>
            </a:extLst>
          </p:cNvPr>
          <p:cNvSpPr/>
          <p:nvPr/>
        </p:nvSpPr>
        <p:spPr>
          <a:xfrm>
            <a:off x="4764701"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7" name="矢印: 五方向 46">
            <a:extLst>
              <a:ext uri="{FF2B5EF4-FFF2-40B4-BE49-F238E27FC236}">
                <a16:creationId xmlns:a16="http://schemas.microsoft.com/office/drawing/2014/main" id="{8616327C-C52A-9432-D4F9-06D2D674F620}"/>
              </a:ext>
            </a:extLst>
          </p:cNvPr>
          <p:cNvSpPr/>
          <p:nvPr/>
        </p:nvSpPr>
        <p:spPr>
          <a:xfrm>
            <a:off x="6129973"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8" name="矢印: 五方向 47">
            <a:extLst>
              <a:ext uri="{FF2B5EF4-FFF2-40B4-BE49-F238E27FC236}">
                <a16:creationId xmlns:a16="http://schemas.microsoft.com/office/drawing/2014/main" id="{796E5E89-9558-264B-C68B-79FBE67C10AB}"/>
              </a:ext>
            </a:extLst>
          </p:cNvPr>
          <p:cNvSpPr/>
          <p:nvPr/>
        </p:nvSpPr>
        <p:spPr>
          <a:xfrm>
            <a:off x="7495245"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9" name="矢印: 五方向 48">
            <a:extLst>
              <a:ext uri="{FF2B5EF4-FFF2-40B4-BE49-F238E27FC236}">
                <a16:creationId xmlns:a16="http://schemas.microsoft.com/office/drawing/2014/main" id="{BE2DA624-6A46-8EE2-46FC-06F18ED00685}"/>
              </a:ext>
            </a:extLst>
          </p:cNvPr>
          <p:cNvSpPr/>
          <p:nvPr/>
        </p:nvSpPr>
        <p:spPr>
          <a:xfrm>
            <a:off x="8860518"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0" name="矢印: 五方向 49">
            <a:extLst>
              <a:ext uri="{FF2B5EF4-FFF2-40B4-BE49-F238E27FC236}">
                <a16:creationId xmlns:a16="http://schemas.microsoft.com/office/drawing/2014/main" id="{734F7E67-CBC7-6D43-0C50-DC530001D94E}"/>
              </a:ext>
            </a:extLst>
          </p:cNvPr>
          <p:cNvSpPr/>
          <p:nvPr/>
        </p:nvSpPr>
        <p:spPr>
          <a:xfrm>
            <a:off x="10225792"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1" name="テキスト ボックス 50">
            <a:extLst>
              <a:ext uri="{FF2B5EF4-FFF2-40B4-BE49-F238E27FC236}">
                <a16:creationId xmlns:a16="http://schemas.microsoft.com/office/drawing/2014/main" id="{1CEF4520-765E-37A5-81E6-DF83B3A96855}"/>
              </a:ext>
            </a:extLst>
          </p:cNvPr>
          <p:cNvSpPr txBox="1"/>
          <p:nvPr/>
        </p:nvSpPr>
        <p:spPr>
          <a:xfrm>
            <a:off x="777063" y="324416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52" name="正方形/長方形 51">
            <a:extLst>
              <a:ext uri="{FF2B5EF4-FFF2-40B4-BE49-F238E27FC236}">
                <a16:creationId xmlns:a16="http://schemas.microsoft.com/office/drawing/2014/main" id="{91B316DE-22FB-CC6C-337C-891E9F9511C0}"/>
              </a:ext>
            </a:extLst>
          </p:cNvPr>
          <p:cNvSpPr/>
          <p:nvPr/>
        </p:nvSpPr>
        <p:spPr>
          <a:xfrm>
            <a:off x="2034156" y="205150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3" name="正方形/長方形 52">
            <a:extLst>
              <a:ext uri="{FF2B5EF4-FFF2-40B4-BE49-F238E27FC236}">
                <a16:creationId xmlns:a16="http://schemas.microsoft.com/office/drawing/2014/main" id="{66CDF18F-2BBB-6501-E1F9-AAA0B62365E9}"/>
              </a:ext>
            </a:extLst>
          </p:cNvPr>
          <p:cNvSpPr/>
          <p:nvPr/>
        </p:nvSpPr>
        <p:spPr>
          <a:xfrm>
            <a:off x="4764702" y="205150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4" name="正方形/長方形 53">
            <a:extLst>
              <a:ext uri="{FF2B5EF4-FFF2-40B4-BE49-F238E27FC236}">
                <a16:creationId xmlns:a16="http://schemas.microsoft.com/office/drawing/2014/main" id="{5F5F3D33-D579-04D9-A0FB-BE87D5969C07}"/>
              </a:ext>
            </a:extLst>
          </p:cNvPr>
          <p:cNvSpPr/>
          <p:nvPr/>
        </p:nvSpPr>
        <p:spPr>
          <a:xfrm>
            <a:off x="8860517" y="205150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5" name="テキスト ボックス 54">
            <a:extLst>
              <a:ext uri="{FF2B5EF4-FFF2-40B4-BE49-F238E27FC236}">
                <a16:creationId xmlns:a16="http://schemas.microsoft.com/office/drawing/2014/main" id="{A4EE34EF-7428-9D5B-82B0-B3864E72B4C1}"/>
              </a:ext>
            </a:extLst>
          </p:cNvPr>
          <p:cNvSpPr txBox="1"/>
          <p:nvPr/>
        </p:nvSpPr>
        <p:spPr>
          <a:xfrm>
            <a:off x="777063" y="205150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56" name="正方形/長方形 55">
            <a:extLst>
              <a:ext uri="{FF2B5EF4-FFF2-40B4-BE49-F238E27FC236}">
                <a16:creationId xmlns:a16="http://schemas.microsoft.com/office/drawing/2014/main" id="{5D90A43B-68E1-CD71-5C14-BA80EE96EA8A}"/>
              </a:ext>
            </a:extLst>
          </p:cNvPr>
          <p:cNvSpPr/>
          <p:nvPr/>
        </p:nvSpPr>
        <p:spPr>
          <a:xfrm>
            <a:off x="4764700" y="3752600"/>
            <a:ext cx="6649091"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7" name="テキスト ボックス 56">
            <a:extLst>
              <a:ext uri="{FF2B5EF4-FFF2-40B4-BE49-F238E27FC236}">
                <a16:creationId xmlns:a16="http://schemas.microsoft.com/office/drawing/2014/main" id="{438BEFD9-B132-DF90-CB89-FB3334FA8434}"/>
              </a:ext>
            </a:extLst>
          </p:cNvPr>
          <p:cNvSpPr txBox="1"/>
          <p:nvPr/>
        </p:nvSpPr>
        <p:spPr>
          <a:xfrm>
            <a:off x="1920271" y="1414287"/>
            <a:ext cx="1864613"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（グリーン製品生産開始）</a:t>
            </a:r>
            <a:endParaRPr kumimoji="1" lang="en-US" altLang="ja-JP" sz="1200">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4BC6A7A5-A419-CDA6-2AC2-158F35E07F86}"/>
              </a:ext>
            </a:extLst>
          </p:cNvPr>
          <p:cNvSpPr/>
          <p:nvPr/>
        </p:nvSpPr>
        <p:spPr>
          <a:xfrm>
            <a:off x="2034154" y="5081880"/>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1CB5CBDB-8283-125E-ECB4-14D944FBAA03}"/>
              </a:ext>
            </a:extLst>
          </p:cNvPr>
          <p:cNvSpPr txBox="1"/>
          <p:nvPr/>
        </p:nvSpPr>
        <p:spPr>
          <a:xfrm>
            <a:off x="778208" y="5089421"/>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13C40DF4-4DA5-103B-C07F-FB0A1A6BBE53}"/>
              </a:ext>
            </a:extLst>
          </p:cNvPr>
          <p:cNvSpPr/>
          <p:nvPr/>
        </p:nvSpPr>
        <p:spPr>
          <a:xfrm>
            <a:off x="2034155" y="2393613"/>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4FB2D2E-B503-AAE2-6D57-D785BF0337C0}"/>
              </a:ext>
            </a:extLst>
          </p:cNvPr>
          <p:cNvSpPr/>
          <p:nvPr/>
        </p:nvSpPr>
        <p:spPr>
          <a:xfrm>
            <a:off x="4764702" y="2393613"/>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2A3EFEBE-06B4-ACDF-3EA0-13324A4D5360}"/>
              </a:ext>
            </a:extLst>
          </p:cNvPr>
          <p:cNvSpPr/>
          <p:nvPr/>
        </p:nvSpPr>
        <p:spPr>
          <a:xfrm>
            <a:off x="8860517" y="2393613"/>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13A7D269-D7C2-564D-5FC7-64CCFC3FE8B9}"/>
              </a:ext>
            </a:extLst>
          </p:cNvPr>
          <p:cNvSpPr txBox="1"/>
          <p:nvPr/>
        </p:nvSpPr>
        <p:spPr>
          <a:xfrm>
            <a:off x="777063" y="2393613"/>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64" name="正方形/長方形 63">
            <a:extLst>
              <a:ext uri="{FF2B5EF4-FFF2-40B4-BE49-F238E27FC236}">
                <a16:creationId xmlns:a16="http://schemas.microsoft.com/office/drawing/2014/main" id="{FF174D7D-86EC-082A-10F1-4FA4AB26F5D6}"/>
              </a:ext>
            </a:extLst>
          </p:cNvPr>
          <p:cNvSpPr/>
          <p:nvPr/>
        </p:nvSpPr>
        <p:spPr>
          <a:xfrm>
            <a:off x="2034154" y="5948673"/>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5" name="テキスト ボックス 64">
            <a:extLst>
              <a:ext uri="{FF2B5EF4-FFF2-40B4-BE49-F238E27FC236}">
                <a16:creationId xmlns:a16="http://schemas.microsoft.com/office/drawing/2014/main" id="{5DA1B8B6-0083-10EF-9ECB-972120B43D97}"/>
              </a:ext>
            </a:extLst>
          </p:cNvPr>
          <p:cNvSpPr txBox="1"/>
          <p:nvPr/>
        </p:nvSpPr>
        <p:spPr>
          <a:xfrm>
            <a:off x="778208" y="5956214"/>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安定的な</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2A674D07-3E12-35E9-13B0-B0053C918A3F}"/>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申請共通の計画・取組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→生産物・量、生産物の用途先、使用原料、調達量を明記の上、原料の調達候補先、調達量、交渉状況、安価且つ安定的な調達に向けた取組等について、時間軸で記載すること。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申請における、各社共通の計画・取組について記載すること。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r>
              <a:rPr lang="ja-JP" altLang="en-US" sz="1400" dirty="0">
                <a:solidFill>
                  <a:schemeClr val="tx1"/>
                </a:solidFill>
                <a:latin typeface="Meiryo UI" panose="020B0604030504040204" pitchFamily="50" charset="-128"/>
                <a:ea typeface="Meiryo UI" panose="020B0604030504040204" pitchFamily="50" charset="-128"/>
              </a:rPr>
              <a:t>例えば、安価且つ安定的な調達を、同一の施策の中で一体的に講じる場合には、「安価な調達に向けた取組」及び「安定的な調達に向けた取組」の欄を一つに統合することを妨げない。</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88671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FA3EAEA-318A-F0CA-B4E5-E798E926CAB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AFA3EAEA-318A-F0CA-B4E5-E798E926CAB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ⅴ</a:t>
            </a:r>
            <a:r>
              <a:rPr lang="ja-JP" altLang="en-US" sz="2000" dirty="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4271B7CD-CBB1-A51B-50C0-6FE55F8A92FF}"/>
              </a:ext>
            </a:extLst>
          </p:cNvPr>
          <p:cNvGraphicFramePr>
            <a:graphicFrameLocks noChangeAspect="1"/>
          </p:cNvGraphicFramePr>
          <p:nvPr>
            <p:custDataLst>
              <p:tags r:id="rId1"/>
            </p:custDataLst>
            <p:extLst>
              <p:ext uri="{D42A27DB-BD31-4B8C-83A1-F6EECF244321}">
                <p14:modId xmlns:p14="http://schemas.microsoft.com/office/powerpoint/2010/main" val="942932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4271B7CD-CBB1-A51B-50C0-6FE55F8A92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（燃料転換又は製造プロセス転換）</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（構造転換）</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公募要領「</a:t>
            </a:r>
            <a:r>
              <a:rPr kumimoji="1" lang="en-US" altLang="zh-TW" sz="1200" dirty="0">
                <a:solidFill>
                  <a:schemeClr val="tx1"/>
                </a:solidFill>
                <a:latin typeface="Meiryo UI" panose="020B0604030504040204" pitchFamily="50" charset="-128"/>
                <a:ea typeface="Meiryo UI" panose="020B0604030504040204" pitchFamily="50" charset="-128"/>
              </a:rPr>
              <a:t>1.2. </a:t>
            </a:r>
            <a:r>
              <a:rPr kumimoji="1" lang="zh-TW" altLang="en-US" sz="1200" dirty="0">
                <a:solidFill>
                  <a:schemeClr val="tx1"/>
                </a:solidFill>
                <a:latin typeface="Meiryo UI" panose="020B0604030504040204" pitchFamily="50" charset="-128"/>
                <a:ea typeface="Meiryo UI" panose="020B0604030504040204" pitchFamily="50" charset="-128"/>
              </a:rPr>
              <a:t>事業目的」</a:t>
            </a:r>
            <a:r>
              <a:rPr kumimoji="1" lang="ja-JP" altLang="en-US" sz="1200" dirty="0">
                <a:solidFill>
                  <a:schemeClr val="tx1"/>
                </a:solidFill>
                <a:latin typeface="Meiryo UI" panose="020B0604030504040204" pitchFamily="50" charset="-128"/>
                <a:ea typeface="Meiryo UI" panose="020B0604030504040204" pitchFamily="50" charset="-128"/>
              </a:rPr>
              <a:t>を踏まえ、内需型</a:t>
            </a:r>
            <a:r>
              <a:rPr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（幹事会社）</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（共同実施者）</a:t>
            </a:r>
            <a:endParaRPr lang="en-US" altLang="ja-JP" sz="1200">
              <a:solidFill>
                <a:schemeClr val="tx1"/>
              </a:solidFill>
              <a:latin typeface="Meiryo UI" panose="020B0604030504040204" pitchFamily="50" charset="-128"/>
              <a:ea typeface="Meiryo UI" panose="020B0604030504040204" pitchFamily="50" charset="-128"/>
            </a:endParaRPr>
          </a:p>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主要用途市場</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川下</a:t>
            </a:r>
            <a:r>
              <a:rPr kumimoji="1" lang="en-US" altLang="ja-JP" sz="1200" baseline="30000" dirty="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川上</a:t>
            </a:r>
            <a:r>
              <a:rPr kumimoji="1" lang="en-US" altLang="ja-JP" sz="1200" baseline="300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dirty="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r>
              <a:rPr lang="ja-JP" altLang="en-US" sz="800" dirty="0">
                <a:solidFill>
                  <a:schemeClr val="tx1"/>
                </a:solidFill>
                <a:latin typeface="Meiryo UI" panose="020B0604030504040204" pitchFamily="50" charset="-128"/>
                <a:ea typeface="Meiryo UI" panose="020B0604030504040204" pitchFamily="50" charset="-128"/>
              </a:rPr>
              <a:t>（「燃料転換」又は「構造転換（燃料転換）」のいずれかを記載）</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事業所名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dirty="0">
                <a:solidFill>
                  <a:schemeClr val="tx1"/>
                </a:solidFill>
                <a:latin typeface="Meiryo UI" panose="020B0604030504040204" pitchFamily="50" charset="-128"/>
                <a:ea typeface="Meiryo UI" panose="020B0604030504040204" pitchFamily="50" charset="-128"/>
              </a:rPr>
              <a:t>※1</a:t>
            </a:r>
            <a:r>
              <a:rPr lang="ja-JP" altLang="en-US" sz="1000" dirty="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4"/>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6DDE1B2-BEC3-E6E7-F1C6-E3DFD2B8AF0B}"/>
              </a:ext>
            </a:extLst>
          </p:cNvPr>
          <p:cNvGraphicFramePr>
            <a:graphicFrameLocks noChangeAspect="1"/>
          </p:cNvGraphicFramePr>
          <p:nvPr>
            <p:custDataLst>
              <p:tags r:id="rId1"/>
            </p:custDataLst>
            <p:extLst>
              <p:ext uri="{D42A27DB-BD31-4B8C-83A1-F6EECF244321}">
                <p14:modId xmlns:p14="http://schemas.microsoft.com/office/powerpoint/2010/main" val="2594745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6DDE1B2-BEC3-E6E7-F1C6-E3DFD2B8AF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構造転換（燃料転換）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ⅶ</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u="sng"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構造転換の内容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構造転換に該当する理由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→自ら経営効率化を図り、</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構造転換（補助率が</a:t>
            </a:r>
            <a:r>
              <a:rPr lang="en-US" altLang="ja-JP" sz="1400" dirty="0">
                <a:solidFill>
                  <a:srgbClr val="FF0000"/>
                </a:solidFill>
                <a:latin typeface="Meiryo UI" panose="020B0604030504040204" pitchFamily="50" charset="-128"/>
                <a:ea typeface="Meiryo UI" panose="020B0604030504040204" pitchFamily="50" charset="-128"/>
              </a:rPr>
              <a:t>1/2</a:t>
            </a:r>
            <a:r>
              <a:rPr lang="ja-JP" altLang="en-US" sz="1400" dirty="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→補助率</a:t>
            </a:r>
            <a:r>
              <a:rPr lang="en-US" altLang="ja-JP" sz="1400" dirty="0">
                <a:solidFill>
                  <a:srgbClr val="FF0000"/>
                </a:solidFill>
                <a:latin typeface="Meiryo UI" panose="020B0604030504040204" pitchFamily="50" charset="-128"/>
                <a:ea typeface="Meiryo UI" panose="020B0604030504040204" pitchFamily="50" charset="-128"/>
              </a:rPr>
              <a:t>1/3</a:t>
            </a:r>
            <a:r>
              <a:rPr lang="ja-JP" altLang="en-US" sz="1400" dirty="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燃料転換の申請者（構造転換を伴わない）は、本頁は記載せず削除すること。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B6F4D7A9-B17B-6129-E9FB-B017B22E9EFA}"/>
              </a:ext>
            </a:extLst>
          </p:cNvPr>
          <p:cNvGraphicFramePr>
            <a:graphicFrameLocks noChangeAspect="1"/>
          </p:cNvGraphicFramePr>
          <p:nvPr>
            <p:custDataLst>
              <p:tags r:id="rId1"/>
            </p:custDataLst>
            <p:extLst>
              <p:ext uri="{D42A27DB-BD31-4B8C-83A1-F6EECF244321}">
                <p14:modId xmlns:p14="http://schemas.microsoft.com/office/powerpoint/2010/main" val="2791277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1" name="think-cell data - do not delete" hidden="1">
                        <a:extLst>
                          <a:ext uri="{FF2B5EF4-FFF2-40B4-BE49-F238E27FC236}">
                            <a16:creationId xmlns:a16="http://schemas.microsoft.com/office/drawing/2014/main" id="{B6F4D7A9-B17B-6129-E9FB-B017B22E9E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間接補助事業の実施により、自社のみならず、</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F266C-1F36-3099-ECBC-3527F32F3FB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51AF36D0-A320-9958-DA08-C1A4721C86B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87AC1242-08A8-E284-F807-D748472E351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事業による燃料転換により、</a:t>
            </a:r>
            <a:r>
              <a:rPr kumimoji="1" lang="ja-JP" altLang="en-US" b="1">
                <a:solidFill>
                  <a:schemeClr val="tx1"/>
                </a:solidFill>
              </a:rPr>
              <a:t>トランジション期</a:t>
            </a:r>
            <a:r>
              <a:rPr kumimoji="1" lang="ja-JP" altLang="en-US">
                <a:solidFill>
                  <a:schemeClr val="tx1"/>
                </a:solidFill>
              </a:rPr>
              <a:t>に基準値比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209F25E1-E3AC-59B8-C6DC-5C636F6035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E5623474-0ACF-6ECB-96CB-AE18BD3204A9}"/>
              </a:ext>
            </a:extLst>
          </p:cNvPr>
          <p:cNvSpPr txBox="1"/>
          <p:nvPr/>
        </p:nvSpPr>
        <p:spPr>
          <a:xfrm>
            <a:off x="156001" y="2288220"/>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間接補助事業終了年度の翌年度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BE134D8F-83B4-FC49-5867-5C96914112A2}"/>
              </a:ext>
            </a:extLst>
          </p:cNvPr>
          <p:cNvSpPr txBox="1"/>
          <p:nvPr/>
        </p:nvSpPr>
        <p:spPr>
          <a:xfrm>
            <a:off x="3038901" y="2288220"/>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6" name="TextBox 40">
            <a:extLst>
              <a:ext uri="{FF2B5EF4-FFF2-40B4-BE49-F238E27FC236}">
                <a16:creationId xmlns:a16="http://schemas.microsoft.com/office/drawing/2014/main" id="{B15F12C3-4077-E712-1919-CBF4A45B3808}"/>
              </a:ext>
            </a:extLst>
          </p:cNvPr>
          <p:cNvSpPr txBox="1"/>
          <p:nvPr/>
        </p:nvSpPr>
        <p:spPr>
          <a:xfrm>
            <a:off x="156001" y="3752698"/>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83C89BD-80BA-F025-015A-2A7EF8AA18E4}"/>
              </a:ext>
            </a:extLst>
          </p:cNvPr>
          <p:cNvSpPr txBox="1"/>
          <p:nvPr/>
        </p:nvSpPr>
        <p:spPr>
          <a:xfrm>
            <a:off x="1041991" y="3752698"/>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燃料転換前</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燃料転換後（トランジション期）</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C</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D</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75481428-95DE-400F-BA7F-0EC71A3A412C}"/>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a:t>
            </a:r>
            <a:r>
              <a:rPr lang="ja-JP" altLang="en-US" sz="1400">
                <a:solidFill>
                  <a:prstClr val="black"/>
                </a:solidFill>
                <a:latin typeface="Meiryo UI" panose="020B0604030504040204" pitchFamily="50" charset="-128"/>
                <a:ea typeface="Meiryo UI" panose="020B0604030504040204" pitchFamily="50" charset="-128"/>
              </a:rPr>
              <a:t>トランジション期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3DA54DB0-EC06-ABAD-DEF6-9CB5EB8F39CA}"/>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（基準値比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D9D66116-3714-FC9E-137F-AABB79546566}"/>
              </a:ext>
            </a:extLst>
          </p:cNvPr>
          <p:cNvSpPr txBox="1"/>
          <p:nvPr/>
        </p:nvSpPr>
        <p:spPr>
          <a:xfrm>
            <a:off x="5769884" y="1551334"/>
            <a:ext cx="796017" cy="35933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6E2D34AB-6D8C-B2DE-6F67-4A1212F4B6DA}"/>
              </a:ext>
            </a:extLst>
          </p:cNvPr>
          <p:cNvSpPr txBox="1"/>
          <p:nvPr/>
        </p:nvSpPr>
        <p:spPr>
          <a:xfrm>
            <a:off x="6655874" y="1551334"/>
            <a:ext cx="5380125" cy="359337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BB5192C1-3CAF-C62C-F583-CE31CABB06DB}"/>
              </a:ext>
            </a:extLst>
          </p:cNvPr>
          <p:cNvSpPr txBox="1"/>
          <p:nvPr/>
        </p:nvSpPr>
        <p:spPr>
          <a:xfrm>
            <a:off x="156001" y="3020459"/>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原則、令和</a:t>
            </a:r>
            <a:r>
              <a:rPr kumimoji="1" lang="en-US" altLang="ja-JP" sz="1050">
                <a:solidFill>
                  <a:schemeClr val="tx1"/>
                </a:solidFill>
                <a:latin typeface="Meiryo UI" panose="020B0604030504040204" pitchFamily="50" charset="-128"/>
                <a:ea typeface="Meiryo UI" panose="020B0604030504040204" pitchFamily="50" charset="-128"/>
              </a:rPr>
              <a:t>4</a:t>
            </a:r>
            <a:r>
              <a:rPr kumimoji="1" lang="ja-JP" altLang="en-US" sz="1050">
                <a:solidFill>
                  <a:schemeClr val="tx1"/>
                </a:solidFill>
                <a:latin typeface="Meiryo UI" panose="020B0604030504040204" pitchFamily="50" charset="-128"/>
                <a:ea typeface="Meiryo UI" panose="020B0604030504040204" pitchFamily="50" charset="-128"/>
              </a:rPr>
              <a:t>年度～</a:t>
            </a:r>
            <a:r>
              <a:rPr kumimoji="1" lang="en-US" altLang="ja-JP" sz="1050">
                <a:solidFill>
                  <a:schemeClr val="tx1"/>
                </a:solidFill>
                <a:latin typeface="Meiryo UI" panose="020B0604030504040204" pitchFamily="50" charset="-128"/>
                <a:ea typeface="Meiryo UI" panose="020B0604030504040204" pitchFamily="50" charset="-128"/>
              </a:rPr>
              <a:t>6</a:t>
            </a:r>
            <a:r>
              <a:rPr kumimoji="1" lang="ja-JP" altLang="en-US" sz="1050">
                <a:solidFill>
                  <a:schemeClr val="tx1"/>
                </a:solidFill>
                <a:latin typeface="Meiryo UI" panose="020B0604030504040204" pitchFamily="50" charset="-128"/>
                <a:ea typeface="Meiryo UI" panose="020B0604030504040204" pitchFamily="50" charset="-128"/>
              </a:rPr>
              <a:t>年度の平均値とする</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B0DBEEF2-65D7-7BB6-3C29-1BFE9FFD1A3F}"/>
              </a:ext>
            </a:extLst>
          </p:cNvPr>
          <p:cNvSpPr txBox="1"/>
          <p:nvPr/>
        </p:nvSpPr>
        <p:spPr>
          <a:xfrm>
            <a:off x="3038901" y="3020459"/>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565A702E-DDC2-E57F-638F-6A6D2610FB7F}"/>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C5D581E6-28AB-D6DC-88E3-02306E08021A}"/>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2" name="正方形/長方形 51">
            <a:extLst>
              <a:ext uri="{FF2B5EF4-FFF2-40B4-BE49-F238E27FC236}">
                <a16:creationId xmlns:a16="http://schemas.microsoft.com/office/drawing/2014/main" id="{DB75773B-87B7-A3E6-8F19-E2C38385376D}"/>
              </a:ext>
            </a:extLst>
          </p:cNvPr>
          <p:cNvSpPr/>
          <p:nvPr/>
        </p:nvSpPr>
        <p:spPr>
          <a:xfrm>
            <a:off x="2161953" y="1851418"/>
            <a:ext cx="7868093" cy="35889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→導出根拠の導出過程には、エネルギー消費量やそれに対する排出原単位（排出量を示す係数）を基に排出削減量を導出した計算式を、出典には、排出原単位の出典及びデータベース元等を記載すること。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そのうえで以下に留意すること。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■第三者が削減量の算定を再現できるように、導出過程を明確に記載すること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■紙面が足りない場合には頁を追加すること</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また、「排出量削減に向けた取組」は、商用生産時の原材料調達から製造・廃棄までの「ライフサイクル全体」での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a:solidFill>
                  <a:schemeClr val="tx1"/>
                </a:solidFill>
                <a:latin typeface="Meiryo UI" panose="020B0604030504040204" pitchFamily="50" charset="-128"/>
                <a:ea typeface="Meiryo UI" panose="020B0604030504040204" pitchFamily="50" charset="-128"/>
              </a:rPr>
              <a:t>補助事業期間において、トランジション期を経ずに</a:t>
            </a:r>
            <a:r>
              <a:rPr lang="en-US" altLang="ja-JP" sz="1400" u="sng">
                <a:solidFill>
                  <a:schemeClr val="tx1"/>
                </a:solidFill>
                <a:latin typeface="Meiryo UI" panose="020B0604030504040204" pitchFamily="50" charset="-128"/>
                <a:ea typeface="Meiryo UI" panose="020B0604030504040204" pitchFamily="50" charset="-128"/>
              </a:rPr>
              <a:t>CN</a:t>
            </a:r>
            <a:r>
              <a:rPr lang="ja-JP" altLang="en-US" sz="1400" u="sng">
                <a:solidFill>
                  <a:schemeClr val="tx1"/>
                </a:solidFill>
                <a:latin typeface="Meiryo UI" panose="020B0604030504040204" pitchFamily="50" charset="-128"/>
                <a:ea typeface="Meiryo UI" panose="020B0604030504040204" pitchFamily="50" charset="-128"/>
              </a:rPr>
              <a:t>移行期となる場合は、本頁を省略可し、次頁（</a:t>
            </a:r>
            <a:r>
              <a:rPr lang="en-US" altLang="ja-JP" sz="1400" u="sng">
                <a:solidFill>
                  <a:schemeClr val="tx1"/>
                </a:solidFill>
                <a:latin typeface="Meiryo UI" panose="020B0604030504040204" pitchFamily="50" charset="-128"/>
                <a:ea typeface="Meiryo UI" panose="020B0604030504040204" pitchFamily="50" charset="-128"/>
              </a:rPr>
              <a:t>CN</a:t>
            </a:r>
            <a:r>
              <a:rPr lang="ja-JP" altLang="en-US" sz="1400" u="sng">
                <a:solidFill>
                  <a:schemeClr val="tx1"/>
                </a:solidFill>
                <a:latin typeface="Meiryo UI" panose="020B0604030504040204" pitchFamily="50" charset="-128"/>
                <a:ea typeface="Meiryo UI" panose="020B0604030504040204" pitchFamily="50" charset="-128"/>
              </a:rPr>
              <a:t>移行期）のみを記載すること。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A6C0079D-818B-8972-664B-EAE1E139F98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20790899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D73AF-62ED-9105-E0D2-37A87FBB0EE4}"/>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B2765ED0-ADA8-34F5-CA81-F717261DA76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4" name="think-cell data - do not delete" hidden="1">
                        <a:extLst>
                          <a:ext uri="{FF2B5EF4-FFF2-40B4-BE49-F238E27FC236}">
                            <a16:creationId xmlns:a16="http://schemas.microsoft.com/office/drawing/2014/main" id="{B2765ED0-ADA8-34F5-CA81-F717261DA7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C397A707-CCC1-A9CF-5EF5-0CF193A0E57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67BF040B-D48F-2952-A51A-F77DC8C1A4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事業による燃料転換により、</a:t>
            </a:r>
            <a:r>
              <a:rPr lang="en-US" altLang="ja-JP" b="1">
                <a:solidFill>
                  <a:schemeClr val="tx1"/>
                </a:solidFill>
              </a:rPr>
              <a:t>CN</a:t>
            </a:r>
            <a:r>
              <a:rPr lang="ja-JP" altLang="en-US" b="1">
                <a:solidFill>
                  <a:schemeClr val="tx1"/>
                </a:solidFill>
              </a:rPr>
              <a:t>移行</a:t>
            </a:r>
            <a:r>
              <a:rPr kumimoji="1" lang="ja-JP" altLang="en-US" b="1">
                <a:solidFill>
                  <a:schemeClr val="tx1"/>
                </a:solidFill>
              </a:rPr>
              <a:t>期</a:t>
            </a:r>
            <a:r>
              <a:rPr kumimoji="1" lang="ja-JP" altLang="en-US">
                <a:solidFill>
                  <a:schemeClr val="tx1"/>
                </a:solidFill>
              </a:rPr>
              <a:t>に基準値比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90A50077-6B75-6689-73A6-F0556C23876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40">
            <a:extLst>
              <a:ext uri="{FF2B5EF4-FFF2-40B4-BE49-F238E27FC236}">
                <a16:creationId xmlns:a16="http://schemas.microsoft.com/office/drawing/2014/main" id="{ED7C06BF-5E01-B975-967F-58E843F4BC4C}"/>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43D7CB8E-0CE8-4CE0-0788-5923B9FEB4C9}"/>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燃料転換前</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燃料転換後（</a:t>
            </a:r>
            <a:r>
              <a:rPr lang="en-US" altLang="ja-JP" sz="1400">
                <a:solidFill>
                  <a:schemeClr val="tx1"/>
                </a:solidFill>
                <a:latin typeface="Meiryo UI" panose="020B0604030504040204" pitchFamily="50" charset="-128"/>
                <a:ea typeface="Meiryo UI" panose="020B0604030504040204" pitchFamily="50" charset="-128"/>
              </a:rPr>
              <a:t>CN</a:t>
            </a:r>
            <a:r>
              <a:rPr lang="ja-JP" altLang="en-US" sz="1400">
                <a:solidFill>
                  <a:schemeClr val="tx1"/>
                </a:solidFill>
                <a:latin typeface="Meiryo UI" panose="020B0604030504040204" pitchFamily="50" charset="-128"/>
                <a:ea typeface="Meiryo UI" panose="020B0604030504040204" pitchFamily="50" charset="-128"/>
              </a:rPr>
              <a:t>移行期）</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C</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D</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2AFDE130-1600-934D-7357-EDB3D48AAE8D}"/>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a:t>
            </a:r>
            <a:r>
              <a:rPr lang="ja-JP" altLang="en-US" sz="1400">
                <a:solidFill>
                  <a:prstClr val="black"/>
                </a:solidFill>
                <a:latin typeface="Meiryo UI" panose="020B0604030504040204" pitchFamily="50" charset="-128"/>
                <a:ea typeface="Meiryo UI" panose="020B0604030504040204" pitchFamily="50" charset="-128"/>
              </a:rPr>
              <a:t>（目標値）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※CN</a:t>
            </a:r>
            <a:r>
              <a:rPr lang="ja-JP" altLang="en-US" sz="1400">
                <a:solidFill>
                  <a:prstClr val="black"/>
                </a:solidFill>
                <a:latin typeface="Meiryo UI" panose="020B0604030504040204" pitchFamily="50" charset="-128"/>
                <a:ea typeface="Meiryo UI" panose="020B0604030504040204" pitchFamily="50" charset="-128"/>
              </a:rPr>
              <a:t>移行期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DFAA5E36-C2F3-FCFC-0DE7-E9DC4D293E14}"/>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基準値</a:t>
            </a:r>
            <a:r>
              <a:rPr kumimoji="1" lang="ja-JP" altLang="en-US" sz="1400">
                <a:solidFill>
                  <a:schemeClr val="tx1"/>
                </a:solidFill>
                <a:latin typeface="Meiryo UI" panose="020B0604030504040204" pitchFamily="50" charset="-128"/>
                <a:ea typeface="Meiryo UI" panose="020B0604030504040204" pitchFamily="50" charset="-128"/>
              </a:rPr>
              <a:t>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45C89BBA-737F-DFCF-B9E8-C95005EBA26C}"/>
              </a:ext>
            </a:extLst>
          </p:cNvPr>
          <p:cNvSpPr txBox="1"/>
          <p:nvPr/>
        </p:nvSpPr>
        <p:spPr>
          <a:xfrm>
            <a:off x="5769884" y="1551334"/>
            <a:ext cx="796017" cy="36123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530DE97F-4618-62AF-E865-8C41151C428C}"/>
              </a:ext>
            </a:extLst>
          </p:cNvPr>
          <p:cNvSpPr txBox="1"/>
          <p:nvPr/>
        </p:nvSpPr>
        <p:spPr>
          <a:xfrm>
            <a:off x="6655874" y="1551334"/>
            <a:ext cx="5380125" cy="361233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D895B229-B9DC-A6CA-AEED-5792350DA279}"/>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D50340DC-CD82-B8F2-ABBB-451617463014}"/>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98501B78-8A72-E051-44CA-D0C6165039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extBox 40">
            <a:extLst>
              <a:ext uri="{FF2B5EF4-FFF2-40B4-BE49-F238E27FC236}">
                <a16:creationId xmlns:a16="http://schemas.microsoft.com/office/drawing/2014/main" id="{A47AAF5B-680B-988D-CA70-489178EA89CE}"/>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5B8DDEF7-660B-A884-A185-099078DEDB9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9" name="TextBox 40">
            <a:extLst>
              <a:ext uri="{FF2B5EF4-FFF2-40B4-BE49-F238E27FC236}">
                <a16:creationId xmlns:a16="http://schemas.microsoft.com/office/drawing/2014/main" id="{7D7B4116-27B2-05D0-C06A-F363B3E88801}"/>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原則、令和</a:t>
            </a:r>
            <a:r>
              <a:rPr lang="en-US" altLang="ja-JP" sz="1050">
                <a:solidFill>
                  <a:schemeClr val="tx1"/>
                </a:solidFill>
                <a:latin typeface="Meiryo UI" panose="020B0604030504040204" pitchFamily="50" charset="-128"/>
                <a:ea typeface="Meiryo UI" panose="020B0604030504040204" pitchFamily="50" charset="-128"/>
              </a:rPr>
              <a:t>4</a:t>
            </a:r>
            <a:r>
              <a:rPr lang="ja-JP" altLang="en-US" sz="1050">
                <a:solidFill>
                  <a:schemeClr val="tx1"/>
                </a:solidFill>
                <a:latin typeface="Meiryo UI" panose="020B0604030504040204" pitchFamily="50" charset="-128"/>
                <a:ea typeface="Meiryo UI" panose="020B0604030504040204" pitchFamily="50" charset="-128"/>
              </a:rPr>
              <a:t>年度～</a:t>
            </a:r>
            <a:r>
              <a:rPr lang="en-US" altLang="ja-JP" sz="1050">
                <a:solidFill>
                  <a:schemeClr val="tx1"/>
                </a:solidFill>
                <a:latin typeface="Meiryo UI" panose="020B0604030504040204" pitchFamily="50" charset="-128"/>
                <a:ea typeface="Meiryo UI" panose="020B0604030504040204" pitchFamily="50" charset="-128"/>
              </a:rPr>
              <a:t>6</a:t>
            </a:r>
            <a:r>
              <a:rPr lang="ja-JP" altLang="en-US" sz="1050">
                <a:solidFill>
                  <a:schemeClr val="tx1"/>
                </a:solidFill>
                <a:latin typeface="Meiryo UI" panose="020B0604030504040204" pitchFamily="50" charset="-128"/>
                <a:ea typeface="Meiryo UI" panose="020B0604030504040204" pitchFamily="50" charset="-128"/>
              </a:rPr>
              <a:t>年度の平均値とする</a:t>
            </a:r>
          </a:p>
        </p:txBody>
      </p:sp>
      <p:sp>
        <p:nvSpPr>
          <p:cNvPr id="10" name="TextBox 40">
            <a:extLst>
              <a:ext uri="{FF2B5EF4-FFF2-40B4-BE49-F238E27FC236}">
                <a16:creationId xmlns:a16="http://schemas.microsoft.com/office/drawing/2014/main" id="{AFA461F6-296C-C84B-4B7B-82EBC8C5B7E5}"/>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1" name="TextBox 40">
            <a:extLst>
              <a:ext uri="{FF2B5EF4-FFF2-40B4-BE49-F238E27FC236}">
                <a16:creationId xmlns:a16="http://schemas.microsoft.com/office/drawing/2014/main" id="{E4AF8B70-5482-EBE1-FAF8-14D005E53FC7}"/>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※2034</a:t>
            </a:r>
            <a:r>
              <a:rPr kumimoji="1" lang="ja-JP" altLang="en-US" sz="1050">
                <a:solidFill>
                  <a:schemeClr val="tx1"/>
                </a:solidFill>
                <a:latin typeface="Meiryo UI" panose="020B0604030504040204" pitchFamily="50" charset="-128"/>
                <a:ea typeface="Meiryo UI" panose="020B0604030504040204" pitchFamily="50" charset="-128"/>
              </a:rPr>
              <a:t>年度を目途</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6045319F-7350-A5E0-7ACC-B0BECC73004F}"/>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B399FE7-B170-4D44-CE3A-658A0D313B29}"/>
              </a:ext>
            </a:extLst>
          </p:cNvPr>
          <p:cNvSpPr/>
          <p:nvPr/>
        </p:nvSpPr>
        <p:spPr>
          <a:xfrm>
            <a:off x="2161953" y="1886425"/>
            <a:ext cx="7868093" cy="353855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→「直接排出</a:t>
            </a:r>
            <a:r>
              <a:rPr lang="en-US" altLang="ja-JP" sz="1400">
                <a:solidFill>
                  <a:srgbClr val="FF0000"/>
                </a:solidFill>
                <a:latin typeface="Meiryo UI" panose="020B0604030504040204" pitchFamily="50" charset="-128"/>
                <a:ea typeface="Meiryo UI" panose="020B0604030504040204" pitchFamily="50" charset="-128"/>
              </a:rPr>
              <a:t>(Scope1)</a:t>
            </a:r>
            <a:r>
              <a:rPr lang="ja-JP" altLang="en-US" sz="1400">
                <a:solidFill>
                  <a:srgbClr val="FF0000"/>
                </a:solidFill>
                <a:latin typeface="Meiryo UI" panose="020B0604030504040204" pitchFamily="50" charset="-128"/>
                <a:ea typeface="Meiryo UI" panose="020B0604030504040204" pitchFamily="50" charset="-128"/>
              </a:rPr>
              <a:t>で</a:t>
            </a:r>
            <a:r>
              <a:rPr lang="en-US" altLang="ja-JP" sz="1400">
                <a:solidFill>
                  <a:srgbClr val="FF0000"/>
                </a:solidFill>
                <a:latin typeface="Meiryo UI" panose="020B0604030504040204" pitchFamily="50" charset="-128"/>
                <a:ea typeface="Meiryo UI" panose="020B0604030504040204" pitchFamily="50" charset="-128"/>
              </a:rPr>
              <a:t>50</a:t>
            </a:r>
            <a:r>
              <a:rPr lang="ja-JP" altLang="en-US" sz="1400">
                <a:solidFill>
                  <a:srgbClr val="FF0000"/>
                </a:solidFill>
                <a:latin typeface="Meiryo UI" panose="020B0604030504040204" pitchFamily="50" charset="-128"/>
                <a:ea typeface="Meiryo UI" panose="020B0604030504040204" pitchFamily="50" charset="-128"/>
              </a:rPr>
              <a:t>％以上削減」が要件であることを踏まえて記載すること。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導出根拠の導出過程には、エネルギー消費量やそれに対する排出原単位（排出量を示す係数）を基に排出削減量を導出した計算式を、出典には、排出原単位の出典及びデータベース元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そのうえで以下に留意すること。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■第三者が削減量の算定を再現できるように、導出過程を明確に記載すること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■紙面が足りない場合には頁を追加すること</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また、「排出量削減に向けた取組」は、商用生産時の原材料調達から製造・廃棄までの「ライフサイクル全体」での</a:t>
            </a:r>
            <a:r>
              <a:rPr lang="en-US" altLang="ja-JP" sz="1400">
                <a:solidFill>
                  <a:srgbClr val="FF0000"/>
                </a:solidFill>
                <a:latin typeface="Meiryo UI" panose="020B0604030504040204" pitchFamily="50" charset="-128"/>
                <a:ea typeface="Meiryo UI" panose="020B0604030504040204" pitchFamily="50" charset="-128"/>
              </a:rPr>
              <a:t>CO2</a:t>
            </a:r>
            <a:r>
              <a:rPr lang="ja-JP" altLang="en-US" sz="140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68253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30" name="think-cell data - do not delete" hidden="1">
            <a:extLst>
              <a:ext uri="{FF2B5EF4-FFF2-40B4-BE49-F238E27FC236}">
                <a16:creationId xmlns:a16="http://schemas.microsoft.com/office/drawing/2014/main" id="{47C99ECB-706F-BA5D-C334-6E7C63AFBB4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0" name="think-cell data - do not delete" hidden="1">
                        <a:extLst>
                          <a:ext uri="{FF2B5EF4-FFF2-40B4-BE49-F238E27FC236}">
                            <a16:creationId xmlns:a16="http://schemas.microsoft.com/office/drawing/2014/main" id="{47C99ECB-706F-BA5D-C334-6E7C63AFBB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様式第３別添３に記載の通り、幹事会社である</a:t>
            </a:r>
            <a:r>
              <a:rPr lang="en-US" altLang="ja-JP" dirty="0">
                <a:solidFill>
                  <a:schemeClr val="tx1"/>
                </a:solidFill>
              </a:rPr>
              <a:t>xx</a:t>
            </a:r>
            <a:r>
              <a:rPr lang="ja-JP" altLang="en-US" dirty="0">
                <a:solidFill>
                  <a:schemeClr val="tx1"/>
                </a:solidFill>
              </a:rPr>
              <a:t>は、ＧＸ率先実行宣言を行っている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EE95A-FD1D-9F60-80D9-D3B16F088901}"/>
            </a:ext>
          </a:extLst>
        </p:cNvPr>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1128CD48-5B86-B8BB-E734-58A1EE458979}"/>
              </a:ext>
            </a:extLst>
          </p:cNvPr>
          <p:cNvGraphicFramePr>
            <a:graphicFrameLocks noChangeAspect="1"/>
          </p:cNvGraphicFramePr>
          <p:nvPr>
            <p:custDataLst>
              <p:tags r:id="rId1"/>
            </p:custDataLst>
            <p:extLst>
              <p:ext uri="{D42A27DB-BD31-4B8C-83A1-F6EECF244321}">
                <p14:modId xmlns:p14="http://schemas.microsoft.com/office/powerpoint/2010/main" val="13950007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27" imgW="306" imgH="306" progId="TCLayout.ActiveDocument.1">
                  <p:embed/>
                </p:oleObj>
              </mc:Choice>
              <mc:Fallback>
                <p:oleObj name="think-cellスライド" r:id="rId27" imgW="306" imgH="306" progId="TCLayout.ActiveDocument.1">
                  <p:embed/>
                  <p:pic>
                    <p:nvPicPr>
                      <p:cNvPr id="50" name="think-cell data - do not delete" hidden="1">
                        <a:extLst>
                          <a:ext uri="{FF2B5EF4-FFF2-40B4-BE49-F238E27FC236}">
                            <a16:creationId xmlns:a16="http://schemas.microsoft.com/office/drawing/2014/main" id="{1128CD48-5B86-B8BB-E734-58A1EE458979}"/>
                          </a:ext>
                        </a:extLst>
                      </p:cNvPr>
                      <p:cNvPicPr/>
                      <p:nvPr/>
                    </p:nvPicPr>
                    <p:blipFill>
                      <a:blip r:embed="rId28"/>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04E9F012-D143-3CF6-48EF-A711985474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01581ED1-98CC-52D0-CD62-79ADB8D0433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燃料転換によって、</a:t>
            </a:r>
            <a:r>
              <a:rPr kumimoji="1" lang="en-US" altLang="ja-JP">
                <a:solidFill>
                  <a:schemeClr val="tx1"/>
                </a:solidFill>
              </a:rPr>
              <a:t>xx</a:t>
            </a:r>
            <a:r>
              <a:rPr kumimoji="1" lang="ja-JP" altLang="en-US">
                <a:solidFill>
                  <a:schemeClr val="tx1"/>
                </a:solidFill>
              </a:rPr>
              <a:t>年に発電コストが投資水準を下回る予定だが、現状は投資が困難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2DA9D0FA-A993-FE1B-7513-2B33760A812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21BAADE3-4932-10B3-A8CD-FB2B895EAE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CF4416A0-1EAA-DA7D-D882-3DF7849FDB0D}"/>
              </a:ext>
            </a:extLst>
          </p:cNvPr>
          <p:cNvGrpSpPr/>
          <p:nvPr/>
        </p:nvGrpSpPr>
        <p:grpSpPr>
          <a:xfrm>
            <a:off x="180000" y="1397000"/>
            <a:ext cx="5832475" cy="288925"/>
            <a:chOff x="443077" y="1581440"/>
            <a:chExt cx="5328000" cy="324000"/>
          </a:xfrm>
        </p:grpSpPr>
        <p:sp>
          <p:nvSpPr>
            <p:cNvPr id="5" name="正方形/長方形 4">
              <a:extLst>
                <a:ext uri="{FF2B5EF4-FFF2-40B4-BE49-F238E27FC236}">
                  <a16:creationId xmlns:a16="http://schemas.microsoft.com/office/drawing/2014/main" id="{99CF5B85-E966-98D0-44B9-172B49C744A2}"/>
                </a:ext>
              </a:extLst>
            </p:cNvPr>
            <p:cNvSpPr/>
            <p:nvPr/>
          </p:nvSpPr>
          <p:spPr bwMode="auto">
            <a:xfrm>
              <a:off x="443077"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燃転実施による発電コストの推移</a:t>
              </a:r>
            </a:p>
          </p:txBody>
        </p:sp>
        <p:cxnSp>
          <p:nvCxnSpPr>
            <p:cNvPr id="7" name="直線コネクタ 6">
              <a:extLst>
                <a:ext uri="{FF2B5EF4-FFF2-40B4-BE49-F238E27FC236}">
                  <a16:creationId xmlns:a16="http://schemas.microsoft.com/office/drawing/2014/main" id="{3A468497-9228-6558-795D-40CD846A2A8C}"/>
                </a:ext>
              </a:extLst>
            </p:cNvPr>
            <p:cNvCxnSpPr>
              <a:cxnSpLocks/>
            </p:cNvCxnSpPr>
            <p:nvPr/>
          </p:nvCxnSpPr>
          <p:spPr>
            <a:xfrm>
              <a:off x="443077"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B0FCB7C3-F8DA-79A2-156B-AA323BE51122}"/>
              </a:ext>
            </a:extLst>
          </p:cNvPr>
          <p:cNvGrpSpPr/>
          <p:nvPr/>
        </p:nvGrpSpPr>
        <p:grpSpPr>
          <a:xfrm>
            <a:off x="6318251" y="1397000"/>
            <a:ext cx="5378450" cy="288925"/>
            <a:chOff x="6420923" y="1581440"/>
            <a:chExt cx="5328000" cy="324000"/>
          </a:xfrm>
        </p:grpSpPr>
        <p:sp>
          <p:nvSpPr>
            <p:cNvPr id="9" name="正方形/長方形 8">
              <a:extLst>
                <a:ext uri="{FF2B5EF4-FFF2-40B4-BE49-F238E27FC236}">
                  <a16:creationId xmlns:a16="http://schemas.microsoft.com/office/drawing/2014/main" id="{A8010649-E396-73BC-1BE6-254BC08DB1C2}"/>
                </a:ext>
              </a:extLst>
            </p:cNvPr>
            <p:cNvSpPr/>
            <p:nvPr/>
          </p:nvSpPr>
          <p:spPr bwMode="auto">
            <a:xfrm>
              <a:off x="6420923"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前提条件</a:t>
              </a:r>
            </a:p>
          </p:txBody>
        </p:sp>
        <p:cxnSp>
          <p:nvCxnSpPr>
            <p:cNvPr id="12" name="直線コネクタ 11">
              <a:extLst>
                <a:ext uri="{FF2B5EF4-FFF2-40B4-BE49-F238E27FC236}">
                  <a16:creationId xmlns:a16="http://schemas.microsoft.com/office/drawing/2014/main" id="{9A245DA6-D1B5-881B-EC2B-66871AF478C7}"/>
                </a:ext>
              </a:extLst>
            </p:cNvPr>
            <p:cNvCxnSpPr>
              <a:cxnSpLocks/>
            </p:cNvCxnSpPr>
            <p:nvPr/>
          </p:nvCxnSpPr>
          <p:spPr>
            <a:xfrm>
              <a:off x="6420923"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EB48BF20-1C81-EEAD-7256-D1EE2EA8F055}"/>
              </a:ext>
            </a:extLst>
          </p:cNvPr>
          <p:cNvSpPr/>
          <p:nvPr/>
        </p:nvSpPr>
        <p:spPr bwMode="auto">
          <a:xfrm>
            <a:off x="163513" y="4064000"/>
            <a:ext cx="303825" cy="2511522"/>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年間発電量（</a:t>
            </a:r>
            <a:r>
              <a:rPr kumimoji="0" lang="en-US" altLang="ja-JP" sz="1400">
                <a:latin typeface="Meiryo UI" panose="020B0604030504040204" pitchFamily="50" charset="-128"/>
                <a:ea typeface="Meiryo UI" panose="020B0604030504040204" pitchFamily="50" charset="-128"/>
              </a:rPr>
              <a:t>GWh</a:t>
            </a:r>
            <a:r>
              <a:rPr kumimoji="0" lang="ja-JP" altLang="en-US" sz="1400">
                <a:latin typeface="Meiryo UI" panose="020B0604030504040204" pitchFamily="50" charset="-128"/>
                <a:ea typeface="Meiryo UI" panose="020B0604030504040204" pitchFamily="50" charset="-128"/>
              </a:rPr>
              <a:t>）</a:t>
            </a:r>
          </a:p>
        </p:txBody>
      </p:sp>
      <p:cxnSp>
        <p:nvCxnSpPr>
          <p:cNvPr id="15" name="直線コネクタ 14">
            <a:extLst>
              <a:ext uri="{FF2B5EF4-FFF2-40B4-BE49-F238E27FC236}">
                <a16:creationId xmlns:a16="http://schemas.microsoft.com/office/drawing/2014/main" id="{9EDF1906-90F9-6D6A-B5B0-2ECDA2A4CABB}"/>
              </a:ext>
            </a:extLst>
          </p:cNvPr>
          <p:cNvCxnSpPr>
            <a:cxnSpLocks/>
          </p:cNvCxnSpPr>
          <p:nvPr/>
        </p:nvCxnSpPr>
        <p:spPr>
          <a:xfrm>
            <a:off x="180000" y="3938588"/>
            <a:ext cx="1156891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33EE0071-B1AB-DD9C-9433-729D8C7064B0}"/>
              </a:ext>
            </a:extLst>
          </p:cNvPr>
          <p:cNvSpPr/>
          <p:nvPr/>
        </p:nvSpPr>
        <p:spPr bwMode="auto">
          <a:xfrm>
            <a:off x="180000" y="1819275"/>
            <a:ext cx="287338" cy="2014538"/>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発電コスト（円</a:t>
            </a:r>
            <a:r>
              <a:rPr kumimoji="0" lang="en-US" altLang="ja-JP" sz="1400">
                <a:latin typeface="Meiryo UI" panose="020B0604030504040204" pitchFamily="50" charset="-128"/>
                <a:ea typeface="Meiryo UI" panose="020B0604030504040204" pitchFamily="50" charset="-128"/>
              </a:rPr>
              <a:t>/kWh</a:t>
            </a:r>
            <a:r>
              <a:rPr kumimoji="0" lang="ja-JP" altLang="en-US" sz="1400">
                <a:latin typeface="Meiryo UI" panose="020B0604030504040204" pitchFamily="50" charset="-128"/>
                <a:ea typeface="Meiryo UI" panose="020B0604030504040204" pitchFamily="50" charset="-128"/>
              </a:rPr>
              <a:t>）</a:t>
            </a:r>
          </a:p>
        </p:txBody>
      </p:sp>
      <p:sp>
        <p:nvSpPr>
          <p:cNvPr id="17" name="正方形/長方形 16">
            <a:extLst>
              <a:ext uri="{FF2B5EF4-FFF2-40B4-BE49-F238E27FC236}">
                <a16:creationId xmlns:a16="http://schemas.microsoft.com/office/drawing/2014/main" id="{8FD88B3A-2CDD-957D-6AB8-D8AE3DCBB09A}"/>
              </a:ext>
            </a:extLst>
          </p:cNvPr>
          <p:cNvSpPr/>
          <p:nvPr/>
        </p:nvSpPr>
        <p:spPr bwMode="auto">
          <a:xfrm>
            <a:off x="6318251" y="1717675"/>
            <a:ext cx="5287963" cy="2227263"/>
          </a:xfrm>
          <a:prstGeom prst="rect">
            <a:avLst/>
          </a:prstGeom>
          <a:noFill/>
          <a:ln w="9525">
            <a:no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石炭価格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25</a:t>
            </a:r>
            <a:r>
              <a:rPr kumimoji="0" lang="ja-JP" altLang="en-US" sz="1400">
                <a:latin typeface="Meiryo UI" panose="020B0604030504040204" pitchFamily="50" charset="-128"/>
                <a:ea typeface="Meiryo UI" panose="020B0604030504040204" pitchFamily="50" charset="-128"/>
              </a:rPr>
              <a:t>年以降はベースシナリオの価格として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b="1" u="sng">
                <a:latin typeface="Meiryo UI" panose="020B0604030504040204" pitchFamily="50" charset="-128"/>
                <a:ea typeface="Meiryo UI" panose="020B0604030504040204" pitchFamily="50" charset="-128"/>
              </a:rPr>
              <a:t>と想定</a:t>
            </a:r>
            <a:r>
              <a:rPr kumimoji="0" lang="ja-JP" altLang="en-US" sz="1400">
                <a:latin typeface="Meiryo UI" panose="020B0604030504040204" pitchFamily="50" charset="-128"/>
                <a:ea typeface="Meiryo UI" panose="020B0604030504040204" pitchFamily="50" charset="-128"/>
              </a:rPr>
              <a:t>するが、</a:t>
            </a:r>
            <a:r>
              <a:rPr kumimoji="0" lang="ja-JP" altLang="en-US" sz="1400" b="1" u="sng">
                <a:latin typeface="Meiryo UI" panose="020B0604030504040204" pitchFamily="50" charset="-128"/>
                <a:ea typeface="Meiryo UI" panose="020B0604030504040204" pitchFamily="50" charset="-128"/>
              </a:rPr>
              <a:t>リスク価格として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0" lang="en-US" altLang="ja-JP" sz="1400">
              <a:latin typeface="Meiryo UI" panose="020B0604030504040204" pitchFamily="50" charset="-128"/>
              <a:ea typeface="Meiryo UI" panose="020B0604030504040204" pitchFamily="50" charset="-128"/>
            </a:endParaRPr>
          </a:p>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炭素価格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ja-JP" altLang="en-US" sz="1400">
                <a:latin typeface="Meiryo UI" panose="020B0604030504040204" pitchFamily="50" charset="-128"/>
                <a:ea typeface="Meiryo UI" panose="020B0604030504040204" pitchFamily="50" charset="-128"/>
              </a:rPr>
              <a:t>欧州ほど上昇しないと捉えて</a:t>
            </a:r>
            <a:r>
              <a:rPr kumimoji="0" lang="en-US" altLang="ja-JP" sz="1400" b="1" u="sng">
                <a:latin typeface="Meiryo UI" panose="020B0604030504040204" pitchFamily="50" charset="-128"/>
                <a:ea typeface="Meiryo UI" panose="020B0604030504040204" pitchFamily="50" charset="-128"/>
              </a:rPr>
              <a:t>XXX</a:t>
            </a:r>
            <a:r>
              <a:rPr kumimoji="0" lang="ja-JP" altLang="en-US" sz="1400" b="1" u="sng">
                <a:latin typeface="Meiryo UI" panose="020B0604030504040204" pitchFamily="50" charset="-128"/>
                <a:ea typeface="Meiryo UI" panose="020B0604030504040204" pitchFamily="50" charset="-128"/>
              </a:rPr>
              <a:t>円</a:t>
            </a:r>
            <a:r>
              <a:rPr kumimoji="0" lang="en-US" altLang="ja-JP" sz="1400" b="1" u="sng">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直近の国内カーボンクレジット市場で最も取引の多い再エネ（電力）の価格が</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ｰ</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〇〇国では</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程度を推移</a:t>
            </a:r>
          </a:p>
        </p:txBody>
      </p:sp>
      <p:sp>
        <p:nvSpPr>
          <p:cNvPr id="19" name="正方形/長方形 18">
            <a:extLst>
              <a:ext uri="{FF2B5EF4-FFF2-40B4-BE49-F238E27FC236}">
                <a16:creationId xmlns:a16="http://schemas.microsoft.com/office/drawing/2014/main" id="{E1491386-1BA7-3A78-1225-0F708F2CDB3E}"/>
              </a:ext>
            </a:extLst>
          </p:cNvPr>
          <p:cNvSpPr/>
          <p:nvPr/>
        </p:nvSpPr>
        <p:spPr bwMode="auto">
          <a:xfrm>
            <a:off x="6318251" y="4453000"/>
            <a:ext cx="5287963" cy="2016000"/>
          </a:xfrm>
          <a:prstGeom prst="rect">
            <a:avLst/>
          </a:prstGeom>
          <a:noFill/>
          <a:ln w="9525">
            <a:noFill/>
            <a:miter lim="800000"/>
            <a:headEnd/>
            <a:tailEnd/>
          </a:ln>
          <a:effectLst/>
        </p:spPr>
        <p:txBody>
          <a:bodyPr wrap="square" rtlCol="0" anchor="ctr"/>
          <a:lstStyle/>
          <a:p>
            <a:pPr marL="180975" indent="-180975">
              <a:buFont typeface="Arial" panose="020B0604020202020204" pitchFamily="34" charset="0"/>
              <a:buChar char="•"/>
            </a:pPr>
            <a:r>
              <a:rPr kumimoji="0" lang="ja-JP" altLang="en-US" sz="1400" b="1" u="sng">
                <a:latin typeface="Meiryo UI" panose="020B0604030504040204" pitchFamily="50" charset="-128"/>
                <a:ea typeface="Meiryo UI" panose="020B0604030504040204" pitchFamily="50" charset="-128"/>
              </a:rPr>
              <a:t>燃転を契機に、エネルギー効率の高い製造ラインに更新</a:t>
            </a:r>
            <a:r>
              <a:rPr kumimoji="0" lang="ja-JP" altLang="en-US" sz="1400">
                <a:latin typeface="Meiryo UI" panose="020B0604030504040204" pitchFamily="50" charset="-128"/>
                <a:ea typeface="Meiryo UI" panose="020B0604030504040204" pitchFamily="50" charset="-128"/>
              </a:rPr>
              <a:t>することで必要電力量が減少。</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〇〇工場を低炭素製品のマザー工場への転換を目指し、燃転後に製造装置の更新を計画</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〇〇製品→</a:t>
            </a:r>
            <a:r>
              <a:rPr kumimoji="0" lang="ja-JP" altLang="en-US" sz="1400" b="1" u="sng">
                <a:latin typeface="Meiryo UI" panose="020B0604030504040204" pitchFamily="50" charset="-128"/>
                <a:ea typeface="Meiryo UI" panose="020B0604030504040204" pitchFamily="50" charset="-128"/>
              </a:rPr>
              <a:t>△△製品等を主力とした製造ラインに更新</a:t>
            </a:r>
            <a:endParaRPr kumimoji="0" lang="en-US" altLang="ja-JP" sz="1400" b="1" u="sng">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更新後の製造ラインは現状よりも</a:t>
            </a:r>
            <a:r>
              <a:rPr kumimoji="0" lang="ja-JP" altLang="en-US" sz="1400" b="1" u="sng">
                <a:latin typeface="Meiryo UI" panose="020B0604030504040204" pitchFamily="50" charset="-128"/>
                <a:ea typeface="Meiryo UI" panose="020B0604030504040204" pitchFamily="50" charset="-128"/>
              </a:rPr>
              <a:t>エネルギー効率が上がることが見込まれる</a:t>
            </a:r>
            <a:endParaRPr kumimoji="0" lang="en-US" altLang="ja-JP" sz="1400" b="1" u="sng">
              <a:latin typeface="Meiryo UI" panose="020B0604030504040204" pitchFamily="50" charset="-128"/>
              <a:ea typeface="Meiryo UI" panose="020B0604030504040204" pitchFamily="50" charset="-128"/>
            </a:endParaRPr>
          </a:p>
        </p:txBody>
      </p:sp>
      <p:graphicFrame>
        <p:nvGraphicFramePr>
          <p:cNvPr id="116" name="Chart 3">
            <a:extLst>
              <a:ext uri="{FF2B5EF4-FFF2-40B4-BE49-F238E27FC236}">
                <a16:creationId xmlns:a16="http://schemas.microsoft.com/office/drawing/2014/main" id="{33B23345-06A5-E8E8-04D3-89F83E30368C}"/>
              </a:ext>
            </a:extLst>
          </p:cNvPr>
          <p:cNvGraphicFramePr/>
          <p:nvPr>
            <p:custDataLst>
              <p:tags r:id="rId2"/>
            </p:custDataLst>
            <p:extLst>
              <p:ext uri="{D42A27DB-BD31-4B8C-83A1-F6EECF244321}">
                <p14:modId xmlns:p14="http://schemas.microsoft.com/office/powerpoint/2010/main" val="3207113167"/>
              </p:ext>
            </p:extLst>
          </p:nvPr>
        </p:nvGraphicFramePr>
        <p:xfrm>
          <a:off x="679450" y="1824038"/>
          <a:ext cx="5100638" cy="2195512"/>
        </p:xfrm>
        <a:graphic>
          <a:graphicData uri="http://schemas.openxmlformats.org/drawingml/2006/chart">
            <c:chart xmlns:c="http://schemas.openxmlformats.org/drawingml/2006/chart" xmlns:r="http://schemas.openxmlformats.org/officeDocument/2006/relationships" r:id="rId29"/>
          </a:graphicData>
        </a:graphic>
      </p:graphicFrame>
      <p:sp>
        <p:nvSpPr>
          <p:cNvPr id="22" name="テキスト プレースホルダー 2">
            <a:extLst>
              <a:ext uri="{FF2B5EF4-FFF2-40B4-BE49-F238E27FC236}">
                <a16:creationId xmlns:a16="http://schemas.microsoft.com/office/drawing/2014/main" id="{73D1812B-A9DD-1C3F-55A6-DA149EF52E61}"/>
              </a:ext>
            </a:extLst>
          </p:cNvPr>
          <p:cNvSpPr>
            <a:spLocks noGrp="1"/>
          </p:cNvSpPr>
          <p:nvPr>
            <p:custDataLst>
              <p:tags r:id="rId3"/>
            </p:custDataLst>
          </p:nvPr>
        </p:nvSpPr>
        <p:spPr bwMode="gray">
          <a:xfrm>
            <a:off x="803275" y="3421063"/>
            <a:ext cx="984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fld id="{2A69BAB0-05AC-45ED-B5C4-7D7EB792BEC1}" type="datetime'''''''''''''''''''0'''''''''''''''''''''''''''''''''''''''">
              <a:rPr lang="ja-JP" altLang="en-US" sz="1400" smtClean="0">
                <a:ea typeface="游ゴシック" panose="020B0400000000000000" pitchFamily="50" charset="-128"/>
              </a:rPr>
              <a:pPr marL="0" lvl="0" indent="0" algn="r">
                <a:spcBef>
                  <a:spcPct val="0"/>
                </a:spcBef>
                <a:spcAft>
                  <a:spcPct val="0"/>
                </a:spcAft>
                <a:buNone/>
              </a:pPr>
              <a:t>0</a:t>
            </a:fld>
            <a:endParaRPr kumimoji="1" lang="ja-JP" altLang="en-US" sz="1400">
              <a:ea typeface="游ゴシック" panose="020B0400000000000000" pitchFamily="50" charset="-128"/>
            </a:endParaRPr>
          </a:p>
        </p:txBody>
      </p:sp>
      <p:sp>
        <p:nvSpPr>
          <p:cNvPr id="23" name="テキスト プレースホルダー 2">
            <a:extLst>
              <a:ext uri="{FF2B5EF4-FFF2-40B4-BE49-F238E27FC236}">
                <a16:creationId xmlns:a16="http://schemas.microsoft.com/office/drawing/2014/main" id="{8C90E2E5-705B-A5D3-A054-7AFEB2648E43}"/>
              </a:ext>
            </a:extLst>
          </p:cNvPr>
          <p:cNvSpPr>
            <a:spLocks noGrp="1"/>
          </p:cNvSpPr>
          <p:nvPr>
            <p:custDataLst>
              <p:tags r:id="rId4"/>
            </p:custDataLst>
          </p:nvPr>
        </p:nvSpPr>
        <p:spPr bwMode="gray">
          <a:xfrm>
            <a:off x="546100" y="3100388"/>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4" name="テキスト プレースホルダー 2">
            <a:extLst>
              <a:ext uri="{FF2B5EF4-FFF2-40B4-BE49-F238E27FC236}">
                <a16:creationId xmlns:a16="http://schemas.microsoft.com/office/drawing/2014/main" id="{D6634DB1-40B5-B78B-77FF-6D38B58BA135}"/>
              </a:ext>
            </a:extLst>
          </p:cNvPr>
          <p:cNvSpPr>
            <a:spLocks noGrp="1"/>
          </p:cNvSpPr>
          <p:nvPr>
            <p:custDataLst>
              <p:tags r:id="rId5"/>
            </p:custDataLst>
          </p:nvPr>
        </p:nvSpPr>
        <p:spPr bwMode="gray">
          <a:xfrm>
            <a:off x="546100" y="277971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5" name="テキスト プレースホルダー 2">
            <a:extLst>
              <a:ext uri="{FF2B5EF4-FFF2-40B4-BE49-F238E27FC236}">
                <a16:creationId xmlns:a16="http://schemas.microsoft.com/office/drawing/2014/main" id="{FBBCDD5B-5ED1-1C4E-2BB7-FBF5CBCF43EF}"/>
              </a:ext>
            </a:extLst>
          </p:cNvPr>
          <p:cNvSpPr>
            <a:spLocks noGrp="1"/>
          </p:cNvSpPr>
          <p:nvPr>
            <p:custDataLst>
              <p:tags r:id="rId6"/>
            </p:custDataLst>
          </p:nvPr>
        </p:nvSpPr>
        <p:spPr bwMode="gray">
          <a:xfrm>
            <a:off x="546100" y="24574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7" name="テキスト プレースホルダー 2">
            <a:extLst>
              <a:ext uri="{FF2B5EF4-FFF2-40B4-BE49-F238E27FC236}">
                <a16:creationId xmlns:a16="http://schemas.microsoft.com/office/drawing/2014/main" id="{C2CDAC83-9884-21C3-534E-4B991DD5A078}"/>
              </a:ext>
            </a:extLst>
          </p:cNvPr>
          <p:cNvSpPr>
            <a:spLocks noGrp="1"/>
          </p:cNvSpPr>
          <p:nvPr>
            <p:custDataLst>
              <p:tags r:id="rId7"/>
            </p:custDataLst>
          </p:nvPr>
        </p:nvSpPr>
        <p:spPr bwMode="gray">
          <a:xfrm>
            <a:off x="546100" y="2136775"/>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8" name="テキスト プレースホルダー 2">
            <a:extLst>
              <a:ext uri="{FF2B5EF4-FFF2-40B4-BE49-F238E27FC236}">
                <a16:creationId xmlns:a16="http://schemas.microsoft.com/office/drawing/2014/main" id="{2C18A83A-2843-92E4-0A34-192882838781}"/>
              </a:ext>
            </a:extLst>
          </p:cNvPr>
          <p:cNvSpPr>
            <a:spLocks noGrp="1"/>
          </p:cNvSpPr>
          <p:nvPr>
            <p:custDataLst>
              <p:tags r:id="rId8"/>
            </p:custDataLst>
          </p:nvPr>
        </p:nvSpPr>
        <p:spPr bwMode="gray">
          <a:xfrm>
            <a:off x="546100" y="181610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9" name="テキスト プレースホルダー 2">
            <a:extLst>
              <a:ext uri="{FF2B5EF4-FFF2-40B4-BE49-F238E27FC236}">
                <a16:creationId xmlns:a16="http://schemas.microsoft.com/office/drawing/2014/main" id="{339F7AA9-19A0-FBB9-594E-8D98289FDA68}"/>
              </a:ext>
            </a:extLst>
          </p:cNvPr>
          <p:cNvSpPr>
            <a:spLocks noGrp="1"/>
          </p:cNvSpPr>
          <p:nvPr>
            <p:custDataLst>
              <p:tags r:id="rId9"/>
            </p:custDataLst>
          </p:nvPr>
        </p:nvSpPr>
        <p:spPr bwMode="auto">
          <a:xfrm>
            <a:off x="5524500" y="1906588"/>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C17A7FF-E2D3-429A-BD4C-CE5343C01019}" type="datetime'''''''''''''''''未''''''''''''''''''実''''''''''''''''''施'">
              <a:rPr lang="ja-JP" altLang="en-US" sz="1400" smtClean="0"/>
              <a:pPr marL="0" lvl="0" indent="0">
                <a:spcBef>
                  <a:spcPct val="0"/>
                </a:spcBef>
                <a:spcAft>
                  <a:spcPct val="0"/>
                </a:spcAft>
                <a:buNone/>
              </a:pPr>
              <a:t>未実施</a:t>
            </a:fld>
            <a:endParaRPr kumimoji="1" lang="ja-JP" altLang="en-US" sz="1400"/>
          </a:p>
        </p:txBody>
      </p:sp>
      <p:sp>
        <p:nvSpPr>
          <p:cNvPr id="30" name="テキスト プレースホルダー 2">
            <a:extLst>
              <a:ext uri="{FF2B5EF4-FFF2-40B4-BE49-F238E27FC236}">
                <a16:creationId xmlns:a16="http://schemas.microsoft.com/office/drawing/2014/main" id="{48959D27-BAD7-E71D-FCD8-9C00A90E3BCF}"/>
              </a:ext>
            </a:extLst>
          </p:cNvPr>
          <p:cNvSpPr>
            <a:spLocks noGrp="1"/>
          </p:cNvSpPr>
          <p:nvPr>
            <p:custDataLst>
              <p:tags r:id="rId10"/>
            </p:custDataLst>
          </p:nvPr>
        </p:nvSpPr>
        <p:spPr bwMode="auto">
          <a:xfrm>
            <a:off x="5524500" y="264636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6D480CFA-6D34-44FD-87C9-88EA3476C50F}" type="datetime'実''''''''''''''''''''''''''''''''''''''''''''''''''施'''''''">
              <a:rPr lang="ja-JP" altLang="en-US" sz="1400" smtClean="0"/>
              <a:pPr marL="0" lvl="0" indent="0">
                <a:spcBef>
                  <a:spcPct val="0"/>
                </a:spcBef>
                <a:spcAft>
                  <a:spcPct val="0"/>
                </a:spcAft>
                <a:buNone/>
              </a:pPr>
              <a:t>実施</a:t>
            </a:fld>
            <a:endParaRPr kumimoji="1" lang="ja-JP" altLang="en-US" sz="1400"/>
          </a:p>
        </p:txBody>
      </p:sp>
      <p:graphicFrame>
        <p:nvGraphicFramePr>
          <p:cNvPr id="109" name="Chart 3">
            <a:extLst>
              <a:ext uri="{FF2B5EF4-FFF2-40B4-BE49-F238E27FC236}">
                <a16:creationId xmlns:a16="http://schemas.microsoft.com/office/drawing/2014/main" id="{ED8594B1-2ACF-3701-EC3A-089A4CD1A5B6}"/>
              </a:ext>
            </a:extLst>
          </p:cNvPr>
          <p:cNvGraphicFramePr/>
          <p:nvPr>
            <p:custDataLst>
              <p:tags r:id="rId11"/>
            </p:custDataLst>
            <p:extLst>
              <p:ext uri="{D42A27DB-BD31-4B8C-83A1-F6EECF244321}">
                <p14:modId xmlns:p14="http://schemas.microsoft.com/office/powerpoint/2010/main" val="2743189027"/>
              </p:ext>
            </p:extLst>
          </p:nvPr>
        </p:nvGraphicFramePr>
        <p:xfrm>
          <a:off x="431800" y="4518025"/>
          <a:ext cx="5662613" cy="2078038"/>
        </p:xfrm>
        <a:graphic>
          <a:graphicData uri="http://schemas.openxmlformats.org/drawingml/2006/chart">
            <c:chart xmlns:c="http://schemas.openxmlformats.org/drawingml/2006/chart" xmlns:r="http://schemas.openxmlformats.org/officeDocument/2006/relationships" r:id="rId30"/>
          </a:graphicData>
        </a:graphic>
      </p:graphicFrame>
      <p:sp>
        <p:nvSpPr>
          <p:cNvPr id="33" name="テキスト プレースホルダー 2">
            <a:extLst>
              <a:ext uri="{FF2B5EF4-FFF2-40B4-BE49-F238E27FC236}">
                <a16:creationId xmlns:a16="http://schemas.microsoft.com/office/drawing/2014/main" id="{DFC9EE7E-CB20-AD33-D8A3-9F07DB5E6FC1}"/>
              </a:ext>
            </a:extLst>
          </p:cNvPr>
          <p:cNvSpPr>
            <a:spLocks noGrp="1"/>
          </p:cNvSpPr>
          <p:nvPr>
            <p:custDataLst>
              <p:tags r:id="rId12"/>
            </p:custDataLst>
          </p:nvPr>
        </p:nvSpPr>
        <p:spPr bwMode="auto">
          <a:xfrm>
            <a:off x="61595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1D2D1303-AC2C-42B8-8CF9-156CE2391C36}" type="datetime'''''''''''''''''''''20''''''''''''''''2''''''''''''''''5'''">
              <a:rPr lang="ja-JP" altLang="en-US" sz="1400" smtClean="0"/>
              <a:pPr marL="0" lvl="0" indent="0" algn="ctr">
                <a:spcBef>
                  <a:spcPct val="0"/>
                </a:spcBef>
                <a:spcAft>
                  <a:spcPct val="0"/>
                </a:spcAft>
                <a:buNone/>
              </a:pPr>
              <a:t>2025</a:t>
            </a:fld>
            <a:endParaRPr kumimoji="1" lang="ja-JP" altLang="en-US" sz="1400"/>
          </a:p>
        </p:txBody>
      </p:sp>
      <p:sp>
        <p:nvSpPr>
          <p:cNvPr id="34" name="テキスト プレースホルダー 2">
            <a:extLst>
              <a:ext uri="{FF2B5EF4-FFF2-40B4-BE49-F238E27FC236}">
                <a16:creationId xmlns:a16="http://schemas.microsoft.com/office/drawing/2014/main" id="{56B48E28-0345-2147-CF3F-71D2B9E754B5}"/>
              </a:ext>
            </a:extLst>
          </p:cNvPr>
          <p:cNvSpPr>
            <a:spLocks noGrp="1"/>
          </p:cNvSpPr>
          <p:nvPr>
            <p:custDataLst>
              <p:tags r:id="rId13"/>
            </p:custDataLst>
          </p:nvPr>
        </p:nvSpPr>
        <p:spPr bwMode="auto">
          <a:xfrm>
            <a:off x="12271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A607163-4A5C-431D-AEC9-EA6A920D3E55}" type="datetime'''''''''20''''''''2''''''''''''''''''6'''''''''''''''''">
              <a:rPr lang="ja-JP" altLang="en-US" sz="1400" smtClean="0"/>
              <a:pPr marL="0" lvl="0" indent="0" algn="ctr">
                <a:spcBef>
                  <a:spcPct val="0"/>
                </a:spcBef>
                <a:spcAft>
                  <a:spcPct val="0"/>
                </a:spcAft>
                <a:buNone/>
              </a:pPr>
              <a:t>2026</a:t>
            </a:fld>
            <a:endParaRPr kumimoji="1" lang="ja-JP" altLang="en-US" sz="1400"/>
          </a:p>
        </p:txBody>
      </p:sp>
      <p:sp>
        <p:nvSpPr>
          <p:cNvPr id="35" name="テキスト プレースホルダー 2">
            <a:extLst>
              <a:ext uri="{FF2B5EF4-FFF2-40B4-BE49-F238E27FC236}">
                <a16:creationId xmlns:a16="http://schemas.microsoft.com/office/drawing/2014/main" id="{53DA00EF-ED6A-9D46-9E3E-9A8BF6721EAD}"/>
              </a:ext>
            </a:extLst>
          </p:cNvPr>
          <p:cNvSpPr>
            <a:spLocks noGrp="1"/>
          </p:cNvSpPr>
          <p:nvPr>
            <p:custDataLst>
              <p:tags r:id="rId14"/>
            </p:custDataLst>
          </p:nvPr>
        </p:nvSpPr>
        <p:spPr bwMode="auto">
          <a:xfrm>
            <a:off x="18367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0138B08D-6711-4F9F-A4E0-BC9C2C49F276}" type="datetime'''''''''''2''''''0''''''''2''''''''''''7'''">
              <a:rPr lang="ja-JP" altLang="en-US" sz="1400" smtClean="0"/>
              <a:pPr marL="0" lvl="0" indent="0" algn="ctr">
                <a:spcBef>
                  <a:spcPct val="0"/>
                </a:spcBef>
                <a:spcAft>
                  <a:spcPct val="0"/>
                </a:spcAft>
                <a:buNone/>
              </a:pPr>
              <a:t>2027</a:t>
            </a:fld>
            <a:endParaRPr kumimoji="1" lang="ja-JP" altLang="en-US" sz="1400"/>
          </a:p>
        </p:txBody>
      </p:sp>
      <p:sp>
        <p:nvSpPr>
          <p:cNvPr id="36" name="テキスト プレースホルダー 2">
            <a:extLst>
              <a:ext uri="{FF2B5EF4-FFF2-40B4-BE49-F238E27FC236}">
                <a16:creationId xmlns:a16="http://schemas.microsoft.com/office/drawing/2014/main" id="{FBFDFDC4-FA87-2978-587C-E4E2955C193E}"/>
              </a:ext>
            </a:extLst>
          </p:cNvPr>
          <p:cNvSpPr>
            <a:spLocks noGrp="1"/>
          </p:cNvSpPr>
          <p:nvPr>
            <p:custDataLst>
              <p:tags r:id="rId15"/>
            </p:custDataLst>
          </p:nvPr>
        </p:nvSpPr>
        <p:spPr bwMode="auto">
          <a:xfrm>
            <a:off x="244792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2D4C439-AB4B-44C0-9EA7-99A70DDE634F}" type="datetime'''''''2''''''''02''''8'''''''''''''''''''''''''''''">
              <a:rPr lang="ja-JP" altLang="en-US" sz="1400" smtClean="0"/>
              <a:pPr marL="0" lvl="0" indent="0" algn="ctr">
                <a:spcBef>
                  <a:spcPct val="0"/>
                </a:spcBef>
                <a:spcAft>
                  <a:spcPct val="0"/>
                </a:spcAft>
                <a:buNone/>
              </a:pPr>
              <a:t>2028</a:t>
            </a:fld>
            <a:endParaRPr kumimoji="1" lang="ja-JP" altLang="en-US" sz="1400"/>
          </a:p>
        </p:txBody>
      </p:sp>
      <p:sp>
        <p:nvSpPr>
          <p:cNvPr id="37" name="テキスト プレースホルダー 2">
            <a:extLst>
              <a:ext uri="{FF2B5EF4-FFF2-40B4-BE49-F238E27FC236}">
                <a16:creationId xmlns:a16="http://schemas.microsoft.com/office/drawing/2014/main" id="{5D1120FF-6428-8BAB-F4F4-5A1B5781F5D0}"/>
              </a:ext>
            </a:extLst>
          </p:cNvPr>
          <p:cNvSpPr>
            <a:spLocks noGrp="1"/>
          </p:cNvSpPr>
          <p:nvPr>
            <p:custDataLst>
              <p:tags r:id="rId16"/>
            </p:custDataLst>
          </p:nvPr>
        </p:nvSpPr>
        <p:spPr bwMode="auto">
          <a:xfrm>
            <a:off x="3059113"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8F372023-553C-458F-AB9F-175A8B518CE8}" type="datetime'2''''''''''''''''''02''''''''''''''''''''''''9'''''''''''''''">
              <a:rPr lang="ja-JP" altLang="en-US" sz="1400" smtClean="0"/>
              <a:pPr marL="0" lvl="0" indent="0" algn="ctr">
                <a:spcBef>
                  <a:spcPct val="0"/>
                </a:spcBef>
                <a:spcAft>
                  <a:spcPct val="0"/>
                </a:spcAft>
                <a:buNone/>
              </a:pPr>
              <a:t>2029</a:t>
            </a:fld>
            <a:endParaRPr kumimoji="1" lang="ja-JP" altLang="en-US" sz="1400"/>
          </a:p>
        </p:txBody>
      </p:sp>
      <p:sp>
        <p:nvSpPr>
          <p:cNvPr id="38" name="テキスト プレースホルダー 2">
            <a:extLst>
              <a:ext uri="{FF2B5EF4-FFF2-40B4-BE49-F238E27FC236}">
                <a16:creationId xmlns:a16="http://schemas.microsoft.com/office/drawing/2014/main" id="{3E39D51D-3F92-CA3D-C046-EDFEE9C13227}"/>
              </a:ext>
            </a:extLst>
          </p:cNvPr>
          <p:cNvSpPr>
            <a:spLocks noGrp="1"/>
          </p:cNvSpPr>
          <p:nvPr>
            <p:custDataLst>
              <p:tags r:id="rId17"/>
            </p:custDataLst>
          </p:nvPr>
        </p:nvSpPr>
        <p:spPr bwMode="auto">
          <a:xfrm>
            <a:off x="36703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928552F-14C1-42F3-9F82-20F71AB34DAA}" type="datetime'''2''''''''0''''''''''3''''''0'''''''''''''">
              <a:rPr lang="ja-JP" altLang="en-US" sz="1400" smtClean="0"/>
              <a:pPr marL="0" lvl="0" indent="0" algn="ctr">
                <a:spcBef>
                  <a:spcPct val="0"/>
                </a:spcBef>
                <a:spcAft>
                  <a:spcPct val="0"/>
                </a:spcAft>
                <a:buNone/>
              </a:pPr>
              <a:t>2030</a:t>
            </a:fld>
            <a:endParaRPr kumimoji="1" lang="ja-JP" altLang="en-US" sz="1400"/>
          </a:p>
        </p:txBody>
      </p:sp>
      <p:sp>
        <p:nvSpPr>
          <p:cNvPr id="41" name="テキスト プレースホルダー 2">
            <a:extLst>
              <a:ext uri="{FF2B5EF4-FFF2-40B4-BE49-F238E27FC236}">
                <a16:creationId xmlns:a16="http://schemas.microsoft.com/office/drawing/2014/main" id="{2A4BF602-825E-DC8E-A937-DE5050AB2360}"/>
              </a:ext>
            </a:extLst>
          </p:cNvPr>
          <p:cNvSpPr>
            <a:spLocks noGrp="1"/>
          </p:cNvSpPr>
          <p:nvPr>
            <p:custDataLst>
              <p:tags r:id="rId18"/>
            </p:custDataLst>
          </p:nvPr>
        </p:nvSpPr>
        <p:spPr bwMode="auto">
          <a:xfrm>
            <a:off x="42799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F4E904F-9F97-4CC4-8A79-78997E41B0C2}" type="datetime'''2''0''''''''''''''''''''''''''''''''3''''''''''''''1'''">
              <a:rPr lang="ja-JP" altLang="en-US" sz="1400" smtClean="0"/>
              <a:pPr marL="0" lvl="0" indent="0" algn="ctr">
                <a:spcBef>
                  <a:spcPct val="0"/>
                </a:spcBef>
                <a:spcAft>
                  <a:spcPct val="0"/>
                </a:spcAft>
                <a:buNone/>
              </a:pPr>
              <a:t>2031</a:t>
            </a:fld>
            <a:endParaRPr kumimoji="1" lang="ja-JP" altLang="en-US" sz="1400"/>
          </a:p>
        </p:txBody>
      </p:sp>
      <p:sp>
        <p:nvSpPr>
          <p:cNvPr id="42" name="テキスト プレースホルダー 2">
            <a:extLst>
              <a:ext uri="{FF2B5EF4-FFF2-40B4-BE49-F238E27FC236}">
                <a16:creationId xmlns:a16="http://schemas.microsoft.com/office/drawing/2014/main" id="{22062BD7-DB92-4887-5516-C486BFF0ABA6}"/>
              </a:ext>
            </a:extLst>
          </p:cNvPr>
          <p:cNvSpPr>
            <a:spLocks noGrp="1"/>
          </p:cNvSpPr>
          <p:nvPr>
            <p:custDataLst>
              <p:tags r:id="rId19"/>
            </p:custDataLst>
          </p:nvPr>
        </p:nvSpPr>
        <p:spPr bwMode="auto">
          <a:xfrm>
            <a:off x="489108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539ADDA-3592-4680-9B44-064FE61CEBE7}" type="datetime'''''''''2''''''''''''''''''''''032'''''''">
              <a:rPr lang="ja-JP" altLang="en-US" sz="1400" smtClean="0"/>
              <a:pPr marL="0" lvl="0" indent="0" algn="ctr">
                <a:spcBef>
                  <a:spcPct val="0"/>
                </a:spcBef>
                <a:spcAft>
                  <a:spcPct val="0"/>
                </a:spcAft>
                <a:buNone/>
              </a:pPr>
              <a:t>2032</a:t>
            </a:fld>
            <a:endParaRPr kumimoji="1" lang="ja-JP" altLang="en-US" sz="1400"/>
          </a:p>
        </p:txBody>
      </p:sp>
      <p:sp>
        <p:nvSpPr>
          <p:cNvPr id="43" name="テキスト プレースホルダー 2">
            <a:extLst>
              <a:ext uri="{FF2B5EF4-FFF2-40B4-BE49-F238E27FC236}">
                <a16:creationId xmlns:a16="http://schemas.microsoft.com/office/drawing/2014/main" id="{72C07B05-24FB-DD24-B4A2-F5E5C5FD2187}"/>
              </a:ext>
            </a:extLst>
          </p:cNvPr>
          <p:cNvSpPr>
            <a:spLocks noGrp="1"/>
          </p:cNvSpPr>
          <p:nvPr>
            <p:custDataLst>
              <p:tags r:id="rId20"/>
            </p:custDataLst>
          </p:nvPr>
        </p:nvSpPr>
        <p:spPr bwMode="auto">
          <a:xfrm>
            <a:off x="550227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4D66AC3-137D-4100-8CED-57B354A858A3}" type="datetime'''''2''''''''''''''''''''''''0''33'''">
              <a:rPr lang="ja-JP" altLang="en-US" sz="1400" smtClean="0"/>
              <a:pPr marL="0" lvl="0" indent="0" algn="ctr">
                <a:spcBef>
                  <a:spcPct val="0"/>
                </a:spcBef>
                <a:spcAft>
                  <a:spcPct val="0"/>
                </a:spcAft>
                <a:buNone/>
              </a:pPr>
              <a:t>2033</a:t>
            </a:fld>
            <a:endParaRPr kumimoji="1" lang="ja-JP" altLang="en-US" sz="1400"/>
          </a:p>
        </p:txBody>
      </p:sp>
      <p:sp>
        <p:nvSpPr>
          <p:cNvPr id="68" name="正方形/長方形 67">
            <a:extLst>
              <a:ext uri="{FF2B5EF4-FFF2-40B4-BE49-F238E27FC236}">
                <a16:creationId xmlns:a16="http://schemas.microsoft.com/office/drawing/2014/main" id="{422CBBD4-8344-17F8-57B7-331BCA595B52}"/>
              </a:ext>
            </a:extLst>
          </p:cNvPr>
          <p:cNvSpPr/>
          <p:nvPr>
            <p:custDataLst>
              <p:tags r:id="rId21"/>
            </p:custDataLst>
          </p:nvPr>
        </p:nvSpPr>
        <p:spPr bwMode="auto">
          <a:xfrm>
            <a:off x="849313" y="4135438"/>
            <a:ext cx="250825" cy="187325"/>
          </a:xfrm>
          <a:prstGeom prst="rect">
            <a:avLst/>
          </a:prstGeom>
          <a:solidFill>
            <a:schemeClr val="accent1"/>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B8D062A7-0CD9-2F6C-F3DC-EC2EE365EA10}"/>
              </a:ext>
            </a:extLst>
          </p:cNvPr>
          <p:cNvSpPr/>
          <p:nvPr>
            <p:custDataLst>
              <p:tags r:id="rId22"/>
            </p:custDataLst>
          </p:nvPr>
        </p:nvSpPr>
        <p:spPr bwMode="auto">
          <a:xfrm>
            <a:off x="1785938" y="4135438"/>
            <a:ext cx="250825" cy="187325"/>
          </a:xfrm>
          <a:prstGeom prst="rect">
            <a:avLst/>
          </a:prstGeom>
          <a:solidFill>
            <a:schemeClr val="accent2"/>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70" name="テキスト プレースホルダー 2">
            <a:extLst>
              <a:ext uri="{FF2B5EF4-FFF2-40B4-BE49-F238E27FC236}">
                <a16:creationId xmlns:a16="http://schemas.microsoft.com/office/drawing/2014/main" id="{CD156731-B896-5466-3C96-47BF55307914}"/>
              </a:ext>
            </a:extLst>
          </p:cNvPr>
          <p:cNvSpPr>
            <a:spLocks noGrp="1"/>
          </p:cNvSpPr>
          <p:nvPr>
            <p:custDataLst>
              <p:tags r:id="rId23"/>
            </p:custDataLst>
          </p:nvPr>
        </p:nvSpPr>
        <p:spPr bwMode="auto">
          <a:xfrm>
            <a:off x="1150938" y="4146550"/>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CC48947F-CBAB-41F8-AD5C-33B8F3C6B5FC}" type="datetime'''''''未''''''''''''''''''実''''施'''''''''''">
              <a:rPr lang="ja-JP" altLang="en-US" sz="1400" smtClean="0"/>
              <a:pPr marL="0" lvl="0" indent="0">
                <a:spcBef>
                  <a:spcPct val="0"/>
                </a:spcBef>
                <a:spcAft>
                  <a:spcPct val="0"/>
                </a:spcAft>
                <a:buNone/>
              </a:pPr>
              <a:t>未実施</a:t>
            </a:fld>
            <a:endParaRPr kumimoji="1" lang="ja-JP" altLang="en-US" sz="1400"/>
          </a:p>
        </p:txBody>
      </p:sp>
      <p:sp>
        <p:nvSpPr>
          <p:cNvPr id="71" name="テキスト プレースホルダー 2">
            <a:extLst>
              <a:ext uri="{FF2B5EF4-FFF2-40B4-BE49-F238E27FC236}">
                <a16:creationId xmlns:a16="http://schemas.microsoft.com/office/drawing/2014/main" id="{75A233D6-FF31-0B4F-EDEE-7827CB233E0A}"/>
              </a:ext>
            </a:extLst>
          </p:cNvPr>
          <p:cNvSpPr>
            <a:spLocks noGrp="1"/>
          </p:cNvSpPr>
          <p:nvPr>
            <p:custDataLst>
              <p:tags r:id="rId24"/>
            </p:custDataLst>
          </p:nvPr>
        </p:nvSpPr>
        <p:spPr bwMode="auto">
          <a:xfrm>
            <a:off x="2087563" y="41465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0A134D21-2E4D-4E82-9E93-98E2D716C327}" type="datetime'''''''''''''''''''''''''''''''''''''''実''''''''施'''''''">
              <a:rPr lang="ja-JP" altLang="en-US" sz="1400" smtClean="0"/>
              <a:pPr marL="0" lvl="0" indent="0">
                <a:spcBef>
                  <a:spcPct val="0"/>
                </a:spcBef>
                <a:spcAft>
                  <a:spcPct val="0"/>
                </a:spcAft>
                <a:buNone/>
              </a:pPr>
              <a:t>実施</a:t>
            </a:fld>
            <a:endParaRPr kumimoji="1" lang="ja-JP" altLang="en-US" sz="1400"/>
          </a:p>
        </p:txBody>
      </p:sp>
      <p:cxnSp>
        <p:nvCxnSpPr>
          <p:cNvPr id="76" name="直線コネクタ 75">
            <a:extLst>
              <a:ext uri="{FF2B5EF4-FFF2-40B4-BE49-F238E27FC236}">
                <a16:creationId xmlns:a16="http://schemas.microsoft.com/office/drawing/2014/main" id="{9C753D3B-00E9-5E5B-FEFF-1A1CBB92D561}"/>
              </a:ext>
            </a:extLst>
          </p:cNvPr>
          <p:cNvCxnSpPr>
            <a:cxnSpLocks/>
          </p:cNvCxnSpPr>
          <p:nvPr/>
        </p:nvCxnSpPr>
        <p:spPr>
          <a:xfrm>
            <a:off x="1044575" y="2388616"/>
            <a:ext cx="483235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7" name="テキスト ボックス 76">
            <a:extLst>
              <a:ext uri="{FF2B5EF4-FFF2-40B4-BE49-F238E27FC236}">
                <a16:creationId xmlns:a16="http://schemas.microsoft.com/office/drawing/2014/main" id="{68172F1C-DBF8-76DC-9552-779D452589FE}"/>
              </a:ext>
            </a:extLst>
          </p:cNvPr>
          <p:cNvSpPr txBox="1"/>
          <p:nvPr/>
        </p:nvSpPr>
        <p:spPr>
          <a:xfrm>
            <a:off x="3795713" y="2361848"/>
            <a:ext cx="1928733" cy="276999"/>
          </a:xfrm>
          <a:prstGeom prst="rect">
            <a:avLst/>
          </a:prstGeom>
          <a:noFill/>
        </p:spPr>
        <p:txBody>
          <a:bodyPr wrap="none" rtlCol="0">
            <a:spAutoFit/>
          </a:bodyPr>
          <a:lstStyle/>
          <a:p>
            <a:r>
              <a:rPr kumimoji="1" lang="ja-JP" altLang="en-US" sz="1200">
                <a:solidFill>
                  <a:srgbClr val="FF0000"/>
                </a:solidFill>
                <a:latin typeface="Meiryo UI" panose="020B0604030504040204" pitchFamily="50" charset="-128"/>
                <a:ea typeface="Meiryo UI" panose="020B0604030504040204" pitchFamily="50" charset="-128"/>
              </a:rPr>
              <a:t>発電コストにおける投資水準</a:t>
            </a:r>
          </a:p>
        </p:txBody>
      </p:sp>
      <p:sp>
        <p:nvSpPr>
          <p:cNvPr id="48" name="正方形/長方形 47">
            <a:extLst>
              <a:ext uri="{FF2B5EF4-FFF2-40B4-BE49-F238E27FC236}">
                <a16:creationId xmlns:a16="http://schemas.microsoft.com/office/drawing/2014/main" id="{10094DE9-2B9F-8537-AC71-25303676C0D0}"/>
              </a:ext>
            </a:extLst>
          </p:cNvPr>
          <p:cNvSpPr/>
          <p:nvPr/>
        </p:nvSpPr>
        <p:spPr>
          <a:xfrm>
            <a:off x="2161954" y="1267287"/>
            <a:ext cx="7868093" cy="43234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燃料転換実施による発電コストの見込</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→適宜グラフを活用して見込を記載すること。また、以下に留意すること。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発電コストは、燃転前と比べ燃転後の方が安価となることが望ましい。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など申請者が掲げる他の事業性判断の指標（前頁）はクリアできていることは必須である。</a:t>
            </a:r>
            <a:endParaRPr lang="en-US" altLang="ja-JP" sz="1400" strike="sngStrike"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前提条件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15548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a:t>
            </a:r>
            <a:r>
              <a:rPr lang="ja-JP" altLang="en-US" sz="1400" u="sng" dirty="0">
                <a:solidFill>
                  <a:srgbClr val="FF0000"/>
                </a:solidFill>
                <a:latin typeface="Meiryo UI" panose="020B0604030504040204" pitchFamily="50" charset="-128"/>
                <a:ea typeface="Meiryo UI" panose="020B0604030504040204" pitchFamily="50" charset="-128"/>
              </a:rPr>
              <a:t>（</a:t>
            </a: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「設備等の先進性」は不要）</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endParaRPr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F2F4D79E-465E-5764-43E1-39605B0D799A}"/>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0AC623C-4CE2-954F-2282-1C34224EC3BF}"/>
              </a:ext>
            </a:extLst>
          </p:cNvPr>
          <p:cNvGraphicFramePr>
            <a:graphicFrameLocks noChangeAspect="1"/>
          </p:cNvGraphicFramePr>
          <p:nvPr>
            <p:custDataLst>
              <p:tags r:id="rId1"/>
            </p:custDataLst>
            <p:extLst>
              <p:ext uri="{D42A27DB-BD31-4B8C-83A1-F6EECF244321}">
                <p14:modId xmlns:p14="http://schemas.microsoft.com/office/powerpoint/2010/main" val="2769191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0AC623C-4CE2-954F-2282-1C34224EC3B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EFBCDF6-E847-1CF7-B2D4-E9801CF18390}"/>
              </a:ext>
            </a:extLst>
          </p:cNvPr>
          <p:cNvGraphicFramePr>
            <a:graphicFrameLocks noChangeAspect="1"/>
          </p:cNvGraphicFramePr>
          <p:nvPr>
            <p:custDataLst>
              <p:tags r:id="rId1"/>
            </p:custDataLst>
            <p:extLst>
              <p:ext uri="{D42A27DB-BD31-4B8C-83A1-F6EECF244321}">
                <p14:modId xmlns:p14="http://schemas.microsoft.com/office/powerpoint/2010/main" val="332870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AEFBCDF6-E847-1CF7-B2D4-E9801CF1839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各社の事業戦略を踏まえ、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燃料転換の場合は、その実施内容を記載すること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構造転換を実施する場合には、燃料転換として実施する内容に加えて、構造転換として追加で実施する内容についても記載すること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CE502-721B-C823-A69F-9E776931BF3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569C9BDF-DB5E-6EC8-75AE-A0C5B0968A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569C9BDF-DB5E-6EC8-75AE-A0C5B0968A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67C39B01-0FF8-8BF3-7A14-700BA50A3D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p>
        </p:txBody>
      </p:sp>
      <p:sp>
        <p:nvSpPr>
          <p:cNvPr id="26" name="Title 1">
            <a:extLst>
              <a:ext uri="{FF2B5EF4-FFF2-40B4-BE49-F238E27FC236}">
                <a16:creationId xmlns:a16="http://schemas.microsoft.com/office/drawing/2014/main" id="{B023B8DD-A80F-C14B-1DCA-E3BC5ED7AA58}"/>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96CA40D8-FACE-493F-74CC-389FD3C189EE}"/>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391CB9D-7E05-44AE-56A6-88EC42DF0A3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10C3DCAD-B63A-F673-9CE2-D374A625ABCC}"/>
              </a:ext>
            </a:extLst>
          </p:cNvPr>
          <p:cNvGraphicFramePr>
            <a:graphicFrameLocks noGrp="1"/>
          </p:cNvGraphicFramePr>
          <p:nvPr>
            <p:extLst>
              <p:ext uri="{D42A27DB-BD31-4B8C-83A1-F6EECF244321}">
                <p14:modId xmlns:p14="http://schemas.microsoft.com/office/powerpoint/2010/main" val="392371804"/>
              </p:ext>
            </p:extLst>
          </p:nvPr>
        </p:nvGraphicFramePr>
        <p:xfrm>
          <a:off x="180000" y="1551334"/>
          <a:ext cx="11856000" cy="3938544"/>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事業全体・設備・</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燃料・</a:t>
                      </a:r>
                      <a:r>
                        <a:rPr kumimoji="1" lang="en-US" altLang="ja-JP" sz="1200">
                          <a:latin typeface="Meiryo UI" panose="020B0604030504040204" pitchFamily="50" charset="-128"/>
                          <a:ea typeface="Meiryo UI" panose="020B0604030504040204" pitchFamily="50" charset="-128"/>
                        </a:rPr>
                        <a:t>CO2</a:t>
                      </a:r>
                      <a:r>
                        <a:rPr kumimoji="1" lang="ja-JP" altLang="en-US" sz="1200">
                          <a:latin typeface="Meiryo UI" panose="020B0604030504040204" pitchFamily="50" charset="-128"/>
                          <a:ea typeface="Meiryo UI" panose="020B0604030504040204" pitchFamily="50" charset="-128"/>
                        </a:rPr>
                        <a:t>排出削減</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石炭等を燃料とする特定の設備において、大幅な排出量削減に資するバイオマス燃料、低炭素水素等燃料等への転換に伴う設備投資事業であって、以下の要件の全てを満たすこと。</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①公募要領の表１に示す要件を満たす設備において燃料の転換を行うこと。</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②公募要領の表</a:t>
                      </a: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に示す要件を満たす燃料への転換であること。</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③公募要領の表</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に示す</a:t>
                      </a:r>
                      <a:r>
                        <a:rPr kumimoji="1" lang="en-US" altLang="ja-JP" sz="1200" dirty="0">
                          <a:latin typeface="Meiryo UI" panose="020B0604030504040204" pitchFamily="50" charset="-128"/>
                          <a:ea typeface="Meiryo UI" panose="020B0604030504040204" pitchFamily="50" charset="-128"/>
                        </a:rPr>
                        <a:t>CO2</a:t>
                      </a:r>
                      <a:r>
                        <a:rPr kumimoji="1" lang="ja-JP" altLang="en-US" sz="1200" dirty="0">
                          <a:latin typeface="Meiryo UI" panose="020B0604030504040204" pitchFamily="50" charset="-128"/>
                          <a:ea typeface="Meiryo UI" panose="020B0604030504040204" pitchFamily="50" charset="-128"/>
                        </a:rPr>
                        <a:t>排出削減を達成できると見込まれること。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設備の脱炭素化に留まらず、製品の脱炭素化を目指す事業であること。さらに、製品の脱炭素化を環境価値としてオフテイカーと交渉し、自社の成長に繋げる事業であること。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ⅰ</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ⅶ</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経済産業省がやむを得ないと認める事情が生じない限り、直接排出で</a:t>
                      </a:r>
                      <a:r>
                        <a:rPr kumimoji="1" lang="en-US" altLang="ja-JP" sz="1200">
                          <a:latin typeface="Meiryo UI" panose="020B0604030504040204" pitchFamily="50" charset="-128"/>
                          <a:ea typeface="Meiryo UI" panose="020B0604030504040204" pitchFamily="50" charset="-128"/>
                        </a:rPr>
                        <a:t>50</a:t>
                      </a:r>
                      <a:r>
                        <a:rPr kumimoji="1" lang="ja-JP" altLang="en-US" sz="1200">
                          <a:latin typeface="Meiryo UI" panose="020B0604030504040204" pitchFamily="50" charset="-128"/>
                          <a:ea typeface="Meiryo UI" panose="020B0604030504040204" pitchFamily="50" charset="-128"/>
                        </a:rPr>
                        <a:t>％以上削減を見込んだ年度から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4" name="正方形/長方形 3">
            <a:extLst>
              <a:ext uri="{FF2B5EF4-FFF2-40B4-BE49-F238E27FC236}">
                <a16:creationId xmlns:a16="http://schemas.microsoft.com/office/drawing/2014/main" id="{83A493D6-CD5A-1896-3AE6-C5EDE4CEA118}"/>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09531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AA7BE-CC1E-9682-5FD4-A0EF242C7CA5}"/>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CC2DFE1-E966-2F81-A423-17F3452E50A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CC2DFE1-E966-2F81-A423-17F3452E50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1EE5459B-7199-27B8-D3BF-ACA8690A44EB}"/>
              </a:ext>
            </a:extLst>
          </p:cNvPr>
          <p:cNvGrpSpPr/>
          <p:nvPr/>
        </p:nvGrpSpPr>
        <p:grpSpPr>
          <a:xfrm>
            <a:off x="180000" y="1503990"/>
            <a:ext cx="11856000" cy="288000"/>
            <a:chOff x="156000" y="1879963"/>
            <a:chExt cx="5760000" cy="288000"/>
          </a:xfrm>
        </p:grpSpPr>
        <p:sp>
          <p:nvSpPr>
            <p:cNvPr id="17" name="正方形/長方形 16">
              <a:extLst>
                <a:ext uri="{FF2B5EF4-FFF2-40B4-BE49-F238E27FC236}">
                  <a16:creationId xmlns:a16="http://schemas.microsoft.com/office/drawing/2014/main" id="{E2771D12-256D-60A2-8371-9476FA763B1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転換における補助対象設備に関する要件の確認</a:t>
              </a:r>
            </a:p>
          </p:txBody>
        </p:sp>
        <p:cxnSp>
          <p:nvCxnSpPr>
            <p:cNvPr id="18" name="直線コネクタ 17">
              <a:extLst>
                <a:ext uri="{FF2B5EF4-FFF2-40B4-BE49-F238E27FC236}">
                  <a16:creationId xmlns:a16="http://schemas.microsoft.com/office/drawing/2014/main" id="{49067EE0-8589-9786-EC9E-868189070BD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4ACD241C-9F4E-61D2-05B2-5822EBA08E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6A6FAA60-83A3-7E70-594F-48D446332AF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D9CE76C-D054-562A-7B17-E16A0DFA7E8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本事業の主旨に鑑みた事業であり、設備についても要件を満たしている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E6F848CC-5706-CA63-F038-C63FBD04BEA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FC516D83-41D6-8478-E5C0-CE2310C60E20}"/>
              </a:ext>
            </a:extLst>
          </p:cNvPr>
          <p:cNvGraphicFramePr>
            <a:graphicFrameLocks noGrp="1"/>
          </p:cNvGraphicFramePr>
          <p:nvPr/>
        </p:nvGraphicFramePr>
        <p:xfrm>
          <a:off x="180000" y="1890087"/>
          <a:ext cx="11855999" cy="4820183"/>
        </p:xfrm>
        <a:graphic>
          <a:graphicData uri="http://schemas.openxmlformats.org/drawingml/2006/table">
            <a:tbl>
              <a:tblPr firstRow="1" bandRow="1">
                <a:tableStyleId>{5C22544A-7EE6-4342-B048-85BDC9FD1C3A}</a:tableStyleId>
              </a:tblPr>
              <a:tblGrid>
                <a:gridCol w="296250">
                  <a:extLst>
                    <a:ext uri="{9D8B030D-6E8A-4147-A177-3AD203B41FA5}">
                      <a16:colId xmlns:a16="http://schemas.microsoft.com/office/drawing/2014/main" val="2814692765"/>
                    </a:ext>
                  </a:extLst>
                </a:gridCol>
                <a:gridCol w="1057275">
                  <a:extLst>
                    <a:ext uri="{9D8B030D-6E8A-4147-A177-3AD203B41FA5}">
                      <a16:colId xmlns:a16="http://schemas.microsoft.com/office/drawing/2014/main" val="680503965"/>
                    </a:ext>
                  </a:extLst>
                </a:gridCol>
                <a:gridCol w="314325">
                  <a:extLst>
                    <a:ext uri="{9D8B030D-6E8A-4147-A177-3AD203B41FA5}">
                      <a16:colId xmlns:a16="http://schemas.microsoft.com/office/drawing/2014/main" val="1129993926"/>
                    </a:ext>
                  </a:extLst>
                </a:gridCol>
                <a:gridCol w="4235176">
                  <a:extLst>
                    <a:ext uri="{9D8B030D-6E8A-4147-A177-3AD203B41FA5}">
                      <a16:colId xmlns:a16="http://schemas.microsoft.com/office/drawing/2014/main" val="3449904519"/>
                    </a:ext>
                  </a:extLst>
                </a:gridCol>
                <a:gridCol w="607349">
                  <a:extLst>
                    <a:ext uri="{9D8B030D-6E8A-4147-A177-3AD203B41FA5}">
                      <a16:colId xmlns:a16="http://schemas.microsoft.com/office/drawing/2014/main" val="2365904519"/>
                    </a:ext>
                  </a:extLst>
                </a:gridCol>
                <a:gridCol w="5345624">
                  <a:extLst>
                    <a:ext uri="{9D8B030D-6E8A-4147-A177-3AD203B41FA5}">
                      <a16:colId xmlns:a16="http://schemas.microsoft.com/office/drawing/2014/main" val="321685590"/>
                    </a:ext>
                  </a:extLst>
                </a:gridCol>
              </a:tblGrid>
              <a:tr h="345787">
                <a:tc>
                  <a:txBody>
                    <a:bodyPr/>
                    <a:lstStyle/>
                    <a:p>
                      <a:pPr algn="ctr"/>
                      <a:endParaRPr kumimoji="1" lang="ja-JP" altLang="en-US" sz="9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900" dirty="0">
                          <a:latin typeface="Meiryo UI" panose="020B0604030504040204" pitchFamily="50" charset="-128"/>
                          <a:ea typeface="Meiryo UI" panose="020B0604030504040204" pitchFamily="50" charset="-128"/>
                        </a:rPr>
                        <a:t>設備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導入有無</a:t>
                      </a:r>
                    </a:p>
                  </a:txBody>
                  <a:tcP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導入する設備における要件充足状況</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090730">
                <a:tc rowSpan="3">
                  <a:txBody>
                    <a:bodyPr/>
                    <a:lstStyle/>
                    <a:p>
                      <a:r>
                        <a:rPr kumimoji="1" lang="ja-JP" altLang="en-US" sz="900" dirty="0">
                          <a:latin typeface="Meiryo UI" panose="020B0604030504040204" pitchFamily="50" charset="-128"/>
                          <a:ea typeface="Meiryo UI" panose="020B0604030504040204" pitchFamily="50" charset="-128"/>
                        </a:rPr>
                        <a:t>発電設備等</a:t>
                      </a:r>
                    </a:p>
                  </a:txBody>
                  <a:tcPr vert="eaVert"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900" dirty="0">
                          <a:latin typeface="Meiryo UI" panose="020B0604030504040204" pitchFamily="50" charset="-128"/>
                          <a:ea typeface="Meiryo UI" panose="020B0604030504040204" pitchFamily="50" charset="-128"/>
                        </a:rPr>
                        <a:t>自家発電設備（蒸気タービン発電機・ガスタービン発電機、蒸気ボイラ）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a:latin typeface="Meiryo UI" panose="020B0604030504040204" pitchFamily="50" charset="-128"/>
                          <a:ea typeface="Meiryo UI" panose="020B0604030504040204" pitchFamily="50" charset="-128"/>
                        </a:rPr>
                        <a:t>間接補助事業完了後の発電能力（発電能力換算含む）が</a:t>
                      </a:r>
                      <a:r>
                        <a:rPr kumimoji="1" lang="en-US" altLang="ja-JP" sz="900">
                          <a:latin typeface="Meiryo UI" panose="020B0604030504040204" pitchFamily="50" charset="-128"/>
                          <a:ea typeface="Meiryo UI" panose="020B0604030504040204" pitchFamily="50" charset="-128"/>
                        </a:rPr>
                        <a:t>3</a:t>
                      </a:r>
                      <a:r>
                        <a:rPr kumimoji="1" lang="ja-JP" altLang="en-US" sz="900">
                          <a:latin typeface="Meiryo UI" panose="020B0604030504040204" pitchFamily="50" charset="-128"/>
                          <a:ea typeface="Meiryo UI" panose="020B0604030504040204" pitchFamily="50" charset="-128"/>
                        </a:rPr>
                        <a:t>万</a:t>
                      </a:r>
                      <a:r>
                        <a:rPr kumimoji="1" lang="en-US" altLang="ja-JP" sz="900">
                          <a:latin typeface="Meiryo UI" panose="020B0604030504040204" pitchFamily="50" charset="-128"/>
                          <a:ea typeface="Meiryo UI" panose="020B0604030504040204" pitchFamily="50" charset="-128"/>
                        </a:rPr>
                        <a:t>kW</a:t>
                      </a:r>
                      <a:r>
                        <a:rPr kumimoji="1" lang="ja-JP" altLang="en-US" sz="900">
                          <a:latin typeface="Meiryo UI" panose="020B0604030504040204" pitchFamily="50" charset="-128"/>
                          <a:ea typeface="Meiryo UI" panose="020B0604030504040204" pitchFamily="50" charset="-128"/>
                        </a:rPr>
                        <a:t>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solidFill>
                            <a:srgbClr val="C00000"/>
                          </a:solidFill>
                          <a:latin typeface="Meiryo UI" panose="020B0604030504040204" pitchFamily="50" charset="-128"/>
                          <a:ea typeface="Meiryo UI" panose="020B0604030504040204" pitchFamily="50" charset="-128"/>
                        </a:rPr>
                        <a:t>◯／ー</a:t>
                      </a:r>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solidFill>
                          <a:srgbClr val="C00000"/>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05294">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共同火力発電設備等（蒸気タービン発電機・ガスタービン発電機、蒸気ボイラ）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発電設備等</a:t>
                      </a:r>
                    </a:p>
                  </a:txBody>
                  <a:tcPr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対象となる発電設備等は、以下を全て満たすものとする。</a:t>
                      </a:r>
                    </a:p>
                    <a:p>
                      <a:pPr marL="228600" indent="-228600" algn="just">
                        <a:buFont typeface="+mj-ea"/>
                        <a:buAutoNum type="circleNumDbPlain"/>
                      </a:pP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間接補助事業完了後（自家発電設備から共同火力発電設備等への切替含む）において、化学・紙パルプ・セメント等（以下、補助対象業種）向けに供給される発電能力（発電能力換算含む）が</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3</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万</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kW</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以上であること。</a:t>
                      </a:r>
                    </a:p>
                    <a:p>
                      <a:pPr marL="228600" indent="-228600" algn="just">
                        <a:buFont typeface="+mj-ea"/>
                        <a:buAutoNum type="circleNumDbPlain"/>
                      </a:pP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当該共同火力発電設備等が電気事業法第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38</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条第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4</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項第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1</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号から第</a:t>
                      </a:r>
                      <a:r>
                        <a:rPr lang="en-US" altLang="ja-JP" sz="900" kern="100">
                          <a:effectLst/>
                          <a:latin typeface="Meiryo UI" panose="020B0604030504040204" pitchFamily="50" charset="-128"/>
                          <a:ea typeface="Meiryo UI" panose="020B0604030504040204" pitchFamily="50" charset="-128"/>
                          <a:cs typeface="Arial" panose="020B0604020202020204" pitchFamily="34" charset="0"/>
                        </a:rPr>
                        <a:t>5</a:t>
                      </a: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号に該当しないものであること。</a:t>
                      </a:r>
                    </a:p>
                    <a:p>
                      <a:pPr marL="228600" indent="-228600" algn="just">
                        <a:buFont typeface="+mj-ea"/>
                        <a:buAutoNum type="circleNumDbPlain"/>
                      </a:pPr>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当該共同火力発電設備等を所有する法人等に対する出資者に補助対象業種に属するものがいること。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923567">
                <a:tc vMerge="1">
                  <a:txBody>
                    <a:bodyPr/>
                    <a:lstStyle/>
                    <a:p>
                      <a:endParaRPr kumimoji="1" lang="ja-JP" altLang="en-US"/>
                    </a:p>
                  </a:txBody>
                  <a:tcPr/>
                </a:tc>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受電設備等</a:t>
                      </a:r>
                    </a:p>
                  </a:txBody>
                  <a:tcPr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対象となる受電設備等は、以下を全て満たすものとする。</a:t>
                      </a:r>
                      <a:endParaRPr kumimoji="1" lang="en-US" altLang="ja-JP"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endParaRPr>
                    </a:p>
                    <a:p>
                      <a:pPr marL="228600" marR="0" lvl="0" indent="-228600" algn="just"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上記の要件①から③のうち、少なくとも①と②を満たす発電設備等への設備投資に伴い、設備投資が必要となる受電設備等であること。</a:t>
                      </a:r>
                      <a:endParaRPr kumimoji="1" lang="en-US" altLang="ja-JP"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endParaRPr>
                    </a:p>
                    <a:p>
                      <a:pPr marL="228600" marR="0" lvl="0" indent="-228600" algn="just"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受電設備等を補助対象業種に属する者が所有していること。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678330"/>
                  </a:ext>
                </a:extLst>
              </a:tr>
              <a:tr h="422077">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エチレン製造設備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ナフサ等を熱分解し基礎化学品を精製する設備であること。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39067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工業炉</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当該工業炉における補助金交付申請額（当該工業炉の補助対象経費*補助率）が</a:t>
                      </a:r>
                      <a:r>
                        <a:rPr kumimoji="1" lang="en-US" altLang="ja-JP" sz="900" dirty="0">
                          <a:latin typeface="Meiryo UI" panose="020B0604030504040204" pitchFamily="50" charset="-128"/>
                          <a:ea typeface="Meiryo UI" panose="020B0604030504040204" pitchFamily="50" charset="-128"/>
                        </a:rPr>
                        <a:t>40</a:t>
                      </a:r>
                      <a:r>
                        <a:rPr kumimoji="1" lang="ja-JP" altLang="en-US" sz="900" dirty="0">
                          <a:latin typeface="Meiryo UI" panose="020B0604030504040204" pitchFamily="50" charset="-128"/>
                          <a:ea typeface="Meiryo UI" panose="020B0604030504040204" pitchFamily="50" charset="-128"/>
                        </a:rPr>
                        <a:t>億円以上であること。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4828051"/>
                  </a:ext>
                </a:extLst>
              </a:tr>
              <a:tr h="422077">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附帯設備</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上記の各設備への設備投資に伴い、設備投資が必要となる附帯設備であること。</a:t>
                      </a:r>
                      <a:endParaRPr kumimoji="1" lang="en-US" altLang="ja-JP" sz="900" dirty="0">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55D6874D-C028-EBDC-58A4-91CE6EF2F96D}"/>
              </a:ext>
            </a:extLst>
          </p:cNvPr>
          <p:cNvSpPr/>
          <p:nvPr/>
        </p:nvSpPr>
        <p:spPr>
          <a:xfrm>
            <a:off x="2161954" y="1663009"/>
            <a:ext cx="7868093" cy="353198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燃料転換における補助対象設備の導入有無</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→導入するものは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、導入しないものは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ー</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導入する設備における要件充足状況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を踏まえ、記載すること。なお、自家発電設備、共同火力発電設備等については、発電能力について要件が定められてるが、発電能力の計算方法については具体的に記載すること。（蒸気量を発電能力に換算した場合は、換算式と換算式を用いた理由、導出過程や出典等も記載し、要件を満たすことを具体的に説明すること。また、参照した過熱蒸気比エンタルピーの出所を必ず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9817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CC100-8EEE-6BE8-80A9-5B21F6A37C84}"/>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FF94A6C3-D4A6-863E-4708-65E7896E88B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FF94A6C3-D4A6-863E-4708-65E7896E88B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20" name="表 19">
            <a:extLst>
              <a:ext uri="{FF2B5EF4-FFF2-40B4-BE49-F238E27FC236}">
                <a16:creationId xmlns:a16="http://schemas.microsoft.com/office/drawing/2014/main" id="{69FDCE34-9B0E-7924-1E5D-558625971CB3}"/>
              </a:ext>
            </a:extLst>
          </p:cNvPr>
          <p:cNvGraphicFramePr>
            <a:graphicFrameLocks noGrp="1"/>
          </p:cNvGraphicFramePr>
          <p:nvPr/>
        </p:nvGraphicFramePr>
        <p:xfrm>
          <a:off x="179998" y="2096083"/>
          <a:ext cx="11856000" cy="1371600"/>
        </p:xfrm>
        <a:graphic>
          <a:graphicData uri="http://schemas.openxmlformats.org/drawingml/2006/table">
            <a:tbl>
              <a:tblPr firstRow="1" bandRow="1">
                <a:tableStyleId>{5C22544A-7EE6-4342-B048-85BDC9FD1C3A}</a:tableStyleId>
              </a:tblPr>
              <a:tblGrid>
                <a:gridCol w="3181511">
                  <a:extLst>
                    <a:ext uri="{9D8B030D-6E8A-4147-A177-3AD203B41FA5}">
                      <a16:colId xmlns:a16="http://schemas.microsoft.com/office/drawing/2014/main" val="680503965"/>
                    </a:ext>
                  </a:extLst>
                </a:gridCol>
                <a:gridCol w="2560320">
                  <a:extLst>
                    <a:ext uri="{9D8B030D-6E8A-4147-A177-3AD203B41FA5}">
                      <a16:colId xmlns:a16="http://schemas.microsoft.com/office/drawing/2014/main" val="2107783051"/>
                    </a:ext>
                  </a:extLst>
                </a:gridCol>
                <a:gridCol w="766354">
                  <a:extLst>
                    <a:ext uri="{9D8B030D-6E8A-4147-A177-3AD203B41FA5}">
                      <a16:colId xmlns:a16="http://schemas.microsoft.com/office/drawing/2014/main" val="3525958760"/>
                    </a:ext>
                  </a:extLst>
                </a:gridCol>
                <a:gridCol w="5347815">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燃料</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転換有無</a:t>
                      </a:r>
                    </a:p>
                  </a:txBody>
                  <a:tcP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r>
                        <a:rPr kumimoji="1" lang="en-US" altLang="ja-JP" sz="900">
                          <a:latin typeface="Meiryo UI" panose="020B0604030504040204" pitchFamily="50" charset="-128"/>
                          <a:ea typeface="Meiryo UI" panose="020B0604030504040204" pitchFamily="50" charset="-128"/>
                        </a:rPr>
                        <a:t>LNG</a:t>
                      </a:r>
                      <a:r>
                        <a:rPr kumimoji="1" lang="ja-JP" altLang="en-US" sz="900">
                          <a:latin typeface="Meiryo UI" panose="020B0604030504040204" pitchFamily="50" charset="-128"/>
                          <a:ea typeface="Meiryo UI" panose="020B0604030504040204" pitchFamily="50" charset="-128"/>
                        </a:rPr>
                        <a:t>（都市ガス）</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r>
                        <a:rPr kumimoji="1" lang="ja-JP" altLang="en-US" sz="900">
                          <a:latin typeface="Meiryo UI" panose="020B0604030504040204" pitchFamily="50" charset="-128"/>
                          <a:ea typeface="Meiryo UI" panose="020B0604030504040204" pitchFamily="50" charset="-128"/>
                        </a:rPr>
                        <a:t>転換後の燃料が左記のいずれかであること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754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廃棄物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sz="900" dirty="0"/>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1754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バイオマス</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C00000"/>
                          </a:solidFill>
                          <a:effectLst/>
                          <a:uLnTx/>
                          <a:uFillTx/>
                          <a:latin typeface="Meiryo UI" panose="020B0604030504040204" pitchFamily="50" charset="-128"/>
                          <a:ea typeface="Meiryo UI" panose="020B0604030504040204" pitchFamily="50" charset="-128"/>
                          <a:cs typeface="+mn-cs"/>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sz="900" dirty="0"/>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4828051"/>
                  </a:ext>
                </a:extLst>
              </a:tr>
              <a:tr h="1754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低炭素水素等</a:t>
                      </a:r>
                      <a:endParaRPr kumimoji="1" lang="en-US" altLang="ja-JP"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C00000"/>
                          </a:solidFill>
                          <a:effectLst/>
                          <a:uLnTx/>
                          <a:uFillTx/>
                          <a:latin typeface="Meiryo UI" panose="020B0604030504040204" pitchFamily="50" charset="-128"/>
                          <a:ea typeface="Meiryo UI" panose="020B0604030504040204" pitchFamily="50" charset="-128"/>
                          <a:cs typeface="+mn-cs"/>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sz="900" dirty="0"/>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その他（上記以外に事務局が妥当であると判断した燃料）</a:t>
                      </a:r>
                      <a:endParaRPr kumimoji="1" lang="en-US" altLang="ja-JP"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C00000"/>
                          </a:solidFill>
                          <a:effectLst/>
                          <a:uLnTx/>
                          <a:uFillTx/>
                          <a:latin typeface="Meiryo UI" panose="020B0604030504040204" pitchFamily="50" charset="-128"/>
                          <a:ea typeface="Meiryo UI" panose="020B0604030504040204" pitchFamily="50" charset="-128"/>
                          <a:cs typeface="+mn-cs"/>
                        </a:rPr>
                        <a:t>◯／ー</a:t>
                      </a:r>
                    </a:p>
                  </a:txBody>
                  <a:tcPr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900" dirty="0">
                        <a:solidFill>
                          <a:srgbClr val="C0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7429686"/>
                  </a:ext>
                </a:extLst>
              </a:tr>
            </a:tbl>
          </a:graphicData>
        </a:graphic>
      </p:graphicFrame>
      <p:sp>
        <p:nvSpPr>
          <p:cNvPr id="4" name="Title 1">
            <a:extLst>
              <a:ext uri="{FF2B5EF4-FFF2-40B4-BE49-F238E27FC236}">
                <a16:creationId xmlns:a16="http://schemas.microsoft.com/office/drawing/2014/main" id="{E004B327-F3AD-BB9A-3705-DEC6EB91D36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809D4C77-2B39-30FC-B0C0-1D849C002E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B2C04CC6-B9F3-7613-9CAB-C8942E56DEE6}"/>
              </a:ext>
            </a:extLst>
          </p:cNvPr>
          <p:cNvSpPr txBox="1">
            <a:spLocks/>
          </p:cNvSpPr>
          <p:nvPr/>
        </p:nvSpPr>
        <p:spPr>
          <a:xfrm>
            <a:off x="180000" y="648147"/>
            <a:ext cx="11386478"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本事業の主旨に鑑みた事業であり、転換後の燃料や</a:t>
            </a:r>
            <a:r>
              <a:rPr lang="en-US" altLang="ja-JP">
                <a:solidFill>
                  <a:schemeClr val="tx1"/>
                </a:solidFill>
              </a:rPr>
              <a:t>CO2</a:t>
            </a:r>
            <a:r>
              <a:rPr lang="ja-JP" altLang="en-US">
                <a:solidFill>
                  <a:schemeClr val="tx1"/>
                </a:solidFill>
              </a:rPr>
              <a:t>排出削減に係る要件も満たしている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62B28298-2472-B767-DCC4-47E407130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6D8E7F15-6ACE-2BC8-6E49-E961F0FD169F}"/>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AC143E92-53F3-7BA1-DFE8-117756A30CF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転換における転換後の燃料に関する要件の確認</a:t>
              </a:r>
            </a:p>
          </p:txBody>
        </p:sp>
        <p:cxnSp>
          <p:nvCxnSpPr>
            <p:cNvPr id="10" name="直線コネクタ 9">
              <a:extLst>
                <a:ext uri="{FF2B5EF4-FFF2-40B4-BE49-F238E27FC236}">
                  <a16:creationId xmlns:a16="http://schemas.microsoft.com/office/drawing/2014/main" id="{8CC674B7-1296-1517-3B2B-27C14E52C44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 name="表 1">
            <a:extLst>
              <a:ext uri="{FF2B5EF4-FFF2-40B4-BE49-F238E27FC236}">
                <a16:creationId xmlns:a16="http://schemas.microsoft.com/office/drawing/2014/main" id="{1C2CC1D8-48BD-72B8-01C7-D21A04DCD8B2}"/>
              </a:ext>
            </a:extLst>
          </p:cNvPr>
          <p:cNvGraphicFramePr>
            <a:graphicFrameLocks noGrp="1"/>
          </p:cNvGraphicFramePr>
          <p:nvPr/>
        </p:nvGraphicFramePr>
        <p:xfrm>
          <a:off x="180000" y="4338639"/>
          <a:ext cx="11879998" cy="1097280"/>
        </p:xfrm>
        <a:graphic>
          <a:graphicData uri="http://schemas.openxmlformats.org/drawingml/2006/table">
            <a:tbl>
              <a:tblPr firstRow="1" bandRow="1">
                <a:tableStyleId>{5C22544A-7EE6-4342-B048-85BDC9FD1C3A}</a:tableStyleId>
              </a:tblPr>
              <a:tblGrid>
                <a:gridCol w="1794638">
                  <a:extLst>
                    <a:ext uri="{9D8B030D-6E8A-4147-A177-3AD203B41FA5}">
                      <a16:colId xmlns:a16="http://schemas.microsoft.com/office/drawing/2014/main" val="680503965"/>
                    </a:ext>
                  </a:extLst>
                </a:gridCol>
                <a:gridCol w="4722146">
                  <a:extLst>
                    <a:ext uri="{9D8B030D-6E8A-4147-A177-3AD203B41FA5}">
                      <a16:colId xmlns:a16="http://schemas.microsoft.com/office/drawing/2014/main" val="3449904519"/>
                    </a:ext>
                  </a:extLst>
                </a:gridCol>
                <a:gridCol w="5363214">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対象年度</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36198">
                <a:tc>
                  <a:txBody>
                    <a:bodyPr/>
                    <a:lstStyle/>
                    <a:p>
                      <a:r>
                        <a:rPr kumimoji="1" lang="ja-JP" altLang="en-US" sz="900">
                          <a:latin typeface="Meiryo UI" panose="020B0604030504040204" pitchFamily="50" charset="-128"/>
                          <a:ea typeface="Meiryo UI" panose="020B0604030504040204" pitchFamily="50" charset="-128"/>
                        </a:rPr>
                        <a:t>間接補助事業終了年度の</a:t>
                      </a:r>
                      <a:endParaRPr kumimoji="1" lang="en-US" altLang="ja-JP" sz="900">
                        <a:latin typeface="Meiryo UI" panose="020B0604030504040204" pitchFamily="50" charset="-128"/>
                        <a:ea typeface="Meiryo UI" panose="020B0604030504040204" pitchFamily="50" charset="-128"/>
                      </a:endParaRPr>
                    </a:p>
                    <a:p>
                      <a:r>
                        <a:rPr kumimoji="1" lang="ja-JP" altLang="en-US" sz="900">
                          <a:latin typeface="Meiryo UI" panose="020B0604030504040204" pitchFamily="50" charset="-128"/>
                          <a:ea typeface="Meiryo UI" panose="020B0604030504040204" pitchFamily="50" charset="-128"/>
                        </a:rPr>
                        <a:t>翌年度（トランジション期</a:t>
                      </a:r>
                      <a:r>
                        <a:rPr kumimoji="1" lang="en-US" altLang="ja-JP" sz="900" baseline="300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latin typeface="Meiryo UI" panose="020B0604030504040204" pitchFamily="50" charset="-128"/>
                          <a:ea typeface="Meiryo UI" panose="020B0604030504040204" pitchFamily="50" charset="-128"/>
                        </a:rPr>
                        <a:t>申請者が定める目標値</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900">
                          <a:solidFill>
                            <a:srgbClr val="C00000"/>
                          </a:solidFill>
                          <a:latin typeface="Meiryo UI" panose="020B0604030504040204" pitchFamily="50" charset="-128"/>
                          <a:ea typeface="Meiryo UI" panose="020B0604030504040204" pitchFamily="50" charset="-128"/>
                        </a:rPr>
                        <a:t>CO2</a:t>
                      </a:r>
                      <a:r>
                        <a:rPr kumimoji="1" lang="ja-JP" altLang="en-US" sz="90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532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a:latin typeface="Meiryo UI" panose="020B0604030504040204" pitchFamily="50" charset="-128"/>
                          <a:ea typeface="Meiryo UI" panose="020B0604030504040204" pitchFamily="50" charset="-128"/>
                        </a:rPr>
                        <a:t>2034</a:t>
                      </a:r>
                      <a:r>
                        <a:rPr kumimoji="1" lang="ja-JP" altLang="en-US" sz="900">
                          <a:latin typeface="Meiryo UI" panose="020B0604030504040204" pitchFamily="50" charset="-128"/>
                          <a:ea typeface="Meiryo UI" panose="020B0604030504040204" pitchFamily="50" charset="-128"/>
                        </a:rPr>
                        <a:t>年度を目途</a:t>
                      </a:r>
                      <a:endParaRPr kumimoji="1" lang="en-US" altLang="ja-JP" sz="9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（間接補助事業者が設定した</a:t>
                      </a:r>
                      <a:r>
                        <a:rPr kumimoji="1" lang="en-US" altLang="ja-JP" sz="900">
                          <a:latin typeface="Meiryo UI" panose="020B0604030504040204" pitchFamily="50" charset="-128"/>
                          <a:ea typeface="Meiryo UI" panose="020B0604030504040204" pitchFamily="50" charset="-128"/>
                        </a:rPr>
                        <a:t>CN</a:t>
                      </a:r>
                      <a:r>
                        <a:rPr kumimoji="1" lang="ja-JP" altLang="en-US" sz="900">
                          <a:latin typeface="Meiryo UI" panose="020B0604030504040204" pitchFamily="50" charset="-128"/>
                          <a:ea typeface="Meiryo UI" panose="020B0604030504040204" pitchFamily="50" charset="-128"/>
                        </a:rPr>
                        <a:t>移行期</a:t>
                      </a:r>
                      <a:r>
                        <a:rPr kumimoji="1" lang="en-US" altLang="ja-JP" sz="900" baseline="30000">
                          <a:latin typeface="Meiryo UI" panose="020B0604030504040204" pitchFamily="50" charset="-128"/>
                          <a:ea typeface="Meiryo UI" panose="020B0604030504040204" pitchFamily="50" charset="-128"/>
                        </a:rPr>
                        <a:t>※</a:t>
                      </a:r>
                      <a:r>
                        <a:rPr kumimoji="1" lang="ja-JP" altLang="en-US" sz="900" baseline="0">
                          <a:latin typeface="Meiryo UI" panose="020B0604030504040204" pitchFamily="50" charset="-128"/>
                          <a:ea typeface="Meiryo UI" panose="020B0604030504040204" pitchFamily="50" charset="-128"/>
                        </a:rPr>
                        <a:t>の終点</a:t>
                      </a:r>
                      <a:r>
                        <a:rPr kumimoji="1" lang="ja-JP" altLang="en-US" sz="90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直接排出（</a:t>
                      </a:r>
                      <a:r>
                        <a:rPr kumimoji="1" lang="en-US" altLang="ja-JP" sz="900" dirty="0">
                          <a:latin typeface="Meiryo UI" panose="020B0604030504040204" pitchFamily="50" charset="-128"/>
                          <a:ea typeface="Meiryo UI" panose="020B0604030504040204" pitchFamily="50" charset="-128"/>
                        </a:rPr>
                        <a:t>Scope1</a:t>
                      </a:r>
                      <a:r>
                        <a:rPr kumimoji="1" lang="ja-JP" altLang="en-US" sz="900" dirty="0">
                          <a:latin typeface="Meiryo UI" panose="020B0604030504040204" pitchFamily="50" charset="-128"/>
                          <a:ea typeface="Meiryo UI" panose="020B0604030504040204" pitchFamily="50" charset="-128"/>
                        </a:rPr>
                        <a:t>）で</a:t>
                      </a:r>
                      <a:r>
                        <a:rPr kumimoji="1" lang="en-US" altLang="ja-JP" sz="900" dirty="0">
                          <a:latin typeface="Meiryo UI" panose="020B0604030504040204" pitchFamily="50" charset="-128"/>
                          <a:ea typeface="Meiryo UI" panose="020B0604030504040204" pitchFamily="50" charset="-128"/>
                        </a:rPr>
                        <a:t>50%</a:t>
                      </a:r>
                      <a:r>
                        <a:rPr kumimoji="1" lang="ja-JP" altLang="en-US" sz="900" dirty="0">
                          <a:latin typeface="Meiryo UI" panose="020B0604030504040204" pitchFamily="50" charset="-128"/>
                          <a:ea typeface="Meiryo UI" panose="020B0604030504040204" pitchFamily="50" charset="-128"/>
                        </a:rPr>
                        <a:t>以上削減</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828051"/>
                  </a:ext>
                </a:extLst>
              </a:tr>
            </a:tbl>
          </a:graphicData>
        </a:graphic>
      </p:graphicFrame>
      <p:grpSp>
        <p:nvGrpSpPr>
          <p:cNvPr id="11" name="グループ化 10">
            <a:extLst>
              <a:ext uri="{FF2B5EF4-FFF2-40B4-BE49-F238E27FC236}">
                <a16:creationId xmlns:a16="http://schemas.microsoft.com/office/drawing/2014/main" id="{55117F26-5812-EE9C-4FAA-237E014134D0}"/>
              </a:ext>
            </a:extLst>
          </p:cNvPr>
          <p:cNvGrpSpPr/>
          <p:nvPr/>
        </p:nvGrpSpPr>
        <p:grpSpPr>
          <a:xfrm>
            <a:off x="180000" y="3952547"/>
            <a:ext cx="11856000" cy="288000"/>
            <a:chOff x="156000" y="1879963"/>
            <a:chExt cx="5760000" cy="288000"/>
          </a:xfrm>
        </p:grpSpPr>
        <p:sp>
          <p:nvSpPr>
            <p:cNvPr id="12" name="正方形/長方形 11">
              <a:extLst>
                <a:ext uri="{FF2B5EF4-FFF2-40B4-BE49-F238E27FC236}">
                  <a16:creationId xmlns:a16="http://schemas.microsoft.com/office/drawing/2014/main" id="{02BADE0E-D22D-39C9-099A-1350134290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排出削減に関する要件の確認</a:t>
              </a:r>
            </a:p>
          </p:txBody>
        </p:sp>
        <p:cxnSp>
          <p:nvCxnSpPr>
            <p:cNvPr id="13" name="直線コネクタ 12">
              <a:extLst>
                <a:ext uri="{FF2B5EF4-FFF2-40B4-BE49-F238E27FC236}">
                  <a16:creationId xmlns:a16="http://schemas.microsoft.com/office/drawing/2014/main" id="{DFE69FC0-2C70-E93D-0236-8E6FF5188F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1EE40C3F-20F2-33BA-CDD9-8432E715C59F}"/>
              </a:ext>
            </a:extLst>
          </p:cNvPr>
          <p:cNvSpPr/>
          <p:nvPr/>
        </p:nvSpPr>
        <p:spPr>
          <a:xfrm>
            <a:off x="180000" y="5551084"/>
            <a:ext cx="11856000" cy="85513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トランジション期：石炭等から</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等への転換に至るまでの期間。本事業においては、原則として間接補助事業終了年度の翌年度までとする。</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移行期：石炭等あるいは</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等からバイオマス燃料、低炭素水素等燃料等への転換に至るまでの期間（バイオマス燃料、低炭素水素等燃料等を混焼することをもって</a:t>
            </a:r>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移行期とする）。本事業においては、</a:t>
            </a:r>
            <a:r>
              <a:rPr kumimoji="1" lang="en-US" altLang="ja-JP" sz="1000" dirty="0">
                <a:solidFill>
                  <a:schemeClr val="tx1"/>
                </a:solidFill>
                <a:latin typeface="Meiryo UI" panose="020B0604030504040204" pitchFamily="50" charset="-128"/>
                <a:ea typeface="Meiryo UI" panose="020B0604030504040204" pitchFamily="50" charset="-128"/>
              </a:rPr>
              <a:t>2034</a:t>
            </a:r>
            <a:r>
              <a:rPr kumimoji="1" lang="ja-JP" altLang="en-US" sz="1000" dirty="0">
                <a:solidFill>
                  <a:schemeClr val="tx1"/>
                </a:solidFill>
                <a:latin typeface="Meiryo UI" panose="020B0604030504040204" pitchFamily="50" charset="-128"/>
                <a:ea typeface="Meiryo UI" panose="020B0604030504040204" pitchFamily="50" charset="-128"/>
              </a:rPr>
              <a:t>年度を目途とする。</a:t>
            </a:r>
            <a:r>
              <a:rPr lang="ja-JP" altLang="en-US" sz="1000" dirty="0">
                <a:solidFill>
                  <a:schemeClr val="tx1"/>
                </a:solidFill>
                <a:latin typeface="Meiryo UI" panose="020B0604030504040204" pitchFamily="50" charset="-128"/>
                <a:ea typeface="Meiryo UI" panose="020B0604030504040204" pitchFamily="50" charset="-128"/>
              </a:rPr>
              <a:t>なお、</a:t>
            </a:r>
            <a:r>
              <a:rPr kumimoji="1" lang="ja-JP" altLang="en-US" sz="10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移行期となる場合は、トランジション期に係る項目や頁は以後空欄で構わない。</a:t>
            </a:r>
          </a:p>
        </p:txBody>
      </p:sp>
      <p:sp>
        <p:nvSpPr>
          <p:cNvPr id="3" name="正方形/長方形 2">
            <a:extLst>
              <a:ext uri="{FF2B5EF4-FFF2-40B4-BE49-F238E27FC236}">
                <a16:creationId xmlns:a16="http://schemas.microsoft.com/office/drawing/2014/main" id="{E12D4CE1-4CA9-6659-7EB4-CBEEF7E7FC37}"/>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燃料転換における転換後の燃料に関する要件の確認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やその注意事項を踏まえ、転換するものは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、転換しないものは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ー</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と記載したうえで「自社の申請内容（要件充足状況）」を記載すること。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やその注意事項を踏まえ、本様式の該当頁を参照する運びとすること。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188737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E6BFB-8E5B-1936-C811-4E486422F418}"/>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C1CCA05-22DE-86E4-5007-846F31C5BF4D}"/>
              </a:ext>
            </a:extLst>
          </p:cNvPr>
          <p:cNvGraphicFramePr>
            <a:graphicFrameLocks noChangeAspect="1"/>
          </p:cNvGraphicFramePr>
          <p:nvPr>
            <p:custDataLst>
              <p:tags r:id="rId1"/>
            </p:custDataLst>
            <p:extLst>
              <p:ext uri="{D42A27DB-BD31-4B8C-83A1-F6EECF244321}">
                <p14:modId xmlns:p14="http://schemas.microsoft.com/office/powerpoint/2010/main" val="36445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C1CCA05-22DE-86E4-5007-846F31C5BF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491F1941-B608-609C-3E28-B5157EF1F7F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00DE78E9-F4BF-83E6-DAA9-6C0D03B5AD2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4FDA64F-A0A5-A4DD-3326-045B8FCD045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に燃料転換する。また、コストアップに対しては</a:t>
            </a:r>
            <a:r>
              <a:rPr lang="en-US" altLang="ja-JP">
                <a:solidFill>
                  <a:schemeClr val="tx1"/>
                </a:solidFill>
              </a:rPr>
              <a:t>xx</a:t>
            </a:r>
            <a:r>
              <a:rPr lang="ja-JP" altLang="en-US">
                <a:solidFill>
                  <a:schemeClr val="tx1"/>
                </a:solidFill>
              </a:rPr>
              <a:t>で対応する。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F8EDF61A-1E56-B938-19C4-368BA36C21E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42180CBB-B4AE-983A-0CEA-1BFB0643D1D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FA6CB6AE-AD29-B28C-EE94-0C225C4B8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燃料転換の想定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0C010B8E-BB63-B1BF-D15C-6D29D229812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BC18E875-69E2-9AC7-082A-46F2954A96C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9E4B25B2-F687-7921-DC59-563C7EE5172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995EE5A6-B6B7-EBD6-62FE-10745495BB4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1" name="テキスト ボックス 20">
            <a:extLst>
              <a:ext uri="{FF2B5EF4-FFF2-40B4-BE49-F238E27FC236}">
                <a16:creationId xmlns:a16="http://schemas.microsoft.com/office/drawing/2014/main" id="{9818F9B2-8874-2047-B29C-4B528C55AC86}"/>
              </a:ext>
            </a:extLst>
          </p:cNvPr>
          <p:cNvSpPr txBox="1"/>
          <p:nvPr/>
        </p:nvSpPr>
        <p:spPr>
          <a:xfrm>
            <a:off x="180001" y="2141542"/>
            <a:ext cx="764877" cy="189217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燃料</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DC06EB40-9CCA-68DE-4D0E-EBD7BD11D71A}"/>
              </a:ext>
            </a:extLst>
          </p:cNvPr>
          <p:cNvSpPr/>
          <p:nvPr/>
        </p:nvSpPr>
        <p:spPr>
          <a:xfrm>
            <a:off x="1025142" y="4096232"/>
            <a:ext cx="4857257" cy="84057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ACFD4D65-65BB-F8C4-0C6B-79D4D464BC3E}"/>
              </a:ext>
            </a:extLst>
          </p:cNvPr>
          <p:cNvSpPr txBox="1"/>
          <p:nvPr/>
        </p:nvSpPr>
        <p:spPr>
          <a:xfrm>
            <a:off x="180001" y="4096233"/>
            <a:ext cx="764877" cy="8405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低炭素</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水素等への</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CF3A7A77-3906-2581-EBA9-3D49F300DB17}"/>
              </a:ext>
            </a:extLst>
          </p:cNvPr>
          <p:cNvSpPr txBox="1"/>
          <p:nvPr/>
        </p:nvSpPr>
        <p:spPr>
          <a:xfrm>
            <a:off x="1025143" y="2141543"/>
            <a:ext cx="1565577" cy="49838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現状</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178C7BE2-61BD-FCE8-5681-20755960C2E1}"/>
              </a:ext>
            </a:extLst>
          </p:cNvPr>
          <p:cNvSpPr txBox="1"/>
          <p:nvPr/>
        </p:nvSpPr>
        <p:spPr>
          <a:xfrm>
            <a:off x="267098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トランジション期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75F0D743-E25E-D38B-A7FE-60D79699C15D}"/>
              </a:ext>
            </a:extLst>
          </p:cNvPr>
          <p:cNvSpPr txBox="1"/>
          <p:nvPr/>
        </p:nvSpPr>
        <p:spPr>
          <a:xfrm>
            <a:off x="431682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CN</a:t>
            </a:r>
            <a:r>
              <a:rPr lang="ja-JP" altLang="en-US" sz="1200">
                <a:solidFill>
                  <a:schemeClr val="tx1"/>
                </a:solidFill>
                <a:latin typeface="Meiryo UI" panose="020B0604030504040204" pitchFamily="50" charset="-128"/>
                <a:ea typeface="Meiryo UI" panose="020B0604030504040204" pitchFamily="50" charset="-128"/>
              </a:rPr>
              <a:t>移行期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E473436C-7855-74A8-257A-025041656169}"/>
              </a:ext>
            </a:extLst>
          </p:cNvPr>
          <p:cNvSpPr/>
          <p:nvPr/>
        </p:nvSpPr>
        <p:spPr>
          <a:xfrm>
            <a:off x="1025142" y="27024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1553A24-7659-8B07-1875-E5CFB7447608}"/>
              </a:ext>
            </a:extLst>
          </p:cNvPr>
          <p:cNvSpPr/>
          <p:nvPr/>
        </p:nvSpPr>
        <p:spPr>
          <a:xfrm>
            <a:off x="2670983"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E1827A97-B9B9-8BC6-CF39-92BBF46BB550}"/>
              </a:ext>
            </a:extLst>
          </p:cNvPr>
          <p:cNvSpPr/>
          <p:nvPr/>
        </p:nvSpPr>
        <p:spPr>
          <a:xfrm>
            <a:off x="4316822"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6C71E13-C30D-CD27-37D1-FA5AF3F85285}"/>
              </a:ext>
            </a:extLst>
          </p:cNvPr>
          <p:cNvSpPr/>
          <p:nvPr/>
        </p:nvSpPr>
        <p:spPr>
          <a:xfrm>
            <a:off x="102514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E0DF70F8-A387-57E4-8388-B73C422F5C20}"/>
              </a:ext>
            </a:extLst>
          </p:cNvPr>
          <p:cNvSpPr/>
          <p:nvPr/>
        </p:nvSpPr>
        <p:spPr>
          <a:xfrm>
            <a:off x="2670983"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F56D1BA7-D484-3F3F-13CA-0B6347A934FE}"/>
              </a:ext>
            </a:extLst>
          </p:cNvPr>
          <p:cNvSpPr/>
          <p:nvPr/>
        </p:nvSpPr>
        <p:spPr>
          <a:xfrm>
            <a:off x="431682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graphicFrame>
        <p:nvGraphicFramePr>
          <p:cNvPr id="32" name="グラフ 31">
            <a:extLst>
              <a:ext uri="{FF2B5EF4-FFF2-40B4-BE49-F238E27FC236}">
                <a16:creationId xmlns:a16="http://schemas.microsoft.com/office/drawing/2014/main" id="{11D101FB-C9D1-979B-55B9-7D93AA18088B}"/>
              </a:ext>
            </a:extLst>
          </p:cNvPr>
          <p:cNvGraphicFramePr/>
          <p:nvPr>
            <p:extLst>
              <p:ext uri="{D42A27DB-BD31-4B8C-83A1-F6EECF244321}">
                <p14:modId xmlns:p14="http://schemas.microsoft.com/office/powerpoint/2010/main" val="407846574"/>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 name="正方形/長方形 1">
            <a:extLst>
              <a:ext uri="{FF2B5EF4-FFF2-40B4-BE49-F238E27FC236}">
                <a16:creationId xmlns:a16="http://schemas.microsoft.com/office/drawing/2014/main" id="{3FA67B03-4DAC-7F6B-7A56-BC4DE9E9433D}"/>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CCFDE9EE-8751-0997-C31A-422173C91670}"/>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27CF4F9-6D52-5EBD-650E-2265266155C1}"/>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16" name="直線コネクタ 15">
            <a:extLst>
              <a:ext uri="{FF2B5EF4-FFF2-40B4-BE49-F238E27FC236}">
                <a16:creationId xmlns:a16="http://schemas.microsoft.com/office/drawing/2014/main" id="{9C382CF7-C0EB-61ED-11C5-58B291151C9A}"/>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5D1830ED-425C-D51C-7380-8D5DC7504F0B}"/>
              </a:ext>
            </a:extLst>
          </p:cNvPr>
          <p:cNvCxnSpPr>
            <a:cxnSpLocks/>
            <a:stCxn id="14"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48" name="正方形/長方形 47">
            <a:extLst>
              <a:ext uri="{FF2B5EF4-FFF2-40B4-BE49-F238E27FC236}">
                <a16:creationId xmlns:a16="http://schemas.microsoft.com/office/drawing/2014/main" id="{0D8FCD65-0D61-EF96-BAED-21C7C3486885}"/>
              </a:ext>
            </a:extLst>
          </p:cNvPr>
          <p:cNvSpPr/>
          <p:nvPr/>
        </p:nvSpPr>
        <p:spPr>
          <a:xfrm>
            <a:off x="2161954" y="1773377"/>
            <a:ext cx="7868093" cy="331124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→低炭素水素等への対応については、公募要領にも記載のとおり、低炭素水素等が調達可能な状況になった場合の対応を記載すること。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→各時期の配分について、適宜グラフと凡例を作成して説明すること。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15890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aze9rgazaATtLehBCDmv9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C40pjX0XyQ7W1_fikkM0u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cNHZVxKjPmVmwdrxg4VoK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EmjdEVfTdAoFjgcPNqgk_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BPkyfwolGcpvhsl0oaTuW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K1fZyCpn.zMCwW.1_P9oM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EZC16.GE_4CUyycBgS.FO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jvy9K18ncvZ1PKxiVwAvq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7ZBp_ykgjGYehcovA4g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oIsdJihgHTxaVJf0TkaLI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xZlPKK_GbF4XEuP4kZpc_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NF8Vz1jlbX9XmUfjZrG0kA"/>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obDR..cn9RZ2I5LOouPMl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Ys.ZhK9KXJYmhVYWkK0Cw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Ca2_OmD6_JWOcQW4Y18Z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tj_l40f_iH6uLyi1n85QA"/>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pLa4s32i54QTRZXpfju10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KovB3soS59_vCqF84Rx5Ew"/>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KDO.u7pZezCHohhu_XCVK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qxaegQBASwpr7rkxwLckfQ"/>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uSfYEInkNFrjUdBE3GVS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kEeo4lFWpBZE.fPBsoqZPw"/>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xsSfI0RCtTavCN7ryE_lLQ"/>
</p:tagLst>
</file>

<file path=ppt/tags/tag6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11150</Words>
  <Application>Microsoft Office PowerPoint</Application>
  <PresentationFormat>ワイド画面</PresentationFormat>
  <Paragraphs>1202</Paragraphs>
  <Slides>44</Slides>
  <Notes>34</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44</vt:i4>
      </vt:variant>
    </vt:vector>
  </HeadingPairs>
  <TitlesOfParts>
    <vt:vector size="52"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2025-10-07T03:03:35Z</dcterms:created>
  <dcterms:modified xsi:type="dcterms:W3CDTF">2025-10-07T06:33:08Z</dcterms:modified>
</cp:coreProperties>
</file>