
<file path=[Content_Types].xml><?xml version="1.0" encoding="utf-8"?>
<Types xmlns="http://schemas.openxmlformats.org/package/2006/content-types">
  <Default Extension="bin" ContentType="application/vnd.openxmlformats-officedocument.oleObject"/>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ags/tag1.xml" ContentType="application/vnd.openxmlformats-officedocument.presentationml.tags+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2.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3.xml" ContentType="application/vnd.openxmlformats-officedocument.presentationml.notesSlide+xml"/>
  <Override PartName="/ppt/tags/tag9.xml" ContentType="application/vnd.openxmlformats-officedocument.presentationml.tags+xml"/>
  <Override PartName="/ppt/notesSlides/notesSlide4.xml" ContentType="application/vnd.openxmlformats-officedocument.presentationml.notesSlide+xml"/>
  <Override PartName="/ppt/tags/tag10.xml" ContentType="application/vnd.openxmlformats-officedocument.presentationml.tags+xml"/>
  <Override PartName="/ppt/notesSlides/notesSlide5.xml" ContentType="application/vnd.openxmlformats-officedocument.presentationml.notesSlide+xml"/>
  <Override PartName="/ppt/tags/tag11.xml" ContentType="application/vnd.openxmlformats-officedocument.presentationml.tags+xml"/>
  <Override PartName="/ppt/notesSlides/notesSlide6.xml" ContentType="application/vnd.openxmlformats-officedocument.presentationml.notesSlide+xml"/>
  <Override PartName="/ppt/tags/tag12.xml" ContentType="application/vnd.openxmlformats-officedocument.presentationml.tags+xml"/>
  <Override PartName="/ppt/notesSlides/notesSlide7.xml" ContentType="application/vnd.openxmlformats-officedocument.presentationml.notesSlide+xml"/>
  <Override PartName="/ppt/tags/tag13.xml" ContentType="application/vnd.openxmlformats-officedocument.presentationml.tags+xml"/>
  <Override PartName="/ppt/notesSlides/notesSlide8.xml" ContentType="application/vnd.openxmlformats-officedocument.presentationml.notesSlide+xml"/>
  <Override PartName="/ppt/tags/tag14.xml" ContentType="application/vnd.openxmlformats-officedocument.presentationml.tags+xml"/>
  <Override PartName="/ppt/notesSlides/notesSlide9.xml" ContentType="application/vnd.openxmlformats-officedocument.presentationml.notesSlide+xml"/>
  <Override PartName="/ppt/tags/tag15.xml" ContentType="application/vnd.openxmlformats-officedocument.presentationml.tags+xml"/>
  <Override PartName="/ppt/notesSlides/notesSlide10.xml" ContentType="application/vnd.openxmlformats-officedocument.presentationml.notesSlide+xml"/>
  <Override PartName="/ppt/tags/tag16.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20.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notesSlides/notesSlide18.xml" ContentType="application/vnd.openxmlformats-officedocument.presentationml.notesSlide+xml"/>
  <Override PartName="/ppt/tags/tag25.xml" ContentType="application/vnd.openxmlformats-officedocument.presentationml.tags+xml"/>
  <Override PartName="/ppt/notesSlides/notesSlide19.xml" ContentType="application/vnd.openxmlformats-officedocument.presentationml.notesSlide+xml"/>
  <Override PartName="/ppt/tags/tag26.xml" ContentType="application/vnd.openxmlformats-officedocument.presentationml.tags+xml"/>
  <Override PartName="/ppt/notesSlides/notesSlide20.xml" ContentType="application/vnd.openxmlformats-officedocument.presentationml.notesSlide+xml"/>
  <Override PartName="/ppt/tags/tag27.xml" ContentType="application/vnd.openxmlformats-officedocument.presentationml.tags+xml"/>
  <Override PartName="/ppt/notesSlides/notesSlide21.xml" ContentType="application/vnd.openxmlformats-officedocument.presentationml.notesSlide+xml"/>
  <Override PartName="/ppt/tags/tag28.xml" ContentType="application/vnd.openxmlformats-officedocument.presentationml.tags+xml"/>
  <Override PartName="/ppt/notesSlides/notesSlide22.xml" ContentType="application/vnd.openxmlformats-officedocument.presentationml.notesSlide+xml"/>
  <Override PartName="/ppt/tags/tag29.xml" ContentType="application/vnd.openxmlformats-officedocument.presentationml.tags+xml"/>
  <Override PartName="/ppt/notesSlides/notesSlide23.xml" ContentType="application/vnd.openxmlformats-officedocument.presentationml.notesSlide+xml"/>
  <Override PartName="/ppt/tags/tag30.xml" ContentType="application/vnd.openxmlformats-officedocument.presentationml.tags+xml"/>
  <Override PartName="/ppt/tags/tag31.xml" ContentType="application/vnd.openxmlformats-officedocument.presentationml.tags+xml"/>
  <Override PartName="/ppt/notesSlides/notesSlide24.xml" ContentType="application/vnd.openxmlformats-officedocument.presentationml.notesSlide+xml"/>
  <Override PartName="/ppt/tags/tag32.xml" ContentType="application/vnd.openxmlformats-officedocument.presentationml.tags+xml"/>
  <Override PartName="/ppt/notesSlides/notesSlide25.xml" ContentType="application/vnd.openxmlformats-officedocument.presentationml.notesSlide+xml"/>
  <Override PartName="/ppt/tags/tag33.xml" ContentType="application/vnd.openxmlformats-officedocument.presentationml.tags+xml"/>
  <Override PartName="/ppt/tags/tag34.xml" ContentType="application/vnd.openxmlformats-officedocument.presentationml.tags+xml"/>
  <Override PartName="/ppt/notesSlides/notesSlide26.xml" ContentType="application/vnd.openxmlformats-officedocument.presentationml.notesSlide+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notesSlides/notesSlide27.xml" ContentType="application/vnd.openxmlformats-officedocument.presentationml.notesSlide+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39"/>
  </p:notesMasterIdLst>
  <p:sldIdLst>
    <p:sldId id="2145705059" r:id="rId2"/>
    <p:sldId id="2145705333" r:id="rId3"/>
    <p:sldId id="2147483285" r:id="rId4"/>
    <p:sldId id="267" r:id="rId5"/>
    <p:sldId id="2145705308" r:id="rId6"/>
    <p:sldId id="2147483314" r:id="rId7"/>
    <p:sldId id="2147483318" r:id="rId8"/>
    <p:sldId id="2147483317" r:id="rId9"/>
    <p:sldId id="2147483315" r:id="rId10"/>
    <p:sldId id="2147483335" r:id="rId11"/>
    <p:sldId id="2147483290" r:id="rId12"/>
    <p:sldId id="2147483291" r:id="rId13"/>
    <p:sldId id="2147483292" r:id="rId14"/>
    <p:sldId id="2147483334" r:id="rId15"/>
    <p:sldId id="2147483279" r:id="rId16"/>
    <p:sldId id="2147483336" r:id="rId17"/>
    <p:sldId id="2147483337" r:id="rId18"/>
    <p:sldId id="2147483330" r:id="rId19"/>
    <p:sldId id="2145705269" r:id="rId20"/>
    <p:sldId id="2147483333" r:id="rId21"/>
    <p:sldId id="2147483280" r:id="rId22"/>
    <p:sldId id="2147483338" r:id="rId23"/>
    <p:sldId id="2147483269" r:id="rId24"/>
    <p:sldId id="2147483265" r:id="rId25"/>
    <p:sldId id="2147483306" r:id="rId26"/>
    <p:sldId id="2147483294" r:id="rId27"/>
    <p:sldId id="2145705278" r:id="rId28"/>
    <p:sldId id="2147483278" r:id="rId29"/>
    <p:sldId id="2147483339" r:id="rId30"/>
    <p:sldId id="2147483295" r:id="rId31"/>
    <p:sldId id="2145705281" r:id="rId32"/>
    <p:sldId id="2145705319" r:id="rId33"/>
    <p:sldId id="2147483296" r:id="rId34"/>
    <p:sldId id="2147483297" r:id="rId35"/>
    <p:sldId id="2147483298" r:id="rId36"/>
    <p:sldId id="2147483299" r:id="rId37"/>
    <p:sldId id="2147483267" r:id="rId38"/>
  </p:sldIdLst>
  <p:sldSz cx="12192000" cy="6858000"/>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3107" userDrawn="1">
          <p15:clr>
            <a:srgbClr val="A4A3A4"/>
          </p15:clr>
        </p15:guide>
        <p15:guide id="2" pos="2121"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FCD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3333" autoAdjust="0"/>
  </p:normalViewPr>
  <p:slideViewPr>
    <p:cSldViewPr snapToGrid="0">
      <p:cViewPr>
        <p:scale>
          <a:sx n="100" d="100"/>
          <a:sy n="100" d="100"/>
        </p:scale>
        <p:origin x="954" y="306"/>
      </p:cViewPr>
      <p:guideLst/>
    </p:cSldViewPr>
  </p:slideViewPr>
  <p:notesTextViewPr>
    <p:cViewPr>
      <p:scale>
        <a:sx n="1" d="1"/>
        <a:sy n="1" d="1"/>
      </p:scale>
      <p:origin x="0" y="0"/>
    </p:cViewPr>
  </p:notesTextViewPr>
  <p:notesViewPr>
    <p:cSldViewPr snapToGrid="0">
      <p:cViewPr varScale="1">
        <p:scale>
          <a:sx n="66" d="100"/>
          <a:sy n="66" d="100"/>
        </p:scale>
        <p:origin x="0" y="0"/>
      </p:cViewPr>
      <p:guideLst>
        <p:guide orient="horz" pos="3107"/>
        <p:guide pos="212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microsoft.com/office/2018/10/relationships/authors" Targe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45BCC9B2-4423-4C81-9AEC-0DBDD8F38B9C}" type="datetimeFigureOut">
              <a:rPr kumimoji="1" lang="ja-JP" altLang="en-US" smtClean="0"/>
              <a:t>2025/10/7</a:t>
            </a:fld>
            <a:endParaRPr kumimoji="1" lang="ja-JP" altLang="en-US"/>
          </a:p>
        </p:txBody>
      </p:sp>
      <p:sp>
        <p:nvSpPr>
          <p:cNvPr id="4" name="スライド イメージ プレースホルダー 3"/>
          <p:cNvSpPr>
            <a:spLocks noGrp="1" noRot="1" noChangeAspect="1"/>
          </p:cNvSpPr>
          <p:nvPr>
            <p:ph type="sldImg" idx="2"/>
          </p:nvPr>
        </p:nvSpPr>
        <p:spPr>
          <a:xfrm>
            <a:off x="409575" y="1233488"/>
            <a:ext cx="5916613" cy="33289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ACF5F59B-DAE5-4FA1-8DC5-30E8FD087FF0}" type="slidenum">
              <a:rPr kumimoji="1" lang="ja-JP" altLang="en-US" smtClean="0"/>
              <a:t>‹#›</a:t>
            </a:fld>
            <a:endParaRPr kumimoji="1" lang="ja-JP" altLang="en-US"/>
          </a:p>
        </p:txBody>
      </p:sp>
    </p:spTree>
    <p:extLst>
      <p:ext uri="{BB962C8B-B14F-4D97-AF65-F5344CB8AC3E}">
        <p14:creationId xmlns:p14="http://schemas.microsoft.com/office/powerpoint/2010/main" val="81002542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dirty="0"/>
          </a:p>
        </p:txBody>
      </p:sp>
      <p:sp>
        <p:nvSpPr>
          <p:cNvPr id="4" name="スライド番号プレースホルダー 3"/>
          <p:cNvSpPr>
            <a:spLocks noGrp="1"/>
          </p:cNvSpPr>
          <p:nvPr>
            <p:ph type="sldNum" sz="quarter" idx="5"/>
          </p:nvPr>
        </p:nvSpPr>
        <p:spPr/>
        <p:txBody>
          <a:bodyPr/>
          <a:lstStyle/>
          <a:p>
            <a:fld id="{ACF5F59B-DAE5-4FA1-8DC5-30E8FD087FF0}" type="slidenum">
              <a:rPr kumimoji="1" lang="ja-JP" altLang="en-US" smtClean="0"/>
              <a:t>1</a:t>
            </a:fld>
            <a:endParaRPr kumimoji="1" lang="ja-JP" altLang="en-US"/>
          </a:p>
        </p:txBody>
      </p:sp>
    </p:spTree>
    <p:extLst>
      <p:ext uri="{BB962C8B-B14F-4D97-AF65-F5344CB8AC3E}">
        <p14:creationId xmlns:p14="http://schemas.microsoft.com/office/powerpoint/2010/main" val="38681175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EFF162-5E0D-AF9D-1A46-EB61903348E4}"/>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34CFA6A6-D421-56B2-FF38-CB17EFEAF649}"/>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2B36AF23-7B38-1F40-8FCE-D844477CD3DC}"/>
              </a:ext>
            </a:extLst>
          </p:cNvPr>
          <p:cNvSpPr>
            <a:spLocks noGrp="1"/>
          </p:cNvSpPr>
          <p:nvPr>
            <p:ph type="body" idx="1"/>
          </p:nvPr>
        </p:nvSpPr>
        <p:spPr/>
        <p:txBody>
          <a:bodyPr/>
          <a:lstStyle/>
          <a:p>
            <a:endParaRPr lang="ja-JP" altLang="en-US" dirty="0"/>
          </a:p>
        </p:txBody>
      </p:sp>
      <p:sp>
        <p:nvSpPr>
          <p:cNvPr id="4" name="スライド番号プレースホルダー 3">
            <a:extLst>
              <a:ext uri="{FF2B5EF4-FFF2-40B4-BE49-F238E27FC236}">
                <a16:creationId xmlns:a16="http://schemas.microsoft.com/office/drawing/2014/main" id="{5F27E4A3-C242-E429-6B08-0CC1510F4A3A}"/>
              </a:ext>
            </a:extLst>
          </p:cNvPr>
          <p:cNvSpPr>
            <a:spLocks noGrp="1"/>
          </p:cNvSpPr>
          <p:nvPr>
            <p:ph type="sldNum" sz="quarter" idx="5"/>
          </p:nvPr>
        </p:nvSpPr>
        <p:spPr/>
        <p:txBody>
          <a:bodyPr/>
          <a:lstStyle/>
          <a:p>
            <a:r>
              <a:rPr lang="en-US"/>
              <a:t>Notes view: </a:t>
            </a:r>
            <a:fld id="{128CEAFE-FA94-43E5-B0FF-D47E1CCDD1B4}" type="slidenum">
              <a:rPr lang="en-US" smtClean="0"/>
              <a:pPr/>
              <a:t>12</a:t>
            </a:fld>
            <a:endParaRPr lang="en-US"/>
          </a:p>
        </p:txBody>
      </p:sp>
    </p:spTree>
    <p:extLst>
      <p:ext uri="{BB962C8B-B14F-4D97-AF65-F5344CB8AC3E}">
        <p14:creationId xmlns:p14="http://schemas.microsoft.com/office/powerpoint/2010/main" val="15955147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1BCDC2-9E44-5CF7-3234-081EC6DFA14B}"/>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E6609365-68AC-A16A-30B8-4F5E9C390E31}"/>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3E260B9F-DDD2-5B43-187F-DD8BBE7A82B0}"/>
              </a:ext>
            </a:extLst>
          </p:cNvPr>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a:extLst>
              <a:ext uri="{FF2B5EF4-FFF2-40B4-BE49-F238E27FC236}">
                <a16:creationId xmlns:a16="http://schemas.microsoft.com/office/drawing/2014/main" id="{9DC223AD-478C-705F-CE6A-8A410A0319B0}"/>
              </a:ext>
            </a:extLst>
          </p:cNvPr>
          <p:cNvSpPr>
            <a:spLocks noGrp="1"/>
          </p:cNvSpPr>
          <p:nvPr>
            <p:ph type="sldNum" sz="quarter" idx="5"/>
          </p:nvPr>
        </p:nvSpPr>
        <p:spPr/>
        <p:txBody>
          <a:bodyPr/>
          <a:lstStyle/>
          <a:p>
            <a:r>
              <a:rPr lang="en-US"/>
              <a:t>Notes view: </a:t>
            </a:r>
            <a:fld id="{128CEAFE-FA94-43E5-B0FF-D47E1CCDD1B4}" type="slidenum">
              <a:rPr lang="en-US" smtClean="0"/>
              <a:pPr/>
              <a:t>13</a:t>
            </a:fld>
            <a:endParaRPr lang="en-US"/>
          </a:p>
        </p:txBody>
      </p:sp>
    </p:spTree>
    <p:extLst>
      <p:ext uri="{BB962C8B-B14F-4D97-AF65-F5344CB8AC3E}">
        <p14:creationId xmlns:p14="http://schemas.microsoft.com/office/powerpoint/2010/main" val="26569438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E7704E-E594-7A3F-5E38-4CDF8929AE25}"/>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81EB3201-6D51-87B8-6DA5-CB88BC5CFB97}"/>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8817562B-DDB8-C77B-D549-2BE0F03B75EA}"/>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DBB2F4C9-BCDB-AFAB-EEC0-1A9E7B5C1013}"/>
              </a:ext>
            </a:extLst>
          </p:cNvPr>
          <p:cNvSpPr>
            <a:spLocks noGrp="1"/>
          </p:cNvSpPr>
          <p:nvPr>
            <p:ph type="sldNum" sz="quarter" idx="5"/>
          </p:nvPr>
        </p:nvSpPr>
        <p:spPr/>
        <p:txBody>
          <a:bodyPr/>
          <a:lstStyle/>
          <a:p>
            <a:r>
              <a:rPr lang="en-US"/>
              <a:t>Notes view: </a:t>
            </a:r>
            <a:fld id="{128CEAFE-FA94-43E5-B0FF-D47E1CCDD1B4}" type="slidenum">
              <a:rPr lang="en-US" smtClean="0"/>
              <a:pPr/>
              <a:t>14</a:t>
            </a:fld>
            <a:endParaRPr lang="en-US"/>
          </a:p>
        </p:txBody>
      </p:sp>
    </p:spTree>
    <p:extLst>
      <p:ext uri="{BB962C8B-B14F-4D97-AF65-F5344CB8AC3E}">
        <p14:creationId xmlns:p14="http://schemas.microsoft.com/office/powerpoint/2010/main" val="30885147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285750" indent="-285750">
              <a:buFont typeface="Wingdings" panose="05000000000000000000" pitchFamily="2" charset="2"/>
              <a:buChar char="l"/>
            </a:pPr>
            <a:endParaRPr lang="ja-JP" altLang="en-US"/>
          </a:p>
        </p:txBody>
      </p:sp>
      <p:sp>
        <p:nvSpPr>
          <p:cNvPr id="4" name="スライド番号プレースホルダー 3"/>
          <p:cNvSpPr>
            <a:spLocks noGrp="1"/>
          </p:cNvSpPr>
          <p:nvPr>
            <p:ph type="sldNum" sz="quarter" idx="5"/>
          </p:nvPr>
        </p:nvSpPr>
        <p:spPr/>
        <p:txBody>
          <a:bodyPr/>
          <a:lstStyle/>
          <a:p>
            <a:fld id="{ACF5F59B-DAE5-4FA1-8DC5-30E8FD087FF0}" type="slidenum">
              <a:rPr kumimoji="1" lang="ja-JP" altLang="en-US" smtClean="0"/>
              <a:t>16</a:t>
            </a:fld>
            <a:endParaRPr kumimoji="1" lang="ja-JP" altLang="en-US"/>
          </a:p>
        </p:txBody>
      </p:sp>
    </p:spTree>
    <p:extLst>
      <p:ext uri="{BB962C8B-B14F-4D97-AF65-F5344CB8AC3E}">
        <p14:creationId xmlns:p14="http://schemas.microsoft.com/office/powerpoint/2010/main" val="24793645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285750" indent="-285750">
              <a:buFont typeface="Wingdings" panose="05000000000000000000" pitchFamily="2" charset="2"/>
              <a:buChar char="l"/>
            </a:pPr>
            <a:endParaRPr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17</a:t>
            </a:fld>
            <a:endParaRPr lang="en-US"/>
          </a:p>
        </p:txBody>
      </p:sp>
    </p:spTree>
    <p:extLst>
      <p:ext uri="{BB962C8B-B14F-4D97-AF65-F5344CB8AC3E}">
        <p14:creationId xmlns:p14="http://schemas.microsoft.com/office/powerpoint/2010/main" val="11940670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5A9AEC-95AE-E6FC-E9E4-EF82D36A8852}"/>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9398AE72-D182-E79A-0C18-5BAEA347166C}"/>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8BA73C78-A8E6-C8BF-7ECF-33751501A362}"/>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8AB65450-4164-B29E-DE65-858E760A6011}"/>
              </a:ext>
            </a:extLst>
          </p:cNvPr>
          <p:cNvSpPr>
            <a:spLocks noGrp="1"/>
          </p:cNvSpPr>
          <p:nvPr>
            <p:ph type="sldNum" sz="quarter" idx="5"/>
          </p:nvPr>
        </p:nvSpPr>
        <p:spPr/>
        <p:txBody>
          <a:bodyPr/>
          <a:lstStyle/>
          <a:p>
            <a:r>
              <a:rPr lang="en-US"/>
              <a:t>Notes view: </a:t>
            </a:r>
            <a:fld id="{128CEAFE-FA94-43E5-B0FF-D47E1CCDD1B4}" type="slidenum">
              <a:rPr lang="en-US" smtClean="0"/>
              <a:pPr/>
              <a:t>18</a:t>
            </a:fld>
            <a:endParaRPr lang="en-US"/>
          </a:p>
        </p:txBody>
      </p:sp>
    </p:spTree>
    <p:extLst>
      <p:ext uri="{BB962C8B-B14F-4D97-AF65-F5344CB8AC3E}">
        <p14:creationId xmlns:p14="http://schemas.microsoft.com/office/powerpoint/2010/main" val="339227674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19</a:t>
            </a:fld>
            <a:endParaRPr lang="en-US"/>
          </a:p>
        </p:txBody>
      </p:sp>
    </p:spTree>
    <p:extLst>
      <p:ext uri="{BB962C8B-B14F-4D97-AF65-F5344CB8AC3E}">
        <p14:creationId xmlns:p14="http://schemas.microsoft.com/office/powerpoint/2010/main" val="32231107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E306A9-E3F5-B79B-7AD4-BCECE0C800D2}"/>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F55ACDC4-D16B-8A0D-F890-5E4B9514C865}"/>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51FB911F-15C5-0E47-02CA-1028D388C1C3}"/>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0267DD4D-3724-B66C-F8F9-9EE719E026CE}"/>
              </a:ext>
            </a:extLst>
          </p:cNvPr>
          <p:cNvSpPr>
            <a:spLocks noGrp="1"/>
          </p:cNvSpPr>
          <p:nvPr>
            <p:ph type="sldNum" sz="quarter" idx="5"/>
          </p:nvPr>
        </p:nvSpPr>
        <p:spPr/>
        <p:txBody>
          <a:bodyPr/>
          <a:lstStyle/>
          <a:p>
            <a:fld id="{ACF5F59B-DAE5-4FA1-8DC5-30E8FD087FF0}" type="slidenum">
              <a:rPr kumimoji="1" lang="ja-JP" altLang="en-US" smtClean="0"/>
              <a:t>20</a:t>
            </a:fld>
            <a:endParaRPr kumimoji="1" lang="ja-JP" altLang="en-US"/>
          </a:p>
        </p:txBody>
      </p:sp>
    </p:spTree>
    <p:extLst>
      <p:ext uri="{BB962C8B-B14F-4D97-AF65-F5344CB8AC3E}">
        <p14:creationId xmlns:p14="http://schemas.microsoft.com/office/powerpoint/2010/main" val="409321133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665661-8599-844E-92E8-024FAB935FC2}"/>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10FF61BB-6107-4CE9-D76B-986B7BE0BD82}"/>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064671FD-8669-8D88-D2A7-7D1CCDD8FA97}"/>
              </a:ext>
            </a:extLst>
          </p:cNvPr>
          <p:cNvSpPr>
            <a:spLocks noGrp="1"/>
          </p:cNvSpPr>
          <p:nvPr>
            <p:ph type="body" idx="1"/>
          </p:nvPr>
        </p:nvSpPr>
        <p:spPr/>
        <p:txBody>
          <a:bodyPr/>
          <a:lstStyle/>
          <a:p>
            <a:pPr marL="285750" indent="-285750">
              <a:buFont typeface="Wingdings" panose="05000000000000000000" pitchFamily="2" charset="2"/>
              <a:buChar char="l"/>
            </a:pPr>
            <a:endParaRPr lang="ja-JP" altLang="en-US"/>
          </a:p>
        </p:txBody>
      </p:sp>
      <p:sp>
        <p:nvSpPr>
          <p:cNvPr id="4" name="スライド番号プレースホルダー 3">
            <a:extLst>
              <a:ext uri="{FF2B5EF4-FFF2-40B4-BE49-F238E27FC236}">
                <a16:creationId xmlns:a16="http://schemas.microsoft.com/office/drawing/2014/main" id="{DAF00EDE-0522-FB45-B62C-F800251B5840}"/>
              </a:ext>
            </a:extLst>
          </p:cNvPr>
          <p:cNvSpPr>
            <a:spLocks noGrp="1"/>
          </p:cNvSpPr>
          <p:nvPr>
            <p:ph type="sldNum" sz="quarter" idx="5"/>
          </p:nvPr>
        </p:nvSpPr>
        <p:spPr/>
        <p:txBody>
          <a:bodyPr/>
          <a:lstStyle/>
          <a:p>
            <a:r>
              <a:rPr lang="en-US"/>
              <a:t>Notes view: </a:t>
            </a:r>
            <a:fld id="{128CEAFE-FA94-43E5-B0FF-D47E1CCDD1B4}" type="slidenum">
              <a:rPr lang="en-US" smtClean="0"/>
              <a:pPr/>
              <a:t>22</a:t>
            </a:fld>
            <a:endParaRPr lang="en-US"/>
          </a:p>
        </p:txBody>
      </p:sp>
    </p:spTree>
    <p:extLst>
      <p:ext uri="{BB962C8B-B14F-4D97-AF65-F5344CB8AC3E}">
        <p14:creationId xmlns:p14="http://schemas.microsoft.com/office/powerpoint/2010/main" val="16722859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p:cNvSpPr>
            <a:spLocks noGrp="1"/>
          </p:cNvSpPr>
          <p:nvPr>
            <p:ph type="sldNum" sz="quarter" idx="5"/>
          </p:nvPr>
        </p:nvSpPr>
        <p:spPr/>
        <p:txBody>
          <a:bodyPr/>
          <a:lstStyle/>
          <a:p>
            <a:fld id="{ACF5F59B-DAE5-4FA1-8DC5-30E8FD087FF0}" type="slidenum">
              <a:rPr kumimoji="1" lang="ja-JP" altLang="en-US" smtClean="0"/>
              <a:t>23</a:t>
            </a:fld>
            <a:endParaRPr kumimoji="1" lang="ja-JP" altLang="en-US"/>
          </a:p>
        </p:txBody>
      </p:sp>
    </p:spTree>
    <p:extLst>
      <p:ext uri="{BB962C8B-B14F-4D97-AF65-F5344CB8AC3E}">
        <p14:creationId xmlns:p14="http://schemas.microsoft.com/office/powerpoint/2010/main" val="262768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88B5EC-4DA2-D29E-89E6-AFF0E76D30DF}"/>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1F535D58-C94E-F7D7-CCB9-2B7077679A4A}"/>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120DEE76-1550-9D51-B9E8-A8F18D5FE852}"/>
              </a:ext>
            </a:extLst>
          </p:cNvPr>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a:extLst>
              <a:ext uri="{FF2B5EF4-FFF2-40B4-BE49-F238E27FC236}">
                <a16:creationId xmlns:a16="http://schemas.microsoft.com/office/drawing/2014/main" id="{87C2BE37-3E43-D675-E418-2A86AF9E3040}"/>
              </a:ext>
            </a:extLst>
          </p:cNvPr>
          <p:cNvSpPr>
            <a:spLocks noGrp="1"/>
          </p:cNvSpPr>
          <p:nvPr>
            <p:ph type="sldNum" sz="quarter" idx="5"/>
          </p:nvPr>
        </p:nvSpPr>
        <p:spPr/>
        <p:txBody>
          <a:bodyPr/>
          <a:lstStyle/>
          <a:p>
            <a:r>
              <a:rPr lang="en-US"/>
              <a:t>Notes view: </a:t>
            </a:r>
            <a:fld id="{128CEAFE-FA94-43E5-B0FF-D47E1CCDD1B4}" type="slidenum">
              <a:rPr lang="en-US" smtClean="0"/>
              <a:pPr/>
              <a:t>3</a:t>
            </a:fld>
            <a:endParaRPr lang="en-US"/>
          </a:p>
        </p:txBody>
      </p:sp>
    </p:spTree>
    <p:extLst>
      <p:ext uri="{BB962C8B-B14F-4D97-AF65-F5344CB8AC3E}">
        <p14:creationId xmlns:p14="http://schemas.microsoft.com/office/powerpoint/2010/main" val="215348118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094667-FE80-4438-1A1D-7351B4FA9D81}"/>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0F3F6CF5-4DE9-05A9-BE74-CDCE47169FDC}"/>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9B325556-DAAB-6ADA-D10C-530FCD3C4A40}"/>
              </a:ext>
            </a:extLst>
          </p:cNvPr>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a:extLst>
              <a:ext uri="{FF2B5EF4-FFF2-40B4-BE49-F238E27FC236}">
                <a16:creationId xmlns:a16="http://schemas.microsoft.com/office/drawing/2014/main" id="{A20BE7BB-6C79-F2FC-647A-C947BED63696}"/>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6E6F73"/>
                </a:solidFill>
                <a:effectLst/>
                <a:uLnTx/>
                <a:uFillTx/>
                <a:latin typeface="Trebuchet MS"/>
                <a:ea typeface="+mn-ea"/>
                <a:cs typeface="+mn-cs"/>
              </a:rPr>
              <a:t>Notes view: </a:t>
            </a:r>
            <a:fld id="{128CEAFE-FA94-43E5-B0FF-D47E1CCDD1B4}" type="slidenum">
              <a:rPr kumimoji="0" lang="en-US" sz="1400" b="0" i="0" u="none" strike="noStrike" kern="1200" cap="none" spc="0" normalizeH="0" baseline="0" noProof="0" smtClean="0">
                <a:ln>
                  <a:noFill/>
                </a:ln>
                <a:solidFill>
                  <a:srgbClr val="6E6F73"/>
                </a:solidFill>
                <a:effectLst/>
                <a:uLnTx/>
                <a:uFillTx/>
                <a:latin typeface="Trebuchet MS"/>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US" sz="1400" b="0" i="0" u="none" strike="noStrike" kern="1200" cap="none" spc="0" normalizeH="0" baseline="0" noProof="0">
              <a:ln>
                <a:noFill/>
              </a:ln>
              <a:solidFill>
                <a:srgbClr val="6E6F73"/>
              </a:solidFill>
              <a:effectLst/>
              <a:uLnTx/>
              <a:uFillTx/>
              <a:latin typeface="Trebuchet MS"/>
              <a:ea typeface="+mn-ea"/>
              <a:cs typeface="+mn-cs"/>
            </a:endParaRPr>
          </a:p>
        </p:txBody>
      </p:sp>
    </p:spTree>
    <p:extLst>
      <p:ext uri="{BB962C8B-B14F-4D97-AF65-F5344CB8AC3E}">
        <p14:creationId xmlns:p14="http://schemas.microsoft.com/office/powerpoint/2010/main" val="291211642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428CB3-FBB0-4B1B-85BF-EC3BC41253A9}"/>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3976DFF9-1D35-4057-919D-5BB5170DD131}"/>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4BF27894-7910-9245-2ABE-116DED972D08}"/>
              </a:ext>
            </a:extLst>
          </p:cNvPr>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a:extLst>
              <a:ext uri="{FF2B5EF4-FFF2-40B4-BE49-F238E27FC236}">
                <a16:creationId xmlns:a16="http://schemas.microsoft.com/office/drawing/2014/main" id="{F58B6D05-9608-EFC6-FFB6-DE05A616AFE6}"/>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6E6F73"/>
                </a:solidFill>
                <a:effectLst/>
                <a:uLnTx/>
                <a:uFillTx/>
                <a:latin typeface="Trebuchet MS"/>
                <a:ea typeface="+mn-ea"/>
                <a:cs typeface="+mn-cs"/>
              </a:rPr>
              <a:t>Notes view: </a:t>
            </a:r>
            <a:fld id="{128CEAFE-FA94-43E5-B0FF-D47E1CCDD1B4}" type="slidenum">
              <a:rPr kumimoji="0" lang="en-US" sz="1400" b="0" i="0" u="none" strike="noStrike" kern="1200" cap="none" spc="0" normalizeH="0" baseline="0" noProof="0" smtClean="0">
                <a:ln>
                  <a:noFill/>
                </a:ln>
                <a:solidFill>
                  <a:srgbClr val="6E6F73"/>
                </a:solidFill>
                <a:effectLst/>
                <a:uLnTx/>
                <a:uFillTx/>
                <a:latin typeface="Trebuchet MS"/>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US" sz="1400" b="0" i="0" u="none" strike="noStrike" kern="1200" cap="none" spc="0" normalizeH="0" baseline="0" noProof="0">
              <a:ln>
                <a:noFill/>
              </a:ln>
              <a:solidFill>
                <a:srgbClr val="6E6F73"/>
              </a:solidFill>
              <a:effectLst/>
              <a:uLnTx/>
              <a:uFillTx/>
              <a:latin typeface="Trebuchet MS"/>
              <a:ea typeface="+mn-ea"/>
              <a:cs typeface="+mn-cs"/>
            </a:endParaRPr>
          </a:p>
        </p:txBody>
      </p:sp>
    </p:spTree>
    <p:extLst>
      <p:ext uri="{BB962C8B-B14F-4D97-AF65-F5344CB8AC3E}">
        <p14:creationId xmlns:p14="http://schemas.microsoft.com/office/powerpoint/2010/main" val="235617672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212F36-8E88-01B5-7F1A-A2713C70A295}"/>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60C0A859-5B61-AA51-D988-375E798C3C29}"/>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FC99A06A-8D44-C1BB-FC55-F38A38D136F3}"/>
              </a:ext>
            </a:extLst>
          </p:cNvPr>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a:extLst>
              <a:ext uri="{FF2B5EF4-FFF2-40B4-BE49-F238E27FC236}">
                <a16:creationId xmlns:a16="http://schemas.microsoft.com/office/drawing/2014/main" id="{07A64D27-7FA1-0B94-0060-DCDB942FF5CE}"/>
              </a:ext>
            </a:extLst>
          </p:cNvPr>
          <p:cNvSpPr>
            <a:spLocks noGrp="1"/>
          </p:cNvSpPr>
          <p:nvPr>
            <p:ph type="sldNum" sz="quarter" idx="5"/>
          </p:nvPr>
        </p:nvSpPr>
        <p:spPr/>
        <p:txBody>
          <a:bodyPr/>
          <a:lstStyle/>
          <a:p>
            <a:r>
              <a:rPr lang="en-US"/>
              <a:t>Notes view: </a:t>
            </a:r>
            <a:fld id="{128CEAFE-FA94-43E5-B0FF-D47E1CCDD1B4}" type="slidenum">
              <a:rPr lang="en-US" smtClean="0"/>
              <a:pPr/>
              <a:t>26</a:t>
            </a:fld>
            <a:endParaRPr lang="en-US"/>
          </a:p>
        </p:txBody>
      </p:sp>
    </p:spTree>
    <p:extLst>
      <p:ext uri="{BB962C8B-B14F-4D97-AF65-F5344CB8AC3E}">
        <p14:creationId xmlns:p14="http://schemas.microsoft.com/office/powerpoint/2010/main" val="192423113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p:cNvSpPr>
            <a:spLocks noGrp="1"/>
          </p:cNvSpPr>
          <p:nvPr>
            <p:ph type="sldNum" sz="quarter" idx="5"/>
          </p:nvPr>
        </p:nvSpPr>
        <p:spPr/>
        <p:txBody>
          <a:bodyPr/>
          <a:lstStyle/>
          <a:p>
            <a:fld id="{ACF5F59B-DAE5-4FA1-8DC5-30E8FD087FF0}" type="slidenum">
              <a:rPr kumimoji="1" lang="ja-JP" altLang="en-US" smtClean="0"/>
              <a:t>27</a:t>
            </a:fld>
            <a:endParaRPr kumimoji="1" lang="ja-JP" altLang="en-US"/>
          </a:p>
        </p:txBody>
      </p:sp>
    </p:spTree>
    <p:extLst>
      <p:ext uri="{BB962C8B-B14F-4D97-AF65-F5344CB8AC3E}">
        <p14:creationId xmlns:p14="http://schemas.microsoft.com/office/powerpoint/2010/main" val="4086533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BF166A-B0E0-39BB-4D4F-F72EE43C35BF}"/>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62A79C79-0926-F8D3-8F40-B1D619113946}"/>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5E27C9BB-AB6C-8A0D-973C-F7EA52189179}"/>
              </a:ext>
            </a:extLst>
          </p:cNvPr>
          <p:cNvSpPr>
            <a:spLocks noGrp="1"/>
          </p:cNvSpPr>
          <p:nvPr>
            <p:ph type="body" idx="1"/>
          </p:nvPr>
        </p:nvSpPr>
        <p:spPr/>
        <p:txBody>
          <a:bodyPr/>
          <a:lstStyle/>
          <a:p>
            <a:pPr marL="285750" indent="-285750">
              <a:buFont typeface="Wingdings" panose="05000000000000000000" pitchFamily="2" charset="2"/>
              <a:buChar char="l"/>
            </a:pPr>
            <a:endParaRPr lang="ja-JP" altLang="en-US"/>
          </a:p>
        </p:txBody>
      </p:sp>
      <p:sp>
        <p:nvSpPr>
          <p:cNvPr id="4" name="スライド番号プレースホルダー 3">
            <a:extLst>
              <a:ext uri="{FF2B5EF4-FFF2-40B4-BE49-F238E27FC236}">
                <a16:creationId xmlns:a16="http://schemas.microsoft.com/office/drawing/2014/main" id="{87A71977-0395-04FA-2ACD-F29E8BFBE2B0}"/>
              </a:ext>
            </a:extLst>
          </p:cNvPr>
          <p:cNvSpPr>
            <a:spLocks noGrp="1"/>
          </p:cNvSpPr>
          <p:nvPr>
            <p:ph type="sldNum" sz="quarter" idx="5"/>
          </p:nvPr>
        </p:nvSpPr>
        <p:spPr/>
        <p:txBody>
          <a:bodyPr/>
          <a:lstStyle/>
          <a:p>
            <a:r>
              <a:rPr lang="en-US"/>
              <a:t>Notes view: </a:t>
            </a:r>
            <a:fld id="{128CEAFE-FA94-43E5-B0FF-D47E1CCDD1B4}" type="slidenum">
              <a:rPr lang="en-US" smtClean="0"/>
              <a:pPr/>
              <a:t>29</a:t>
            </a:fld>
            <a:endParaRPr lang="en-US"/>
          </a:p>
        </p:txBody>
      </p:sp>
    </p:spTree>
    <p:extLst>
      <p:ext uri="{BB962C8B-B14F-4D97-AF65-F5344CB8AC3E}">
        <p14:creationId xmlns:p14="http://schemas.microsoft.com/office/powerpoint/2010/main" val="121317349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3D89B7-FA81-416F-B355-42AE37FAA8A9}"/>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6A4ADF20-77F7-F9F3-3047-280213781671}"/>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BAF04F4A-DD56-DE97-6B28-1D78CC4DF6D9}"/>
              </a:ext>
            </a:extLst>
          </p:cNvPr>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a:extLst>
              <a:ext uri="{FF2B5EF4-FFF2-40B4-BE49-F238E27FC236}">
                <a16:creationId xmlns:a16="http://schemas.microsoft.com/office/drawing/2014/main" id="{667E9558-9F4A-B144-64CB-7B2CB26C05A6}"/>
              </a:ext>
            </a:extLst>
          </p:cNvPr>
          <p:cNvSpPr>
            <a:spLocks noGrp="1"/>
          </p:cNvSpPr>
          <p:nvPr>
            <p:ph type="sldNum" sz="quarter" idx="5"/>
          </p:nvPr>
        </p:nvSpPr>
        <p:spPr/>
        <p:txBody>
          <a:bodyPr/>
          <a:lstStyle/>
          <a:p>
            <a:r>
              <a:rPr lang="en-US"/>
              <a:t>Notes view: </a:t>
            </a:r>
            <a:fld id="{128CEAFE-FA94-43E5-B0FF-D47E1CCDD1B4}" type="slidenum">
              <a:rPr lang="en-US" smtClean="0"/>
              <a:pPr/>
              <a:t>30</a:t>
            </a:fld>
            <a:endParaRPr lang="en-US"/>
          </a:p>
        </p:txBody>
      </p:sp>
    </p:spTree>
    <p:extLst>
      <p:ext uri="{BB962C8B-B14F-4D97-AF65-F5344CB8AC3E}">
        <p14:creationId xmlns:p14="http://schemas.microsoft.com/office/powerpoint/2010/main" val="352996505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32</a:t>
            </a:fld>
            <a:endParaRPr lang="en-US"/>
          </a:p>
        </p:txBody>
      </p:sp>
    </p:spTree>
    <p:extLst>
      <p:ext uri="{BB962C8B-B14F-4D97-AF65-F5344CB8AC3E}">
        <p14:creationId xmlns:p14="http://schemas.microsoft.com/office/powerpoint/2010/main" val="170196483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F32CBD-204E-9C33-EA54-90315CFB2324}"/>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353C6B3C-7AC0-21BC-EE58-184168E122E3}"/>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C094FA76-7834-683E-6FD4-6A8A97AA87B1}"/>
              </a:ext>
            </a:extLst>
          </p:cNvPr>
          <p:cNvSpPr>
            <a:spLocks noGrp="1"/>
          </p:cNvSpPr>
          <p:nvPr>
            <p:ph type="body" idx="1"/>
          </p:nvPr>
        </p:nvSpPr>
        <p:spPr/>
        <p:txBody>
          <a:bodyPr/>
          <a:lstStyle/>
          <a:p>
            <a:endParaRPr lang="ja-JP" altLang="en-US" dirty="0"/>
          </a:p>
        </p:txBody>
      </p:sp>
      <p:sp>
        <p:nvSpPr>
          <p:cNvPr id="4" name="スライド番号プレースホルダー 3">
            <a:extLst>
              <a:ext uri="{FF2B5EF4-FFF2-40B4-BE49-F238E27FC236}">
                <a16:creationId xmlns:a16="http://schemas.microsoft.com/office/drawing/2014/main" id="{5F4ED7DF-913F-6B34-5479-C70C0A381663}"/>
              </a:ext>
            </a:extLst>
          </p:cNvPr>
          <p:cNvSpPr>
            <a:spLocks noGrp="1"/>
          </p:cNvSpPr>
          <p:nvPr>
            <p:ph type="sldNum" sz="quarter" idx="5"/>
          </p:nvPr>
        </p:nvSpPr>
        <p:spPr/>
        <p:txBody>
          <a:bodyPr/>
          <a:lstStyle/>
          <a:p>
            <a:r>
              <a:rPr lang="en-US"/>
              <a:t>Notes view: </a:t>
            </a:r>
            <a:fld id="{128CEAFE-FA94-43E5-B0FF-D47E1CCDD1B4}" type="slidenum">
              <a:rPr lang="en-US" smtClean="0"/>
              <a:pPr/>
              <a:t>34</a:t>
            </a:fld>
            <a:endParaRPr lang="en-US"/>
          </a:p>
        </p:txBody>
      </p:sp>
    </p:spTree>
    <p:extLst>
      <p:ext uri="{BB962C8B-B14F-4D97-AF65-F5344CB8AC3E}">
        <p14:creationId xmlns:p14="http://schemas.microsoft.com/office/powerpoint/2010/main" val="15342084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5</a:t>
            </a:fld>
            <a:endParaRPr lang="en-US"/>
          </a:p>
        </p:txBody>
      </p:sp>
    </p:spTree>
    <p:extLst>
      <p:ext uri="{BB962C8B-B14F-4D97-AF65-F5344CB8AC3E}">
        <p14:creationId xmlns:p14="http://schemas.microsoft.com/office/powerpoint/2010/main" val="41349302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251872-A28E-CF22-7C27-C83F9012F976}"/>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E13587A2-933E-6088-B043-9311D10C33AF}"/>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EA3B51DE-DBBB-E494-2624-4D8FBA0C0CA7}"/>
              </a:ext>
            </a:extLst>
          </p:cNvPr>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a:extLst>
              <a:ext uri="{FF2B5EF4-FFF2-40B4-BE49-F238E27FC236}">
                <a16:creationId xmlns:a16="http://schemas.microsoft.com/office/drawing/2014/main" id="{022197F2-F22F-774C-5DCE-882B3EC251BE}"/>
              </a:ext>
            </a:extLst>
          </p:cNvPr>
          <p:cNvSpPr>
            <a:spLocks noGrp="1"/>
          </p:cNvSpPr>
          <p:nvPr>
            <p:ph type="sldNum" sz="quarter" idx="5"/>
          </p:nvPr>
        </p:nvSpPr>
        <p:spPr/>
        <p:txBody>
          <a:bodyPr/>
          <a:lstStyle/>
          <a:p>
            <a:r>
              <a:rPr lang="en-US"/>
              <a:t>Notes view: </a:t>
            </a:r>
            <a:fld id="{128CEAFE-FA94-43E5-B0FF-D47E1CCDD1B4}" type="slidenum">
              <a:rPr lang="en-US" smtClean="0"/>
              <a:pPr/>
              <a:t>6</a:t>
            </a:fld>
            <a:endParaRPr lang="en-US"/>
          </a:p>
        </p:txBody>
      </p:sp>
    </p:spTree>
    <p:extLst>
      <p:ext uri="{BB962C8B-B14F-4D97-AF65-F5344CB8AC3E}">
        <p14:creationId xmlns:p14="http://schemas.microsoft.com/office/powerpoint/2010/main" val="13754667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869170-1F4E-8456-B948-4E6EE2EA4798}"/>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7D58A29C-4C8A-E71D-ECB8-25FF1B43384C}"/>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EC7EF5CD-574B-F839-16AE-B4164D8BA300}"/>
              </a:ext>
            </a:extLst>
          </p:cNvPr>
          <p:cNvSpPr>
            <a:spLocks noGrp="1"/>
          </p:cNvSpPr>
          <p:nvPr>
            <p:ph type="body" idx="1"/>
          </p:nvPr>
        </p:nvSpPr>
        <p:spPr/>
        <p:txBody>
          <a:bodyPr/>
          <a:lstStyle/>
          <a:p>
            <a:endParaRPr lang="ja-JP" altLang="en-US" dirty="0"/>
          </a:p>
        </p:txBody>
      </p:sp>
      <p:sp>
        <p:nvSpPr>
          <p:cNvPr id="4" name="スライド番号プレースホルダー 3">
            <a:extLst>
              <a:ext uri="{FF2B5EF4-FFF2-40B4-BE49-F238E27FC236}">
                <a16:creationId xmlns:a16="http://schemas.microsoft.com/office/drawing/2014/main" id="{91602833-1E2E-6D3C-ABD2-A01B49591DF8}"/>
              </a:ext>
            </a:extLst>
          </p:cNvPr>
          <p:cNvSpPr>
            <a:spLocks noGrp="1"/>
          </p:cNvSpPr>
          <p:nvPr>
            <p:ph type="sldNum" sz="quarter" idx="5"/>
          </p:nvPr>
        </p:nvSpPr>
        <p:spPr/>
        <p:txBody>
          <a:bodyPr/>
          <a:lstStyle/>
          <a:p>
            <a:r>
              <a:rPr lang="en-US"/>
              <a:t>Notes view: </a:t>
            </a:r>
            <a:fld id="{128CEAFE-FA94-43E5-B0FF-D47E1CCDD1B4}" type="slidenum">
              <a:rPr lang="en-US" smtClean="0"/>
              <a:pPr/>
              <a:t>7</a:t>
            </a:fld>
            <a:endParaRPr lang="en-US"/>
          </a:p>
        </p:txBody>
      </p:sp>
    </p:spTree>
    <p:extLst>
      <p:ext uri="{BB962C8B-B14F-4D97-AF65-F5344CB8AC3E}">
        <p14:creationId xmlns:p14="http://schemas.microsoft.com/office/powerpoint/2010/main" val="32164090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4F8D80-5019-1FE7-A12F-2E727F6AD978}"/>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B9F4E117-1443-37C8-F916-51547F8577BE}"/>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371E8D96-62A2-3868-CE21-231D0E036F3B}"/>
              </a:ext>
            </a:extLst>
          </p:cNvPr>
          <p:cNvSpPr>
            <a:spLocks noGrp="1"/>
          </p:cNvSpPr>
          <p:nvPr>
            <p:ph type="body" idx="1"/>
          </p:nvPr>
        </p:nvSpPr>
        <p:spPr/>
        <p:txBody>
          <a:bodyPr/>
          <a:lstStyle/>
          <a:p>
            <a:endParaRPr lang="ja-JP" altLang="en-US" dirty="0"/>
          </a:p>
        </p:txBody>
      </p:sp>
      <p:sp>
        <p:nvSpPr>
          <p:cNvPr id="4" name="スライド番号プレースホルダー 3">
            <a:extLst>
              <a:ext uri="{FF2B5EF4-FFF2-40B4-BE49-F238E27FC236}">
                <a16:creationId xmlns:a16="http://schemas.microsoft.com/office/drawing/2014/main" id="{3B41DC50-591E-8428-2E95-900958EF1DDA}"/>
              </a:ext>
            </a:extLst>
          </p:cNvPr>
          <p:cNvSpPr>
            <a:spLocks noGrp="1"/>
          </p:cNvSpPr>
          <p:nvPr>
            <p:ph type="sldNum" sz="quarter" idx="5"/>
          </p:nvPr>
        </p:nvSpPr>
        <p:spPr/>
        <p:txBody>
          <a:bodyPr/>
          <a:lstStyle/>
          <a:p>
            <a:r>
              <a:rPr lang="en-US"/>
              <a:t>Notes view: </a:t>
            </a:r>
            <a:fld id="{128CEAFE-FA94-43E5-B0FF-D47E1CCDD1B4}" type="slidenum">
              <a:rPr lang="en-US" smtClean="0"/>
              <a:pPr/>
              <a:t>8</a:t>
            </a:fld>
            <a:endParaRPr lang="en-US"/>
          </a:p>
        </p:txBody>
      </p:sp>
    </p:spTree>
    <p:extLst>
      <p:ext uri="{BB962C8B-B14F-4D97-AF65-F5344CB8AC3E}">
        <p14:creationId xmlns:p14="http://schemas.microsoft.com/office/powerpoint/2010/main" val="32542020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46A60C-F831-8CB3-F053-A2179E727815}"/>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7AF8147D-42FF-B62B-FADE-4C7491A3B91A}"/>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91CDE767-7DB4-7423-0252-E31DA0727988}"/>
              </a:ext>
            </a:extLst>
          </p:cNvPr>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a:extLst>
              <a:ext uri="{FF2B5EF4-FFF2-40B4-BE49-F238E27FC236}">
                <a16:creationId xmlns:a16="http://schemas.microsoft.com/office/drawing/2014/main" id="{0261087B-915C-625D-5B4B-88490A6487F5}"/>
              </a:ext>
            </a:extLst>
          </p:cNvPr>
          <p:cNvSpPr>
            <a:spLocks noGrp="1"/>
          </p:cNvSpPr>
          <p:nvPr>
            <p:ph type="sldNum" sz="quarter" idx="5"/>
          </p:nvPr>
        </p:nvSpPr>
        <p:spPr/>
        <p:txBody>
          <a:bodyPr/>
          <a:lstStyle/>
          <a:p>
            <a:r>
              <a:rPr lang="en-US"/>
              <a:t>Notes view: </a:t>
            </a:r>
            <a:fld id="{128CEAFE-FA94-43E5-B0FF-D47E1CCDD1B4}" type="slidenum">
              <a:rPr lang="en-US" smtClean="0"/>
              <a:pPr/>
              <a:t>9</a:t>
            </a:fld>
            <a:endParaRPr lang="en-US"/>
          </a:p>
        </p:txBody>
      </p:sp>
    </p:spTree>
    <p:extLst>
      <p:ext uri="{BB962C8B-B14F-4D97-AF65-F5344CB8AC3E}">
        <p14:creationId xmlns:p14="http://schemas.microsoft.com/office/powerpoint/2010/main" val="36021369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4F2FC2-33B4-EB57-2E4C-EAC8D1919A0E}"/>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DB4FF35B-027E-6EAF-290D-BC446A3081B7}"/>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DA50346C-0755-BB0B-AA89-EA4E349A3E38}"/>
              </a:ext>
            </a:extLst>
          </p:cNvPr>
          <p:cNvSpPr>
            <a:spLocks noGrp="1"/>
          </p:cNvSpPr>
          <p:nvPr>
            <p:ph type="body" idx="1"/>
          </p:nvPr>
        </p:nvSpPr>
        <p:spPr/>
        <p:txBody>
          <a:bodyPr/>
          <a:lstStyle/>
          <a:p>
            <a:pPr marL="285750" indent="-285750">
              <a:buFont typeface="Wingdings" panose="05000000000000000000" pitchFamily="2" charset="2"/>
              <a:buChar char="l"/>
            </a:pPr>
            <a:endParaRPr lang="ja-JP" altLang="en-US"/>
          </a:p>
        </p:txBody>
      </p:sp>
      <p:sp>
        <p:nvSpPr>
          <p:cNvPr id="4" name="スライド番号プレースホルダー 3">
            <a:extLst>
              <a:ext uri="{FF2B5EF4-FFF2-40B4-BE49-F238E27FC236}">
                <a16:creationId xmlns:a16="http://schemas.microsoft.com/office/drawing/2014/main" id="{E2FA1424-8021-03C6-306B-FEB1984F306F}"/>
              </a:ext>
            </a:extLst>
          </p:cNvPr>
          <p:cNvSpPr>
            <a:spLocks noGrp="1"/>
          </p:cNvSpPr>
          <p:nvPr>
            <p:ph type="sldNum" sz="quarter" idx="5"/>
          </p:nvPr>
        </p:nvSpPr>
        <p:spPr/>
        <p:txBody>
          <a:bodyPr/>
          <a:lstStyle/>
          <a:p>
            <a:r>
              <a:rPr lang="en-US"/>
              <a:t>Notes view: </a:t>
            </a:r>
            <a:fld id="{128CEAFE-FA94-43E5-B0FF-D47E1CCDD1B4}" type="slidenum">
              <a:rPr lang="en-US" smtClean="0"/>
              <a:pPr/>
              <a:t>10</a:t>
            </a:fld>
            <a:endParaRPr lang="en-US"/>
          </a:p>
        </p:txBody>
      </p:sp>
    </p:spTree>
    <p:extLst>
      <p:ext uri="{BB962C8B-B14F-4D97-AF65-F5344CB8AC3E}">
        <p14:creationId xmlns:p14="http://schemas.microsoft.com/office/powerpoint/2010/main" val="28919232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07F920-ACA1-440B-A17A-A739CA20E222}"/>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804D7F8B-A0E2-8592-9DFF-43A235EAF064}"/>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F1254A99-147B-34D9-D519-966153FACA95}"/>
              </a:ext>
            </a:extLst>
          </p:cNvPr>
          <p:cNvSpPr>
            <a:spLocks noGrp="1"/>
          </p:cNvSpPr>
          <p:nvPr>
            <p:ph type="body" idx="1"/>
          </p:nvPr>
        </p:nvSpPr>
        <p:spPr/>
        <p:txBody>
          <a:bodyPr/>
          <a:lstStyle/>
          <a:p>
            <a:pPr marL="0" indent="0">
              <a:buFont typeface="Wingdings" panose="05000000000000000000" pitchFamily="2" charset="2"/>
              <a:buNone/>
            </a:pPr>
            <a:endParaRPr lang="ja-JP" altLang="en-US" dirty="0"/>
          </a:p>
        </p:txBody>
      </p:sp>
      <p:sp>
        <p:nvSpPr>
          <p:cNvPr id="4" name="スライド番号プレースホルダー 3">
            <a:extLst>
              <a:ext uri="{FF2B5EF4-FFF2-40B4-BE49-F238E27FC236}">
                <a16:creationId xmlns:a16="http://schemas.microsoft.com/office/drawing/2014/main" id="{DDBFAD02-5F55-5343-D1E1-7FE8D273D3BB}"/>
              </a:ext>
            </a:extLst>
          </p:cNvPr>
          <p:cNvSpPr>
            <a:spLocks noGrp="1"/>
          </p:cNvSpPr>
          <p:nvPr>
            <p:ph type="sldNum" sz="quarter" idx="5"/>
          </p:nvPr>
        </p:nvSpPr>
        <p:spPr/>
        <p:txBody>
          <a:bodyPr/>
          <a:lstStyle/>
          <a:p>
            <a:r>
              <a:rPr lang="en-US"/>
              <a:t>Notes view: </a:t>
            </a:r>
            <a:fld id="{128CEAFE-FA94-43E5-B0FF-D47E1CCDD1B4}" type="slidenum">
              <a:rPr lang="en-US" smtClean="0"/>
              <a:pPr/>
              <a:t>11</a:t>
            </a:fld>
            <a:endParaRPr lang="en-US"/>
          </a:p>
        </p:txBody>
      </p:sp>
    </p:spTree>
    <p:extLst>
      <p:ext uri="{BB962C8B-B14F-4D97-AF65-F5344CB8AC3E}">
        <p14:creationId xmlns:p14="http://schemas.microsoft.com/office/powerpoint/2010/main" val="11309341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5D8679E-D6BD-1C10-6F70-9CE84319A5CB}"/>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119F514B-AE1A-8A16-EF59-23D52119410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7" name="TextBox 6">
            <a:extLst>
              <a:ext uri="{FF2B5EF4-FFF2-40B4-BE49-F238E27FC236}">
                <a16:creationId xmlns:a16="http://schemas.microsoft.com/office/drawing/2014/main" id="{9568C680-7D28-7851-248D-C6717E24B2D8}"/>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37858098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３">
    <p:spTree>
      <p:nvGrpSpPr>
        <p:cNvPr id="1" name=""/>
        <p:cNvGrpSpPr/>
        <p:nvPr/>
      </p:nvGrpSpPr>
      <p:grpSpPr>
        <a:xfrm>
          <a:off x="0" y="0"/>
          <a:ext cx="0" cy="0"/>
          <a:chOff x="0" y="0"/>
          <a:chExt cx="0" cy="0"/>
        </a:xfrm>
      </p:grpSpPr>
      <p:sp>
        <p:nvSpPr>
          <p:cNvPr id="57" name="Date Placeholder 56"/>
          <p:cNvSpPr>
            <a:spLocks noGrp="1"/>
          </p:cNvSpPr>
          <p:nvPr>
            <p:ph type="dt" sz="half" idx="14"/>
          </p:nvPr>
        </p:nvSpPr>
        <p:spPr>
          <a:xfrm>
            <a:off x="838200" y="6356350"/>
            <a:ext cx="2743200" cy="365125"/>
          </a:xfrm>
          <a:prstGeom prst="rect">
            <a:avLst/>
          </a:prstGeom>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8" name="Title 7"/>
          <p:cNvSpPr>
            <a:spLocks noGrp="1"/>
          </p:cNvSpPr>
          <p:nvPr>
            <p:ph type="title" hasCustomPrompt="1"/>
          </p:nvPr>
        </p:nvSpPr>
        <p:spPr>
          <a:xfrm>
            <a:off x="630000" y="622800"/>
            <a:ext cx="10933350" cy="332399"/>
          </a:xfrm>
        </p:spPr>
        <p:txBody>
          <a:bodyPr/>
          <a:lstStyle>
            <a:lvl1pPr>
              <a:defRPr>
                <a:latin typeface="Meiryo UI" panose="020B0604030504040204" pitchFamily="50" charset="-128"/>
                <a:ea typeface="Meiryo UI" panose="020B0604030504040204" pitchFamily="50" charset="-128"/>
                <a:sym typeface="Trebuchet MS" panose="020B0603020202020204" pitchFamily="34" charset="0"/>
              </a:defRPr>
            </a:lvl1pPr>
          </a:lstStyle>
          <a:p>
            <a:r>
              <a:rPr lang="en-US"/>
              <a:t>Click to add title</a:t>
            </a:r>
          </a:p>
        </p:txBody>
      </p:sp>
      <p:sp>
        <p:nvSpPr>
          <p:cNvPr id="2" name="TextBox 6">
            <a:extLst>
              <a:ext uri="{FF2B5EF4-FFF2-40B4-BE49-F238E27FC236}">
                <a16:creationId xmlns:a16="http://schemas.microsoft.com/office/drawing/2014/main" id="{D37878C8-F4CD-D546-274C-537EB8C7C68F}"/>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187497937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FF764C6-CAEC-A3AA-2B53-B1A2F18A1F0A}"/>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8FBAB775-77FB-616E-065F-96AA2247F2B8}"/>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TextBox 6">
            <a:extLst>
              <a:ext uri="{FF2B5EF4-FFF2-40B4-BE49-F238E27FC236}">
                <a16:creationId xmlns:a16="http://schemas.microsoft.com/office/drawing/2014/main" id="{4948B663-0AEE-B356-A67A-75A5687EBA7D}"/>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2436250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FDF61C5-4BA7-AD42-7DAD-50735DBFD786}"/>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A5A32840-5C4E-A977-56AA-F482B2D02FB0}"/>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kumimoji="1" lang="ja-JP" altLang="en-US"/>
              <a:t>マスター テキストの書式設定</a:t>
            </a:r>
          </a:p>
        </p:txBody>
      </p:sp>
      <p:sp>
        <p:nvSpPr>
          <p:cNvPr id="7" name="TextBox 6">
            <a:extLst>
              <a:ext uri="{FF2B5EF4-FFF2-40B4-BE49-F238E27FC236}">
                <a16:creationId xmlns:a16="http://schemas.microsoft.com/office/drawing/2014/main" id="{FB641D74-A453-C720-7AC8-8E2A148C1700}"/>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32483718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68C6028-CCD4-C63B-850F-BD034A271F1C}"/>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3A4477B2-1B8D-585C-6E66-DE8B56E58BA1}"/>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A22C08F7-1CEF-0471-D2BB-784633F4D903}"/>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8" name="TextBox 6">
            <a:extLst>
              <a:ext uri="{FF2B5EF4-FFF2-40B4-BE49-F238E27FC236}">
                <a16:creationId xmlns:a16="http://schemas.microsoft.com/office/drawing/2014/main" id="{854C7C0F-3432-6779-8102-3943D058895C}"/>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479090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E4D6C30-A5C6-7F0B-910C-1289D7E8673B}"/>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856E9CE2-8210-7F71-C886-18B74CABA3A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7F11651D-1A51-850B-E8CE-2057D326BF0C}"/>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BDE5BF30-43EE-77E9-90E9-3A84D73E522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860A2125-9239-65F6-8F57-4AA577ABA28F}"/>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 name="TextBox 6">
            <a:extLst>
              <a:ext uri="{FF2B5EF4-FFF2-40B4-BE49-F238E27FC236}">
                <a16:creationId xmlns:a16="http://schemas.microsoft.com/office/drawing/2014/main" id="{EDF2D552-B6AA-ED51-ACB4-E1E71D415201}"/>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16060286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E44560A-C0EC-1657-2BBE-FB7F739ACF46}"/>
              </a:ext>
            </a:extLst>
          </p:cNvPr>
          <p:cNvSpPr>
            <a:spLocks noGrp="1"/>
          </p:cNvSpPr>
          <p:nvPr>
            <p:ph type="title"/>
          </p:nvPr>
        </p:nvSpPr>
        <p:spPr/>
        <p:txBody>
          <a:bodyPr/>
          <a:lstStyle/>
          <a:p>
            <a:r>
              <a:rPr kumimoji="1" lang="ja-JP" altLang="en-US"/>
              <a:t>マスター タイトルの書式設定</a:t>
            </a:r>
          </a:p>
        </p:txBody>
      </p:sp>
      <p:sp>
        <p:nvSpPr>
          <p:cNvPr id="6" name="TextBox 6">
            <a:extLst>
              <a:ext uri="{FF2B5EF4-FFF2-40B4-BE49-F238E27FC236}">
                <a16:creationId xmlns:a16="http://schemas.microsoft.com/office/drawing/2014/main" id="{CA298FCF-1464-B293-C56F-A50F08C064A3}"/>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28344195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5" name="TextBox 6">
            <a:extLst>
              <a:ext uri="{FF2B5EF4-FFF2-40B4-BE49-F238E27FC236}">
                <a16:creationId xmlns:a16="http://schemas.microsoft.com/office/drawing/2014/main" id="{77C8AA6E-D5AB-A974-DDE5-7D2E68669052}"/>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23534260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userDrawn="1">
  <p:cSld name="１">
    <p:bg bwMode="blackWhite">
      <p:bgPr>
        <a:solidFill>
          <a:schemeClr val="bg2">
            <a:lumMod val="90000"/>
          </a:schemeClr>
        </a:solidFill>
        <a:effectLst/>
      </p:bgPr>
    </p:bg>
    <p:spTree>
      <p:nvGrpSpPr>
        <p:cNvPr id="1" name=""/>
        <p:cNvGrpSpPr/>
        <p:nvPr/>
      </p:nvGrpSpPr>
      <p:grpSpPr>
        <a:xfrm>
          <a:off x="0" y="0"/>
          <a:ext cx="0" cy="0"/>
          <a:chOff x="0" y="0"/>
          <a:chExt cx="0" cy="0"/>
        </a:xfrm>
      </p:grpSpPr>
      <p:sp>
        <p:nvSpPr>
          <p:cNvPr id="147" name="Title 1"/>
          <p:cNvSpPr>
            <a:spLocks noGrp="1"/>
          </p:cNvSpPr>
          <p:nvPr>
            <p:ph type="title"/>
          </p:nvPr>
        </p:nvSpPr>
        <p:spPr bwMode="blackWhite">
          <a:xfrm>
            <a:off x="630000" y="3826800"/>
            <a:ext cx="10936800" cy="2041200"/>
          </a:xfrm>
        </p:spPr>
        <p:txBody>
          <a:bodyPr anchor="t">
            <a:noAutofit/>
          </a:bodyPr>
          <a:lstStyle>
            <a:lvl1pPr>
              <a:defRPr sz="5400">
                <a:solidFill>
                  <a:sysClr val="windowText" lastClr="000000"/>
                </a:solidFill>
                <a:latin typeface="Meiryo UI" panose="020B0604030504040204" pitchFamily="50" charset="-128"/>
                <a:ea typeface="Meiryo UI" panose="020B0604030504040204" pitchFamily="50" charset="-128"/>
                <a:sym typeface="Trebuchet MS" panose="020B0603020202020204" pitchFamily="34" charset="0"/>
              </a:defRPr>
            </a:lvl1pPr>
          </a:lstStyle>
          <a:p>
            <a:endParaRPr lang="en-US"/>
          </a:p>
        </p:txBody>
      </p:sp>
      <p:cxnSp>
        <p:nvCxnSpPr>
          <p:cNvPr id="148" name="Straight Connector 147"/>
          <p:cNvCxnSpPr/>
          <p:nvPr userDrawn="1"/>
        </p:nvCxnSpPr>
        <p:spPr bwMode="white">
          <a:xfrm>
            <a:off x="618898" y="3680016"/>
            <a:ext cx="11576304" cy="0"/>
          </a:xfrm>
          <a:prstGeom prst="line">
            <a:avLst/>
          </a:prstGeom>
          <a:ln w="19050" cmpd="sng">
            <a:solidFill>
              <a:schemeClr val="tx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2" name="TextBox 6">
            <a:extLst>
              <a:ext uri="{FF2B5EF4-FFF2-40B4-BE49-F238E27FC236}">
                <a16:creationId xmlns:a16="http://schemas.microsoft.com/office/drawing/2014/main" id="{0FD9AE7B-E2E4-2822-D4DD-E6B45C3782D9}"/>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429242851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userDrawn="1">
  <p:cSld name="２">
    <p:bg>
      <p:bgPr>
        <a:solidFill>
          <a:schemeClr val="bg2">
            <a:lumMod val="90000"/>
          </a:schemeClr>
        </a:solidFill>
        <a:effectLst/>
      </p:bgPr>
    </p:bg>
    <p:spTree>
      <p:nvGrpSpPr>
        <p:cNvPr id="1" name=""/>
        <p:cNvGrpSpPr/>
        <p:nvPr/>
      </p:nvGrpSpPr>
      <p:grpSpPr>
        <a:xfrm>
          <a:off x="0" y="0"/>
          <a:ext cx="0" cy="0"/>
          <a:chOff x="0" y="0"/>
          <a:chExt cx="0" cy="0"/>
        </a:xfrm>
      </p:grpSpPr>
      <p:sp>
        <p:nvSpPr>
          <p:cNvPr id="3" name="TextBox 6">
            <a:extLst>
              <a:ext uri="{FF2B5EF4-FFF2-40B4-BE49-F238E27FC236}">
                <a16:creationId xmlns:a16="http://schemas.microsoft.com/office/drawing/2014/main" id="{E2E9F9B5-BF99-1AA6-05D0-869E4D5558F4}"/>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407632939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oleObject" Target="../embeddings/oleObject1.bin"/><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ags" Target="../tags/tag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1A44846E-0D35-DFE5-AE7D-DA58821E5598}"/>
              </a:ext>
            </a:extLst>
          </p:cNvPr>
          <p:cNvGraphicFramePr>
            <a:graphicFrameLocks noChangeAspect="1"/>
          </p:cNvGraphicFramePr>
          <p:nvPr userDrawn="1">
            <p:custDataLst>
              <p:tags r:id="rId12"/>
            </p:custDataLst>
            <p:extLst>
              <p:ext uri="{D42A27DB-BD31-4B8C-83A1-F6EECF244321}">
                <p14:modId xmlns:p14="http://schemas.microsoft.com/office/powerpoint/2010/main" val="84105016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13" imgW="561" imgH="561" progId="TCLayout.ActiveDocument.1">
                  <p:embed/>
                </p:oleObj>
              </mc:Choice>
              <mc:Fallback>
                <p:oleObj name="think-cellスライド" r:id="rId13" imgW="561" imgH="561" progId="TCLayout.ActiveDocument.1">
                  <p:embed/>
                  <p:pic>
                    <p:nvPicPr>
                      <p:cNvPr id="8" name="think-cell data - do not delete" hidden="1">
                        <a:extLst>
                          <a:ext uri="{FF2B5EF4-FFF2-40B4-BE49-F238E27FC236}">
                            <a16:creationId xmlns:a16="http://schemas.microsoft.com/office/drawing/2014/main" id="{1A44846E-0D35-DFE5-AE7D-DA58821E5598}"/>
                          </a:ext>
                        </a:extLst>
                      </p:cNvPr>
                      <p:cNvPicPr/>
                      <p:nvPr/>
                    </p:nvPicPr>
                    <p:blipFill>
                      <a:blip r:embed="rId14"/>
                      <a:stretch>
                        <a:fillRect/>
                      </a:stretch>
                    </p:blipFill>
                    <p:spPr>
                      <a:xfrm>
                        <a:off x="1588" y="1588"/>
                        <a:ext cx="1588" cy="1588"/>
                      </a:xfrm>
                      <a:prstGeom prst="rect">
                        <a:avLst/>
                      </a:prstGeom>
                    </p:spPr>
                  </p:pic>
                </p:oleObj>
              </mc:Fallback>
            </mc:AlternateContent>
          </a:graphicData>
        </a:graphic>
      </p:graphicFrame>
      <p:sp>
        <p:nvSpPr>
          <p:cNvPr id="2" name="タイトル プレースホルダー 1">
            <a:extLst>
              <a:ext uri="{FF2B5EF4-FFF2-40B4-BE49-F238E27FC236}">
                <a16:creationId xmlns:a16="http://schemas.microsoft.com/office/drawing/2014/main" id="{2BCFCE14-8355-4070-C355-4FEDC25574F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780FD521-B34A-5038-C9D6-B5ACCBF788F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9" name="TextBox 6">
            <a:extLst>
              <a:ext uri="{FF2B5EF4-FFF2-40B4-BE49-F238E27FC236}">
                <a16:creationId xmlns:a16="http://schemas.microsoft.com/office/drawing/2014/main" id="{0068829E-0299-5343-1034-18ECBBC88A1B}"/>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41368644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60" r:id="rId8"/>
    <p:sldLayoutId id="2147483661" r:id="rId9"/>
    <p:sldLayoutId id="2147483662" r:id="rId10"/>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tags" Target="../tags/tag2.xml"/><Relationship Id="rId5" Type="http://schemas.openxmlformats.org/officeDocument/2006/relationships/image" Target="../media/image2.emf"/><Relationship Id="rId4" Type="http://schemas.openxmlformats.org/officeDocument/2006/relationships/oleObject" Target="../embeddings/oleObject2.bin"/></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0.xml"/><Relationship Id="rId1" Type="http://schemas.openxmlformats.org/officeDocument/2006/relationships/tags" Target="../tags/tag13.xml"/><Relationship Id="rId5" Type="http://schemas.openxmlformats.org/officeDocument/2006/relationships/image" Target="../media/image4.emf"/><Relationship Id="rId4" Type="http://schemas.openxmlformats.org/officeDocument/2006/relationships/oleObject" Target="../embeddings/oleObject10.bin"/></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0.xml"/><Relationship Id="rId1" Type="http://schemas.openxmlformats.org/officeDocument/2006/relationships/tags" Target="../tags/tag14.xml"/><Relationship Id="rId5" Type="http://schemas.openxmlformats.org/officeDocument/2006/relationships/image" Target="../media/image4.emf"/><Relationship Id="rId4" Type="http://schemas.openxmlformats.org/officeDocument/2006/relationships/oleObject" Target="../embeddings/oleObject11.bin"/></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0.xml"/><Relationship Id="rId1" Type="http://schemas.openxmlformats.org/officeDocument/2006/relationships/tags" Target="../tags/tag15.xml"/><Relationship Id="rId5" Type="http://schemas.openxmlformats.org/officeDocument/2006/relationships/image" Target="../media/image4.emf"/><Relationship Id="rId4" Type="http://schemas.openxmlformats.org/officeDocument/2006/relationships/oleObject" Target="../embeddings/oleObject11.bin"/></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0.xml"/><Relationship Id="rId1" Type="http://schemas.openxmlformats.org/officeDocument/2006/relationships/tags" Target="../tags/tag16.xml"/><Relationship Id="rId5" Type="http://schemas.openxmlformats.org/officeDocument/2006/relationships/image" Target="../media/image4.emf"/><Relationship Id="rId4" Type="http://schemas.openxmlformats.org/officeDocument/2006/relationships/oleObject" Target="../embeddings/oleObject11.bin"/></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18.xml"/><Relationship Id="rId1" Type="http://schemas.openxmlformats.org/officeDocument/2006/relationships/tags" Target="../tags/tag17.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0.xml"/><Relationship Id="rId1" Type="http://schemas.openxmlformats.org/officeDocument/2006/relationships/tags" Target="../tags/tag19.xml"/><Relationship Id="rId5" Type="http://schemas.openxmlformats.org/officeDocument/2006/relationships/image" Target="../media/image1.emf"/><Relationship Id="rId4" Type="http://schemas.openxmlformats.org/officeDocument/2006/relationships/oleObject" Target="../embeddings/oleObject12.bin"/></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0.xml"/><Relationship Id="rId1" Type="http://schemas.openxmlformats.org/officeDocument/2006/relationships/tags" Target="../tags/tag20.xml"/><Relationship Id="rId5" Type="http://schemas.openxmlformats.org/officeDocument/2006/relationships/image" Target="../media/image5.emf"/><Relationship Id="rId4" Type="http://schemas.openxmlformats.org/officeDocument/2006/relationships/oleObject" Target="../embeddings/oleObject13.bin"/></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4.xml"/><Relationship Id="rId1" Type="http://schemas.openxmlformats.org/officeDocument/2006/relationships/tags" Target="../tags/tag3.xml"/><Relationship Id="rId5" Type="http://schemas.openxmlformats.org/officeDocument/2006/relationships/image" Target="../media/image3.emf"/><Relationship Id="rId4" Type="http://schemas.openxmlformats.org/officeDocument/2006/relationships/oleObject" Target="../embeddings/oleObject3.bin"/></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22.xml"/><Relationship Id="rId1" Type="http://schemas.openxmlformats.org/officeDocument/2006/relationships/tags" Target="../tags/tag21.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10.xml"/><Relationship Id="rId7" Type="http://schemas.openxmlformats.org/officeDocument/2006/relationships/oleObject" Target="../embeddings/oleObject15.bin"/><Relationship Id="rId2" Type="http://schemas.openxmlformats.org/officeDocument/2006/relationships/tags" Target="../tags/tag24.xml"/><Relationship Id="rId1" Type="http://schemas.openxmlformats.org/officeDocument/2006/relationships/tags" Target="../tags/tag23.xml"/><Relationship Id="rId6" Type="http://schemas.openxmlformats.org/officeDocument/2006/relationships/image" Target="../media/image1.emf"/><Relationship Id="rId5" Type="http://schemas.openxmlformats.org/officeDocument/2006/relationships/oleObject" Target="../embeddings/oleObject14.bin"/><Relationship Id="rId4" Type="http://schemas.openxmlformats.org/officeDocument/2006/relationships/notesSlide" Target="../notesSlides/notesSlide18.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0.xml"/><Relationship Id="rId1" Type="http://schemas.openxmlformats.org/officeDocument/2006/relationships/tags" Target="../tags/tag25.xml"/><Relationship Id="rId5" Type="http://schemas.openxmlformats.org/officeDocument/2006/relationships/image" Target="../media/image5.emf"/><Relationship Id="rId4" Type="http://schemas.openxmlformats.org/officeDocument/2006/relationships/oleObject" Target="../embeddings/oleObject16.bin"/></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0.xml"/><Relationship Id="rId1" Type="http://schemas.openxmlformats.org/officeDocument/2006/relationships/tags" Target="../tags/tag26.xml"/><Relationship Id="rId5" Type="http://schemas.openxmlformats.org/officeDocument/2006/relationships/image" Target="../media/image4.emf"/><Relationship Id="rId4" Type="http://schemas.openxmlformats.org/officeDocument/2006/relationships/oleObject" Target="../embeddings/oleObject17.bin"/></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0.xml"/><Relationship Id="rId1" Type="http://schemas.openxmlformats.org/officeDocument/2006/relationships/tags" Target="../tags/tag27.xml"/><Relationship Id="rId5" Type="http://schemas.openxmlformats.org/officeDocument/2006/relationships/image" Target="../media/image4.emf"/><Relationship Id="rId4" Type="http://schemas.openxmlformats.org/officeDocument/2006/relationships/oleObject" Target="../embeddings/oleObject18.bin"/></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0.xml"/><Relationship Id="rId1" Type="http://schemas.openxmlformats.org/officeDocument/2006/relationships/tags" Target="../tags/tag28.xml"/><Relationship Id="rId5" Type="http://schemas.openxmlformats.org/officeDocument/2006/relationships/image" Target="../media/image6.emf"/><Relationship Id="rId4" Type="http://schemas.openxmlformats.org/officeDocument/2006/relationships/oleObject" Target="../embeddings/oleObject19.bin"/></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0.xml"/><Relationship Id="rId1" Type="http://schemas.openxmlformats.org/officeDocument/2006/relationships/tags" Target="../tags/tag29.xml"/><Relationship Id="rId5" Type="http://schemas.openxmlformats.org/officeDocument/2006/relationships/image" Target="../media/image7.emf"/><Relationship Id="rId4" Type="http://schemas.openxmlformats.org/officeDocument/2006/relationships/oleObject" Target="../embeddings/oleObject20.bin"/></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31.xml"/><Relationship Id="rId1" Type="http://schemas.openxmlformats.org/officeDocument/2006/relationships/tags" Target="../tags/tag30.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0.xml"/><Relationship Id="rId1" Type="http://schemas.openxmlformats.org/officeDocument/2006/relationships/tags" Target="../tags/tag5.xml"/><Relationship Id="rId5" Type="http://schemas.openxmlformats.org/officeDocument/2006/relationships/image" Target="../media/image1.emf"/><Relationship Id="rId4" Type="http://schemas.openxmlformats.org/officeDocument/2006/relationships/oleObject" Target="../embeddings/oleObject4.bin"/></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0.xml"/><Relationship Id="rId1" Type="http://schemas.openxmlformats.org/officeDocument/2006/relationships/tags" Target="../tags/tag32.xml"/><Relationship Id="rId5" Type="http://schemas.openxmlformats.org/officeDocument/2006/relationships/image" Target="../media/image4.emf"/><Relationship Id="rId4" Type="http://schemas.openxmlformats.org/officeDocument/2006/relationships/oleObject" Target="../embeddings/oleObject21.bin"/></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34.xml"/><Relationship Id="rId1" Type="http://schemas.openxmlformats.org/officeDocument/2006/relationships/tags" Target="../tags/tag3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36.xml"/><Relationship Id="rId1" Type="http://schemas.openxmlformats.org/officeDocument/2006/relationships/tags" Target="../tags/tag35.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0.xml"/><Relationship Id="rId1" Type="http://schemas.openxmlformats.org/officeDocument/2006/relationships/tags" Target="../tags/tag37.xml"/><Relationship Id="rId5" Type="http://schemas.openxmlformats.org/officeDocument/2006/relationships/image" Target="../media/image4.emf"/><Relationship Id="rId4" Type="http://schemas.openxmlformats.org/officeDocument/2006/relationships/oleObject" Target="../embeddings/oleObject22.bin"/></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39.xml"/><Relationship Id="rId1" Type="http://schemas.openxmlformats.org/officeDocument/2006/relationships/tags" Target="../tags/tag3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40.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7.xml"/><Relationship Id="rId1" Type="http://schemas.openxmlformats.org/officeDocument/2006/relationships/tags" Target="../tags/tag6.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0.xml"/><Relationship Id="rId1" Type="http://schemas.openxmlformats.org/officeDocument/2006/relationships/tags" Target="../tags/tag8.xml"/><Relationship Id="rId5" Type="http://schemas.openxmlformats.org/officeDocument/2006/relationships/image" Target="../media/image1.emf"/><Relationship Id="rId4" Type="http://schemas.openxmlformats.org/officeDocument/2006/relationships/oleObject" Target="../embeddings/oleObject5.bin"/></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0.xml"/><Relationship Id="rId1" Type="http://schemas.openxmlformats.org/officeDocument/2006/relationships/tags" Target="../tags/tag9.xml"/><Relationship Id="rId5" Type="http://schemas.openxmlformats.org/officeDocument/2006/relationships/image" Target="../media/image1.emf"/><Relationship Id="rId4" Type="http://schemas.openxmlformats.org/officeDocument/2006/relationships/oleObject" Target="../embeddings/oleObject6.bin"/></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0.xml"/><Relationship Id="rId1" Type="http://schemas.openxmlformats.org/officeDocument/2006/relationships/tags" Target="../tags/tag10.xml"/><Relationship Id="rId5" Type="http://schemas.openxmlformats.org/officeDocument/2006/relationships/image" Target="../media/image4.emf"/><Relationship Id="rId4" Type="http://schemas.openxmlformats.org/officeDocument/2006/relationships/oleObject" Target="../embeddings/oleObject7.bin"/></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0.xml"/><Relationship Id="rId1" Type="http://schemas.openxmlformats.org/officeDocument/2006/relationships/tags" Target="../tags/tag11.xml"/><Relationship Id="rId5" Type="http://schemas.openxmlformats.org/officeDocument/2006/relationships/image" Target="../media/image4.emf"/><Relationship Id="rId4" Type="http://schemas.openxmlformats.org/officeDocument/2006/relationships/oleObject" Target="../embeddings/oleObject8.bin"/></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0.xml"/><Relationship Id="rId1" Type="http://schemas.openxmlformats.org/officeDocument/2006/relationships/tags" Target="../tags/tag12.xml"/><Relationship Id="rId5" Type="http://schemas.openxmlformats.org/officeDocument/2006/relationships/image" Target="../media/image1.emf"/><Relationship Id="rId4" Type="http://schemas.openxmlformats.org/officeDocument/2006/relationships/oleObject" Target="../embeddings/oleObject9.bin"/></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2">
            <a:lumMod val="10000"/>
            <a:lumOff val="90000"/>
          </a:schemeClr>
        </a:solidFill>
        <a:effectLst/>
      </p:bgPr>
    </p:bg>
    <p:spTree>
      <p:nvGrpSpPr>
        <p:cNvPr id="1" name=""/>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F543AED8-CCA8-9932-BF30-9788C2975E1D}"/>
              </a:ext>
            </a:extLst>
          </p:cNvPr>
          <p:cNvGraphicFramePr>
            <a:graphicFrameLocks noChangeAspect="1"/>
          </p:cNvGraphicFramePr>
          <p:nvPr>
            <p:custDataLst>
              <p:tags r:id="rId1"/>
            </p:custDataLst>
            <p:extLst>
              <p:ext uri="{D42A27DB-BD31-4B8C-83A1-F6EECF244321}">
                <p14:modId xmlns:p14="http://schemas.microsoft.com/office/powerpoint/2010/main" val="107424771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39" imgH="642" progId="TCLayout.ActiveDocument.1">
                  <p:embed/>
                </p:oleObj>
              </mc:Choice>
              <mc:Fallback>
                <p:oleObj name="think-cellスライド" r:id="rId4" imgW="639" imgH="642" progId="TCLayout.ActiveDocument.1">
                  <p:embed/>
                  <p:pic>
                    <p:nvPicPr>
                      <p:cNvPr id="5" name="think-cell data - do not delete" hidden="1">
                        <a:extLst>
                          <a:ext uri="{FF2B5EF4-FFF2-40B4-BE49-F238E27FC236}">
                            <a16:creationId xmlns:a16="http://schemas.microsoft.com/office/drawing/2014/main" id="{F543AED8-CCA8-9932-BF30-9788C2975E1D}"/>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Title 6">
            <a:extLst>
              <a:ext uri="{FF2B5EF4-FFF2-40B4-BE49-F238E27FC236}">
                <a16:creationId xmlns:a16="http://schemas.microsoft.com/office/drawing/2014/main" id="{1F0EC748-671F-4E80-A072-520E15019CCE}"/>
              </a:ext>
            </a:extLst>
          </p:cNvPr>
          <p:cNvSpPr>
            <a:spLocks noGrp="1"/>
          </p:cNvSpPr>
          <p:nvPr>
            <p:ph type="title" idx="4294967295"/>
          </p:nvPr>
        </p:nvSpPr>
        <p:spPr>
          <a:xfrm>
            <a:off x="627600" y="3063902"/>
            <a:ext cx="10937875" cy="901700"/>
          </a:xfrm>
        </p:spPr>
        <p:txBody>
          <a:bodyPr vert="horz"/>
          <a:lstStyle/>
          <a:p>
            <a:pPr>
              <a:tabLst>
                <a:tab pos="10768013" algn="r"/>
              </a:tabLst>
            </a:pPr>
            <a:r>
              <a:rPr kumimoji="1" lang="ja-JP" altLang="en-US" dirty="0">
                <a:solidFill>
                  <a:sysClr val="windowText" lastClr="000000"/>
                </a:solidFill>
                <a:latin typeface="Meiryo UI" panose="020B0604030504040204" pitchFamily="50" charset="-128"/>
                <a:ea typeface="Meiryo UI" panose="020B0604030504040204" pitchFamily="50" charset="-128"/>
              </a:rPr>
              <a:t>＠＠＠（</a:t>
            </a:r>
            <a:r>
              <a:rPr lang="ja-JP" altLang="en-US" dirty="0">
                <a:solidFill>
                  <a:sysClr val="windowText" lastClr="000000"/>
                </a:solidFill>
                <a:latin typeface="Meiryo UI" panose="020B0604030504040204" pitchFamily="50" charset="-128"/>
                <a:ea typeface="Meiryo UI" panose="020B0604030504040204" pitchFamily="50" charset="-128"/>
              </a:rPr>
              <a:t>間接</a:t>
            </a:r>
            <a:r>
              <a:rPr kumimoji="1" lang="ja-JP" altLang="en-US" dirty="0">
                <a:solidFill>
                  <a:sysClr val="windowText" lastClr="000000"/>
                </a:solidFill>
                <a:latin typeface="Meiryo UI" panose="020B0604030504040204" pitchFamily="50" charset="-128"/>
                <a:ea typeface="Meiryo UI" panose="020B0604030504040204" pitchFamily="50" charset="-128"/>
              </a:rPr>
              <a:t>補助事業の名称</a:t>
            </a:r>
            <a:r>
              <a:rPr lang="ja-JP" altLang="en-US" dirty="0">
                <a:latin typeface="Meiryo UI" panose="020B0604030504040204" pitchFamily="50" charset="-128"/>
                <a:ea typeface="Meiryo UI" panose="020B0604030504040204" pitchFamily="50" charset="-128"/>
              </a:rPr>
              <a:t>）</a:t>
            </a:r>
            <a:endParaRPr kumimoji="1" lang="en-US" sz="1800" dirty="0">
              <a:solidFill>
                <a:sysClr val="windowText" lastClr="000000"/>
              </a:solidFill>
              <a:latin typeface="Meiryo UI" panose="020B0604030504040204" pitchFamily="50" charset="-128"/>
              <a:ea typeface="Meiryo UI" panose="020B0604030504040204" pitchFamily="50" charset="-128"/>
            </a:endParaRPr>
          </a:p>
        </p:txBody>
      </p:sp>
      <p:sp>
        <p:nvSpPr>
          <p:cNvPr id="8" name="テキスト ボックス 7"/>
          <p:cNvSpPr txBox="1"/>
          <p:nvPr/>
        </p:nvSpPr>
        <p:spPr>
          <a:xfrm>
            <a:off x="7296150" y="205562"/>
            <a:ext cx="4669022" cy="523643"/>
          </a:xfrm>
          <a:prstGeom prst="rect">
            <a:avLst/>
          </a:prstGeom>
          <a:solidFill>
            <a:schemeClr val="bg1"/>
          </a:solidFill>
          <a:ln w="9525"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600" dirty="0">
                <a:solidFill>
                  <a:srgbClr val="575757"/>
                </a:solidFill>
                <a:latin typeface="Meiryo UI" panose="020B0604030504040204" pitchFamily="50" charset="-128"/>
                <a:ea typeface="Meiryo UI" panose="020B0604030504040204" pitchFamily="50" charset="-128"/>
              </a:rPr>
              <a:t>様式第３　間接補助事業の実施計画</a:t>
            </a:r>
            <a:endParaRPr kumimoji="1" lang="en-US" altLang="ja-JP" sz="1600" dirty="0">
              <a:solidFill>
                <a:srgbClr val="575757"/>
              </a:solidFill>
              <a:latin typeface="Meiryo UI" panose="020B0604030504040204" pitchFamily="50" charset="-128"/>
              <a:ea typeface="Meiryo UI" panose="020B0604030504040204" pitchFamily="50" charset="-128"/>
            </a:endParaRPr>
          </a:p>
          <a:p>
            <a:pPr algn="ctr"/>
            <a:r>
              <a:rPr kumimoji="1" lang="en-US" altLang="ja-JP" sz="1600" b="1" dirty="0">
                <a:solidFill>
                  <a:schemeClr val="tx1"/>
                </a:solidFill>
                <a:latin typeface="Meiryo UI" panose="020B0604030504040204" pitchFamily="50" charset="-128"/>
                <a:ea typeface="Meiryo UI" panose="020B0604030504040204" pitchFamily="50" charset="-128"/>
              </a:rPr>
              <a:t>【</a:t>
            </a:r>
            <a:r>
              <a:rPr kumimoji="1" lang="ja-JP" altLang="en-US" sz="1600" b="1" dirty="0">
                <a:solidFill>
                  <a:schemeClr val="tx1"/>
                </a:solidFill>
                <a:latin typeface="Meiryo UI" panose="020B0604030504040204" pitchFamily="50" charset="-128"/>
                <a:ea typeface="Meiryo UI" panose="020B0604030504040204" pitchFamily="50" charset="-128"/>
              </a:rPr>
              <a:t>共同申請│</a:t>
            </a:r>
            <a:r>
              <a:rPr kumimoji="1" lang="ja-JP" altLang="en-US" sz="1600" b="1" dirty="0">
                <a:solidFill>
                  <a:srgbClr val="FF0000"/>
                </a:solidFill>
                <a:latin typeface="Meiryo UI" panose="020B0604030504040204" pitchFamily="50" charset="-128"/>
                <a:ea typeface="Meiryo UI" panose="020B0604030504040204" pitchFamily="50" charset="-128"/>
              </a:rPr>
              <a:t>共通パート</a:t>
            </a:r>
            <a:r>
              <a:rPr kumimoji="1" lang="en-US" altLang="ja-JP" sz="1600" b="1" dirty="0">
                <a:solidFill>
                  <a:schemeClr val="tx1"/>
                </a:solidFill>
                <a:latin typeface="Meiryo UI" panose="020B0604030504040204" pitchFamily="50" charset="-128"/>
                <a:ea typeface="Meiryo UI" panose="020B0604030504040204" pitchFamily="50" charset="-128"/>
              </a:rPr>
              <a:t>】</a:t>
            </a:r>
          </a:p>
        </p:txBody>
      </p:sp>
      <p:sp>
        <p:nvSpPr>
          <p:cNvPr id="21" name="テキスト ボックス 20">
            <a:extLst>
              <a:ext uri="{FF2B5EF4-FFF2-40B4-BE49-F238E27FC236}">
                <a16:creationId xmlns:a16="http://schemas.microsoft.com/office/drawing/2014/main" id="{DCB66B5A-4BD3-DAD5-A42F-E07AC8F6E170}"/>
              </a:ext>
            </a:extLst>
          </p:cNvPr>
          <p:cNvSpPr txBox="1"/>
          <p:nvPr/>
        </p:nvSpPr>
        <p:spPr>
          <a:xfrm>
            <a:off x="627600" y="4433671"/>
            <a:ext cx="11542536" cy="221876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lang="ja-JP" altLang="en-US" sz="2000" dirty="0">
                <a:solidFill>
                  <a:sysClr val="windowText" lastClr="000000"/>
                </a:solidFill>
                <a:latin typeface="Meiryo UI" panose="020B0604030504040204" pitchFamily="50" charset="-128"/>
                <a:ea typeface="Meiryo UI" panose="020B0604030504040204" pitchFamily="50" charset="-128"/>
              </a:rPr>
              <a:t>幹事会社　</a:t>
            </a:r>
            <a:endParaRPr lang="en-US" altLang="ja-JP" sz="2000" dirty="0">
              <a:solidFill>
                <a:sysClr val="windowText" lastClr="000000"/>
              </a:solidFill>
              <a:latin typeface="Meiryo UI" panose="020B0604030504040204" pitchFamily="50" charset="-128"/>
              <a:ea typeface="Meiryo UI" panose="020B0604030504040204" pitchFamily="50" charset="-128"/>
            </a:endParaRPr>
          </a:p>
          <a:p>
            <a:r>
              <a:rPr lang="ja-JP" altLang="en-US" sz="2000" dirty="0">
                <a:solidFill>
                  <a:sysClr val="windowText" lastClr="000000"/>
                </a:solidFill>
                <a:latin typeface="Meiryo UI" panose="020B0604030504040204" pitchFamily="50" charset="-128"/>
                <a:ea typeface="Meiryo UI" panose="020B0604030504040204" pitchFamily="50" charset="-128"/>
              </a:rPr>
              <a:t>　</a:t>
            </a:r>
            <a:r>
              <a:rPr lang="en-US" altLang="ja-JP" sz="2000" dirty="0">
                <a:solidFill>
                  <a:sysClr val="windowText" lastClr="000000"/>
                </a:solidFill>
                <a:latin typeface="Meiryo UI" panose="020B0604030504040204" pitchFamily="50" charset="-128"/>
                <a:ea typeface="Meiryo UI" panose="020B0604030504040204" pitchFamily="50" charset="-128"/>
              </a:rPr>
              <a:t>@@@</a:t>
            </a:r>
            <a:r>
              <a:rPr lang="ja-JP" altLang="en-US" sz="2000" dirty="0">
                <a:solidFill>
                  <a:sysClr val="windowText" lastClr="000000"/>
                </a:solidFill>
                <a:latin typeface="Meiryo UI" panose="020B0604030504040204" pitchFamily="50" charset="-128"/>
                <a:ea typeface="Meiryo UI" panose="020B0604030504040204" pitchFamily="50" charset="-128"/>
              </a:rPr>
              <a:t>（社名）　</a:t>
            </a:r>
            <a:r>
              <a:rPr kumimoji="1" lang="ja-JP" altLang="en-US" sz="2000" dirty="0">
                <a:solidFill>
                  <a:sysClr val="windowText" lastClr="000000"/>
                </a:solidFill>
                <a:latin typeface="Meiryo UI" panose="020B0604030504040204" pitchFamily="50" charset="-128"/>
                <a:ea typeface="Meiryo UI" panose="020B0604030504040204" pitchFamily="50" charset="-128"/>
              </a:rPr>
              <a:t>＠＠＠（代表者の役職、氏名）</a:t>
            </a:r>
            <a:endParaRPr kumimoji="1" lang="en-US" altLang="ja-JP" sz="2000" dirty="0">
              <a:solidFill>
                <a:sysClr val="windowText" lastClr="000000"/>
              </a:solidFill>
              <a:latin typeface="Meiryo UI" panose="020B0604030504040204" pitchFamily="50" charset="-128"/>
              <a:ea typeface="Meiryo UI" panose="020B0604030504040204" pitchFamily="50" charset="-128"/>
            </a:endParaRPr>
          </a:p>
          <a:p>
            <a:endParaRPr lang="en-US" altLang="ja-JP" sz="2000" dirty="0">
              <a:solidFill>
                <a:sysClr val="windowText" lastClr="000000"/>
              </a:solidFill>
              <a:latin typeface="Meiryo UI" panose="020B0604030504040204" pitchFamily="50" charset="-128"/>
              <a:ea typeface="Meiryo UI" panose="020B0604030504040204" pitchFamily="50" charset="-128"/>
            </a:endParaRPr>
          </a:p>
          <a:p>
            <a:r>
              <a:rPr lang="ja-JP" altLang="en-US" sz="2000" dirty="0">
                <a:solidFill>
                  <a:sysClr val="windowText" lastClr="000000"/>
                </a:solidFill>
                <a:latin typeface="Meiryo UI" panose="020B0604030504040204" pitchFamily="50" charset="-128"/>
                <a:ea typeface="Meiryo UI" panose="020B0604030504040204" pitchFamily="50" charset="-128"/>
              </a:rPr>
              <a:t>共同実施者</a:t>
            </a:r>
            <a:endParaRPr kumimoji="1" lang="en-US" altLang="ja-JP" sz="2000" dirty="0">
              <a:solidFill>
                <a:sysClr val="windowText" lastClr="000000"/>
              </a:solidFill>
              <a:latin typeface="Meiryo UI" panose="020B0604030504040204" pitchFamily="50" charset="-128"/>
              <a:ea typeface="Meiryo UI" panose="020B0604030504040204" pitchFamily="50" charset="-128"/>
            </a:endParaRPr>
          </a:p>
          <a:p>
            <a:r>
              <a:rPr lang="ja-JP" altLang="en-US" sz="2000" dirty="0">
                <a:solidFill>
                  <a:sysClr val="windowText" lastClr="000000"/>
                </a:solidFill>
                <a:latin typeface="Meiryo UI" panose="020B0604030504040204" pitchFamily="50" charset="-128"/>
                <a:ea typeface="Meiryo UI" panose="020B0604030504040204" pitchFamily="50" charset="-128"/>
              </a:rPr>
              <a:t>　</a:t>
            </a:r>
            <a:r>
              <a:rPr lang="en-US" altLang="ja-JP" sz="2000" dirty="0">
                <a:solidFill>
                  <a:sysClr val="windowText" lastClr="000000"/>
                </a:solidFill>
                <a:latin typeface="Meiryo UI" panose="020B0604030504040204" pitchFamily="50" charset="-128"/>
                <a:ea typeface="Meiryo UI" panose="020B0604030504040204" pitchFamily="50" charset="-128"/>
              </a:rPr>
              <a:t>@@@</a:t>
            </a:r>
            <a:r>
              <a:rPr lang="ja-JP" altLang="en-US" sz="2000" dirty="0">
                <a:solidFill>
                  <a:sysClr val="windowText" lastClr="000000"/>
                </a:solidFill>
                <a:latin typeface="Meiryo UI" panose="020B0604030504040204" pitchFamily="50" charset="-128"/>
                <a:ea typeface="Meiryo UI" panose="020B0604030504040204" pitchFamily="50" charset="-128"/>
              </a:rPr>
              <a:t>（社名）　</a:t>
            </a:r>
            <a:r>
              <a:rPr lang="en-US" altLang="ja-JP" sz="2000" dirty="0">
                <a:solidFill>
                  <a:sysClr val="windowText" lastClr="000000"/>
                </a:solidFill>
                <a:latin typeface="Meiryo UI" panose="020B0604030504040204" pitchFamily="50" charset="-128"/>
                <a:ea typeface="Meiryo UI" panose="020B0604030504040204" pitchFamily="50" charset="-128"/>
              </a:rPr>
              <a:t>@@@</a:t>
            </a:r>
            <a:r>
              <a:rPr lang="ja-JP" altLang="en-US" sz="2000" dirty="0">
                <a:solidFill>
                  <a:sysClr val="windowText" lastClr="000000"/>
                </a:solidFill>
                <a:latin typeface="Meiryo UI" panose="020B0604030504040204" pitchFamily="50" charset="-128"/>
                <a:ea typeface="Meiryo UI" panose="020B0604030504040204" pitchFamily="50" charset="-128"/>
              </a:rPr>
              <a:t>（代表者の役職、氏名）</a:t>
            </a:r>
            <a:endParaRPr kumimoji="1" lang="en-US" altLang="ja-JP" sz="2000" dirty="0">
              <a:solidFill>
                <a:sysClr val="windowText" lastClr="000000"/>
              </a:solidFill>
              <a:latin typeface="Meiryo UI" panose="020B0604030504040204" pitchFamily="50" charset="-128"/>
              <a:ea typeface="Meiryo UI" panose="020B0604030504040204" pitchFamily="50" charset="-128"/>
            </a:endParaRPr>
          </a:p>
          <a:p>
            <a:r>
              <a:rPr lang="ja-JP" altLang="en-US" sz="2000" dirty="0">
                <a:solidFill>
                  <a:sysClr val="windowText" lastClr="000000"/>
                </a:solidFill>
                <a:latin typeface="Meiryo UI" panose="020B0604030504040204" pitchFamily="50" charset="-128"/>
                <a:ea typeface="Meiryo UI" panose="020B0604030504040204" pitchFamily="50" charset="-128"/>
              </a:rPr>
              <a:t>　</a:t>
            </a:r>
            <a:r>
              <a:rPr lang="en-US" altLang="ja-JP" sz="2000" dirty="0">
                <a:solidFill>
                  <a:sysClr val="windowText" lastClr="000000"/>
                </a:solidFill>
                <a:latin typeface="Meiryo UI" panose="020B0604030504040204" pitchFamily="50" charset="-128"/>
                <a:ea typeface="Meiryo UI" panose="020B0604030504040204" pitchFamily="50" charset="-128"/>
              </a:rPr>
              <a:t>@@@</a:t>
            </a:r>
            <a:r>
              <a:rPr lang="ja-JP" altLang="en-US" sz="2000" dirty="0">
                <a:solidFill>
                  <a:sysClr val="windowText" lastClr="000000"/>
                </a:solidFill>
                <a:latin typeface="Meiryo UI" panose="020B0604030504040204" pitchFamily="50" charset="-128"/>
                <a:ea typeface="Meiryo UI" panose="020B0604030504040204" pitchFamily="50" charset="-128"/>
              </a:rPr>
              <a:t>（社名）　</a:t>
            </a:r>
            <a:r>
              <a:rPr lang="en-US" altLang="ja-JP" sz="2000" dirty="0">
                <a:solidFill>
                  <a:sysClr val="windowText" lastClr="000000"/>
                </a:solidFill>
                <a:latin typeface="Meiryo UI" panose="020B0604030504040204" pitchFamily="50" charset="-128"/>
                <a:ea typeface="Meiryo UI" panose="020B0604030504040204" pitchFamily="50" charset="-128"/>
              </a:rPr>
              <a:t>@@@</a:t>
            </a:r>
            <a:r>
              <a:rPr lang="ja-JP" altLang="en-US" sz="2000" dirty="0">
                <a:solidFill>
                  <a:sysClr val="windowText" lastClr="000000"/>
                </a:solidFill>
                <a:latin typeface="Meiryo UI" panose="020B0604030504040204" pitchFamily="50" charset="-128"/>
                <a:ea typeface="Meiryo UI" panose="020B0604030504040204" pitchFamily="50" charset="-128"/>
              </a:rPr>
              <a:t>（代表者の役職、氏名）</a:t>
            </a:r>
            <a:endParaRPr lang="en-US" altLang="ja-JP" sz="2000" dirty="0">
              <a:solidFill>
                <a:sysClr val="windowText" lastClr="000000"/>
              </a:solidFill>
              <a:latin typeface="Meiryo UI" panose="020B0604030504040204" pitchFamily="50" charset="-128"/>
              <a:ea typeface="Meiryo UI" panose="020B0604030504040204" pitchFamily="50" charset="-128"/>
            </a:endParaRPr>
          </a:p>
          <a:p>
            <a:r>
              <a:rPr lang="ja-JP" altLang="en-US" sz="2000" dirty="0">
                <a:solidFill>
                  <a:sysClr val="windowText" lastClr="000000"/>
                </a:solidFill>
                <a:latin typeface="Meiryo UI" panose="020B0604030504040204" pitchFamily="50" charset="-128"/>
                <a:ea typeface="Meiryo UI" panose="020B0604030504040204" pitchFamily="50" charset="-128"/>
              </a:rPr>
              <a:t>　</a:t>
            </a:r>
            <a:r>
              <a:rPr lang="en-US" altLang="ja-JP" sz="2000" dirty="0">
                <a:solidFill>
                  <a:sysClr val="windowText" lastClr="000000"/>
                </a:solidFill>
                <a:latin typeface="Meiryo UI" panose="020B0604030504040204" pitchFamily="50" charset="-128"/>
                <a:ea typeface="Meiryo UI" panose="020B0604030504040204" pitchFamily="50" charset="-128"/>
              </a:rPr>
              <a:t>@@@</a:t>
            </a:r>
            <a:r>
              <a:rPr lang="ja-JP" altLang="en-US" sz="2000" dirty="0">
                <a:solidFill>
                  <a:sysClr val="windowText" lastClr="000000"/>
                </a:solidFill>
                <a:latin typeface="Meiryo UI" panose="020B0604030504040204" pitchFamily="50" charset="-128"/>
                <a:ea typeface="Meiryo UI" panose="020B0604030504040204" pitchFamily="50" charset="-128"/>
              </a:rPr>
              <a:t>（社名）　</a:t>
            </a:r>
            <a:r>
              <a:rPr lang="en-US" altLang="ja-JP" sz="2000" dirty="0">
                <a:solidFill>
                  <a:sysClr val="windowText" lastClr="000000"/>
                </a:solidFill>
                <a:latin typeface="Meiryo UI" panose="020B0604030504040204" pitchFamily="50" charset="-128"/>
                <a:ea typeface="Meiryo UI" panose="020B0604030504040204" pitchFamily="50" charset="-128"/>
              </a:rPr>
              <a:t>@@@</a:t>
            </a:r>
            <a:r>
              <a:rPr lang="ja-JP" altLang="en-US" sz="2000" dirty="0">
                <a:solidFill>
                  <a:sysClr val="windowText" lastClr="000000"/>
                </a:solidFill>
                <a:latin typeface="Meiryo UI" panose="020B0604030504040204" pitchFamily="50" charset="-128"/>
                <a:ea typeface="Meiryo UI" panose="020B0604030504040204" pitchFamily="50" charset="-128"/>
              </a:rPr>
              <a:t>（代表者の役職、氏名）</a:t>
            </a:r>
            <a:endParaRPr kumimoji="1" lang="en-US" altLang="ja-JP" sz="2000" dirty="0">
              <a:solidFill>
                <a:sysClr val="windowText" lastClr="000000"/>
              </a:solidFill>
              <a:latin typeface="Meiryo UI" panose="020B0604030504040204" pitchFamily="50" charset="-128"/>
              <a:ea typeface="Meiryo UI" panose="020B0604030504040204" pitchFamily="50" charset="-128"/>
            </a:endParaRPr>
          </a:p>
          <a:p>
            <a:endParaRPr kumimoji="1" lang="en-US" sz="2000" dirty="0">
              <a:solidFill>
                <a:sysClr val="windowText" lastClr="000000"/>
              </a:solidFill>
              <a:latin typeface="Meiryo UI" panose="020B0604030504040204" pitchFamily="50" charset="-128"/>
              <a:ea typeface="Meiryo UI" panose="020B0604030504040204" pitchFamily="50" charset="-128"/>
            </a:endParaRPr>
          </a:p>
        </p:txBody>
      </p:sp>
      <p:sp>
        <p:nvSpPr>
          <p:cNvPr id="11" name="Title 6">
            <a:extLst>
              <a:ext uri="{FF2B5EF4-FFF2-40B4-BE49-F238E27FC236}">
                <a16:creationId xmlns:a16="http://schemas.microsoft.com/office/drawing/2014/main" id="{7EF133A4-4713-F136-D309-8514A6AE71DD}"/>
              </a:ext>
            </a:extLst>
          </p:cNvPr>
          <p:cNvSpPr txBox="1">
            <a:spLocks/>
          </p:cNvSpPr>
          <p:nvPr/>
        </p:nvSpPr>
        <p:spPr bwMode="blackWhite">
          <a:xfrm>
            <a:off x="627600" y="641152"/>
            <a:ext cx="10936800" cy="2050037"/>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kumimoji="1" sz="5400" kern="1200">
                <a:solidFill>
                  <a:sysClr val="windowText" lastClr="000000"/>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a:tabLst>
                <a:tab pos="1798638" algn="l"/>
                <a:tab pos="10768013" algn="r"/>
              </a:tabLst>
            </a:pPr>
            <a:r>
              <a:rPr lang="ja-JP" altLang="en-US" sz="2800" dirty="0">
                <a:solidFill>
                  <a:schemeClr val="tx1"/>
                </a:solidFill>
              </a:rPr>
              <a:t>令和７年度</a:t>
            </a:r>
            <a:endParaRPr lang="en-US" altLang="ja-JP" sz="2800" dirty="0">
              <a:solidFill>
                <a:schemeClr val="tx1"/>
              </a:solidFill>
            </a:endParaRPr>
          </a:p>
          <a:p>
            <a:pPr>
              <a:tabLst>
                <a:tab pos="10768013" algn="r"/>
              </a:tabLst>
            </a:pPr>
            <a:r>
              <a:rPr lang="ja-JP" altLang="en-US" sz="2800" dirty="0">
                <a:solidFill>
                  <a:schemeClr val="tx1"/>
                </a:solidFill>
              </a:rPr>
              <a:t>排出削減が困難な産業におけるエネルギー・製造プロセス転換支援事業</a:t>
            </a:r>
            <a:endParaRPr lang="en-US" altLang="ja-JP" sz="2800" dirty="0">
              <a:solidFill>
                <a:schemeClr val="tx1"/>
              </a:solidFill>
            </a:endParaRPr>
          </a:p>
          <a:p>
            <a:pPr>
              <a:tabLst>
                <a:tab pos="10768013" algn="r"/>
              </a:tabLst>
            </a:pPr>
            <a:endParaRPr lang="en-US" altLang="ja-JP" sz="2800" dirty="0">
              <a:solidFill>
                <a:schemeClr val="tx1"/>
              </a:solidFill>
            </a:endParaRPr>
          </a:p>
          <a:p>
            <a:pPr>
              <a:tabLst>
                <a:tab pos="10768013" algn="r"/>
              </a:tabLst>
            </a:pPr>
            <a:r>
              <a:rPr lang="ja-JP" altLang="en-US" sz="2000" dirty="0">
                <a:solidFill>
                  <a:schemeClr val="tx1"/>
                </a:solidFill>
              </a:rPr>
              <a:t>事業</a:t>
            </a:r>
            <a:r>
              <a:rPr lang="en-US" altLang="ja-JP" sz="2000" dirty="0">
                <a:solidFill>
                  <a:schemeClr val="tx1"/>
                </a:solidFill>
              </a:rPr>
              <a:t>Ⅱ</a:t>
            </a:r>
            <a:r>
              <a:rPr lang="ja-JP" altLang="en-US" sz="2000" dirty="0">
                <a:solidFill>
                  <a:schemeClr val="tx1"/>
                </a:solidFill>
              </a:rPr>
              <a:t>（化学・紙パルプ・セメント等）（二次公募）</a:t>
            </a:r>
            <a:endParaRPr lang="en-US" altLang="ja-JP" sz="2000" dirty="0">
              <a:solidFill>
                <a:schemeClr val="tx1"/>
              </a:solidFill>
            </a:endParaRPr>
          </a:p>
          <a:p>
            <a:pPr>
              <a:tabLst>
                <a:tab pos="10768013" algn="r"/>
              </a:tabLst>
            </a:pPr>
            <a:r>
              <a:rPr kumimoji="1" lang="ja-JP" altLang="en-US" sz="2000" b="1" u="sng" dirty="0">
                <a:solidFill>
                  <a:schemeClr val="tx1"/>
                </a:solidFill>
              </a:rPr>
              <a:t>製造プロセス転換又は構造転換（製造プロセス転換）</a:t>
            </a:r>
            <a:br>
              <a:rPr kumimoji="1" lang="en-US" altLang="ja-JP" sz="2800" dirty="0">
                <a:solidFill>
                  <a:schemeClr val="tx1"/>
                </a:solidFill>
              </a:rPr>
            </a:br>
            <a:endParaRPr lang="en-US" sz="2800" dirty="0">
              <a:solidFill>
                <a:schemeClr val="tx1"/>
              </a:solidFill>
            </a:endParaRPr>
          </a:p>
        </p:txBody>
      </p:sp>
      <p:sp>
        <p:nvSpPr>
          <p:cNvPr id="12" name="正方形/長方形 11">
            <a:extLst>
              <a:ext uri="{FF2B5EF4-FFF2-40B4-BE49-F238E27FC236}">
                <a16:creationId xmlns:a16="http://schemas.microsoft.com/office/drawing/2014/main" id="{8B432159-63A6-B89C-1EE0-7E3CC8D006F8}"/>
              </a:ext>
            </a:extLst>
          </p:cNvPr>
          <p:cNvSpPr/>
          <p:nvPr/>
        </p:nvSpPr>
        <p:spPr>
          <a:xfrm>
            <a:off x="5828428" y="5258127"/>
            <a:ext cx="6136744" cy="1080559"/>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171450" indent="-1714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幹事会社は、社名に加えて、代表者の役職と氏名を記載してください。</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共同実施者についても、同様に記載ください。</a:t>
            </a:r>
            <a:endParaRPr kumimoji="1" lang="en-US" sz="1400" dirty="0">
              <a:solidFill>
                <a:schemeClr val="tx1"/>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4C9CDF39-8BB5-484F-6D80-8B39C465AA08}"/>
              </a:ext>
            </a:extLst>
          </p:cNvPr>
          <p:cNvSpPr/>
          <p:nvPr/>
        </p:nvSpPr>
        <p:spPr>
          <a:xfrm>
            <a:off x="5828428" y="3746051"/>
            <a:ext cx="6136744" cy="666786"/>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chemeClr val="tx1"/>
                </a:solidFill>
                <a:latin typeface="Meiryo UI" panose="020B0604030504040204" pitchFamily="50" charset="-128"/>
                <a:ea typeface="Meiryo UI" panose="020B0604030504040204" pitchFamily="50" charset="-128"/>
              </a:rPr>
              <a:t>間接補助事業の名称は、様式第１から転記してください。</a:t>
            </a:r>
            <a:endParaRPr kumimoji="1" lang="en-US" sz="1400" dirty="0">
              <a:solidFill>
                <a:schemeClr val="tx1"/>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7E14CAE1-F701-CCFE-6657-8170C10892C7}"/>
              </a:ext>
            </a:extLst>
          </p:cNvPr>
          <p:cNvSpPr/>
          <p:nvPr/>
        </p:nvSpPr>
        <p:spPr bwMode="gray">
          <a:xfrm>
            <a:off x="79417" y="714860"/>
            <a:ext cx="12033165" cy="1182179"/>
          </a:xfrm>
          <a:prstGeom prst="rect">
            <a:avLst/>
          </a:prstGeom>
          <a:solidFill>
            <a:schemeClr val="accent6">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vert="horz" wrap="square" lIns="88641" tIns="44321" rIns="88641" bIns="44321" numCol="1" rtlCol="0" anchor="ctr" anchorCtr="0" compatLnSpc="1">
            <a:prstTxWarp prst="textNoShape">
              <a:avLst/>
            </a:prstTxWarp>
          </a:bodyPr>
          <a:lstStyle/>
          <a:p>
            <a:pPr marR="0" defTabSz="914400" rtl="0" eaLnBrk="1" fontAlgn="auto" latinLnBrk="0" hangingPunct="1">
              <a:lnSpc>
                <a:spcPct val="100000"/>
              </a:lnSpc>
              <a:spcBef>
                <a:spcPts val="0"/>
              </a:spcBef>
              <a:spcAft>
                <a:spcPts val="0"/>
              </a:spcAft>
              <a:buClrTx/>
              <a:buSzTx/>
              <a:tabLst/>
            </a:pPr>
            <a:r>
              <a:rPr kumimoji="0" lang="en-US" altLang="ja-JP" sz="1400" b="1" dirty="0">
                <a:solidFill>
                  <a:srgbClr val="FF0000"/>
                </a:solidFill>
                <a:latin typeface="Meiryo UI" panose="020B0604030504040204" pitchFamily="50" charset="-128"/>
                <a:ea typeface="Meiryo UI" panose="020B0604030504040204" pitchFamily="50" charset="-128"/>
              </a:rPr>
              <a:t>【</a:t>
            </a:r>
            <a:r>
              <a:rPr kumimoji="0" lang="ja-JP" altLang="en-US" sz="1400" b="1" dirty="0">
                <a:solidFill>
                  <a:srgbClr val="FF0000"/>
                </a:solidFill>
                <a:latin typeface="Meiryo UI" panose="020B0604030504040204" pitchFamily="50" charset="-128"/>
                <a:ea typeface="Meiryo UI" panose="020B0604030504040204" pitchFamily="50" charset="-128"/>
              </a:rPr>
              <a:t>共通パート</a:t>
            </a:r>
            <a:r>
              <a:rPr kumimoji="0" lang="en-US" altLang="ja-JP" sz="1400" b="1" dirty="0">
                <a:solidFill>
                  <a:srgbClr val="FF0000"/>
                </a:solidFill>
                <a:latin typeface="Meiryo UI" panose="020B0604030504040204" pitchFamily="50" charset="-128"/>
                <a:ea typeface="Meiryo UI" panose="020B0604030504040204" pitchFamily="50" charset="-128"/>
              </a:rPr>
              <a:t>】</a:t>
            </a:r>
          </a:p>
          <a:p>
            <a:pPr marL="285750" marR="0" indent="-285750" defTabSz="914400" rtl="0" eaLnBrk="1" fontAlgn="auto" latinLnBrk="0" hangingPunct="1">
              <a:lnSpc>
                <a:spcPct val="100000"/>
              </a:lnSpc>
              <a:spcBef>
                <a:spcPts val="0"/>
              </a:spcBef>
              <a:spcAft>
                <a:spcPts val="0"/>
              </a:spcAft>
              <a:buClrTx/>
              <a:buSzTx/>
              <a:buFont typeface="Arial" panose="020B0604020202020204" pitchFamily="34" charset="0"/>
              <a:buChar char="•"/>
              <a:tabLst/>
            </a:pPr>
            <a:r>
              <a:rPr kumimoji="0" lang="ja-JP" altLang="en-US" sz="1400" dirty="0">
                <a:solidFill>
                  <a:srgbClr val="FF0000"/>
                </a:solidFill>
                <a:latin typeface="Meiryo UI" panose="020B0604030504040204" pitchFamily="50" charset="-128"/>
                <a:ea typeface="Meiryo UI" panose="020B0604030504040204" pitchFamily="50" charset="-128"/>
              </a:rPr>
              <a:t>本様式（本ファイル）は、各社に共通する申請内容や計画について幹事会社が代表して提出すること。</a:t>
            </a:r>
            <a:endParaRPr kumimoji="0"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kumimoji="0" lang="ja-JP" altLang="en-US" sz="1400" dirty="0">
                <a:solidFill>
                  <a:srgbClr val="FF0000"/>
                </a:solidFill>
                <a:latin typeface="Meiryo UI" panose="020B0604030504040204" pitchFamily="50" charset="-128"/>
                <a:ea typeface="Meiryo UI" panose="020B0604030504040204" pitchFamily="50" charset="-128"/>
              </a:rPr>
              <a:t>ただし、機微情報の関係で個社間の共有が難しく、幹事会社がまとめることが不可能な頁がある場合は、「個別パート」で各社それぞれ提出すること。</a:t>
            </a:r>
            <a:endParaRPr kumimoji="0" lang="en-US" altLang="ja-JP" sz="1400" dirty="0">
              <a:solidFill>
                <a:srgbClr val="FF0000"/>
              </a:solidFill>
              <a:latin typeface="Meiryo UI" panose="020B0604030504040204" pitchFamily="50" charset="-128"/>
              <a:ea typeface="Meiryo UI" panose="020B0604030504040204" pitchFamily="50" charset="-128"/>
            </a:endParaRPr>
          </a:p>
          <a:p>
            <a:pPr marL="800100" lvl="1" indent="-342900">
              <a:buFont typeface="Arial" panose="020B0604020202020204" pitchFamily="34" charset="0"/>
              <a:buChar char="•"/>
            </a:pPr>
            <a:r>
              <a:rPr kumimoji="0" lang="ja-JP" altLang="en-US" sz="1400" dirty="0">
                <a:solidFill>
                  <a:srgbClr val="FF0000"/>
                </a:solidFill>
                <a:latin typeface="Meiryo UI" panose="020B0604030504040204" pitchFamily="50" charset="-128"/>
                <a:ea typeface="Meiryo UI" panose="020B0604030504040204" pitchFamily="50" charset="-128"/>
              </a:rPr>
              <a:t>上記の対応が難しい頁がある場合は、必要に応じて事務局に相談すること。</a:t>
            </a:r>
            <a:endParaRPr kumimoji="0" lang="en-US" altLang="ja-JP" sz="1400" dirty="0">
              <a:solidFill>
                <a:srgbClr val="FF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565606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611399-1980-CC73-6514-5AC3BDAF8F96}"/>
            </a:ext>
          </a:extLst>
        </p:cNvPr>
        <p:cNvGrpSpPr/>
        <p:nvPr/>
      </p:nvGrpSpPr>
      <p:grpSpPr>
        <a:xfrm>
          <a:off x="0" y="0"/>
          <a:ext cx="0" cy="0"/>
          <a:chOff x="0" y="0"/>
          <a:chExt cx="0" cy="0"/>
        </a:xfrm>
      </p:grpSpPr>
      <p:graphicFrame>
        <p:nvGraphicFramePr>
          <p:cNvPr id="26" name="think-cell data - do not delete" hidden="1">
            <a:extLst>
              <a:ext uri="{FF2B5EF4-FFF2-40B4-BE49-F238E27FC236}">
                <a16:creationId xmlns:a16="http://schemas.microsoft.com/office/drawing/2014/main" id="{D5D7FD6F-7C8A-486B-3BA1-32C5A9D8DA07}"/>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93" imgH="689" progId="TCLayout.ActiveDocument.1">
                  <p:embed/>
                </p:oleObj>
              </mc:Choice>
              <mc:Fallback>
                <p:oleObj name="think-cellスライド" r:id="rId4" imgW="693" imgH="689" progId="TCLayout.ActiveDocument.1">
                  <p:embed/>
                  <p:pic>
                    <p:nvPicPr>
                      <p:cNvPr id="26" name="think-cell data - do not delete" hidden="1">
                        <a:extLst>
                          <a:ext uri="{FF2B5EF4-FFF2-40B4-BE49-F238E27FC236}">
                            <a16:creationId xmlns:a16="http://schemas.microsoft.com/office/drawing/2014/main" id="{D5D7FD6F-7C8A-486B-3BA1-32C5A9D8DA0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Title 1">
            <a:extLst>
              <a:ext uri="{FF2B5EF4-FFF2-40B4-BE49-F238E27FC236}">
                <a16:creationId xmlns:a16="http://schemas.microsoft.com/office/drawing/2014/main" id="{29BE145B-D4CE-EFCC-9F22-5797E7BF0776}"/>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①イ</a:t>
            </a:r>
            <a:r>
              <a:rPr lang="en-US" altLang="ja-JP" sz="2000">
                <a:solidFill>
                  <a:schemeClr val="tx1">
                    <a:lumMod val="50000"/>
                    <a:lumOff val="50000"/>
                  </a:schemeClr>
                </a:solidFill>
              </a:rPr>
              <a:t> </a:t>
            </a:r>
            <a:r>
              <a:rPr lang="ja-JP" altLang="en-US" sz="2000">
                <a:solidFill>
                  <a:schemeClr val="tx1">
                    <a:lumMod val="50000"/>
                    <a:lumOff val="50000"/>
                  </a:schemeClr>
                </a:solidFill>
              </a:rPr>
              <a:t>適格性</a:t>
            </a:r>
          </a:p>
        </p:txBody>
      </p:sp>
      <p:sp>
        <p:nvSpPr>
          <p:cNvPr id="9" name="正方形/長方形 8">
            <a:extLst>
              <a:ext uri="{FF2B5EF4-FFF2-40B4-BE49-F238E27FC236}">
                <a16:creationId xmlns:a16="http://schemas.microsoft.com/office/drawing/2014/main" id="{35801E38-CEBF-C2B6-B5D0-2D093471E387}"/>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5" name="Title 1">
            <a:extLst>
              <a:ext uri="{FF2B5EF4-FFF2-40B4-BE49-F238E27FC236}">
                <a16:creationId xmlns:a16="http://schemas.microsoft.com/office/drawing/2014/main" id="{FC6BEFF2-FBEE-D1D0-BE48-7C049B235523}"/>
              </a:ext>
            </a:extLst>
          </p:cNvPr>
          <p:cNvSpPr txBox="1">
            <a:spLocks/>
          </p:cNvSpPr>
          <p:nvPr/>
        </p:nvSpPr>
        <p:spPr>
          <a:xfrm>
            <a:off x="180000" y="624196"/>
            <a:ext cx="11246652" cy="332399"/>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公募要領「</a:t>
            </a:r>
            <a:r>
              <a:rPr lang="en-US" altLang="ja-JP" dirty="0">
                <a:solidFill>
                  <a:schemeClr val="tx1"/>
                </a:solidFill>
              </a:rPr>
              <a:t>2.1. </a:t>
            </a:r>
            <a:r>
              <a:rPr lang="ja-JP" altLang="en-US" dirty="0">
                <a:solidFill>
                  <a:schemeClr val="tx1"/>
                </a:solidFill>
              </a:rPr>
              <a:t>補助対象者」に記載の内容を全て満たしており、不支給要件に該当しない</a:t>
            </a:r>
            <a:endParaRPr lang="en-US" altLang="ja-JP" dirty="0">
              <a:solidFill>
                <a:schemeClr val="tx1"/>
              </a:solidFill>
            </a:endParaRPr>
          </a:p>
        </p:txBody>
      </p:sp>
      <p:cxnSp>
        <p:nvCxnSpPr>
          <p:cNvPr id="6" name="直線コネクタ 5">
            <a:extLst>
              <a:ext uri="{FF2B5EF4-FFF2-40B4-BE49-F238E27FC236}">
                <a16:creationId xmlns:a16="http://schemas.microsoft.com/office/drawing/2014/main" id="{654E84A9-5757-C8AC-4B10-B2A8F8819B36}"/>
              </a:ext>
            </a:extLst>
          </p:cNvPr>
          <p:cNvCxnSpPr>
            <a:cxnSpLocks/>
          </p:cNvCxnSpPr>
          <p:nvPr/>
        </p:nvCxnSpPr>
        <p:spPr>
          <a:xfrm flipV="1">
            <a:off x="156000" y="1026265"/>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aphicFrame>
        <p:nvGraphicFramePr>
          <p:cNvPr id="11" name="表 10">
            <a:extLst>
              <a:ext uri="{FF2B5EF4-FFF2-40B4-BE49-F238E27FC236}">
                <a16:creationId xmlns:a16="http://schemas.microsoft.com/office/drawing/2014/main" id="{B91FF801-6501-EC8D-4CF9-A68F12AF4D9E}"/>
              </a:ext>
            </a:extLst>
          </p:cNvPr>
          <p:cNvGraphicFramePr>
            <a:graphicFrameLocks noGrp="1"/>
          </p:cNvGraphicFramePr>
          <p:nvPr/>
        </p:nvGraphicFramePr>
        <p:xfrm>
          <a:off x="179999" y="1079004"/>
          <a:ext cx="11880000" cy="4922520"/>
        </p:xfrm>
        <a:graphic>
          <a:graphicData uri="http://schemas.openxmlformats.org/drawingml/2006/table">
            <a:tbl>
              <a:tblPr firstRow="1" bandRow="1">
                <a:tableStyleId>{5C22544A-7EE6-4342-B048-85BDC9FD1C3A}</a:tableStyleId>
              </a:tblPr>
              <a:tblGrid>
                <a:gridCol w="527198">
                  <a:extLst>
                    <a:ext uri="{9D8B030D-6E8A-4147-A177-3AD203B41FA5}">
                      <a16:colId xmlns:a16="http://schemas.microsoft.com/office/drawing/2014/main" val="1833360980"/>
                    </a:ext>
                  </a:extLst>
                </a:gridCol>
                <a:gridCol w="7054671">
                  <a:extLst>
                    <a:ext uri="{9D8B030D-6E8A-4147-A177-3AD203B41FA5}">
                      <a16:colId xmlns:a16="http://schemas.microsoft.com/office/drawing/2014/main" val="3449904519"/>
                    </a:ext>
                  </a:extLst>
                </a:gridCol>
                <a:gridCol w="4298131">
                  <a:extLst>
                    <a:ext uri="{9D8B030D-6E8A-4147-A177-3AD203B41FA5}">
                      <a16:colId xmlns:a16="http://schemas.microsoft.com/office/drawing/2014/main" val="2365904519"/>
                    </a:ext>
                  </a:extLst>
                </a:gridCol>
              </a:tblGrid>
              <a:tr h="0">
                <a:tc>
                  <a:txBody>
                    <a:bodyPr/>
                    <a:lstStyle/>
                    <a:p>
                      <a:pPr algn="ctr"/>
                      <a:r>
                        <a:rPr kumimoji="1" lang="en-US" altLang="ja-JP" sz="1200">
                          <a:latin typeface="Meiryo UI" panose="020B0604030504040204" pitchFamily="50" charset="-128"/>
                          <a:ea typeface="Meiryo UI" panose="020B0604030504040204" pitchFamily="50" charset="-128"/>
                        </a:rPr>
                        <a:t>#</a:t>
                      </a:r>
                      <a:endParaRPr kumimoji="1" lang="ja-JP" altLang="en-US" sz="1200">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dirty="0">
                          <a:latin typeface="Meiryo UI" panose="020B0604030504040204" pitchFamily="50" charset="-128"/>
                          <a:ea typeface="Meiryo UI" panose="020B0604030504040204" pitchFamily="50" charset="-128"/>
                        </a:rPr>
                        <a:t>公募要領「</a:t>
                      </a:r>
                      <a:r>
                        <a:rPr kumimoji="1" lang="en-US" altLang="ja-JP" sz="1200" dirty="0">
                          <a:latin typeface="Meiryo UI" panose="020B0604030504040204" pitchFamily="50" charset="-128"/>
                          <a:ea typeface="Meiryo UI" panose="020B0604030504040204" pitchFamily="50" charset="-128"/>
                        </a:rPr>
                        <a:t>2.1. </a:t>
                      </a:r>
                      <a:r>
                        <a:rPr kumimoji="1" lang="ja-JP" altLang="en-US" sz="1200" dirty="0">
                          <a:latin typeface="Meiryo UI" panose="020B0604030504040204" pitchFamily="50" charset="-128"/>
                          <a:ea typeface="Meiryo UI" panose="020B0604030504040204" pitchFamily="50" charset="-128"/>
                        </a:rPr>
                        <a:t>補助対象者」</a:t>
                      </a:r>
                    </a:p>
                  </a:txBody>
                  <a:tcP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本応募申請における充足状況</a:t>
                      </a:r>
                    </a:p>
                  </a:txBody>
                  <a:tcP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28575"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extLst>
                  <a:ext uri="{0D108BD9-81ED-4DB2-BD59-A6C34878D82A}">
                    <a16:rowId xmlns:a16="http://schemas.microsoft.com/office/drawing/2014/main" val="2996951091"/>
                  </a:ext>
                </a:extLst>
              </a:tr>
              <a:tr h="0">
                <a:tc>
                  <a:txBody>
                    <a:bodyPr/>
                    <a:lstStyle/>
                    <a:p>
                      <a:pPr algn="ctr"/>
                      <a:r>
                        <a:rPr kumimoji="1" lang="en-US" altLang="ja-JP" sz="1200">
                          <a:latin typeface="Meiryo UI" panose="020B0604030504040204" pitchFamily="50" charset="-128"/>
                          <a:ea typeface="Meiryo UI" panose="020B0604030504040204" pitchFamily="50" charset="-128"/>
                        </a:rPr>
                        <a:t>A</a:t>
                      </a:r>
                      <a:endParaRPr kumimoji="1" lang="ja-JP" altLang="en-US" sz="1200">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100" strike="noStrike" dirty="0">
                          <a:solidFill>
                            <a:schemeClr val="tx1"/>
                          </a:solidFill>
                          <a:latin typeface="Meiryo UI" panose="020B0604030504040204" pitchFamily="50" charset="-128"/>
                          <a:ea typeface="Meiryo UI" panose="020B0604030504040204" pitchFamily="50" charset="-128"/>
                        </a:rPr>
                        <a:t>以下の</a:t>
                      </a:r>
                      <a:r>
                        <a:rPr kumimoji="1" lang="en-US" altLang="ja-JP" sz="1100" strike="noStrike" dirty="0">
                          <a:solidFill>
                            <a:schemeClr val="tx1"/>
                          </a:solidFill>
                          <a:latin typeface="Meiryo UI" panose="020B0604030504040204" pitchFamily="50" charset="-128"/>
                          <a:ea typeface="Meiryo UI" panose="020B0604030504040204" pitchFamily="50" charset="-128"/>
                        </a:rPr>
                        <a:t>A</a:t>
                      </a:r>
                      <a:r>
                        <a:rPr kumimoji="1" lang="ja-JP" altLang="en-US" sz="1100" strike="noStrike" dirty="0">
                          <a:solidFill>
                            <a:schemeClr val="tx1"/>
                          </a:solidFill>
                          <a:latin typeface="Meiryo UI" panose="020B0604030504040204" pitchFamily="50" charset="-128"/>
                          <a:ea typeface="Meiryo UI" panose="020B0604030504040204" pitchFamily="50" charset="-128"/>
                        </a:rPr>
                        <a:t>及び</a:t>
                      </a:r>
                      <a:r>
                        <a:rPr kumimoji="1" lang="en-US" altLang="ja-JP" sz="1100" strike="noStrike" dirty="0">
                          <a:solidFill>
                            <a:schemeClr val="tx1"/>
                          </a:solidFill>
                          <a:latin typeface="Meiryo UI" panose="020B0604030504040204" pitchFamily="50" charset="-128"/>
                          <a:ea typeface="Meiryo UI" panose="020B0604030504040204" pitchFamily="50" charset="-128"/>
                        </a:rPr>
                        <a:t>B</a:t>
                      </a:r>
                      <a:r>
                        <a:rPr kumimoji="1" lang="ja-JP" altLang="en-US" sz="1100" strike="noStrike" dirty="0">
                          <a:solidFill>
                            <a:schemeClr val="tx1"/>
                          </a:solidFill>
                          <a:latin typeface="Meiryo UI" panose="020B0604030504040204" pitchFamily="50" charset="-128"/>
                          <a:ea typeface="Meiryo UI" panose="020B0604030504040204" pitchFamily="50" charset="-128"/>
                        </a:rPr>
                        <a:t>の温室効果ガス排出削減のための取組を実施すること。</a:t>
                      </a:r>
                      <a:r>
                        <a:rPr kumimoji="1" lang="ja-JP" altLang="en-US" sz="1100" dirty="0">
                          <a:solidFill>
                            <a:schemeClr val="tx1"/>
                          </a:solidFill>
                          <a:latin typeface="Meiryo UI" panose="020B0604030504040204" pitchFamily="50" charset="-128"/>
                          <a:ea typeface="Meiryo UI" panose="020B0604030504040204" pitchFamily="50" charset="-128"/>
                        </a:rPr>
                        <a:t>ただし、温暖化対策法における算定報告制度に基づく</a:t>
                      </a:r>
                      <a:r>
                        <a:rPr kumimoji="1" lang="en-US" altLang="ja-JP" sz="1100" dirty="0">
                          <a:solidFill>
                            <a:schemeClr val="tx1"/>
                          </a:solidFill>
                          <a:latin typeface="Meiryo UI" panose="020B0604030504040204" pitchFamily="50" charset="-128"/>
                          <a:ea typeface="Meiryo UI" panose="020B0604030504040204" pitchFamily="50" charset="-128"/>
                        </a:rPr>
                        <a:t>2022</a:t>
                      </a:r>
                      <a:r>
                        <a:rPr kumimoji="1" lang="ja-JP" altLang="en-US" sz="1100" dirty="0">
                          <a:solidFill>
                            <a:schemeClr val="tx1"/>
                          </a:solidFill>
                          <a:latin typeface="Meiryo UI" panose="020B0604030504040204" pitchFamily="50" charset="-128"/>
                          <a:ea typeface="Meiryo UI" panose="020B0604030504040204" pitchFamily="50" charset="-128"/>
                        </a:rPr>
                        <a:t>年度</a:t>
                      </a:r>
                      <a:r>
                        <a:rPr kumimoji="1" lang="en-US" altLang="ja-JP" sz="1100" dirty="0">
                          <a:solidFill>
                            <a:schemeClr val="tx1"/>
                          </a:solidFill>
                          <a:latin typeface="Meiryo UI" panose="020B0604030504040204" pitchFamily="50" charset="-128"/>
                          <a:ea typeface="Meiryo UI" panose="020B0604030504040204" pitchFamily="50" charset="-128"/>
                        </a:rPr>
                        <a:t>CO2</a:t>
                      </a:r>
                      <a:r>
                        <a:rPr kumimoji="1" lang="ja-JP" altLang="en-US" sz="1100" dirty="0">
                          <a:solidFill>
                            <a:schemeClr val="tx1"/>
                          </a:solidFill>
                          <a:latin typeface="Meiryo UI" panose="020B0604030504040204" pitchFamily="50" charset="-128"/>
                          <a:ea typeface="Meiryo UI" panose="020B0604030504040204" pitchFamily="50" charset="-128"/>
                        </a:rPr>
                        <a:t>排出量が</a:t>
                      </a:r>
                      <a:r>
                        <a:rPr kumimoji="1" lang="en-US" altLang="ja-JP" sz="1100" dirty="0">
                          <a:solidFill>
                            <a:schemeClr val="tx1"/>
                          </a:solidFill>
                          <a:latin typeface="Meiryo UI" panose="020B0604030504040204" pitchFamily="50" charset="-128"/>
                          <a:ea typeface="Meiryo UI" panose="020B0604030504040204" pitchFamily="50" charset="-128"/>
                        </a:rPr>
                        <a:t>20</a:t>
                      </a:r>
                      <a:r>
                        <a:rPr kumimoji="1" lang="ja-JP" altLang="en-US" sz="1100" dirty="0">
                          <a:solidFill>
                            <a:schemeClr val="tx1"/>
                          </a:solidFill>
                          <a:latin typeface="Meiryo UI" panose="020B0604030504040204" pitchFamily="50" charset="-128"/>
                          <a:ea typeface="Meiryo UI" panose="020B0604030504040204" pitchFamily="50" charset="-128"/>
                        </a:rPr>
                        <a:t>万ｔ未満の企業又は中小企業基本法に規定する中小企業に該当する企業については、その他の温室効果ガスの排出削減のための取組の提出をもって、これらに替えることができる。</a:t>
                      </a:r>
                      <a:endParaRPr kumimoji="1" lang="en-US" altLang="ja-JP" sz="1100" dirty="0">
                        <a:solidFill>
                          <a:schemeClr val="tx1"/>
                        </a:solidFill>
                        <a:latin typeface="Meiryo UI" panose="020B0604030504040204" pitchFamily="50" charset="-128"/>
                        <a:ea typeface="Meiryo UI" panose="020B0604030504040204" pitchFamily="50" charset="-128"/>
                      </a:endParaRPr>
                    </a:p>
                    <a:p>
                      <a:r>
                        <a:rPr kumimoji="1" lang="en-US" altLang="ja-JP" sz="1100" dirty="0">
                          <a:solidFill>
                            <a:schemeClr val="tx1"/>
                          </a:solidFill>
                          <a:latin typeface="Meiryo UI" panose="020B0604030504040204" pitchFamily="50" charset="-128"/>
                          <a:ea typeface="Meiryo UI" panose="020B0604030504040204" pitchFamily="50" charset="-128"/>
                        </a:rPr>
                        <a:t>A</a:t>
                      </a:r>
                      <a:r>
                        <a:rPr kumimoji="1" lang="ja-JP" altLang="en-US" sz="1100" dirty="0">
                          <a:solidFill>
                            <a:schemeClr val="tx1"/>
                          </a:solidFill>
                          <a:latin typeface="Meiryo UI" panose="020B0604030504040204" pitchFamily="50" charset="-128"/>
                          <a:ea typeface="Meiryo UI" panose="020B0604030504040204" pitchFamily="50" charset="-128"/>
                        </a:rPr>
                        <a:t>：</a:t>
                      </a:r>
                      <a:r>
                        <a:rPr kumimoji="1" lang="en-US" altLang="ja-JP" sz="1100" dirty="0">
                          <a:solidFill>
                            <a:schemeClr val="tx1"/>
                          </a:solidFill>
                          <a:latin typeface="Meiryo UI" panose="020B0604030504040204" pitchFamily="50" charset="-128"/>
                          <a:ea typeface="Meiryo UI" panose="020B0604030504040204" pitchFamily="50" charset="-128"/>
                        </a:rPr>
                        <a:t>2025</a:t>
                      </a:r>
                      <a:r>
                        <a:rPr kumimoji="1" lang="ja-JP" altLang="en-US" sz="1100" dirty="0">
                          <a:solidFill>
                            <a:schemeClr val="tx1"/>
                          </a:solidFill>
                          <a:latin typeface="Meiryo UI" panose="020B0604030504040204" pitchFamily="50" charset="-128"/>
                          <a:ea typeface="Meiryo UI" panose="020B0604030504040204" pitchFamily="50" charset="-128"/>
                        </a:rPr>
                        <a:t>年度以前分の排出実績に関する実施内容</a:t>
                      </a:r>
                    </a:p>
                    <a:p>
                      <a:r>
                        <a:rPr kumimoji="1" lang="en-US" altLang="ja-JP" sz="1100" dirty="0">
                          <a:solidFill>
                            <a:schemeClr val="tx1"/>
                          </a:solidFill>
                          <a:latin typeface="Meiryo UI" panose="020B0604030504040204" pitchFamily="50" charset="-128"/>
                          <a:ea typeface="Meiryo UI" panose="020B0604030504040204" pitchFamily="50" charset="-128"/>
                        </a:rPr>
                        <a:t>GX</a:t>
                      </a:r>
                      <a:r>
                        <a:rPr kumimoji="1" lang="ja-JP" altLang="en-US" sz="1100" dirty="0">
                          <a:solidFill>
                            <a:schemeClr val="tx1"/>
                          </a:solidFill>
                          <a:latin typeface="Meiryo UI" panose="020B0604030504040204" pitchFamily="50" charset="-128"/>
                          <a:ea typeface="Meiryo UI" panose="020B0604030504040204" pitchFamily="50" charset="-128"/>
                        </a:rPr>
                        <a:t>リーグに参加する場合は、これらの取組を実施するものとみなす。</a:t>
                      </a:r>
                    </a:p>
                    <a:p>
                      <a:r>
                        <a:rPr kumimoji="1" lang="ja-JP" altLang="en-US" sz="1100" strike="noStrike" dirty="0">
                          <a:solidFill>
                            <a:schemeClr val="tx1"/>
                          </a:solidFill>
                          <a:latin typeface="Meiryo UI" panose="020B0604030504040204" pitchFamily="50" charset="-128"/>
                          <a:ea typeface="Meiryo UI" panose="020B0604030504040204" pitchFamily="50" charset="-128"/>
                        </a:rPr>
                        <a:t>（</a:t>
                      </a:r>
                      <a:r>
                        <a:rPr kumimoji="1" lang="en-US" altLang="ja-JP" sz="1100" strike="noStrike" dirty="0">
                          <a:solidFill>
                            <a:schemeClr val="tx1"/>
                          </a:solidFill>
                          <a:latin typeface="Meiryo UI" panose="020B0604030504040204" pitchFamily="50" charset="-128"/>
                          <a:ea typeface="Meiryo UI" panose="020B0604030504040204" pitchFamily="50" charset="-128"/>
                        </a:rPr>
                        <a:t>ⅰ</a:t>
                      </a:r>
                      <a:r>
                        <a:rPr kumimoji="1" lang="ja-JP" altLang="en-US" sz="1100" strike="noStrike" dirty="0">
                          <a:solidFill>
                            <a:schemeClr val="tx1"/>
                          </a:solidFill>
                          <a:latin typeface="Meiryo UI" panose="020B0604030504040204" pitchFamily="50" charset="-128"/>
                          <a:ea typeface="Meiryo UI" panose="020B0604030504040204" pitchFamily="50" charset="-128"/>
                        </a:rPr>
                        <a:t>）国内における</a:t>
                      </a:r>
                      <a:r>
                        <a:rPr kumimoji="1" lang="en-US" altLang="ja-JP" sz="1100" strike="noStrike" dirty="0">
                          <a:solidFill>
                            <a:schemeClr val="tx1"/>
                          </a:solidFill>
                          <a:latin typeface="Meiryo UI" panose="020B0604030504040204" pitchFamily="50" charset="-128"/>
                          <a:ea typeface="Meiryo UI" panose="020B0604030504040204" pitchFamily="50" charset="-128"/>
                        </a:rPr>
                        <a:t>Scope1</a:t>
                      </a:r>
                      <a:r>
                        <a:rPr kumimoji="1" lang="ja-JP" altLang="en-US" sz="1100" strike="noStrike" dirty="0">
                          <a:solidFill>
                            <a:schemeClr val="tx1"/>
                          </a:solidFill>
                          <a:latin typeface="Meiryo UI" panose="020B0604030504040204" pitchFamily="50" charset="-128"/>
                          <a:ea typeface="Meiryo UI" panose="020B0604030504040204" pitchFamily="50" charset="-128"/>
                        </a:rPr>
                        <a:t>（事業者自ら排出）・</a:t>
                      </a:r>
                      <a:r>
                        <a:rPr kumimoji="1" lang="en-US" altLang="ja-JP" sz="1100" strike="noStrike" dirty="0">
                          <a:solidFill>
                            <a:schemeClr val="tx1"/>
                          </a:solidFill>
                          <a:latin typeface="Meiryo UI" panose="020B0604030504040204" pitchFamily="50" charset="-128"/>
                          <a:ea typeface="Meiryo UI" panose="020B0604030504040204" pitchFamily="50" charset="-128"/>
                        </a:rPr>
                        <a:t>Scope2</a:t>
                      </a:r>
                      <a:r>
                        <a:rPr kumimoji="1" lang="ja-JP" altLang="en-US" sz="1100" strike="noStrike" dirty="0">
                          <a:solidFill>
                            <a:schemeClr val="tx1"/>
                          </a:solidFill>
                          <a:latin typeface="Meiryo UI" panose="020B0604030504040204" pitchFamily="50" charset="-128"/>
                          <a:ea typeface="Meiryo UI" panose="020B0604030504040204" pitchFamily="50" charset="-128"/>
                        </a:rPr>
                        <a:t>（他社から供給された電気・熱・蒸気の使用）に関する排出削減目標を</a:t>
                      </a:r>
                      <a:r>
                        <a:rPr kumimoji="1" lang="en-US" altLang="ja-JP" sz="1100" strike="noStrike" dirty="0">
                          <a:solidFill>
                            <a:schemeClr val="tx1"/>
                          </a:solidFill>
                          <a:latin typeface="Meiryo UI" panose="020B0604030504040204" pitchFamily="50" charset="-128"/>
                          <a:ea typeface="Meiryo UI" panose="020B0604030504040204" pitchFamily="50" charset="-128"/>
                        </a:rPr>
                        <a:t>2025</a:t>
                      </a:r>
                      <a:r>
                        <a:rPr kumimoji="1" lang="ja-JP" altLang="en-US" sz="1100" strike="noStrike" dirty="0">
                          <a:solidFill>
                            <a:schemeClr val="tx1"/>
                          </a:solidFill>
                          <a:latin typeface="Meiryo UI" panose="020B0604030504040204" pitchFamily="50" charset="-128"/>
                          <a:ea typeface="Meiryo UI" panose="020B0604030504040204" pitchFamily="50" charset="-128"/>
                        </a:rPr>
                        <a:t>年度及び</a:t>
                      </a:r>
                      <a:r>
                        <a:rPr kumimoji="1" lang="en-US" altLang="ja-JP" sz="1100" strike="noStrike" dirty="0">
                          <a:solidFill>
                            <a:schemeClr val="tx1"/>
                          </a:solidFill>
                          <a:latin typeface="Meiryo UI" panose="020B0604030504040204" pitchFamily="50" charset="-128"/>
                          <a:ea typeface="Meiryo UI" panose="020B0604030504040204" pitchFamily="50" charset="-128"/>
                        </a:rPr>
                        <a:t>2030</a:t>
                      </a:r>
                      <a:r>
                        <a:rPr kumimoji="1" lang="ja-JP" altLang="en-US" sz="1100" strike="noStrike" dirty="0">
                          <a:solidFill>
                            <a:schemeClr val="tx1"/>
                          </a:solidFill>
                          <a:latin typeface="Meiryo UI" panose="020B0604030504040204" pitchFamily="50" charset="-128"/>
                          <a:ea typeface="Meiryo UI" panose="020B0604030504040204" pitchFamily="50" charset="-128"/>
                        </a:rPr>
                        <a:t>年度について設定し、間接補助事業実施期間が含まれる年度分の排出実績及び目標達成に向けた進捗状況を、第三者検証を実施のうえ、毎年報告・公表すること。第三者検証については、「ＧＸリーグ第三者検証ガイドライン」に則ること。</a:t>
                      </a:r>
                    </a:p>
                    <a:p>
                      <a:r>
                        <a:rPr kumimoji="1" lang="ja-JP" altLang="en-US" sz="1100" strike="noStrike" dirty="0">
                          <a:solidFill>
                            <a:schemeClr val="tx1"/>
                          </a:solidFill>
                          <a:latin typeface="Meiryo UI" panose="020B0604030504040204" pitchFamily="50" charset="-128"/>
                          <a:ea typeface="Meiryo UI" panose="020B0604030504040204" pitchFamily="50" charset="-128"/>
                        </a:rPr>
                        <a:t>（</a:t>
                      </a:r>
                      <a:r>
                        <a:rPr kumimoji="1" lang="en-US" altLang="ja-JP" sz="1100" strike="noStrike" dirty="0">
                          <a:solidFill>
                            <a:schemeClr val="tx1"/>
                          </a:solidFill>
                          <a:latin typeface="Meiryo UI" panose="020B0604030504040204" pitchFamily="50" charset="-128"/>
                          <a:ea typeface="Meiryo UI" panose="020B0604030504040204" pitchFamily="50" charset="-128"/>
                        </a:rPr>
                        <a:t>ⅱ</a:t>
                      </a:r>
                      <a:r>
                        <a:rPr kumimoji="1" lang="ja-JP" altLang="en-US" sz="1100" strike="noStrike" dirty="0">
                          <a:solidFill>
                            <a:schemeClr val="tx1"/>
                          </a:solidFill>
                          <a:latin typeface="Meiryo UI" panose="020B0604030504040204" pitchFamily="50" charset="-128"/>
                          <a:ea typeface="Meiryo UI" panose="020B0604030504040204" pitchFamily="50" charset="-128"/>
                        </a:rPr>
                        <a:t>）（</a:t>
                      </a:r>
                      <a:r>
                        <a:rPr kumimoji="1" lang="en-US" altLang="ja-JP" sz="1100" strike="noStrike" dirty="0">
                          <a:solidFill>
                            <a:schemeClr val="tx1"/>
                          </a:solidFill>
                          <a:latin typeface="Meiryo UI" panose="020B0604030504040204" pitchFamily="50" charset="-128"/>
                          <a:ea typeface="Meiryo UI" panose="020B0604030504040204" pitchFamily="50" charset="-128"/>
                        </a:rPr>
                        <a:t>ⅰ</a:t>
                      </a:r>
                      <a:r>
                        <a:rPr kumimoji="1" lang="ja-JP" altLang="en-US" sz="1100" strike="noStrike" dirty="0">
                          <a:solidFill>
                            <a:schemeClr val="tx1"/>
                          </a:solidFill>
                          <a:latin typeface="Meiryo UI" panose="020B0604030504040204" pitchFamily="50" charset="-128"/>
                          <a:ea typeface="Meiryo UI" panose="020B0604030504040204" pitchFamily="50" charset="-128"/>
                        </a:rPr>
                        <a:t>）で掲げた目標を達成できない場合には</a:t>
                      </a:r>
                      <a:r>
                        <a:rPr kumimoji="1" lang="en-US" altLang="ja-JP" sz="1100" strike="noStrike" dirty="0">
                          <a:solidFill>
                            <a:schemeClr val="tx1"/>
                          </a:solidFill>
                          <a:latin typeface="Meiryo UI" panose="020B0604030504040204" pitchFamily="50" charset="-128"/>
                          <a:ea typeface="Meiryo UI" panose="020B0604030504040204" pitchFamily="50" charset="-128"/>
                        </a:rPr>
                        <a:t>J</a:t>
                      </a:r>
                      <a:r>
                        <a:rPr kumimoji="1" lang="ja-JP" altLang="en-US" sz="1100" strike="noStrike" dirty="0">
                          <a:solidFill>
                            <a:schemeClr val="tx1"/>
                          </a:solidFill>
                          <a:latin typeface="Meiryo UI" panose="020B0604030504040204" pitchFamily="50" charset="-128"/>
                          <a:ea typeface="Meiryo UI" panose="020B0604030504040204" pitchFamily="50" charset="-128"/>
                        </a:rPr>
                        <a:t>クレジット又は</a:t>
                      </a:r>
                      <a:r>
                        <a:rPr kumimoji="1" lang="en-US" altLang="ja-JP" sz="1100" strike="noStrike" dirty="0">
                          <a:solidFill>
                            <a:schemeClr val="tx1"/>
                          </a:solidFill>
                          <a:latin typeface="Meiryo UI" panose="020B0604030504040204" pitchFamily="50" charset="-128"/>
                          <a:ea typeface="Meiryo UI" panose="020B0604030504040204" pitchFamily="50" charset="-128"/>
                        </a:rPr>
                        <a:t>JCM</a:t>
                      </a:r>
                      <a:r>
                        <a:rPr kumimoji="1" lang="ja-JP" altLang="en-US" sz="1100" strike="noStrike" dirty="0">
                          <a:solidFill>
                            <a:schemeClr val="tx1"/>
                          </a:solidFill>
                          <a:latin typeface="Meiryo UI" panose="020B0604030504040204" pitchFamily="50" charset="-128"/>
                          <a:ea typeface="Meiryo UI" panose="020B0604030504040204" pitchFamily="50" charset="-128"/>
                        </a:rPr>
                        <a:t>その他国内の温室効果ガス排出削減に貢献する適格クレジットを調達する、又は、未達理由を報告・公表すること。</a:t>
                      </a:r>
                      <a:endParaRPr kumimoji="1" lang="en-US" altLang="ja-JP" sz="1100" strike="noStrike" dirty="0">
                        <a:solidFill>
                          <a:schemeClr val="tx1"/>
                        </a:solidFill>
                        <a:latin typeface="Meiryo UI" panose="020B0604030504040204" pitchFamily="50" charset="-128"/>
                        <a:ea typeface="Meiryo UI" panose="020B0604030504040204" pitchFamily="50" charset="-128"/>
                      </a:endParaRPr>
                    </a:p>
                    <a:p>
                      <a:r>
                        <a:rPr kumimoji="1" lang="en-US" altLang="ja-JP" sz="1100" strike="noStrike" dirty="0">
                          <a:solidFill>
                            <a:schemeClr val="tx1"/>
                          </a:solidFill>
                          <a:latin typeface="Meiryo UI" panose="020B0604030504040204" pitchFamily="50" charset="-128"/>
                          <a:ea typeface="Meiryo UI" panose="020B0604030504040204" pitchFamily="50" charset="-128"/>
                        </a:rPr>
                        <a:t>B</a:t>
                      </a:r>
                      <a:r>
                        <a:rPr kumimoji="1" lang="ja-JP" altLang="en-US" sz="1100" strike="noStrike" dirty="0">
                          <a:solidFill>
                            <a:schemeClr val="tx1"/>
                          </a:solidFill>
                          <a:latin typeface="Meiryo UI" panose="020B0604030504040204" pitchFamily="50" charset="-128"/>
                          <a:ea typeface="Meiryo UI" panose="020B0604030504040204" pitchFamily="50" charset="-128"/>
                        </a:rPr>
                        <a:t>：</a:t>
                      </a:r>
                      <a:r>
                        <a:rPr kumimoji="1" lang="en-US" altLang="ja-JP" sz="1100" strike="noStrike" dirty="0">
                          <a:solidFill>
                            <a:schemeClr val="tx1"/>
                          </a:solidFill>
                          <a:latin typeface="Meiryo UI" panose="020B0604030504040204" pitchFamily="50" charset="-128"/>
                          <a:ea typeface="Meiryo UI" panose="020B0604030504040204" pitchFamily="50" charset="-128"/>
                        </a:rPr>
                        <a:t>2026</a:t>
                      </a:r>
                      <a:r>
                        <a:rPr kumimoji="1" lang="ja-JP" altLang="en-US" sz="1100" strike="noStrike" dirty="0">
                          <a:solidFill>
                            <a:schemeClr val="tx1"/>
                          </a:solidFill>
                          <a:latin typeface="Meiryo UI" panose="020B0604030504040204" pitchFamily="50" charset="-128"/>
                          <a:ea typeface="Meiryo UI" panose="020B0604030504040204" pitchFamily="50" charset="-128"/>
                        </a:rPr>
                        <a:t>年度以降分の排出実績に関する実施内容</a:t>
                      </a:r>
                    </a:p>
                    <a:p>
                      <a:r>
                        <a:rPr kumimoji="1" lang="en-US" altLang="ja-JP" sz="1100" strike="noStrike" dirty="0">
                          <a:solidFill>
                            <a:schemeClr val="tx1"/>
                          </a:solidFill>
                          <a:latin typeface="Meiryo UI" panose="020B0604030504040204" pitchFamily="50" charset="-128"/>
                          <a:ea typeface="Meiryo UI" panose="020B0604030504040204" pitchFamily="50" charset="-128"/>
                        </a:rPr>
                        <a:t>A</a:t>
                      </a:r>
                      <a:r>
                        <a:rPr kumimoji="1" lang="ja-JP" altLang="en-US" sz="1100" strike="noStrike" dirty="0">
                          <a:solidFill>
                            <a:schemeClr val="tx1"/>
                          </a:solidFill>
                          <a:latin typeface="Meiryo UI" panose="020B0604030504040204" pitchFamily="50" charset="-128"/>
                          <a:ea typeface="Meiryo UI" panose="020B0604030504040204" pitchFamily="50" charset="-128"/>
                        </a:rPr>
                        <a:t>と同様の実施内容について対応すること。ただし、現在検討が進められている</a:t>
                      </a:r>
                      <a:r>
                        <a:rPr kumimoji="1" lang="en-US" altLang="ja-JP" sz="1100" strike="noStrike" dirty="0">
                          <a:solidFill>
                            <a:schemeClr val="tx1"/>
                          </a:solidFill>
                          <a:latin typeface="Meiryo UI" panose="020B0604030504040204" pitchFamily="50" charset="-128"/>
                          <a:ea typeface="Meiryo UI" panose="020B0604030504040204" pitchFamily="50" charset="-128"/>
                        </a:rPr>
                        <a:t>26</a:t>
                      </a:r>
                      <a:r>
                        <a:rPr kumimoji="1" lang="ja-JP" altLang="en-US" sz="1100" strike="noStrike" dirty="0">
                          <a:solidFill>
                            <a:schemeClr val="tx1"/>
                          </a:solidFill>
                          <a:latin typeface="Meiryo UI" panose="020B0604030504040204" pitchFamily="50" charset="-128"/>
                          <a:ea typeface="Meiryo UI" panose="020B0604030504040204" pitchFamily="50" charset="-128"/>
                        </a:rPr>
                        <a:t>年度以降の</a:t>
                      </a:r>
                      <a:r>
                        <a:rPr kumimoji="1" lang="en-US" altLang="ja-JP" sz="1100" strike="noStrike" dirty="0">
                          <a:solidFill>
                            <a:schemeClr val="tx1"/>
                          </a:solidFill>
                          <a:latin typeface="Meiryo UI" panose="020B0604030504040204" pitchFamily="50" charset="-128"/>
                          <a:ea typeface="Meiryo UI" panose="020B0604030504040204" pitchFamily="50" charset="-128"/>
                        </a:rPr>
                        <a:t>GX</a:t>
                      </a:r>
                      <a:r>
                        <a:rPr kumimoji="1" lang="ja-JP" altLang="en-US" sz="1100" strike="noStrike" dirty="0">
                          <a:solidFill>
                            <a:schemeClr val="tx1"/>
                          </a:solidFill>
                          <a:latin typeface="Meiryo UI" panose="020B0604030504040204" pitchFamily="50" charset="-128"/>
                          <a:ea typeface="Meiryo UI" panose="020B0604030504040204" pitchFamily="50" charset="-128"/>
                        </a:rPr>
                        <a:t>リーグ等の内容次第で、</a:t>
                      </a:r>
                      <a:r>
                        <a:rPr kumimoji="1" lang="en-US" altLang="ja-JP" sz="1100" strike="noStrike" dirty="0">
                          <a:solidFill>
                            <a:schemeClr val="tx1"/>
                          </a:solidFill>
                          <a:latin typeface="Meiryo UI" panose="020B0604030504040204" pitchFamily="50" charset="-128"/>
                          <a:ea typeface="Meiryo UI" panose="020B0604030504040204" pitchFamily="50" charset="-128"/>
                        </a:rPr>
                        <a:t>2026</a:t>
                      </a:r>
                      <a:r>
                        <a:rPr kumimoji="1" lang="ja-JP" altLang="en-US" sz="1100" strike="noStrike" dirty="0">
                          <a:solidFill>
                            <a:schemeClr val="tx1"/>
                          </a:solidFill>
                          <a:latin typeface="Meiryo UI" panose="020B0604030504040204" pitchFamily="50" charset="-128"/>
                          <a:ea typeface="Meiryo UI" panose="020B0604030504040204" pitchFamily="50" charset="-128"/>
                        </a:rPr>
                        <a:t>年度以降分の排出実績における</a:t>
                      </a:r>
                      <a:r>
                        <a:rPr kumimoji="1" lang="en-US" altLang="ja-JP" sz="1100" strike="noStrike" dirty="0">
                          <a:solidFill>
                            <a:schemeClr val="tx1"/>
                          </a:solidFill>
                          <a:latin typeface="Meiryo UI" panose="020B0604030504040204" pitchFamily="50" charset="-128"/>
                          <a:ea typeface="Meiryo UI" panose="020B0604030504040204" pitchFamily="50" charset="-128"/>
                        </a:rPr>
                        <a:t>A</a:t>
                      </a:r>
                      <a:r>
                        <a:rPr kumimoji="1" lang="ja-JP" altLang="en-US" sz="1100" strike="noStrike" dirty="0">
                          <a:solidFill>
                            <a:schemeClr val="tx1"/>
                          </a:solidFill>
                          <a:latin typeface="Meiryo UI" panose="020B0604030504040204" pitchFamily="50" charset="-128"/>
                          <a:ea typeface="Meiryo UI" panose="020B0604030504040204" pitchFamily="50" charset="-128"/>
                        </a:rPr>
                        <a:t>の（</a:t>
                      </a:r>
                      <a:r>
                        <a:rPr kumimoji="1" lang="en-US" altLang="ja-JP" sz="1100" strike="noStrike" dirty="0">
                          <a:solidFill>
                            <a:schemeClr val="tx1"/>
                          </a:solidFill>
                          <a:latin typeface="Meiryo UI" panose="020B0604030504040204" pitchFamily="50" charset="-128"/>
                          <a:ea typeface="Meiryo UI" panose="020B0604030504040204" pitchFamily="50" charset="-128"/>
                        </a:rPr>
                        <a:t>ⅰ</a:t>
                      </a:r>
                      <a:r>
                        <a:rPr kumimoji="1" lang="ja-JP" altLang="en-US" sz="1100" strike="noStrike" dirty="0">
                          <a:solidFill>
                            <a:schemeClr val="tx1"/>
                          </a:solidFill>
                          <a:latin typeface="Meiryo UI" panose="020B0604030504040204" pitchFamily="50" charset="-128"/>
                          <a:ea typeface="Meiryo UI" panose="020B0604030504040204" pitchFamily="50" charset="-128"/>
                        </a:rPr>
                        <a:t>）（</a:t>
                      </a:r>
                      <a:r>
                        <a:rPr kumimoji="1" lang="en-US" altLang="ja-JP" sz="1100" strike="noStrike" dirty="0">
                          <a:solidFill>
                            <a:schemeClr val="tx1"/>
                          </a:solidFill>
                          <a:latin typeface="Meiryo UI" panose="020B0604030504040204" pitchFamily="50" charset="-128"/>
                          <a:ea typeface="Meiryo UI" panose="020B0604030504040204" pitchFamily="50" charset="-128"/>
                        </a:rPr>
                        <a:t>ⅱ</a:t>
                      </a:r>
                      <a:r>
                        <a:rPr kumimoji="1" lang="ja-JP" altLang="en-US" sz="1100" strike="noStrike" dirty="0">
                          <a:solidFill>
                            <a:schemeClr val="tx1"/>
                          </a:solidFill>
                          <a:latin typeface="Meiryo UI" panose="020B0604030504040204" pitchFamily="50" charset="-128"/>
                          <a:ea typeface="Meiryo UI" panose="020B0604030504040204" pitchFamily="50" charset="-128"/>
                        </a:rPr>
                        <a:t>）相当の要件については変更となる可能性があることに注意すること。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a:solidFill>
                            <a:srgbClr val="C00000"/>
                          </a:solidFill>
                          <a:latin typeface="Meiryo UI" panose="020B0604030504040204" pitchFamily="50" charset="-128"/>
                          <a:ea typeface="Meiryo UI" panose="020B0604030504040204" pitchFamily="50" charset="-128"/>
                        </a:rPr>
                        <a:t>例：様式第３別添３に記載のとおり、要件を満たす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06743642"/>
                  </a:ext>
                </a:extLst>
              </a:tr>
              <a:tr h="0">
                <a:tc>
                  <a:txBody>
                    <a:bodyPr/>
                    <a:lstStyle/>
                    <a:p>
                      <a:pPr algn="ctr"/>
                      <a:r>
                        <a:rPr kumimoji="1" lang="en-US" altLang="ja-JP" sz="1200">
                          <a:latin typeface="Meiryo UI" panose="020B0604030504040204" pitchFamily="50" charset="-128"/>
                          <a:ea typeface="Meiryo UI" panose="020B0604030504040204" pitchFamily="50" charset="-128"/>
                        </a:rPr>
                        <a:t>B</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mj-ea"/>
                        <a:buNone/>
                        <a:tabLst/>
                        <a:defRPr/>
                      </a:pPr>
                      <a:r>
                        <a:rPr kumimoji="1" lang="ja-JP" altLang="en-US" sz="1100">
                          <a:latin typeface="Meiryo UI" panose="020B0604030504040204" pitchFamily="50" charset="-128"/>
                          <a:ea typeface="Meiryo UI" panose="020B0604030504040204" pitchFamily="50" charset="-128"/>
                        </a:rPr>
                        <a:t>日本国内において登記された法人であり、国内に事業実施場所を有していること。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buFont typeface="+mj-ea"/>
                        <a:buNone/>
                      </a:pPr>
                      <a:r>
                        <a:rPr kumimoji="1" lang="ja-JP" altLang="en-US" sz="1200" dirty="0">
                          <a:solidFill>
                            <a:srgbClr val="C00000"/>
                          </a:solidFill>
                          <a:latin typeface="Meiryo UI" panose="020B0604030504040204" pitchFamily="50" charset="-128"/>
                          <a:ea typeface="Meiryo UI" panose="020B0604030504040204" pitchFamily="50" charset="-128"/>
                        </a:rPr>
                        <a:t>例：</a:t>
                      </a:r>
                      <a:r>
                        <a:rPr kumimoji="1" lang="en-US" altLang="ja-JP" sz="1200" dirty="0">
                          <a:solidFill>
                            <a:srgbClr val="C00000"/>
                          </a:solidFill>
                          <a:latin typeface="Meiryo UI" panose="020B0604030504040204" pitchFamily="50" charset="-128"/>
                          <a:ea typeface="Meiryo UI" panose="020B0604030504040204" pitchFamily="50" charset="-128"/>
                        </a:rPr>
                        <a:t>xx</a:t>
                      </a:r>
                      <a:r>
                        <a:rPr kumimoji="1" lang="ja-JP" altLang="en-US" sz="1200" dirty="0">
                          <a:solidFill>
                            <a:srgbClr val="C00000"/>
                          </a:solidFill>
                          <a:latin typeface="Meiryo UI" panose="020B0604030504040204" pitchFamily="50" charset="-128"/>
                          <a:ea typeface="Meiryo UI" panose="020B0604030504040204" pitchFamily="50" charset="-128"/>
                        </a:rPr>
                        <a:t>（履歴事項全部証明書等）に記載のとおり、要件を満たす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70080660"/>
                  </a:ext>
                </a:extLst>
              </a:tr>
              <a:tr h="0">
                <a:tc>
                  <a:txBody>
                    <a:bodyPr/>
                    <a:lstStyle/>
                    <a:p>
                      <a:pPr algn="ctr"/>
                      <a:r>
                        <a:rPr kumimoji="1" lang="en-US" altLang="ja-JP" sz="1200"/>
                        <a:t>C</a:t>
                      </a:r>
                      <a:endParaRPr kumimoji="1" lang="ja-JP" altLang="en-US" sz="120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100">
                          <a:latin typeface="Meiryo UI" panose="020B0604030504040204" pitchFamily="50" charset="-128"/>
                          <a:ea typeface="Meiryo UI" panose="020B0604030504040204" pitchFamily="50" charset="-128"/>
                        </a:rPr>
                        <a:t>本事業を的確に遂行する組織、人員等を有していること。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dirty="0">
                          <a:solidFill>
                            <a:srgbClr val="C00000"/>
                          </a:solidFill>
                          <a:latin typeface="Meiryo UI" panose="020B0604030504040204" pitchFamily="50" charset="-128"/>
                          <a:ea typeface="Meiryo UI" panose="020B0604030504040204" pitchFamily="50" charset="-128"/>
                        </a:rPr>
                        <a:t>例：本様式（①イ 適格性（</a:t>
                      </a:r>
                      <a:r>
                        <a:rPr kumimoji="1" lang="en-US" altLang="ja-JP" sz="1200" dirty="0">
                          <a:solidFill>
                            <a:srgbClr val="C00000"/>
                          </a:solidFill>
                          <a:latin typeface="Meiryo UI" panose="020B0604030504040204" pitchFamily="50" charset="-128"/>
                          <a:ea typeface="Meiryo UI" panose="020B0604030504040204" pitchFamily="50" charset="-128"/>
                        </a:rPr>
                        <a:t>#C</a:t>
                      </a:r>
                      <a:r>
                        <a:rPr kumimoji="1" lang="ja-JP" altLang="en-US" sz="1200" dirty="0">
                          <a:solidFill>
                            <a:srgbClr val="C00000"/>
                          </a:solidFill>
                          <a:latin typeface="Meiryo UI" panose="020B0604030504040204" pitchFamily="50" charset="-128"/>
                          <a:ea typeface="Meiryo UI" panose="020B0604030504040204" pitchFamily="50" charset="-128"/>
                        </a:rPr>
                        <a:t>））に記載のとおり要件を満たす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35435985"/>
                  </a:ext>
                </a:extLst>
              </a:tr>
              <a:tr h="0">
                <a:tc>
                  <a:txBody>
                    <a:bodyPr/>
                    <a:lstStyle/>
                    <a:p>
                      <a:pPr algn="ctr"/>
                      <a:r>
                        <a:rPr kumimoji="1" lang="en-US" altLang="ja-JP" sz="1200"/>
                        <a:t>D</a:t>
                      </a:r>
                      <a:endParaRPr kumimoji="1" lang="ja-JP" altLang="en-US" sz="120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100" dirty="0">
                          <a:latin typeface="Meiryo UI" panose="020B0604030504040204" pitchFamily="50" charset="-128"/>
                          <a:ea typeface="Meiryo UI" panose="020B0604030504040204" pitchFamily="50" charset="-128"/>
                        </a:rPr>
                        <a:t>本事業の円滑な遂行に必要な経営基盤を有し、かつ、資金等について十分な管理能力を有していること。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a:solidFill>
                            <a:srgbClr val="C00000"/>
                          </a:solidFill>
                          <a:latin typeface="Meiryo UI" panose="020B0604030504040204" pitchFamily="50" charset="-128"/>
                          <a:ea typeface="Meiryo UI" panose="020B0604030504040204" pitchFamily="50" charset="-128"/>
                        </a:rPr>
                        <a:t>例：</a:t>
                      </a:r>
                      <a:r>
                        <a:rPr kumimoji="1" lang="en-US" altLang="ja-JP" sz="1200">
                          <a:solidFill>
                            <a:srgbClr val="C00000"/>
                          </a:solidFill>
                          <a:latin typeface="Meiryo UI" panose="020B0604030504040204" pitchFamily="50" charset="-128"/>
                          <a:ea typeface="Meiryo UI" panose="020B0604030504040204" pitchFamily="50" charset="-128"/>
                        </a:rPr>
                        <a:t>xx</a:t>
                      </a:r>
                      <a:r>
                        <a:rPr kumimoji="1" lang="ja-JP" altLang="en-US" sz="1200">
                          <a:solidFill>
                            <a:srgbClr val="C00000"/>
                          </a:solidFill>
                          <a:latin typeface="Meiryo UI" panose="020B0604030504040204" pitchFamily="50" charset="-128"/>
                          <a:ea typeface="Meiryo UI" panose="020B0604030504040204" pitchFamily="50" charset="-128"/>
                        </a:rPr>
                        <a:t>（</a:t>
                      </a:r>
                      <a:r>
                        <a:rPr kumimoji="1" lang="zh-TW" altLang="en-US" sz="1200">
                          <a:solidFill>
                            <a:srgbClr val="C00000"/>
                          </a:solidFill>
                          <a:latin typeface="Meiryo UI" panose="020B0604030504040204" pitchFamily="50" charset="-128"/>
                          <a:ea typeface="Meiryo UI" panose="020B0604030504040204" pitchFamily="50" charset="-128"/>
                        </a:rPr>
                        <a:t>財務諸表</a:t>
                      </a:r>
                      <a:r>
                        <a:rPr kumimoji="1" lang="ja-JP" altLang="en-US" sz="1200">
                          <a:solidFill>
                            <a:srgbClr val="C00000"/>
                          </a:solidFill>
                          <a:latin typeface="Meiryo UI" panose="020B0604030504040204" pitchFamily="50" charset="-128"/>
                          <a:ea typeface="Meiryo UI" panose="020B0604030504040204" pitchFamily="50" charset="-128"/>
                        </a:rPr>
                        <a:t>や</a:t>
                      </a:r>
                      <a:r>
                        <a:rPr kumimoji="1" lang="zh-TW" altLang="en-US" sz="1200">
                          <a:solidFill>
                            <a:srgbClr val="C00000"/>
                          </a:solidFill>
                          <a:latin typeface="Meiryo UI" panose="020B0604030504040204" pitchFamily="50" charset="-128"/>
                          <a:ea typeface="Meiryo UI" panose="020B0604030504040204" pitchFamily="50" charset="-128"/>
                        </a:rPr>
                        <a:t>応募申請者概要</a:t>
                      </a:r>
                      <a:r>
                        <a:rPr kumimoji="1" lang="ja-JP" altLang="en-US" sz="1200">
                          <a:solidFill>
                            <a:srgbClr val="C00000"/>
                          </a:solidFill>
                          <a:latin typeface="Meiryo UI" panose="020B0604030504040204" pitchFamily="50" charset="-128"/>
                          <a:ea typeface="Meiryo UI" panose="020B0604030504040204" pitchFamily="50" charset="-128"/>
                        </a:rPr>
                        <a:t>等）に記載のとおり、要件を満たす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394019"/>
                  </a:ext>
                </a:extLst>
              </a:tr>
              <a:tr h="0">
                <a:tc>
                  <a:txBody>
                    <a:bodyPr/>
                    <a:lstStyle/>
                    <a:p>
                      <a:pPr algn="ctr"/>
                      <a:r>
                        <a:rPr kumimoji="1" lang="en-US" altLang="ja-JP" sz="1200"/>
                        <a:t>E</a:t>
                      </a:r>
                      <a:endParaRPr kumimoji="1" lang="ja-JP" altLang="en-US" sz="120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buFont typeface="+mj-ea"/>
                        <a:buNone/>
                      </a:pPr>
                      <a:r>
                        <a:rPr kumimoji="1" lang="ja-JP" altLang="en-US" sz="1100">
                          <a:latin typeface="Meiryo UI" panose="020B0604030504040204" pitchFamily="50" charset="-128"/>
                          <a:ea typeface="Meiryo UI" panose="020B0604030504040204" pitchFamily="50" charset="-128"/>
                        </a:rPr>
                        <a:t>経済産業省からの補助金交付等停止措置、又は、指名停止措置が講じられている者ではないこと。</a:t>
                      </a:r>
                      <a:endParaRPr kumimoji="1" lang="en-US" altLang="ja-JP" sz="11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a:solidFill>
                            <a:srgbClr val="C00000"/>
                          </a:solidFill>
                          <a:latin typeface="Meiryo UI" panose="020B0604030504040204" pitchFamily="50" charset="-128"/>
                          <a:ea typeface="Meiryo UI" panose="020B0604030504040204" pitchFamily="50" charset="-128"/>
                        </a:rPr>
                        <a:t>例：該当しないため、要件を満たす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063774331"/>
                  </a:ext>
                </a:extLst>
              </a:tr>
              <a:tr h="0">
                <a:tc>
                  <a:txBody>
                    <a:bodyPr/>
                    <a:lstStyle/>
                    <a:p>
                      <a:pPr algn="ctr"/>
                      <a:r>
                        <a:rPr kumimoji="1" lang="en-US" altLang="ja-JP" sz="1200">
                          <a:latin typeface="Meiryo UI" panose="020B0604030504040204" pitchFamily="50" charset="-128"/>
                          <a:ea typeface="Meiryo UI" panose="020B0604030504040204" pitchFamily="50" charset="-128"/>
                        </a:rPr>
                        <a:t>F</a:t>
                      </a:r>
                      <a:endParaRPr kumimoji="1" lang="ja-JP" altLang="en-US" sz="1200">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100" dirty="0">
                          <a:latin typeface="Meiryo UI" panose="020B0604030504040204" pitchFamily="50" charset="-128"/>
                          <a:ea typeface="Meiryo UI" panose="020B0604030504040204" pitchFamily="50" charset="-128"/>
                        </a:rPr>
                        <a:t>次のいずれかに該当する事業者ではないこと。</a:t>
                      </a:r>
                    </a:p>
                    <a:p>
                      <a:r>
                        <a:rPr kumimoji="1" lang="ja-JP" altLang="en-US" sz="1100" dirty="0">
                          <a:latin typeface="Meiryo UI" panose="020B0604030504040204" pitchFamily="50" charset="-128"/>
                          <a:ea typeface="Meiryo UI" panose="020B0604030504040204" pitchFamily="50" charset="-128"/>
                        </a:rPr>
                        <a:t>イ　役員等のうちに暴力団員（暴力団員による不当な行為の防止等に関する法律（平成３年法律第</a:t>
                      </a:r>
                      <a:r>
                        <a:rPr kumimoji="1" lang="en-US" altLang="ja-JP" sz="1100" dirty="0">
                          <a:latin typeface="Meiryo UI" panose="020B0604030504040204" pitchFamily="50" charset="-128"/>
                          <a:ea typeface="Meiryo UI" panose="020B0604030504040204" pitchFamily="50" charset="-128"/>
                        </a:rPr>
                        <a:t>77</a:t>
                      </a:r>
                      <a:r>
                        <a:rPr kumimoji="1" lang="ja-JP" altLang="en-US" sz="1100" dirty="0">
                          <a:latin typeface="Meiryo UI" panose="020B0604030504040204" pitchFamily="50" charset="-128"/>
                          <a:ea typeface="Meiryo UI" panose="020B0604030504040204" pitchFamily="50" charset="-128"/>
                        </a:rPr>
                        <a:t>号。以下「暴力団対策法」という。）第２条第６号に規定する暴力団員をいう。以下同じ。）に該当する者及び暴力団の構成員等の統制の下にあるもの（以下「暴力団員等」という。）のある事業所</a:t>
                      </a:r>
                    </a:p>
                    <a:p>
                      <a:r>
                        <a:rPr kumimoji="1" lang="ja-JP" altLang="en-US" sz="1100" dirty="0">
                          <a:latin typeface="Meiryo UI" panose="020B0604030504040204" pitchFamily="50" charset="-128"/>
                          <a:ea typeface="Meiryo UI" panose="020B0604030504040204" pitchFamily="50" charset="-128"/>
                        </a:rPr>
                        <a:t>（以下、略）</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dirty="0">
                          <a:solidFill>
                            <a:srgbClr val="C00000"/>
                          </a:solidFill>
                          <a:latin typeface="Meiryo UI" panose="020B0604030504040204" pitchFamily="50" charset="-128"/>
                          <a:ea typeface="Meiryo UI" panose="020B0604030504040204" pitchFamily="50" charset="-128"/>
                        </a:rPr>
                        <a:t>例：様式第４に記載のとおり、要件を満たす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24639750"/>
                  </a:ext>
                </a:extLst>
              </a:tr>
            </a:tbl>
          </a:graphicData>
        </a:graphic>
      </p:graphicFrame>
      <p:graphicFrame>
        <p:nvGraphicFramePr>
          <p:cNvPr id="3" name="表 2">
            <a:extLst>
              <a:ext uri="{FF2B5EF4-FFF2-40B4-BE49-F238E27FC236}">
                <a16:creationId xmlns:a16="http://schemas.microsoft.com/office/drawing/2014/main" id="{D8CA1A0B-817B-C0FE-5064-49B87812F82E}"/>
              </a:ext>
            </a:extLst>
          </p:cNvPr>
          <p:cNvGraphicFramePr>
            <a:graphicFrameLocks noGrp="1"/>
          </p:cNvGraphicFramePr>
          <p:nvPr/>
        </p:nvGraphicFramePr>
        <p:xfrm>
          <a:off x="179999" y="6055995"/>
          <a:ext cx="11880000" cy="703300"/>
        </p:xfrm>
        <a:graphic>
          <a:graphicData uri="http://schemas.openxmlformats.org/drawingml/2006/table">
            <a:tbl>
              <a:tblPr firstRow="1" bandRow="1">
                <a:tableStyleId>{5C22544A-7EE6-4342-B048-85BDC9FD1C3A}</a:tableStyleId>
              </a:tblPr>
              <a:tblGrid>
                <a:gridCol w="527198">
                  <a:extLst>
                    <a:ext uri="{9D8B030D-6E8A-4147-A177-3AD203B41FA5}">
                      <a16:colId xmlns:a16="http://schemas.microsoft.com/office/drawing/2014/main" val="1833360980"/>
                    </a:ext>
                  </a:extLst>
                </a:gridCol>
                <a:gridCol w="7054671">
                  <a:extLst>
                    <a:ext uri="{9D8B030D-6E8A-4147-A177-3AD203B41FA5}">
                      <a16:colId xmlns:a16="http://schemas.microsoft.com/office/drawing/2014/main" val="3449904519"/>
                    </a:ext>
                  </a:extLst>
                </a:gridCol>
                <a:gridCol w="4298131">
                  <a:extLst>
                    <a:ext uri="{9D8B030D-6E8A-4147-A177-3AD203B41FA5}">
                      <a16:colId xmlns:a16="http://schemas.microsoft.com/office/drawing/2014/main" val="2365904519"/>
                    </a:ext>
                  </a:extLst>
                </a:gridCol>
              </a:tblGrid>
              <a:tr h="126584">
                <a:tc>
                  <a:txBody>
                    <a:bodyPr/>
                    <a:lstStyle/>
                    <a:p>
                      <a:pPr algn="ctr"/>
                      <a:r>
                        <a:rPr kumimoji="1" lang="en-US" altLang="ja-JP" sz="1200">
                          <a:latin typeface="Meiryo UI" panose="020B0604030504040204" pitchFamily="50" charset="-128"/>
                          <a:ea typeface="Meiryo UI" panose="020B0604030504040204" pitchFamily="50" charset="-128"/>
                        </a:rPr>
                        <a:t>#</a:t>
                      </a:r>
                      <a:endParaRPr kumimoji="1" lang="ja-JP" altLang="en-US" sz="1200">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公募要領「</a:t>
                      </a:r>
                      <a:r>
                        <a:rPr kumimoji="1" lang="en-US" altLang="ja-JP" sz="1200">
                          <a:latin typeface="Meiryo UI" panose="020B0604030504040204" pitchFamily="50" charset="-128"/>
                          <a:ea typeface="Meiryo UI" panose="020B0604030504040204" pitchFamily="50" charset="-128"/>
                        </a:rPr>
                        <a:t>4.2. </a:t>
                      </a:r>
                      <a:r>
                        <a:rPr kumimoji="1" lang="ja-JP" altLang="en-US" sz="1200">
                          <a:latin typeface="Meiryo UI" panose="020B0604030504040204" pitchFamily="50" charset="-128"/>
                          <a:ea typeface="Meiryo UI" panose="020B0604030504040204" pitchFamily="50" charset="-128"/>
                        </a:rPr>
                        <a:t>補助金を支給しない間接補助事業者の要件」</a:t>
                      </a:r>
                    </a:p>
                  </a:txBody>
                  <a:tcP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本応募申請における充足状況</a:t>
                      </a:r>
                    </a:p>
                  </a:txBody>
                  <a:tcP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28575"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extLst>
                  <a:ext uri="{0D108BD9-81ED-4DB2-BD59-A6C34878D82A}">
                    <a16:rowId xmlns:a16="http://schemas.microsoft.com/office/drawing/2014/main" val="2996951091"/>
                  </a:ext>
                </a:extLst>
              </a:tr>
              <a:tr h="428980">
                <a:tc>
                  <a:txBody>
                    <a:bodyPr/>
                    <a:lstStyle/>
                    <a:p>
                      <a:pPr algn="ctr"/>
                      <a:r>
                        <a:rPr kumimoji="1" lang="en-US" altLang="ja-JP" sz="1200">
                          <a:latin typeface="Meiryo UI" panose="020B0604030504040204" pitchFamily="50" charset="-128"/>
                          <a:ea typeface="Meiryo UI" panose="020B0604030504040204" pitchFamily="50" charset="-128"/>
                        </a:rPr>
                        <a:t>G</a:t>
                      </a:r>
                      <a:endParaRPr kumimoji="1" lang="ja-JP" altLang="en-US" sz="1200">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100">
                          <a:latin typeface="Meiryo UI" panose="020B0604030504040204" pitchFamily="50" charset="-128"/>
                          <a:ea typeface="Meiryo UI" panose="020B0604030504040204" pitchFamily="50" charset="-128"/>
                        </a:rPr>
                        <a:t>不支給要件に該当しないこと。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dirty="0">
                          <a:solidFill>
                            <a:srgbClr val="C00000"/>
                          </a:solidFill>
                          <a:latin typeface="Meiryo UI" panose="020B0604030504040204" pitchFamily="50" charset="-128"/>
                          <a:ea typeface="Meiryo UI" panose="020B0604030504040204" pitchFamily="50" charset="-128"/>
                        </a:rPr>
                        <a:t>例：該当しないため、要件を満たす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24639750"/>
                  </a:ext>
                </a:extLst>
              </a:tr>
            </a:tbl>
          </a:graphicData>
        </a:graphic>
      </p:graphicFrame>
      <p:sp>
        <p:nvSpPr>
          <p:cNvPr id="2" name="正方形/長方形 1">
            <a:extLst>
              <a:ext uri="{FF2B5EF4-FFF2-40B4-BE49-F238E27FC236}">
                <a16:creationId xmlns:a16="http://schemas.microsoft.com/office/drawing/2014/main" id="{6452EF19-9B98-0087-D68B-AC7528F9E930}"/>
              </a:ext>
            </a:extLst>
          </p:cNvPr>
          <p:cNvSpPr/>
          <p:nvPr/>
        </p:nvSpPr>
        <p:spPr>
          <a:xfrm>
            <a:off x="2161953" y="1219815"/>
            <a:ext cx="7868093" cy="4418370"/>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a:solidFill>
                  <a:srgbClr val="FF0000"/>
                </a:solidFill>
                <a:latin typeface="Meiryo UI" panose="020B0604030504040204" pitchFamily="50" charset="-128"/>
                <a:ea typeface="Meiryo UI" panose="020B0604030504040204" pitchFamily="50" charset="-128"/>
              </a:rPr>
              <a:t>A</a:t>
            </a:r>
            <a:r>
              <a:rPr lang="ja-JP" altLang="en-US" sz="1400">
                <a:solidFill>
                  <a:srgbClr val="FF0000"/>
                </a:solidFill>
                <a:latin typeface="Meiryo UI" panose="020B0604030504040204" pitchFamily="50" charset="-128"/>
                <a:ea typeface="Meiryo UI" panose="020B0604030504040204" pitchFamily="50" charset="-128"/>
              </a:rPr>
              <a:t>から</a:t>
            </a:r>
            <a:r>
              <a:rPr lang="en-US" altLang="ja-JP" sz="1400">
                <a:solidFill>
                  <a:srgbClr val="FF0000"/>
                </a:solidFill>
                <a:latin typeface="Meiryo UI" panose="020B0604030504040204" pitchFamily="50" charset="-128"/>
                <a:ea typeface="Meiryo UI" panose="020B0604030504040204" pitchFamily="50" charset="-128"/>
              </a:rPr>
              <a:t>G</a:t>
            </a:r>
            <a:r>
              <a:rPr lang="ja-JP" altLang="en-US" sz="1400">
                <a:solidFill>
                  <a:srgbClr val="FF0000"/>
                </a:solidFill>
                <a:latin typeface="Meiryo UI" panose="020B0604030504040204" pitchFamily="50" charset="-128"/>
                <a:ea typeface="Meiryo UI" panose="020B0604030504040204" pitchFamily="50" charset="-128"/>
              </a:rPr>
              <a:t>の「本応募申請における充足状況」</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→各項目について、要件を満たす／満たさないについて明記すること。また、以下に注意すること。</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a:solidFill>
                  <a:srgbClr val="FF0000"/>
                </a:solidFill>
                <a:latin typeface="Meiryo UI" panose="020B0604030504040204" pitchFamily="50" charset="-128"/>
                <a:ea typeface="Meiryo UI" panose="020B0604030504040204" pitchFamily="50" charset="-128"/>
              </a:rPr>
              <a:t>A</a:t>
            </a:r>
            <a:r>
              <a:rPr lang="ja-JP" altLang="en-US" sz="1400">
                <a:solidFill>
                  <a:srgbClr val="FF0000"/>
                </a:solidFill>
                <a:latin typeface="Meiryo UI" panose="020B0604030504040204" pitchFamily="50" charset="-128"/>
                <a:ea typeface="Meiryo UI" panose="020B0604030504040204" pitchFamily="50" charset="-128"/>
              </a:rPr>
              <a:t>・</a:t>
            </a:r>
            <a:r>
              <a:rPr lang="en-US" altLang="ja-JP" sz="1400">
                <a:solidFill>
                  <a:srgbClr val="FF0000"/>
                </a:solidFill>
                <a:latin typeface="Meiryo UI" panose="020B0604030504040204" pitchFamily="50" charset="-128"/>
                <a:ea typeface="Meiryo UI" panose="020B0604030504040204" pitchFamily="50" charset="-128"/>
              </a:rPr>
              <a:t>B</a:t>
            </a:r>
            <a:r>
              <a:rPr lang="ja-JP" altLang="en-US" sz="1400">
                <a:solidFill>
                  <a:srgbClr val="FF0000"/>
                </a:solidFill>
                <a:latin typeface="Meiryo UI" panose="020B0604030504040204" pitchFamily="50" charset="-128"/>
                <a:ea typeface="Meiryo UI" panose="020B0604030504040204" pitchFamily="50" charset="-128"/>
              </a:rPr>
              <a:t>・</a:t>
            </a:r>
            <a:r>
              <a:rPr lang="en-US" altLang="ja-JP" sz="1400">
                <a:solidFill>
                  <a:srgbClr val="FF0000"/>
                </a:solidFill>
                <a:latin typeface="Meiryo UI" panose="020B0604030504040204" pitchFamily="50" charset="-128"/>
                <a:ea typeface="Meiryo UI" panose="020B0604030504040204" pitchFamily="50" charset="-128"/>
              </a:rPr>
              <a:t>D</a:t>
            </a:r>
            <a:r>
              <a:rPr lang="ja-JP" altLang="en-US" sz="1400">
                <a:solidFill>
                  <a:srgbClr val="FF0000"/>
                </a:solidFill>
                <a:latin typeface="Meiryo UI" panose="020B0604030504040204" pitchFamily="50" charset="-128"/>
                <a:ea typeface="Meiryo UI" panose="020B0604030504040204" pitchFamily="50" charset="-128"/>
              </a:rPr>
              <a:t>・</a:t>
            </a:r>
            <a:r>
              <a:rPr lang="en-US" altLang="ja-JP" sz="1400">
                <a:solidFill>
                  <a:srgbClr val="FF0000"/>
                </a:solidFill>
                <a:latin typeface="Meiryo UI" panose="020B0604030504040204" pitchFamily="50" charset="-128"/>
                <a:ea typeface="Meiryo UI" panose="020B0604030504040204" pitchFamily="50" charset="-128"/>
              </a:rPr>
              <a:t>F</a:t>
            </a:r>
            <a:r>
              <a:rPr lang="ja-JP" altLang="en-US" sz="1400">
                <a:solidFill>
                  <a:srgbClr val="FF0000"/>
                </a:solidFill>
                <a:latin typeface="Meiryo UI" panose="020B0604030504040204" pitchFamily="50" charset="-128"/>
                <a:ea typeface="Meiryo UI" panose="020B0604030504040204" pitchFamily="50" charset="-128"/>
              </a:rPr>
              <a:t>：要件を満たす場合には例文のように記載のうえ、該当書類を提出すること。</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a:solidFill>
                  <a:srgbClr val="FF0000"/>
                </a:solidFill>
                <a:latin typeface="Meiryo UI" panose="020B0604030504040204" pitchFamily="50" charset="-128"/>
                <a:ea typeface="Meiryo UI" panose="020B0604030504040204" pitchFamily="50" charset="-128"/>
              </a:rPr>
              <a:t>C</a:t>
            </a:r>
            <a:r>
              <a:rPr lang="ja-JP" altLang="en-US" sz="1400">
                <a:solidFill>
                  <a:srgbClr val="FF0000"/>
                </a:solidFill>
                <a:latin typeface="Meiryo UI" panose="020B0604030504040204" pitchFamily="50" charset="-128"/>
                <a:ea typeface="Meiryo UI" panose="020B0604030504040204" pitchFamily="50" charset="-128"/>
              </a:rPr>
              <a:t>：要件を満たす場合には例文のように記載のうえ、本様式の該当頁についても作成すること。</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a:solidFill>
                  <a:srgbClr val="FF0000"/>
                </a:solidFill>
                <a:latin typeface="Meiryo UI" panose="020B0604030504040204" pitchFamily="50" charset="-128"/>
                <a:ea typeface="Meiryo UI" panose="020B0604030504040204" pitchFamily="50" charset="-128"/>
              </a:rPr>
              <a:t>E</a:t>
            </a:r>
            <a:r>
              <a:rPr lang="ja-JP" altLang="en-US" sz="1400">
                <a:solidFill>
                  <a:srgbClr val="FF0000"/>
                </a:solidFill>
                <a:latin typeface="Meiryo UI" panose="020B0604030504040204" pitchFamily="50" charset="-128"/>
                <a:ea typeface="Meiryo UI" panose="020B0604030504040204" pitchFamily="50" charset="-128"/>
              </a:rPr>
              <a:t>・</a:t>
            </a:r>
            <a:r>
              <a:rPr lang="en-US" altLang="ja-JP" sz="1400">
                <a:solidFill>
                  <a:srgbClr val="FF0000"/>
                </a:solidFill>
                <a:latin typeface="Meiryo UI" panose="020B0604030504040204" pitchFamily="50" charset="-128"/>
                <a:ea typeface="Meiryo UI" panose="020B0604030504040204" pitchFamily="50" charset="-128"/>
              </a:rPr>
              <a:t>G</a:t>
            </a:r>
            <a:r>
              <a:rPr lang="ja-JP" altLang="en-US" sz="1400">
                <a:solidFill>
                  <a:srgbClr val="FF0000"/>
                </a:solidFill>
                <a:latin typeface="Meiryo UI" panose="020B0604030504040204" pitchFamily="50" charset="-128"/>
                <a:ea typeface="Meiryo UI" panose="020B0604030504040204" pitchFamily="50" charset="-128"/>
              </a:rPr>
              <a:t>：要件を満たす場合には例文のように記載すること。</a:t>
            </a:r>
            <a:endParaRPr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a:solidFill>
                <a:srgbClr val="FF0000"/>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85962190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590BC2-B113-19D0-B156-1CFF168AA6D1}"/>
            </a:ext>
          </a:extLst>
        </p:cNvPr>
        <p:cNvGrpSpPr/>
        <p:nvPr/>
      </p:nvGrpSpPr>
      <p:grpSpPr>
        <a:xfrm>
          <a:off x="0" y="0"/>
          <a:ext cx="0" cy="0"/>
          <a:chOff x="0" y="0"/>
          <a:chExt cx="0" cy="0"/>
        </a:xfrm>
      </p:grpSpPr>
      <p:graphicFrame>
        <p:nvGraphicFramePr>
          <p:cNvPr id="26" name="think-cell data - do not delete" hidden="1">
            <a:extLst>
              <a:ext uri="{FF2B5EF4-FFF2-40B4-BE49-F238E27FC236}">
                <a16:creationId xmlns:a16="http://schemas.microsoft.com/office/drawing/2014/main" id="{086983F5-FC2B-DC8E-929F-91381318061C}"/>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93" imgH="689" progId="TCLayout.ActiveDocument.1">
                  <p:embed/>
                </p:oleObj>
              </mc:Choice>
              <mc:Fallback>
                <p:oleObj name="think-cellスライド" r:id="rId4" imgW="693" imgH="689" progId="TCLayout.ActiveDocument.1">
                  <p:embed/>
                  <p:pic>
                    <p:nvPicPr>
                      <p:cNvPr id="26" name="think-cell data - do not delete" hidden="1">
                        <a:extLst>
                          <a:ext uri="{FF2B5EF4-FFF2-40B4-BE49-F238E27FC236}">
                            <a16:creationId xmlns:a16="http://schemas.microsoft.com/office/drawing/2014/main" id="{086983F5-FC2B-DC8E-929F-91381318061C}"/>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Title 1">
            <a:extLst>
              <a:ext uri="{FF2B5EF4-FFF2-40B4-BE49-F238E27FC236}">
                <a16:creationId xmlns:a16="http://schemas.microsoft.com/office/drawing/2014/main" id="{F0CA996E-992E-9518-0EA8-CF9290AA1DCA}"/>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①イ</a:t>
            </a:r>
            <a:r>
              <a:rPr lang="en-US" altLang="ja-JP" sz="2000">
                <a:solidFill>
                  <a:schemeClr val="tx1">
                    <a:lumMod val="50000"/>
                    <a:lumOff val="50000"/>
                  </a:schemeClr>
                </a:solidFill>
              </a:rPr>
              <a:t> </a:t>
            </a:r>
            <a:r>
              <a:rPr lang="ja-JP" altLang="en-US" sz="2000">
                <a:solidFill>
                  <a:schemeClr val="tx1">
                    <a:lumMod val="50000"/>
                    <a:lumOff val="50000"/>
                  </a:schemeClr>
                </a:solidFill>
              </a:rPr>
              <a:t>適格性（</a:t>
            </a:r>
            <a:r>
              <a:rPr lang="en-US" altLang="ja-JP" sz="2000">
                <a:solidFill>
                  <a:schemeClr val="tx1">
                    <a:lumMod val="50000"/>
                    <a:lumOff val="50000"/>
                  </a:schemeClr>
                </a:solidFill>
              </a:rPr>
              <a:t>#C</a:t>
            </a:r>
            <a:r>
              <a:rPr lang="ja-JP" altLang="en-US" sz="2000">
                <a:solidFill>
                  <a:schemeClr val="tx1">
                    <a:lumMod val="50000"/>
                    <a:lumOff val="50000"/>
                  </a:schemeClr>
                </a:solidFill>
              </a:rPr>
              <a:t>）</a:t>
            </a:r>
          </a:p>
        </p:txBody>
      </p:sp>
      <p:sp>
        <p:nvSpPr>
          <p:cNvPr id="9" name="正方形/長方形 8">
            <a:extLst>
              <a:ext uri="{FF2B5EF4-FFF2-40B4-BE49-F238E27FC236}">
                <a16:creationId xmlns:a16="http://schemas.microsoft.com/office/drawing/2014/main" id="{BDFE1237-3351-6907-4103-2AD1186EA3C2}"/>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5" name="Title 1">
            <a:extLst>
              <a:ext uri="{FF2B5EF4-FFF2-40B4-BE49-F238E27FC236}">
                <a16:creationId xmlns:a16="http://schemas.microsoft.com/office/drawing/2014/main" id="{6DE92593-12A9-A385-F8B0-44883E27D156}"/>
              </a:ext>
            </a:extLst>
          </p:cNvPr>
          <p:cNvSpPr txBox="1">
            <a:spLocks/>
          </p:cNvSpPr>
          <p:nvPr/>
        </p:nvSpPr>
        <p:spPr>
          <a:xfrm>
            <a:off x="180000" y="648147"/>
            <a:ext cx="11856000"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以下の体制にて、本事業を円滑に推進する</a:t>
            </a:r>
          </a:p>
        </p:txBody>
      </p:sp>
      <p:cxnSp>
        <p:nvCxnSpPr>
          <p:cNvPr id="6" name="直線コネクタ 5">
            <a:extLst>
              <a:ext uri="{FF2B5EF4-FFF2-40B4-BE49-F238E27FC236}">
                <a16:creationId xmlns:a16="http://schemas.microsoft.com/office/drawing/2014/main" id="{4B4265F0-05AB-A712-945B-32951F31930B}"/>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2" name="グループ化 1">
            <a:extLst>
              <a:ext uri="{FF2B5EF4-FFF2-40B4-BE49-F238E27FC236}">
                <a16:creationId xmlns:a16="http://schemas.microsoft.com/office/drawing/2014/main" id="{CFA463ED-C251-4FB4-9CFB-A10E75468735}"/>
              </a:ext>
            </a:extLst>
          </p:cNvPr>
          <p:cNvGrpSpPr/>
          <p:nvPr/>
        </p:nvGrpSpPr>
        <p:grpSpPr>
          <a:xfrm>
            <a:off x="180000" y="1659209"/>
            <a:ext cx="11856000" cy="288000"/>
            <a:chOff x="156000" y="1879963"/>
            <a:chExt cx="5760000" cy="288000"/>
          </a:xfrm>
        </p:grpSpPr>
        <p:sp>
          <p:nvSpPr>
            <p:cNvPr id="7" name="正方形/長方形 6">
              <a:extLst>
                <a:ext uri="{FF2B5EF4-FFF2-40B4-BE49-F238E27FC236}">
                  <a16:creationId xmlns:a16="http://schemas.microsoft.com/office/drawing/2014/main" id="{6923FF6E-F50A-05A5-0B7F-5B3695D6E3D5}"/>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実施体制</a:t>
              </a:r>
            </a:p>
          </p:txBody>
        </p:sp>
        <p:cxnSp>
          <p:nvCxnSpPr>
            <p:cNvPr id="8" name="直線コネクタ 7">
              <a:extLst>
                <a:ext uri="{FF2B5EF4-FFF2-40B4-BE49-F238E27FC236}">
                  <a16:creationId xmlns:a16="http://schemas.microsoft.com/office/drawing/2014/main" id="{DE0FC254-8064-B9DF-96A9-EB33EECB4FF1}"/>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0" name="正方形/長方形 9">
            <a:extLst>
              <a:ext uri="{FF2B5EF4-FFF2-40B4-BE49-F238E27FC236}">
                <a16:creationId xmlns:a16="http://schemas.microsoft.com/office/drawing/2014/main" id="{59BF2DDA-B5D8-56E3-233C-13A05B9F146D}"/>
              </a:ext>
            </a:extLst>
          </p:cNvPr>
          <p:cNvSpPr/>
          <p:nvPr/>
        </p:nvSpPr>
        <p:spPr>
          <a:xfrm>
            <a:off x="2152432" y="2582913"/>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実施体制</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a:t>
            </a:r>
            <a:r>
              <a:rPr lang="ja-JP" altLang="en-US" sz="1400" u="sng" dirty="0">
                <a:solidFill>
                  <a:srgbClr val="FF0000"/>
                </a:solidFill>
                <a:latin typeface="Meiryo UI" panose="020B0604030504040204" pitchFamily="50" charset="-128"/>
                <a:ea typeface="Meiryo UI" panose="020B0604030504040204" pitchFamily="50" charset="-128"/>
              </a:rPr>
              <a:t>事業者単位で</a:t>
            </a:r>
            <a:r>
              <a:rPr lang="ja-JP" altLang="en-US" sz="1400" dirty="0">
                <a:solidFill>
                  <a:srgbClr val="FF0000"/>
                </a:solidFill>
                <a:latin typeface="Meiryo UI" panose="020B0604030504040204" pitchFamily="50" charset="-128"/>
                <a:ea typeface="Meiryo UI" panose="020B0604030504040204" pitchFamily="50" charset="-128"/>
              </a:rPr>
              <a:t>補助事業における共同申請内の役割分担を記載すること。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2210094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A26AE6-420D-42F9-7022-60E8B22E370F}"/>
            </a:ext>
          </a:extLst>
        </p:cNvPr>
        <p:cNvGrpSpPr/>
        <p:nvPr/>
      </p:nvGrpSpPr>
      <p:grpSpPr>
        <a:xfrm>
          <a:off x="0" y="0"/>
          <a:ext cx="0" cy="0"/>
          <a:chOff x="0" y="0"/>
          <a:chExt cx="0" cy="0"/>
        </a:xfrm>
      </p:grpSpPr>
      <p:graphicFrame>
        <p:nvGraphicFramePr>
          <p:cNvPr id="26" name="think-cell data - do not delete" hidden="1">
            <a:extLst>
              <a:ext uri="{FF2B5EF4-FFF2-40B4-BE49-F238E27FC236}">
                <a16:creationId xmlns:a16="http://schemas.microsoft.com/office/drawing/2014/main" id="{DD63E17E-00B6-F179-58B2-58BC33A91D04}"/>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93" imgH="689" progId="TCLayout.ActiveDocument.1">
                  <p:embed/>
                </p:oleObj>
              </mc:Choice>
              <mc:Fallback>
                <p:oleObj name="think-cellスライド" r:id="rId4" imgW="693" imgH="689" progId="TCLayout.ActiveDocument.1">
                  <p:embed/>
                  <p:pic>
                    <p:nvPicPr>
                      <p:cNvPr id="26" name="think-cell data - do not delete" hidden="1">
                        <a:extLst>
                          <a:ext uri="{FF2B5EF4-FFF2-40B4-BE49-F238E27FC236}">
                            <a16:creationId xmlns:a16="http://schemas.microsoft.com/office/drawing/2014/main" id="{DD63E17E-00B6-F179-58B2-58BC33A91D04}"/>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Title 1">
            <a:extLst>
              <a:ext uri="{FF2B5EF4-FFF2-40B4-BE49-F238E27FC236}">
                <a16:creationId xmlns:a16="http://schemas.microsoft.com/office/drawing/2014/main" id="{0E7DB658-9F32-038F-BA17-432DD462A9A2}"/>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①ウ</a:t>
            </a:r>
            <a:r>
              <a:rPr lang="en-US" altLang="ja-JP" sz="2000">
                <a:solidFill>
                  <a:schemeClr val="tx1">
                    <a:lumMod val="50000"/>
                    <a:lumOff val="50000"/>
                  </a:schemeClr>
                </a:solidFill>
              </a:rPr>
              <a:t> </a:t>
            </a:r>
            <a:r>
              <a:rPr lang="ja-JP" altLang="en-US" sz="2000">
                <a:solidFill>
                  <a:schemeClr val="tx1">
                    <a:lumMod val="50000"/>
                    <a:lumOff val="50000"/>
                  </a:schemeClr>
                </a:solidFill>
              </a:rPr>
              <a:t>経営層のコミット</a:t>
            </a:r>
          </a:p>
        </p:txBody>
      </p:sp>
      <p:sp>
        <p:nvSpPr>
          <p:cNvPr id="9" name="正方形/長方形 8">
            <a:extLst>
              <a:ext uri="{FF2B5EF4-FFF2-40B4-BE49-F238E27FC236}">
                <a16:creationId xmlns:a16="http://schemas.microsoft.com/office/drawing/2014/main" id="{D5BAE9A0-FC23-838B-132F-AA38124922A6}"/>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5" name="Title 1">
            <a:extLst>
              <a:ext uri="{FF2B5EF4-FFF2-40B4-BE49-F238E27FC236}">
                <a16:creationId xmlns:a16="http://schemas.microsoft.com/office/drawing/2014/main" id="{AC07462E-8B7F-2A7B-07BE-AFE1C9DB084D}"/>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間接補助事業を実施する全ての者において、経営層のコミットを約束する</a:t>
            </a:r>
            <a:endParaRPr lang="en-US" altLang="ja-JP">
              <a:solidFill>
                <a:schemeClr val="tx1"/>
              </a:solidFill>
            </a:endParaRPr>
          </a:p>
        </p:txBody>
      </p:sp>
      <p:cxnSp>
        <p:nvCxnSpPr>
          <p:cNvPr id="6" name="直線コネクタ 5">
            <a:extLst>
              <a:ext uri="{FF2B5EF4-FFF2-40B4-BE49-F238E27FC236}">
                <a16:creationId xmlns:a16="http://schemas.microsoft.com/office/drawing/2014/main" id="{6B1E4F7F-B5F7-1ADD-74EC-4204210920D8}"/>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aphicFrame>
        <p:nvGraphicFramePr>
          <p:cNvPr id="11" name="表 10">
            <a:extLst>
              <a:ext uri="{FF2B5EF4-FFF2-40B4-BE49-F238E27FC236}">
                <a16:creationId xmlns:a16="http://schemas.microsoft.com/office/drawing/2014/main" id="{27ED5814-EBE4-1172-F7CA-22CB8B142E5D}"/>
              </a:ext>
            </a:extLst>
          </p:cNvPr>
          <p:cNvGraphicFramePr>
            <a:graphicFrameLocks noGrp="1"/>
          </p:cNvGraphicFramePr>
          <p:nvPr>
            <p:extLst>
              <p:ext uri="{D42A27DB-BD31-4B8C-83A1-F6EECF244321}">
                <p14:modId xmlns:p14="http://schemas.microsoft.com/office/powerpoint/2010/main" val="3199149924"/>
              </p:ext>
            </p:extLst>
          </p:nvPr>
        </p:nvGraphicFramePr>
        <p:xfrm>
          <a:off x="179998" y="1551333"/>
          <a:ext cx="11856001" cy="4595388"/>
        </p:xfrm>
        <a:graphic>
          <a:graphicData uri="http://schemas.openxmlformats.org/drawingml/2006/table">
            <a:tbl>
              <a:tblPr firstRow="1" bandRow="1">
                <a:tableStyleId>{5C22544A-7EE6-4342-B048-85BDC9FD1C3A}</a:tableStyleId>
              </a:tblPr>
              <a:tblGrid>
                <a:gridCol w="1777935">
                  <a:extLst>
                    <a:ext uri="{9D8B030D-6E8A-4147-A177-3AD203B41FA5}">
                      <a16:colId xmlns:a16="http://schemas.microsoft.com/office/drawing/2014/main" val="1833360980"/>
                    </a:ext>
                  </a:extLst>
                </a:gridCol>
                <a:gridCol w="4862662">
                  <a:extLst>
                    <a:ext uri="{9D8B030D-6E8A-4147-A177-3AD203B41FA5}">
                      <a16:colId xmlns:a16="http://schemas.microsoft.com/office/drawing/2014/main" val="3449904519"/>
                    </a:ext>
                  </a:extLst>
                </a:gridCol>
                <a:gridCol w="5215404">
                  <a:extLst>
                    <a:ext uri="{9D8B030D-6E8A-4147-A177-3AD203B41FA5}">
                      <a16:colId xmlns:a16="http://schemas.microsoft.com/office/drawing/2014/main" val="2365904519"/>
                    </a:ext>
                  </a:extLst>
                </a:gridCol>
              </a:tblGrid>
              <a:tr h="232842">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応募申請者名</a:t>
                      </a:r>
                    </a:p>
                  </a:txBody>
                  <a:tcP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各社における経営層のコミット</a:t>
                      </a:r>
                    </a:p>
                  </a:txBody>
                  <a:tcP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28575"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extLst>
                  <a:ext uri="{0D108BD9-81ED-4DB2-BD59-A6C34878D82A}">
                    <a16:rowId xmlns:a16="http://schemas.microsoft.com/office/drawing/2014/main" val="2996951091"/>
                  </a:ext>
                </a:extLst>
              </a:tr>
              <a:tr h="720178">
                <a:tc>
                  <a:txBody>
                    <a:bodyPr/>
                    <a:lstStyle/>
                    <a:p>
                      <a:pPr algn="ctr"/>
                      <a:r>
                        <a:rPr kumimoji="1" lang="ja-JP" altLang="en-US" sz="1200">
                          <a:latin typeface="Meiryo UI" panose="020B0604030504040204" pitchFamily="50" charset="-128"/>
                          <a:ea typeface="Meiryo UI" panose="020B0604030504040204" pitchFamily="50" charset="-128"/>
                        </a:rPr>
                        <a:t>幹事会社</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en-US" altLang="ja-JP" sz="1200" dirty="0">
                          <a:latin typeface="Meiryo UI" panose="020B0604030504040204" pitchFamily="50" charset="-128"/>
                          <a:ea typeface="Meiryo UI" panose="020B0604030504040204" pitchFamily="50" charset="-128"/>
                        </a:rPr>
                        <a:t>xx</a:t>
                      </a:r>
                      <a:r>
                        <a:rPr kumimoji="1" lang="ja-JP" altLang="en-US" sz="1200" dirty="0">
                          <a:latin typeface="Meiryo UI" panose="020B0604030504040204" pitchFamily="50" charset="-128"/>
                          <a:ea typeface="Meiryo UI" panose="020B0604030504040204" pitchFamily="50" charset="-128"/>
                        </a:rPr>
                        <a:t>株式会社</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dirty="0">
                          <a:solidFill>
                            <a:srgbClr val="C00000"/>
                          </a:solidFill>
                          <a:latin typeface="Meiryo UI" panose="020B0604030504040204" pitchFamily="50" charset="-128"/>
                          <a:ea typeface="Meiryo UI" panose="020B0604030504040204" pitchFamily="50" charset="-128"/>
                        </a:rPr>
                        <a:t>例：個別パート（①ウ 経営層のコミット｜</a:t>
                      </a:r>
                      <a:r>
                        <a:rPr kumimoji="1" lang="en-US" altLang="ja-JP" sz="1200" dirty="0">
                          <a:solidFill>
                            <a:srgbClr val="C00000"/>
                          </a:solidFill>
                          <a:latin typeface="Meiryo UI" panose="020B0604030504040204" pitchFamily="50" charset="-128"/>
                          <a:ea typeface="Meiryo UI" panose="020B0604030504040204" pitchFamily="50" charset="-128"/>
                        </a:rPr>
                        <a:t>xxx</a:t>
                      </a:r>
                      <a:r>
                        <a:rPr kumimoji="1" lang="ja-JP" altLang="en-US" sz="1200" dirty="0">
                          <a:solidFill>
                            <a:srgbClr val="C00000"/>
                          </a:solidFill>
                          <a:latin typeface="Meiryo UI" panose="020B0604030504040204" pitchFamily="50" charset="-128"/>
                          <a:ea typeface="Meiryo UI" panose="020B0604030504040204" pitchFamily="50" charset="-128"/>
                        </a:rPr>
                        <a:t>株式会社｜（</a:t>
                      </a:r>
                      <a:r>
                        <a:rPr kumimoji="1" lang="en-US" altLang="ja-JP" sz="1200" dirty="0">
                          <a:solidFill>
                            <a:srgbClr val="C00000"/>
                          </a:solidFill>
                          <a:latin typeface="Meiryo UI" panose="020B0604030504040204" pitchFamily="50" charset="-128"/>
                          <a:ea typeface="Meiryo UI" panose="020B0604030504040204" pitchFamily="50" charset="-128"/>
                        </a:rPr>
                        <a:t>ⅰ</a:t>
                      </a:r>
                      <a:r>
                        <a:rPr kumimoji="1" lang="ja-JP" altLang="en-US" sz="1200" dirty="0">
                          <a:solidFill>
                            <a:srgbClr val="C00000"/>
                          </a:solidFill>
                          <a:latin typeface="Meiryo UI" panose="020B0604030504040204" pitchFamily="50" charset="-128"/>
                          <a:ea typeface="Meiryo UI" panose="020B0604030504040204" pitchFamily="50" charset="-128"/>
                        </a:rPr>
                        <a:t>）（</a:t>
                      </a:r>
                      <a:r>
                        <a:rPr kumimoji="1" lang="en-US" altLang="ja-JP" sz="1200" dirty="0">
                          <a:solidFill>
                            <a:srgbClr val="C00000"/>
                          </a:solidFill>
                          <a:latin typeface="Meiryo UI" panose="020B0604030504040204" pitchFamily="50" charset="-128"/>
                          <a:ea typeface="Meiryo UI" panose="020B0604030504040204" pitchFamily="50" charset="-128"/>
                        </a:rPr>
                        <a:t>ⅱ</a:t>
                      </a:r>
                      <a:r>
                        <a:rPr kumimoji="1" lang="ja-JP" altLang="en-US" sz="1200" dirty="0">
                          <a:solidFill>
                            <a:srgbClr val="C00000"/>
                          </a:solidFill>
                          <a:latin typeface="Meiryo UI" panose="020B0604030504040204" pitchFamily="50" charset="-128"/>
                          <a:ea typeface="Meiryo UI" panose="020B0604030504040204" pitchFamily="50" charset="-128"/>
                        </a:rPr>
                        <a:t>））に記載のとおり、経営層がコミットする</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06743642"/>
                  </a:ext>
                </a:extLst>
              </a:tr>
              <a:tr h="720178">
                <a:tc rowSpan="5">
                  <a:txBody>
                    <a:bodyPr/>
                    <a:lstStyle/>
                    <a:p>
                      <a:pPr algn="ctr"/>
                      <a:r>
                        <a:rPr kumimoji="1" lang="ja-JP" altLang="en-US" sz="1200">
                          <a:latin typeface="Meiryo UI" panose="020B0604030504040204" pitchFamily="50" charset="-128"/>
                          <a:ea typeface="Meiryo UI" panose="020B0604030504040204" pitchFamily="50" charset="-128"/>
                        </a:rPr>
                        <a:t>共同実施者</a:t>
                      </a:r>
                      <a:endParaRPr kumimoji="1" lang="en-US" altLang="ja-JP" sz="1200">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mj-ea"/>
                        <a:buNone/>
                        <a:tabLst/>
                        <a:defRPr/>
                      </a:pPr>
                      <a:r>
                        <a:rPr kumimoji="1" lang="ja-JP" altLang="en-US" sz="1200" dirty="0">
                          <a:latin typeface="Meiryo UI" panose="020B0604030504040204" pitchFamily="50" charset="-128"/>
                          <a:ea typeface="Meiryo UI" panose="020B0604030504040204" pitchFamily="50" charset="-128"/>
                        </a:rPr>
                        <a:t>株式会社</a:t>
                      </a:r>
                      <a:r>
                        <a:rPr kumimoji="1" lang="en-US" altLang="ja-JP" sz="1200" dirty="0">
                          <a:latin typeface="Meiryo UI" panose="020B0604030504040204" pitchFamily="50" charset="-128"/>
                          <a:ea typeface="Meiryo UI" panose="020B0604030504040204" pitchFamily="50" charset="-128"/>
                        </a:rPr>
                        <a:t>xx</a:t>
                      </a: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dirty="0">
                          <a:solidFill>
                            <a:srgbClr val="C00000"/>
                          </a:solidFill>
                          <a:latin typeface="Meiryo UI" panose="020B0604030504040204" pitchFamily="50" charset="-128"/>
                          <a:ea typeface="Meiryo UI" panose="020B0604030504040204" pitchFamily="50" charset="-128"/>
                        </a:rPr>
                        <a:t>例：個別パート（①ウ 経営層のコミット｜</a:t>
                      </a:r>
                      <a:r>
                        <a:rPr kumimoji="1" lang="en-US" altLang="ja-JP" sz="1200" dirty="0">
                          <a:solidFill>
                            <a:srgbClr val="C00000"/>
                          </a:solidFill>
                          <a:latin typeface="Meiryo UI" panose="020B0604030504040204" pitchFamily="50" charset="-128"/>
                          <a:ea typeface="Meiryo UI" panose="020B0604030504040204" pitchFamily="50" charset="-128"/>
                        </a:rPr>
                        <a:t>xxx</a:t>
                      </a:r>
                      <a:r>
                        <a:rPr kumimoji="1" lang="ja-JP" altLang="en-US" sz="1200" dirty="0">
                          <a:solidFill>
                            <a:srgbClr val="C00000"/>
                          </a:solidFill>
                          <a:latin typeface="Meiryo UI" panose="020B0604030504040204" pitchFamily="50" charset="-128"/>
                          <a:ea typeface="Meiryo UI" panose="020B0604030504040204" pitchFamily="50" charset="-128"/>
                        </a:rPr>
                        <a:t>株式会社｜（</a:t>
                      </a:r>
                      <a:r>
                        <a:rPr kumimoji="1" lang="en-US" altLang="ja-JP" sz="1200" dirty="0">
                          <a:solidFill>
                            <a:srgbClr val="C00000"/>
                          </a:solidFill>
                          <a:latin typeface="Meiryo UI" panose="020B0604030504040204" pitchFamily="50" charset="-128"/>
                          <a:ea typeface="Meiryo UI" panose="020B0604030504040204" pitchFamily="50" charset="-128"/>
                        </a:rPr>
                        <a:t>ⅰ</a:t>
                      </a:r>
                      <a:r>
                        <a:rPr kumimoji="1" lang="ja-JP" altLang="en-US" sz="1200" dirty="0">
                          <a:solidFill>
                            <a:srgbClr val="C00000"/>
                          </a:solidFill>
                          <a:latin typeface="Meiryo UI" panose="020B0604030504040204" pitchFamily="50" charset="-128"/>
                          <a:ea typeface="Meiryo UI" panose="020B0604030504040204" pitchFamily="50" charset="-128"/>
                        </a:rPr>
                        <a:t>）（</a:t>
                      </a:r>
                      <a:r>
                        <a:rPr kumimoji="1" lang="en-US" altLang="ja-JP" sz="1200" dirty="0">
                          <a:solidFill>
                            <a:srgbClr val="C00000"/>
                          </a:solidFill>
                          <a:latin typeface="Meiryo UI" panose="020B0604030504040204" pitchFamily="50" charset="-128"/>
                          <a:ea typeface="Meiryo UI" panose="020B0604030504040204" pitchFamily="50" charset="-128"/>
                        </a:rPr>
                        <a:t>ⅱ</a:t>
                      </a:r>
                      <a:r>
                        <a:rPr kumimoji="1" lang="ja-JP" altLang="en-US" sz="1200" dirty="0">
                          <a:solidFill>
                            <a:srgbClr val="C00000"/>
                          </a:solidFill>
                          <a:latin typeface="Meiryo UI" panose="020B0604030504040204" pitchFamily="50" charset="-128"/>
                          <a:ea typeface="Meiryo UI" panose="020B0604030504040204" pitchFamily="50" charset="-128"/>
                        </a:rPr>
                        <a:t>））に記載のとおり、経営層がコミットする</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70080660"/>
                  </a:ext>
                </a:extLst>
              </a:tr>
              <a:tr h="720178">
                <a:tc vMerge="1">
                  <a:txBody>
                    <a:bodyPr/>
                    <a:lstStyle/>
                    <a:p>
                      <a:pPr algn="ctr"/>
                      <a:endParaRPr kumimoji="1" lang="ja-JP" altLang="en-US" sz="120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株式会社</a:t>
                      </a:r>
                      <a:r>
                        <a:rPr kumimoji="1" lang="en-US" altLang="ja-JP" sz="1200" dirty="0">
                          <a:latin typeface="Meiryo UI" panose="020B0604030504040204" pitchFamily="50" charset="-128"/>
                          <a:ea typeface="Meiryo UI" panose="020B0604030504040204" pitchFamily="50" charset="-128"/>
                        </a:rPr>
                        <a:t>xx</a:t>
                      </a:r>
                      <a:endParaRPr kumimoji="1" lang="ja-JP" altLang="en-US" sz="1200" dirty="0">
                        <a:latin typeface="Meiryo UI" panose="020B0604030504040204" pitchFamily="50" charset="-128"/>
                        <a:ea typeface="Meiryo UI" panose="020B0604030504040204" pitchFamily="50" charset="-128"/>
                      </a:endParaRPr>
                    </a:p>
                    <a:p>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C00000"/>
                          </a:solidFill>
                          <a:latin typeface="Meiryo UI" panose="020B0604030504040204" pitchFamily="50" charset="-128"/>
                          <a:ea typeface="Meiryo UI" panose="020B0604030504040204" pitchFamily="50" charset="-128"/>
                        </a:rPr>
                        <a:t>例：個別パートに記載の通り、経営層がコミットする（代替手段様式を提出）</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35435985"/>
                  </a:ext>
                </a:extLst>
              </a:tr>
              <a:tr h="720178">
                <a:tc vMerge="1">
                  <a:txBody>
                    <a:bodyPr/>
                    <a:lstStyle/>
                    <a:p>
                      <a:pPr algn="ctr"/>
                      <a:endParaRPr kumimoji="1" lang="ja-JP" altLang="en-US" sz="120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a:solidFill>
                          <a:srgbClr val="C00000"/>
                        </a:solidFill>
                        <a:latin typeface="Meiryo UI" panose="020B0604030504040204" pitchFamily="50" charset="-128"/>
                        <a:ea typeface="Meiryo UI" panose="020B0604030504040204" pitchFamily="50" charset="-128"/>
                      </a:endParaRP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394019"/>
                  </a:ext>
                </a:extLst>
              </a:tr>
              <a:tr h="720178">
                <a:tc vMerge="1">
                  <a:txBody>
                    <a:bodyPr/>
                    <a:lstStyle/>
                    <a:p>
                      <a:pPr algn="ctr"/>
                      <a:endParaRPr kumimoji="1" lang="ja-JP" altLang="en-US" sz="120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buFont typeface="+mj-ea"/>
                        <a:buNone/>
                      </a:pPr>
                      <a:endParaRPr kumimoji="1"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a:solidFill>
                          <a:srgbClr val="C00000"/>
                        </a:solidFill>
                        <a:latin typeface="Meiryo UI" panose="020B0604030504040204" pitchFamily="50" charset="-128"/>
                        <a:ea typeface="Meiryo UI" panose="020B0604030504040204" pitchFamily="50" charset="-128"/>
                      </a:endParaRP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063774331"/>
                  </a:ext>
                </a:extLst>
              </a:tr>
              <a:tr h="720178">
                <a:tc vMerge="1">
                  <a:txBody>
                    <a:bodyPr/>
                    <a:lstStyle/>
                    <a:p>
                      <a:pPr algn="ctr"/>
                      <a:endParaRPr kumimoji="1" lang="ja-JP" altLang="en-US" sz="1200">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dirty="0">
                        <a:solidFill>
                          <a:srgbClr val="C00000"/>
                        </a:solidFill>
                        <a:latin typeface="Meiryo UI" panose="020B0604030504040204" pitchFamily="50" charset="-128"/>
                        <a:ea typeface="Meiryo UI" panose="020B0604030504040204" pitchFamily="50" charset="-128"/>
                      </a:endParaRP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24639750"/>
                  </a:ext>
                </a:extLst>
              </a:tr>
            </a:tbl>
          </a:graphicData>
        </a:graphic>
      </p:graphicFrame>
      <p:sp>
        <p:nvSpPr>
          <p:cNvPr id="3" name="正方形/長方形 2">
            <a:extLst>
              <a:ext uri="{FF2B5EF4-FFF2-40B4-BE49-F238E27FC236}">
                <a16:creationId xmlns:a16="http://schemas.microsoft.com/office/drawing/2014/main" id="{64A51D5F-6B1D-9992-691E-B4FF89EAD53A}"/>
              </a:ext>
            </a:extLst>
          </p:cNvPr>
          <p:cNvSpPr/>
          <p:nvPr/>
        </p:nvSpPr>
        <p:spPr>
          <a:xfrm>
            <a:off x="2161954" y="1801321"/>
            <a:ext cx="7868093" cy="373303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幹事会社、共同実施者の全てにおける「各社における経営層のコミット」</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→各項目について、以下のとおり記載すること。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経営層のコミットについて、個別パートにて説明する場合は、例文のように記載のうえ、本様式の該当頁についても作成すること。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経営層のコミットについて、個別パートに示す代替手段にて説明する場合は、例文のように記載のうえ、本様式の該当頁についても作成すること。</a:t>
            </a:r>
            <a:br>
              <a:rPr lang="en-US" altLang="ja-JP" sz="1400" dirty="0">
                <a:solidFill>
                  <a:srgbClr val="FF0000"/>
                </a:solidFill>
                <a:latin typeface="Meiryo UI" panose="020B0604030504040204" pitchFamily="50" charset="-128"/>
                <a:ea typeface="Meiryo UI" panose="020B0604030504040204" pitchFamily="50" charset="-128"/>
              </a:rPr>
            </a:br>
            <a:r>
              <a:rPr lang="en-US" altLang="ja-JP" sz="1400" u="sng" dirty="0">
                <a:solidFill>
                  <a:srgbClr val="FF0000"/>
                </a:solidFill>
                <a:latin typeface="Meiryo UI" panose="020B0604030504040204" pitchFamily="50" charset="-128"/>
                <a:ea typeface="Meiryo UI" panose="020B0604030504040204" pitchFamily="50" charset="-128"/>
              </a:rPr>
              <a:t>※</a:t>
            </a:r>
            <a:r>
              <a:rPr lang="ja-JP" altLang="en-US" sz="1400" u="sng" dirty="0">
                <a:solidFill>
                  <a:srgbClr val="FF0000"/>
                </a:solidFill>
                <a:latin typeface="Meiryo UI" panose="020B0604030504040204" pitchFamily="50" charset="-128"/>
                <a:ea typeface="Meiryo UI" panose="020B0604030504040204" pitchFamily="50" charset="-128"/>
              </a:rPr>
              <a:t>代替手段が認められるのは、共同実施者のうち、本事業を中核的に推進する主体ではない場合のみであることに注意すること。</a:t>
            </a:r>
            <a:endParaRPr lang="en-US" altLang="ja-JP" sz="1400" u="sng"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endParaRPr lang="en-US" altLang="ja-JP" sz="1400" u="sng"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824325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CFCE16-1A67-0648-60CD-F797D1235887}"/>
            </a:ext>
          </a:extLst>
        </p:cNvPr>
        <p:cNvGrpSpPr/>
        <p:nvPr/>
      </p:nvGrpSpPr>
      <p:grpSpPr>
        <a:xfrm>
          <a:off x="0" y="0"/>
          <a:ext cx="0" cy="0"/>
          <a:chOff x="0" y="0"/>
          <a:chExt cx="0" cy="0"/>
        </a:xfrm>
      </p:grpSpPr>
      <p:graphicFrame>
        <p:nvGraphicFramePr>
          <p:cNvPr id="26" name="think-cell data - do not delete" hidden="1">
            <a:extLst>
              <a:ext uri="{FF2B5EF4-FFF2-40B4-BE49-F238E27FC236}">
                <a16:creationId xmlns:a16="http://schemas.microsoft.com/office/drawing/2014/main" id="{DD8F5517-C5B5-8B5A-3396-6F17E191561B}"/>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93" imgH="689" progId="TCLayout.ActiveDocument.1">
                  <p:embed/>
                </p:oleObj>
              </mc:Choice>
              <mc:Fallback>
                <p:oleObj name="think-cellスライド" r:id="rId4" imgW="693" imgH="689" progId="TCLayout.ActiveDocument.1">
                  <p:embed/>
                  <p:pic>
                    <p:nvPicPr>
                      <p:cNvPr id="26" name="think-cell data - do not delete" hidden="1">
                        <a:extLst>
                          <a:ext uri="{FF2B5EF4-FFF2-40B4-BE49-F238E27FC236}">
                            <a16:creationId xmlns:a16="http://schemas.microsoft.com/office/drawing/2014/main" id="{DD8F5517-C5B5-8B5A-3396-6F17E191561B}"/>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Title 1">
            <a:extLst>
              <a:ext uri="{FF2B5EF4-FFF2-40B4-BE49-F238E27FC236}">
                <a16:creationId xmlns:a16="http://schemas.microsoft.com/office/drawing/2014/main" id="{CAB07B07-F9F0-E8FA-2A0C-00A26694A681}"/>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①エ 財務の健全性</a:t>
            </a:r>
          </a:p>
        </p:txBody>
      </p:sp>
      <p:sp>
        <p:nvSpPr>
          <p:cNvPr id="9" name="正方形/長方形 8">
            <a:extLst>
              <a:ext uri="{FF2B5EF4-FFF2-40B4-BE49-F238E27FC236}">
                <a16:creationId xmlns:a16="http://schemas.microsoft.com/office/drawing/2014/main" id="{12B9ECF6-EF72-3774-A3CD-9B8805A423B6}"/>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5" name="Title 1">
            <a:extLst>
              <a:ext uri="{FF2B5EF4-FFF2-40B4-BE49-F238E27FC236}">
                <a16:creationId xmlns:a16="http://schemas.microsoft.com/office/drawing/2014/main" id="{D56B05CF-3860-3912-2EB8-318A24C7CCCE}"/>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全ての者において財務の健全性を有し、間接補助事業を円滑に推進することが可能である</a:t>
            </a:r>
            <a:endParaRPr lang="en-US" altLang="ja-JP">
              <a:solidFill>
                <a:schemeClr val="tx1"/>
              </a:solidFill>
            </a:endParaRPr>
          </a:p>
        </p:txBody>
      </p:sp>
      <p:cxnSp>
        <p:nvCxnSpPr>
          <p:cNvPr id="6" name="直線コネクタ 5">
            <a:extLst>
              <a:ext uri="{FF2B5EF4-FFF2-40B4-BE49-F238E27FC236}">
                <a16:creationId xmlns:a16="http://schemas.microsoft.com/office/drawing/2014/main" id="{4E7629B8-F3CC-D10B-3A97-5CE57B7A76C9}"/>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aphicFrame>
        <p:nvGraphicFramePr>
          <p:cNvPr id="11" name="表 10">
            <a:extLst>
              <a:ext uri="{FF2B5EF4-FFF2-40B4-BE49-F238E27FC236}">
                <a16:creationId xmlns:a16="http://schemas.microsoft.com/office/drawing/2014/main" id="{18CDF3D3-7BEA-CCBC-7180-31FED0A20FDB}"/>
              </a:ext>
            </a:extLst>
          </p:cNvPr>
          <p:cNvGraphicFramePr>
            <a:graphicFrameLocks noGrp="1"/>
          </p:cNvGraphicFramePr>
          <p:nvPr>
            <p:extLst>
              <p:ext uri="{D42A27DB-BD31-4B8C-83A1-F6EECF244321}">
                <p14:modId xmlns:p14="http://schemas.microsoft.com/office/powerpoint/2010/main" val="1525231316"/>
              </p:ext>
            </p:extLst>
          </p:nvPr>
        </p:nvGraphicFramePr>
        <p:xfrm>
          <a:off x="179999" y="1551333"/>
          <a:ext cx="11879999" cy="4595388"/>
        </p:xfrm>
        <a:graphic>
          <a:graphicData uri="http://schemas.openxmlformats.org/drawingml/2006/table">
            <a:tbl>
              <a:tblPr firstRow="1" bandRow="1">
                <a:tableStyleId>{5C22544A-7EE6-4342-B048-85BDC9FD1C3A}</a:tableStyleId>
              </a:tblPr>
              <a:tblGrid>
                <a:gridCol w="1703885">
                  <a:extLst>
                    <a:ext uri="{9D8B030D-6E8A-4147-A177-3AD203B41FA5}">
                      <a16:colId xmlns:a16="http://schemas.microsoft.com/office/drawing/2014/main" val="1833360980"/>
                    </a:ext>
                  </a:extLst>
                </a:gridCol>
                <a:gridCol w="517793">
                  <a:extLst>
                    <a:ext uri="{9D8B030D-6E8A-4147-A177-3AD203B41FA5}">
                      <a16:colId xmlns:a16="http://schemas.microsoft.com/office/drawing/2014/main" val="1773031078"/>
                    </a:ext>
                  </a:extLst>
                </a:gridCol>
                <a:gridCol w="4660135">
                  <a:extLst>
                    <a:ext uri="{9D8B030D-6E8A-4147-A177-3AD203B41FA5}">
                      <a16:colId xmlns:a16="http://schemas.microsoft.com/office/drawing/2014/main" val="3449904519"/>
                    </a:ext>
                  </a:extLst>
                </a:gridCol>
                <a:gridCol w="4998186">
                  <a:extLst>
                    <a:ext uri="{9D8B030D-6E8A-4147-A177-3AD203B41FA5}">
                      <a16:colId xmlns:a16="http://schemas.microsoft.com/office/drawing/2014/main" val="2365904519"/>
                    </a:ext>
                  </a:extLst>
                </a:gridCol>
              </a:tblGrid>
              <a:tr h="232842">
                <a:tc>
                  <a:txBody>
                    <a:bodyPr/>
                    <a:lstStyle/>
                    <a:p>
                      <a:pPr algn="ctr"/>
                      <a:endParaRPr kumimoji="1" lang="ja-JP" altLang="en-US" sz="1200">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1200">
                          <a:latin typeface="Meiryo UI" panose="020B0604030504040204" pitchFamily="50" charset="-128"/>
                          <a:ea typeface="Meiryo UI" panose="020B0604030504040204" pitchFamily="50" charset="-128"/>
                        </a:rPr>
                        <a:t>#</a:t>
                      </a:r>
                      <a:endParaRPr kumimoji="1" lang="ja-JP" altLang="en-US" sz="120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応募申請者名</a:t>
                      </a:r>
                    </a:p>
                  </a:txBody>
                  <a:tcP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各社における財務状況</a:t>
                      </a:r>
                    </a:p>
                  </a:txBody>
                  <a:tcP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28575"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extLst>
                  <a:ext uri="{0D108BD9-81ED-4DB2-BD59-A6C34878D82A}">
                    <a16:rowId xmlns:a16="http://schemas.microsoft.com/office/drawing/2014/main" val="2996951091"/>
                  </a:ext>
                </a:extLst>
              </a:tr>
              <a:tr h="720178">
                <a:tc>
                  <a:txBody>
                    <a:bodyPr/>
                    <a:lstStyle/>
                    <a:p>
                      <a:pPr algn="ctr"/>
                      <a:r>
                        <a:rPr kumimoji="1" lang="ja-JP" altLang="en-US" sz="1200">
                          <a:latin typeface="Meiryo UI" panose="020B0604030504040204" pitchFamily="50" charset="-128"/>
                          <a:ea typeface="Meiryo UI" panose="020B0604030504040204" pitchFamily="50" charset="-128"/>
                        </a:rPr>
                        <a:t>代表事業者</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en-US" altLang="ja-JP" sz="1200">
                          <a:latin typeface="Meiryo UI" panose="020B0604030504040204" pitchFamily="50" charset="-128"/>
                          <a:ea typeface="Meiryo UI" panose="020B0604030504040204" pitchFamily="50" charset="-128"/>
                        </a:rPr>
                        <a:t>A</a:t>
                      </a: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en-US" altLang="ja-JP" sz="1200">
                          <a:latin typeface="Meiryo UI" panose="020B0604030504040204" pitchFamily="50" charset="-128"/>
                          <a:ea typeface="Meiryo UI" panose="020B0604030504040204" pitchFamily="50" charset="-128"/>
                        </a:rPr>
                        <a:t>xxx</a:t>
                      </a:r>
                      <a:r>
                        <a:rPr kumimoji="1" lang="ja-JP" altLang="en-US" sz="1200">
                          <a:latin typeface="Meiryo UI" panose="020B0604030504040204" pitchFamily="50" charset="-128"/>
                          <a:ea typeface="Meiryo UI" panose="020B0604030504040204" pitchFamily="50" charset="-128"/>
                        </a:rPr>
                        <a:t>株式会社</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en-US" altLang="ja-JP" sz="1200" dirty="0">
                          <a:latin typeface="Meiryo UI" panose="020B0604030504040204" pitchFamily="50" charset="-128"/>
                          <a:ea typeface="Meiryo UI" panose="020B0604030504040204" pitchFamily="50" charset="-128"/>
                        </a:rPr>
                        <a:t>xxx</a:t>
                      </a:r>
                      <a:r>
                        <a:rPr kumimoji="1" lang="ja-JP" altLang="en-US" sz="1200" dirty="0">
                          <a:latin typeface="Meiryo UI" panose="020B0604030504040204" pitchFamily="50" charset="-128"/>
                          <a:ea typeface="Meiryo UI" panose="020B0604030504040204" pitchFamily="50" charset="-128"/>
                        </a:rPr>
                        <a:t>のため、間接補助事業を円滑に推進する資金力、経営基盤を有する</a:t>
                      </a:r>
                      <a:endParaRPr kumimoji="1" lang="en-US" altLang="ja-JP" sz="1200" dirty="0">
                        <a:latin typeface="Meiryo UI" panose="020B0604030504040204" pitchFamily="50" charset="-128"/>
                        <a:ea typeface="Meiryo UI" panose="020B0604030504040204" pitchFamily="50" charset="-128"/>
                      </a:endParaRPr>
                    </a:p>
                    <a:p>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後段参照</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06743642"/>
                  </a:ext>
                </a:extLst>
              </a:tr>
              <a:tr h="720178">
                <a:tc rowSpan="5">
                  <a:txBody>
                    <a:bodyPr/>
                    <a:lstStyle/>
                    <a:p>
                      <a:pPr algn="ctr"/>
                      <a:r>
                        <a:rPr kumimoji="1" lang="ja-JP" altLang="en-US" sz="1200">
                          <a:latin typeface="Meiryo UI" panose="020B0604030504040204" pitchFamily="50" charset="-128"/>
                          <a:ea typeface="Meiryo UI" panose="020B0604030504040204" pitchFamily="50" charset="-128"/>
                        </a:rPr>
                        <a:t>共同実施者</a:t>
                      </a:r>
                      <a:endParaRPr kumimoji="1" lang="en-US" altLang="ja-JP" sz="1200">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en-US" altLang="ja-JP" sz="1200">
                          <a:latin typeface="Meiryo UI" panose="020B0604030504040204" pitchFamily="50" charset="-128"/>
                          <a:ea typeface="Meiryo UI" panose="020B0604030504040204" pitchFamily="50" charset="-128"/>
                        </a:rPr>
                        <a:t>B</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mj-ea"/>
                        <a:buNone/>
                        <a:tabLst/>
                        <a:defRPr/>
                      </a:pPr>
                      <a:r>
                        <a:rPr kumimoji="1" lang="ja-JP" altLang="en-US" sz="1200">
                          <a:latin typeface="Meiryo UI" panose="020B0604030504040204" pitchFamily="50" charset="-128"/>
                          <a:ea typeface="Meiryo UI" panose="020B0604030504040204" pitchFamily="50" charset="-128"/>
                        </a:rPr>
                        <a:t>株式会社</a:t>
                      </a:r>
                      <a:r>
                        <a:rPr kumimoji="1" lang="en-US" altLang="ja-JP" sz="1200">
                          <a:latin typeface="Meiryo UI" panose="020B0604030504040204" pitchFamily="50" charset="-128"/>
                          <a:ea typeface="Meiryo UI" panose="020B0604030504040204" pitchFamily="50" charset="-128"/>
                        </a:rPr>
                        <a:t>xx</a:t>
                      </a: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a:latin typeface="Meiryo UI" panose="020B0604030504040204" pitchFamily="50" charset="-128"/>
                          <a:ea typeface="Meiryo UI" panose="020B0604030504040204" pitchFamily="50" charset="-128"/>
                        </a:rPr>
                        <a:t>xxx</a:t>
                      </a:r>
                      <a:r>
                        <a:rPr kumimoji="1" lang="ja-JP" altLang="en-US" sz="1200">
                          <a:latin typeface="Meiryo UI" panose="020B0604030504040204" pitchFamily="50" charset="-128"/>
                          <a:ea typeface="Meiryo UI" panose="020B0604030504040204" pitchFamily="50" charset="-128"/>
                        </a:rPr>
                        <a:t>のため、間接補助事業を円滑に推進する資金力、経営基盤を有する</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70080660"/>
                  </a:ext>
                </a:extLst>
              </a:tr>
              <a:tr h="720178">
                <a:tc vMerge="1">
                  <a:txBody>
                    <a:bodyPr/>
                    <a:lstStyle/>
                    <a:p>
                      <a:pPr algn="ctr"/>
                      <a:endParaRPr kumimoji="1" lang="ja-JP" altLang="en-US" sz="120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en-US" altLang="ja-JP" sz="1200"/>
                        <a:t>C</a:t>
                      </a:r>
                      <a:endParaRPr kumimoji="1" lang="ja-JP" altLang="en-US" sz="12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a:latin typeface="Meiryo UI" panose="020B0604030504040204" pitchFamily="50" charset="-128"/>
                        <a:ea typeface="Meiryo UI" panose="020B0604030504040204" pitchFamily="50" charset="-128"/>
                      </a:endParaRP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35435985"/>
                  </a:ext>
                </a:extLst>
              </a:tr>
              <a:tr h="720178">
                <a:tc vMerge="1">
                  <a:txBody>
                    <a:bodyPr/>
                    <a:lstStyle/>
                    <a:p>
                      <a:pPr algn="ctr"/>
                      <a:endParaRPr kumimoji="1" lang="ja-JP" altLang="en-US" sz="120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en-US" altLang="ja-JP" sz="1200"/>
                        <a:t>D</a:t>
                      </a:r>
                      <a:endParaRPr kumimoji="1" lang="ja-JP" altLang="en-US" sz="12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a:latin typeface="Meiryo UI" panose="020B0604030504040204" pitchFamily="50" charset="-128"/>
                        <a:ea typeface="Meiryo UI" panose="020B0604030504040204" pitchFamily="50" charset="-128"/>
                      </a:endParaRP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394019"/>
                  </a:ext>
                </a:extLst>
              </a:tr>
              <a:tr h="720178">
                <a:tc vMerge="1">
                  <a:txBody>
                    <a:bodyPr/>
                    <a:lstStyle/>
                    <a:p>
                      <a:pPr algn="ctr"/>
                      <a:endParaRPr kumimoji="1" lang="ja-JP" altLang="en-US" sz="120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en-US" altLang="ja-JP" sz="1200"/>
                        <a:t>E</a:t>
                      </a:r>
                      <a:endParaRPr kumimoji="1" lang="ja-JP" altLang="en-US" sz="12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buFont typeface="+mj-ea"/>
                        <a:buNone/>
                      </a:pPr>
                      <a:endParaRPr kumimoji="1"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a:latin typeface="Meiryo UI" panose="020B0604030504040204" pitchFamily="50" charset="-128"/>
                        <a:ea typeface="Meiryo UI" panose="020B0604030504040204" pitchFamily="50" charset="-128"/>
                      </a:endParaRP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063774331"/>
                  </a:ext>
                </a:extLst>
              </a:tr>
              <a:tr h="720178">
                <a:tc vMerge="1">
                  <a:txBody>
                    <a:bodyPr/>
                    <a:lstStyle/>
                    <a:p>
                      <a:pPr algn="ctr"/>
                      <a:endParaRPr kumimoji="1" lang="ja-JP" altLang="en-US" sz="1200">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en-US" altLang="ja-JP" sz="1200">
                          <a:latin typeface="Meiryo UI" panose="020B0604030504040204" pitchFamily="50" charset="-128"/>
                          <a:ea typeface="Meiryo UI" panose="020B0604030504040204" pitchFamily="50" charset="-128"/>
                        </a:rPr>
                        <a:t>F</a:t>
                      </a: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24639750"/>
                  </a:ext>
                </a:extLst>
              </a:tr>
            </a:tbl>
          </a:graphicData>
        </a:graphic>
      </p:graphicFrame>
      <p:sp>
        <p:nvSpPr>
          <p:cNvPr id="2" name="正方形/長方形 1">
            <a:extLst>
              <a:ext uri="{FF2B5EF4-FFF2-40B4-BE49-F238E27FC236}">
                <a16:creationId xmlns:a16="http://schemas.microsoft.com/office/drawing/2014/main" id="{D536BC3B-1F6C-3E51-7863-4E5CC3590614}"/>
              </a:ext>
            </a:extLst>
          </p:cNvPr>
          <p:cNvSpPr/>
          <p:nvPr/>
        </p:nvSpPr>
        <p:spPr>
          <a:xfrm>
            <a:off x="2161954" y="2413688"/>
            <a:ext cx="7868093" cy="373303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幹事会社、共同実施者の全てにおける「各社における財務状況」</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→間接補助事業を円滑に推進することが可能である場合は、その理由を明記すること</a:t>
            </a:r>
            <a:endParaRPr lang="en-US" altLang="ja-JP" sz="1400" dirty="0">
              <a:solidFill>
                <a:srgbClr val="FF0000"/>
              </a:solidFill>
              <a:latin typeface="Meiryo UI" panose="020B0604030504040204" pitchFamily="50" charset="-128"/>
              <a:ea typeface="Meiryo UI" panose="020B0604030504040204" pitchFamily="50" charset="-128"/>
            </a:endParaRPr>
          </a:p>
          <a:p>
            <a:endParaRPr lang="en-US" altLang="ja-JP" sz="1400" u="sng"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3331403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C1EA83-DCE1-A120-77A8-D47377A602FA}"/>
            </a:ext>
          </a:extLst>
        </p:cNvPr>
        <p:cNvGrpSpPr/>
        <p:nvPr/>
      </p:nvGrpSpPr>
      <p:grpSpPr>
        <a:xfrm>
          <a:off x="0" y="0"/>
          <a:ext cx="0" cy="0"/>
          <a:chOff x="0" y="0"/>
          <a:chExt cx="0" cy="0"/>
        </a:xfrm>
      </p:grpSpPr>
      <p:sp>
        <p:nvSpPr>
          <p:cNvPr id="4" name="Title 1">
            <a:extLst>
              <a:ext uri="{FF2B5EF4-FFF2-40B4-BE49-F238E27FC236}">
                <a16:creationId xmlns:a16="http://schemas.microsoft.com/office/drawing/2014/main" id="{3B595344-3622-EE5A-EDC1-ECA77BD9B05B}"/>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①エ 財務の健全性</a:t>
            </a:r>
          </a:p>
        </p:txBody>
      </p:sp>
      <p:sp>
        <p:nvSpPr>
          <p:cNvPr id="9" name="正方形/長方形 8">
            <a:extLst>
              <a:ext uri="{FF2B5EF4-FFF2-40B4-BE49-F238E27FC236}">
                <a16:creationId xmlns:a16="http://schemas.microsoft.com/office/drawing/2014/main" id="{26FFD7B0-9280-CCD7-DD86-58CDEDB76F8A}"/>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5" name="Title 1">
            <a:extLst>
              <a:ext uri="{FF2B5EF4-FFF2-40B4-BE49-F238E27FC236}">
                <a16:creationId xmlns:a16="http://schemas.microsoft.com/office/drawing/2014/main" id="{530D8553-C9B5-15B0-E383-1BA4D71443D1}"/>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t>以下のとおり、間接補助事業を円滑に推進する資金力、経営基盤を有する</a:t>
            </a:r>
            <a:endParaRPr lang="en-US" altLang="ja-JP">
              <a:solidFill>
                <a:schemeClr val="tx1"/>
              </a:solidFill>
            </a:endParaRPr>
          </a:p>
        </p:txBody>
      </p:sp>
      <p:cxnSp>
        <p:nvCxnSpPr>
          <p:cNvPr id="6" name="直線コネクタ 5">
            <a:extLst>
              <a:ext uri="{FF2B5EF4-FFF2-40B4-BE49-F238E27FC236}">
                <a16:creationId xmlns:a16="http://schemas.microsoft.com/office/drawing/2014/main" id="{9BF5927A-2638-E28E-357C-D35C06A88123}"/>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aphicFrame>
        <p:nvGraphicFramePr>
          <p:cNvPr id="11" name="表 10">
            <a:extLst>
              <a:ext uri="{FF2B5EF4-FFF2-40B4-BE49-F238E27FC236}">
                <a16:creationId xmlns:a16="http://schemas.microsoft.com/office/drawing/2014/main" id="{E053F40D-7DD9-8D7C-D44A-7DE2EB8FF552}"/>
              </a:ext>
            </a:extLst>
          </p:cNvPr>
          <p:cNvGraphicFramePr>
            <a:graphicFrameLocks noGrp="1"/>
          </p:cNvGraphicFramePr>
          <p:nvPr/>
        </p:nvGraphicFramePr>
        <p:xfrm>
          <a:off x="155996" y="1710794"/>
          <a:ext cx="11879997" cy="4125045"/>
        </p:xfrm>
        <a:graphic>
          <a:graphicData uri="http://schemas.openxmlformats.org/drawingml/2006/table">
            <a:tbl>
              <a:tblPr firstRow="1" bandRow="1">
                <a:tableStyleId>{5C22544A-7EE6-4342-B048-85BDC9FD1C3A}</a:tableStyleId>
              </a:tblPr>
              <a:tblGrid>
                <a:gridCol w="1779735">
                  <a:extLst>
                    <a:ext uri="{9D8B030D-6E8A-4147-A177-3AD203B41FA5}">
                      <a16:colId xmlns:a16="http://schemas.microsoft.com/office/drawing/2014/main" val="1773031078"/>
                    </a:ext>
                  </a:extLst>
                </a:gridCol>
                <a:gridCol w="1917291">
                  <a:extLst>
                    <a:ext uri="{9D8B030D-6E8A-4147-A177-3AD203B41FA5}">
                      <a16:colId xmlns:a16="http://schemas.microsoft.com/office/drawing/2014/main" val="3449904519"/>
                    </a:ext>
                  </a:extLst>
                </a:gridCol>
                <a:gridCol w="2727657">
                  <a:extLst>
                    <a:ext uri="{9D8B030D-6E8A-4147-A177-3AD203B41FA5}">
                      <a16:colId xmlns:a16="http://schemas.microsoft.com/office/drawing/2014/main" val="2365904519"/>
                    </a:ext>
                  </a:extLst>
                </a:gridCol>
                <a:gridCol w="2727657">
                  <a:extLst>
                    <a:ext uri="{9D8B030D-6E8A-4147-A177-3AD203B41FA5}">
                      <a16:colId xmlns:a16="http://schemas.microsoft.com/office/drawing/2014/main" val="1345626013"/>
                    </a:ext>
                  </a:extLst>
                </a:gridCol>
                <a:gridCol w="2727657">
                  <a:extLst>
                    <a:ext uri="{9D8B030D-6E8A-4147-A177-3AD203B41FA5}">
                      <a16:colId xmlns:a16="http://schemas.microsoft.com/office/drawing/2014/main" val="263940247"/>
                    </a:ext>
                  </a:extLst>
                </a:gridCol>
              </a:tblGrid>
              <a:tr h="275003">
                <a:tc>
                  <a:txBody>
                    <a:bodyPr/>
                    <a:lstStyle/>
                    <a:p>
                      <a:pPr algn="ctr"/>
                      <a:r>
                        <a:rPr kumimoji="1" lang="ja-JP" altLang="en-US" sz="1200">
                          <a:latin typeface="Meiryo UI" panose="020B0604030504040204" pitchFamily="50" charset="-128"/>
                          <a:ea typeface="Meiryo UI" panose="020B0604030504040204" pitchFamily="50" charset="-128"/>
                        </a:rPr>
                        <a:t>財務項目名</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集計区分</a:t>
                      </a:r>
                      <a:r>
                        <a:rPr kumimoji="1" lang="en-US" altLang="ja-JP" sz="1200">
                          <a:latin typeface="Meiryo UI" panose="020B0604030504040204" pitchFamily="50" charset="-128"/>
                          <a:ea typeface="Meiryo UI" panose="020B0604030504040204" pitchFamily="50" charset="-128"/>
                        </a:rPr>
                        <a:t>(</a:t>
                      </a:r>
                      <a:r>
                        <a:rPr kumimoji="1" lang="ja-JP" altLang="en-US" sz="1200">
                          <a:latin typeface="Meiryo UI" panose="020B0604030504040204" pitchFamily="50" charset="-128"/>
                          <a:ea typeface="Meiryo UI" panose="020B0604030504040204" pitchFamily="50" charset="-128"/>
                        </a:rPr>
                        <a:t>単体</a:t>
                      </a:r>
                      <a:r>
                        <a:rPr kumimoji="1" lang="en-US" altLang="ja-JP" sz="1200">
                          <a:latin typeface="Meiryo UI" panose="020B0604030504040204" pitchFamily="50" charset="-128"/>
                          <a:ea typeface="Meiryo UI" panose="020B0604030504040204" pitchFamily="50" charset="-128"/>
                        </a:rPr>
                        <a:t>/</a:t>
                      </a:r>
                      <a:r>
                        <a:rPr kumimoji="1" lang="ja-JP" altLang="en-US" sz="1200">
                          <a:latin typeface="Meiryo UI" panose="020B0604030504040204" pitchFamily="50" charset="-128"/>
                          <a:ea typeface="Meiryo UI" panose="020B0604030504040204" pitchFamily="50" charset="-128"/>
                        </a:rPr>
                        <a:t>連結</a:t>
                      </a:r>
                      <a:r>
                        <a:rPr kumimoji="1" lang="en-US" altLang="ja-JP" sz="1200">
                          <a:latin typeface="Meiryo UI" panose="020B0604030504040204" pitchFamily="50" charset="-128"/>
                          <a:ea typeface="Meiryo UI" panose="020B0604030504040204" pitchFamily="50" charset="-128"/>
                        </a:rPr>
                        <a:t>)</a:t>
                      </a:r>
                      <a:endParaRPr kumimoji="1" lang="ja-JP" altLang="en-US" sz="120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1200">
                          <a:latin typeface="Meiryo UI" panose="020B0604030504040204" pitchFamily="50" charset="-128"/>
                          <a:ea typeface="Meiryo UI" panose="020B0604030504040204" pitchFamily="50" charset="-128"/>
                        </a:rPr>
                        <a:t>20xx</a:t>
                      </a:r>
                      <a:r>
                        <a:rPr kumimoji="1" lang="ja-JP" altLang="en-US" sz="1200">
                          <a:latin typeface="Meiryo UI" panose="020B0604030504040204" pitchFamily="50" charset="-128"/>
                          <a:ea typeface="Meiryo UI" panose="020B0604030504040204" pitchFamily="50" charset="-128"/>
                        </a:rPr>
                        <a:t>年</a:t>
                      </a:r>
                      <a:r>
                        <a:rPr kumimoji="1" lang="en-US" altLang="ja-JP" sz="1200">
                          <a:latin typeface="Meiryo UI" panose="020B0604030504040204" pitchFamily="50" charset="-128"/>
                          <a:ea typeface="Meiryo UI" panose="020B0604030504040204" pitchFamily="50" charset="-128"/>
                        </a:rPr>
                        <a:t>x</a:t>
                      </a:r>
                      <a:r>
                        <a:rPr kumimoji="1" lang="ja-JP" altLang="en-US" sz="1200">
                          <a:latin typeface="Meiryo UI" panose="020B0604030504040204" pitchFamily="50" charset="-128"/>
                          <a:ea typeface="Meiryo UI" panose="020B0604030504040204" pitchFamily="50" charset="-128"/>
                        </a:rPr>
                        <a:t>月期</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1200">
                          <a:latin typeface="Meiryo UI" panose="020B0604030504040204" pitchFamily="50" charset="-128"/>
                          <a:ea typeface="Meiryo UI" panose="020B0604030504040204" pitchFamily="50" charset="-128"/>
                        </a:rPr>
                        <a:t>20xx</a:t>
                      </a:r>
                      <a:r>
                        <a:rPr kumimoji="1" lang="ja-JP" altLang="en-US" sz="1200">
                          <a:latin typeface="Meiryo UI" panose="020B0604030504040204" pitchFamily="50" charset="-128"/>
                          <a:ea typeface="Meiryo UI" panose="020B0604030504040204" pitchFamily="50" charset="-128"/>
                        </a:rPr>
                        <a:t>年</a:t>
                      </a:r>
                      <a:r>
                        <a:rPr kumimoji="1" lang="en-US" altLang="ja-JP" sz="1200">
                          <a:latin typeface="Meiryo UI" panose="020B0604030504040204" pitchFamily="50" charset="-128"/>
                          <a:ea typeface="Meiryo UI" panose="020B0604030504040204" pitchFamily="50" charset="-128"/>
                        </a:rPr>
                        <a:t>x</a:t>
                      </a:r>
                      <a:r>
                        <a:rPr kumimoji="1" lang="ja-JP" altLang="en-US" sz="1200">
                          <a:latin typeface="Meiryo UI" panose="020B0604030504040204" pitchFamily="50" charset="-128"/>
                          <a:ea typeface="Meiryo UI" panose="020B0604030504040204" pitchFamily="50" charset="-128"/>
                        </a:rPr>
                        <a:t>月期</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1200">
                          <a:latin typeface="Meiryo UI" panose="020B0604030504040204" pitchFamily="50" charset="-128"/>
                          <a:ea typeface="Meiryo UI" panose="020B0604030504040204" pitchFamily="50" charset="-128"/>
                        </a:rPr>
                        <a:t>20xx</a:t>
                      </a:r>
                      <a:r>
                        <a:rPr kumimoji="1" lang="ja-JP" altLang="en-US" sz="1200">
                          <a:latin typeface="Meiryo UI" panose="020B0604030504040204" pitchFamily="50" charset="-128"/>
                          <a:ea typeface="Meiryo UI" panose="020B0604030504040204" pitchFamily="50" charset="-128"/>
                        </a:rPr>
                        <a:t>年</a:t>
                      </a:r>
                      <a:r>
                        <a:rPr kumimoji="1" lang="en-US" altLang="ja-JP" sz="1200">
                          <a:latin typeface="Meiryo UI" panose="020B0604030504040204" pitchFamily="50" charset="-128"/>
                          <a:ea typeface="Meiryo UI" panose="020B0604030504040204" pitchFamily="50" charset="-128"/>
                        </a:rPr>
                        <a:t>x</a:t>
                      </a:r>
                      <a:r>
                        <a:rPr kumimoji="1" lang="ja-JP" altLang="en-US" sz="1200">
                          <a:latin typeface="Meiryo UI" panose="020B0604030504040204" pitchFamily="50" charset="-128"/>
                          <a:ea typeface="Meiryo UI" panose="020B0604030504040204" pitchFamily="50" charset="-128"/>
                        </a:rPr>
                        <a:t>月期</a:t>
                      </a:r>
                    </a:p>
                  </a:txBody>
                  <a:tcPr>
                    <a:lnL w="12700" cap="flat" cmpd="sng" algn="ctr">
                      <a:solidFill>
                        <a:schemeClr val="tx1"/>
                      </a:solidFill>
                      <a:prstDash val="solid"/>
                      <a:round/>
                      <a:headEnd type="none" w="med" len="med"/>
                      <a:tailEnd type="none" w="med" len="med"/>
                    </a:lnL>
                    <a:lnR w="28575"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extLst>
                  <a:ext uri="{0D108BD9-81ED-4DB2-BD59-A6C34878D82A}">
                    <a16:rowId xmlns:a16="http://schemas.microsoft.com/office/drawing/2014/main" val="2996951091"/>
                  </a:ext>
                </a:extLst>
              </a:tr>
              <a:tr h="275003">
                <a:tc>
                  <a:txBody>
                    <a:bodyPr/>
                    <a:lstStyle/>
                    <a:p>
                      <a:pPr algn="ctr" fontAlgn="ctr">
                        <a:buNone/>
                      </a:pPr>
                      <a:r>
                        <a:rPr lang="ja-JP" altLang="en-US" sz="1200" b="0" i="0" u="none" strike="noStrike">
                          <a:solidFill>
                            <a:srgbClr val="000000"/>
                          </a:solidFill>
                          <a:effectLst/>
                          <a:latin typeface="Meiryo UI" panose="020B0604030504040204" pitchFamily="50" charset="-128"/>
                          <a:ea typeface="Meiryo UI" panose="020B0604030504040204" pitchFamily="50" charset="-128"/>
                        </a:rPr>
                        <a:t>売上高</a:t>
                      </a:r>
                    </a:p>
                  </a:txBody>
                  <a:tcPr marL="7620" marR="7620" marT="76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06743642"/>
                  </a:ext>
                </a:extLst>
              </a:tr>
              <a:tr h="275003">
                <a:tc>
                  <a:txBody>
                    <a:bodyPr/>
                    <a:lstStyle/>
                    <a:p>
                      <a:pPr algn="ctr" fontAlgn="ctr">
                        <a:buNone/>
                      </a:pPr>
                      <a:r>
                        <a:rPr lang="ja-JP" altLang="en-US" sz="1200" b="0" i="0" u="none" strike="noStrike">
                          <a:solidFill>
                            <a:srgbClr val="000000"/>
                          </a:solidFill>
                          <a:effectLst/>
                          <a:latin typeface="Meiryo UI" panose="020B0604030504040204" pitchFamily="50" charset="-128"/>
                          <a:ea typeface="Meiryo UI" panose="020B0604030504040204" pitchFamily="50" charset="-128"/>
                        </a:rPr>
                        <a:t>売上総利益</a:t>
                      </a:r>
                    </a:p>
                  </a:txBody>
                  <a:tcPr marL="7620" marR="7620" marT="76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21759417"/>
                  </a:ext>
                </a:extLst>
              </a:tr>
              <a:tr h="275003">
                <a:tc>
                  <a:txBody>
                    <a:bodyPr/>
                    <a:lstStyle/>
                    <a:p>
                      <a:pPr algn="ctr" fontAlgn="ctr">
                        <a:buNone/>
                      </a:pPr>
                      <a:r>
                        <a:rPr lang="ja-JP" altLang="en-US" sz="1200" b="0" i="0" u="none" strike="noStrike">
                          <a:solidFill>
                            <a:srgbClr val="000000"/>
                          </a:solidFill>
                          <a:effectLst/>
                          <a:latin typeface="Meiryo UI" panose="020B0604030504040204" pitchFamily="50" charset="-128"/>
                          <a:ea typeface="Meiryo UI" panose="020B0604030504040204" pitchFamily="50" charset="-128"/>
                        </a:rPr>
                        <a:t>営業利益</a:t>
                      </a:r>
                      <a:endParaRPr lang="zh-CN" altLang="en-US" sz="1200" b="0" i="0" u="none" strike="noStrike">
                        <a:solidFill>
                          <a:srgbClr val="000000"/>
                        </a:solidFill>
                        <a:effectLst/>
                        <a:latin typeface="Meiryo UI" panose="020B0604030504040204" pitchFamily="50" charset="-128"/>
                        <a:ea typeface="Meiryo UI" panose="020B0604030504040204" pitchFamily="50" charset="-128"/>
                      </a:endParaRPr>
                    </a:p>
                  </a:txBody>
                  <a:tcPr marL="7620" marR="7620" marT="76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47487070"/>
                  </a:ext>
                </a:extLst>
              </a:tr>
              <a:tr h="275003">
                <a:tc>
                  <a:txBody>
                    <a:bodyPr/>
                    <a:lstStyle/>
                    <a:p>
                      <a:pPr algn="ctr" fontAlgn="ctr">
                        <a:buNone/>
                      </a:pPr>
                      <a:r>
                        <a:rPr lang="zh-CN" altLang="en-US" sz="1200" b="0" i="0" u="none" strike="noStrike">
                          <a:solidFill>
                            <a:srgbClr val="000000"/>
                          </a:solidFill>
                          <a:effectLst/>
                          <a:latin typeface="Meiryo UI" panose="020B0604030504040204" pitchFamily="50" charset="-128"/>
                          <a:ea typeface="Meiryo UI" panose="020B0604030504040204" pitchFamily="50" charset="-128"/>
                        </a:rPr>
                        <a:t>税引前当期純利益</a:t>
                      </a:r>
                    </a:p>
                  </a:txBody>
                  <a:tcPr marL="7620" marR="7620" marT="76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53577126"/>
                  </a:ext>
                </a:extLst>
              </a:tr>
              <a:tr h="275003">
                <a:tc>
                  <a:txBody>
                    <a:bodyPr/>
                    <a:lstStyle/>
                    <a:p>
                      <a:pPr algn="ctr" fontAlgn="ctr">
                        <a:buNone/>
                      </a:pPr>
                      <a:r>
                        <a:rPr lang="ja-JP" altLang="en-US" sz="1200" b="0" i="0" u="none" strike="noStrike">
                          <a:solidFill>
                            <a:srgbClr val="000000"/>
                          </a:solidFill>
                          <a:effectLst/>
                          <a:latin typeface="Meiryo UI" panose="020B0604030504040204" pitchFamily="50" charset="-128"/>
                          <a:ea typeface="Meiryo UI" panose="020B0604030504040204" pitchFamily="50" charset="-128"/>
                        </a:rPr>
                        <a:t>当期純利益</a:t>
                      </a:r>
                    </a:p>
                  </a:txBody>
                  <a:tcPr marL="7620" marR="7620" marT="76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mj-ea"/>
                        <a:buNone/>
                        <a:tabLst/>
                        <a:defRPr/>
                      </a:pP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 typeface="+mj-ea"/>
                        <a:buNone/>
                        <a:tabLst/>
                        <a:defRPr/>
                      </a:pP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 typeface="+mj-ea"/>
                        <a:buNone/>
                        <a:tabLst/>
                        <a:defRPr/>
                      </a:pP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70080660"/>
                  </a:ext>
                </a:extLst>
              </a:tr>
              <a:tr h="275003">
                <a:tc>
                  <a:txBody>
                    <a:bodyPr/>
                    <a:lstStyle/>
                    <a:p>
                      <a:pPr algn="ctr" fontAlgn="ctr">
                        <a:buNone/>
                      </a:pPr>
                      <a:r>
                        <a:rPr lang="ja-JP" altLang="en-US" sz="1200" b="0" i="0" u="none" strike="noStrike">
                          <a:solidFill>
                            <a:srgbClr val="000000"/>
                          </a:solidFill>
                          <a:effectLst/>
                          <a:latin typeface="Meiryo UI" panose="020B0604030504040204" pitchFamily="50" charset="-128"/>
                          <a:ea typeface="Meiryo UI" panose="020B0604030504040204" pitchFamily="50" charset="-128"/>
                        </a:rPr>
                        <a:t>純資産</a:t>
                      </a:r>
                    </a:p>
                  </a:txBody>
                  <a:tcPr marL="7620" marR="7620" marT="76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35435985"/>
                  </a:ext>
                </a:extLst>
              </a:tr>
              <a:tr h="275003">
                <a:tc>
                  <a:txBody>
                    <a:bodyPr/>
                    <a:lstStyle/>
                    <a:p>
                      <a:pPr algn="ctr" fontAlgn="ctr">
                        <a:buNone/>
                      </a:pPr>
                      <a:r>
                        <a:rPr lang="ja-JP" altLang="en-US" sz="1200" b="0" i="0" u="none" strike="noStrike">
                          <a:solidFill>
                            <a:srgbClr val="000000"/>
                          </a:solidFill>
                          <a:effectLst/>
                          <a:latin typeface="Meiryo UI" panose="020B0604030504040204" pitchFamily="50" charset="-128"/>
                          <a:ea typeface="Meiryo UI" panose="020B0604030504040204" pitchFamily="50" charset="-128"/>
                        </a:rPr>
                        <a:t>自己資本</a:t>
                      </a:r>
                    </a:p>
                  </a:txBody>
                  <a:tcPr marL="7620" marR="7620" marT="76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394019"/>
                  </a:ext>
                </a:extLst>
              </a:tr>
              <a:tr h="275003">
                <a:tc>
                  <a:txBody>
                    <a:bodyPr/>
                    <a:lstStyle/>
                    <a:p>
                      <a:pPr algn="ctr" fontAlgn="ctr">
                        <a:buNone/>
                      </a:pPr>
                      <a:r>
                        <a:rPr lang="ja-JP" altLang="en-US" sz="1200" b="0" i="0" u="none" strike="noStrike">
                          <a:solidFill>
                            <a:srgbClr val="000000"/>
                          </a:solidFill>
                          <a:effectLst/>
                          <a:latin typeface="Meiryo UI" panose="020B0604030504040204" pitchFamily="50" charset="-128"/>
                          <a:ea typeface="Meiryo UI" panose="020B0604030504040204" pitchFamily="50" charset="-128"/>
                        </a:rPr>
                        <a:t>株主資本</a:t>
                      </a:r>
                    </a:p>
                  </a:txBody>
                  <a:tcPr marL="7620" marR="7620" marT="76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buFont typeface="+mj-ea"/>
                        <a:buNone/>
                      </a:pPr>
                      <a:endParaRPr kumimoji="1"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lgn="r">
                        <a:buFont typeface="+mj-ea"/>
                        <a:buNone/>
                      </a:pPr>
                      <a:endParaRPr kumimoji="1"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lgn="r">
                        <a:buFont typeface="+mj-ea"/>
                        <a:buNone/>
                      </a:pPr>
                      <a:endParaRPr kumimoji="1"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063774331"/>
                  </a:ext>
                </a:extLst>
              </a:tr>
              <a:tr h="275003">
                <a:tc>
                  <a:txBody>
                    <a:bodyPr/>
                    <a:lstStyle/>
                    <a:p>
                      <a:pPr algn="ctr" fontAlgn="ctr">
                        <a:buNone/>
                      </a:pPr>
                      <a:r>
                        <a:rPr lang="ja-JP" altLang="en-US" sz="1200" b="0" i="0" u="none" strike="noStrike">
                          <a:solidFill>
                            <a:srgbClr val="000000"/>
                          </a:solidFill>
                          <a:effectLst/>
                          <a:latin typeface="Meiryo UI" panose="020B0604030504040204" pitchFamily="50" charset="-128"/>
                          <a:ea typeface="Meiryo UI" panose="020B0604030504040204" pitchFamily="50" charset="-128"/>
                        </a:rPr>
                        <a:t>総資産</a:t>
                      </a:r>
                    </a:p>
                  </a:txBody>
                  <a:tcPr marL="7620" marR="7620" marT="76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24639750"/>
                  </a:ext>
                </a:extLst>
              </a:tr>
              <a:tr h="275003">
                <a:tc>
                  <a:txBody>
                    <a:bodyPr/>
                    <a:lstStyle/>
                    <a:p>
                      <a:pPr algn="ctr" fontAlgn="ctr">
                        <a:buNone/>
                      </a:pPr>
                      <a:r>
                        <a:rPr lang="ja-JP" altLang="en-US" sz="1200" b="0" i="0" u="none" strike="noStrike">
                          <a:solidFill>
                            <a:srgbClr val="000000"/>
                          </a:solidFill>
                          <a:effectLst/>
                          <a:latin typeface="Meiryo UI" panose="020B0604030504040204" pitchFamily="50" charset="-128"/>
                          <a:ea typeface="Meiryo UI" panose="020B0604030504040204" pitchFamily="50" charset="-128"/>
                        </a:rPr>
                        <a:t>流動資産</a:t>
                      </a:r>
                    </a:p>
                  </a:txBody>
                  <a:tcPr marL="7620" marR="7620" marT="76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mj-ea"/>
                        <a:buNone/>
                        <a:tabLst/>
                        <a:defRPr/>
                      </a:pP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 typeface="+mj-ea"/>
                        <a:buNone/>
                        <a:tabLst/>
                        <a:defRPr/>
                      </a:pP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 typeface="+mj-ea"/>
                        <a:buNone/>
                        <a:tabLst/>
                        <a:defRPr/>
                      </a:pP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90086144"/>
                  </a:ext>
                </a:extLst>
              </a:tr>
              <a:tr h="275003">
                <a:tc>
                  <a:txBody>
                    <a:bodyPr/>
                    <a:lstStyle/>
                    <a:p>
                      <a:pPr algn="ctr" fontAlgn="ctr">
                        <a:buNone/>
                      </a:pPr>
                      <a:r>
                        <a:rPr lang="ja-JP" altLang="en-US" sz="1200" b="0" i="0" u="none" strike="noStrike">
                          <a:solidFill>
                            <a:srgbClr val="000000"/>
                          </a:solidFill>
                          <a:effectLst/>
                          <a:latin typeface="Meiryo UI" panose="020B0604030504040204" pitchFamily="50" charset="-128"/>
                          <a:ea typeface="Meiryo UI" panose="020B0604030504040204" pitchFamily="50" charset="-128"/>
                        </a:rPr>
                        <a:t>流動負債</a:t>
                      </a:r>
                    </a:p>
                  </a:txBody>
                  <a:tcPr marL="7620" marR="7620" marT="76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215454198"/>
                  </a:ext>
                </a:extLst>
              </a:tr>
              <a:tr h="275003">
                <a:tc>
                  <a:txBody>
                    <a:bodyPr/>
                    <a:lstStyle/>
                    <a:p>
                      <a:pPr algn="ctr" fontAlgn="ctr">
                        <a:buNone/>
                      </a:pPr>
                      <a:r>
                        <a:rPr lang="ja-JP" altLang="en-US" sz="1200" b="0" i="0" u="none" strike="noStrike">
                          <a:solidFill>
                            <a:srgbClr val="000000"/>
                          </a:solidFill>
                          <a:effectLst/>
                          <a:latin typeface="Meiryo UI" panose="020B0604030504040204" pitchFamily="50" charset="-128"/>
                          <a:ea typeface="Meiryo UI" panose="020B0604030504040204" pitchFamily="50" charset="-128"/>
                        </a:rPr>
                        <a:t>有利子負債</a:t>
                      </a:r>
                    </a:p>
                  </a:txBody>
                  <a:tcPr marL="7620" marR="7620" marT="76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05939216"/>
                  </a:ext>
                </a:extLst>
              </a:tr>
              <a:tr h="275003">
                <a:tc>
                  <a:txBody>
                    <a:bodyPr/>
                    <a:lstStyle/>
                    <a:p>
                      <a:pPr algn="ctr" fontAlgn="ctr">
                        <a:buNone/>
                      </a:pPr>
                      <a:r>
                        <a:rPr lang="ja-JP" altLang="en-US" sz="1200" b="0" i="0" u="none" strike="noStrike">
                          <a:solidFill>
                            <a:srgbClr val="000000"/>
                          </a:solidFill>
                          <a:effectLst/>
                          <a:latin typeface="Meiryo UI" panose="020B0604030504040204" pitchFamily="50" charset="-128"/>
                          <a:ea typeface="Meiryo UI" panose="020B0604030504040204" pitchFamily="50" charset="-128"/>
                        </a:rPr>
                        <a:t>営業キャッシュフロー</a:t>
                      </a:r>
                      <a:endParaRPr lang="en-US" sz="1200" b="0" i="0" u="none" strike="noStrike">
                        <a:solidFill>
                          <a:srgbClr val="000000"/>
                        </a:solidFill>
                        <a:effectLst/>
                        <a:latin typeface="Meiryo UI" panose="020B0604030504040204" pitchFamily="50" charset="-128"/>
                        <a:ea typeface="Meiryo UI" panose="020B0604030504040204" pitchFamily="50" charset="-128"/>
                      </a:endParaRPr>
                    </a:p>
                  </a:txBody>
                  <a:tcPr marL="7620" marR="7620" marT="76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buFont typeface="+mj-ea"/>
                        <a:buNone/>
                      </a:pPr>
                      <a:endParaRPr kumimoji="1"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lgn="r">
                        <a:buFont typeface="+mj-ea"/>
                        <a:buNone/>
                      </a:pPr>
                      <a:endParaRPr kumimoji="1"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lgn="r">
                        <a:buFont typeface="+mj-ea"/>
                        <a:buNone/>
                      </a:pPr>
                      <a:endParaRPr kumimoji="1"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61908676"/>
                  </a:ext>
                </a:extLst>
              </a:tr>
              <a:tr h="275003">
                <a:tc>
                  <a:txBody>
                    <a:bodyPr/>
                    <a:lstStyle/>
                    <a:p>
                      <a:pPr algn="ctr" fontAlgn="ctr">
                        <a:buNone/>
                      </a:pPr>
                      <a:r>
                        <a:rPr lang="ja-JP" altLang="en-US" sz="1200" b="0" i="0" u="none" strike="noStrike">
                          <a:solidFill>
                            <a:srgbClr val="000000"/>
                          </a:solidFill>
                          <a:effectLst/>
                          <a:latin typeface="Meiryo UI" panose="020B0604030504040204" pitchFamily="50" charset="-128"/>
                          <a:ea typeface="Meiryo UI" panose="020B0604030504040204" pitchFamily="50" charset="-128"/>
                        </a:rPr>
                        <a:t>投資キャッシュフロー</a:t>
                      </a:r>
                      <a:endParaRPr lang="en-US" sz="1200" b="0" i="0" u="none" strike="noStrike">
                        <a:solidFill>
                          <a:srgbClr val="000000"/>
                        </a:solidFill>
                        <a:effectLst/>
                        <a:latin typeface="Meiryo UI" panose="020B0604030504040204" pitchFamily="50" charset="-128"/>
                        <a:ea typeface="Meiryo UI" panose="020B0604030504040204" pitchFamily="50" charset="-128"/>
                      </a:endParaRPr>
                    </a:p>
                  </a:txBody>
                  <a:tcPr marL="7620" marR="7620" marT="76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82283148"/>
                  </a:ext>
                </a:extLst>
              </a:tr>
            </a:tbl>
          </a:graphicData>
        </a:graphic>
      </p:graphicFrame>
      <p:sp>
        <p:nvSpPr>
          <p:cNvPr id="12" name="正方形/長方形 11">
            <a:extLst>
              <a:ext uri="{FF2B5EF4-FFF2-40B4-BE49-F238E27FC236}">
                <a16:creationId xmlns:a16="http://schemas.microsoft.com/office/drawing/2014/main" id="{D8AD4817-8347-C12A-D64D-34C3CD30483B}"/>
              </a:ext>
            </a:extLst>
          </p:cNvPr>
          <p:cNvSpPr/>
          <p:nvPr/>
        </p:nvSpPr>
        <p:spPr>
          <a:xfrm>
            <a:off x="1218000" y="2454675"/>
            <a:ext cx="9756000" cy="2700000"/>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直近</a:t>
            </a:r>
            <a:r>
              <a:rPr lang="en-US" altLang="ja-JP" sz="1400">
                <a:solidFill>
                  <a:srgbClr val="FF0000"/>
                </a:solidFill>
                <a:latin typeface="Meiryo UI" panose="020B0604030504040204" pitchFamily="50" charset="-128"/>
                <a:ea typeface="Meiryo UI" panose="020B0604030504040204" pitchFamily="50" charset="-128"/>
              </a:rPr>
              <a:t>3</a:t>
            </a:r>
            <a:r>
              <a:rPr lang="ja-JP" altLang="en-US" sz="1400">
                <a:solidFill>
                  <a:srgbClr val="FF0000"/>
                </a:solidFill>
                <a:latin typeface="Meiryo UI" panose="020B0604030504040204" pitchFamily="50" charset="-128"/>
                <a:ea typeface="Meiryo UI" panose="020B0604030504040204" pitchFamily="50" charset="-128"/>
              </a:rPr>
              <a:t>か年の財務項目</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 各項目について、以下の通り記載すること。なお、共同申請の場合は、代表事業者についてのみ記載すること。</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集計区分は、可能な範囲で単体の値を記載すること</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財務項目の値は小数第</a:t>
            </a:r>
            <a:r>
              <a:rPr lang="en-US" altLang="ja-JP" sz="1400">
                <a:solidFill>
                  <a:srgbClr val="FF0000"/>
                </a:solidFill>
                <a:latin typeface="Meiryo UI" panose="020B0604030504040204" pitchFamily="50" charset="-128"/>
                <a:ea typeface="Meiryo UI" panose="020B0604030504040204" pitchFamily="50" charset="-128"/>
              </a:rPr>
              <a:t>1</a:t>
            </a:r>
            <a:r>
              <a:rPr lang="ja-JP" altLang="en-US" sz="1400">
                <a:solidFill>
                  <a:srgbClr val="FF0000"/>
                </a:solidFill>
                <a:latin typeface="Meiryo UI" panose="020B0604030504040204" pitchFamily="50" charset="-128"/>
                <a:ea typeface="Meiryo UI" panose="020B0604030504040204" pitchFamily="50" charset="-128"/>
              </a:rPr>
              <a:t>位を四捨五入して整数値で記載すること。切り捨ての場合は、その旨を表下の備考欄に記載すること</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営業利益などがマイナスとなった場合は、「△」などを利用せず、「</a:t>
            </a:r>
            <a:r>
              <a:rPr lang="en-US" altLang="ja-JP" sz="1400">
                <a:solidFill>
                  <a:srgbClr val="FF0000"/>
                </a:solidFill>
                <a:latin typeface="Meiryo UI" panose="020B0604030504040204" pitchFamily="50" charset="-128"/>
                <a:ea typeface="Meiryo UI" panose="020B0604030504040204" pitchFamily="50" charset="-128"/>
              </a:rPr>
              <a:t>-</a:t>
            </a:r>
            <a:r>
              <a:rPr lang="ja-JP" altLang="en-US" sz="1400">
                <a:solidFill>
                  <a:srgbClr val="FF0000"/>
                </a:solidFill>
                <a:latin typeface="Meiryo UI" panose="020B0604030504040204" pitchFamily="50" charset="-128"/>
                <a:ea typeface="Meiryo UI" panose="020B0604030504040204" pitchFamily="50" charset="-128"/>
              </a:rPr>
              <a:t>」を用いて数値を記載すること</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有利子負債など集計を行っていない財務項目がある場合は、空白にしたうえで、その旨を備考欄に記載すること。</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その他補足事項がある場合は、備考欄に記載すること</a:t>
            </a: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u="sng">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lang="en-US" altLang="ja-JP" sz="1400" u="sng">
              <a:solidFill>
                <a:schemeClr val="tx1"/>
              </a:solidFill>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835F67FE-16BE-BD36-F093-7F5CF41BDE51}"/>
              </a:ext>
            </a:extLst>
          </p:cNvPr>
          <p:cNvSpPr/>
          <p:nvPr/>
        </p:nvSpPr>
        <p:spPr bwMode="gray">
          <a:xfrm>
            <a:off x="155994" y="5898557"/>
            <a:ext cx="11880001" cy="787993"/>
          </a:xfrm>
          <a:prstGeom prst="rect">
            <a:avLst/>
          </a:prstGeom>
          <a:noFill/>
          <a:ln>
            <a:solidFill>
              <a:schemeClr val="tx1">
                <a:lumMod val="50000"/>
                <a:lumOff val="50000"/>
              </a:schemeClr>
            </a:solidFill>
            <a:prstDash val="solid"/>
          </a:ln>
        </p:spPr>
        <p:txBody>
          <a:bodyPr vert="horz" wrap="square" lIns="88641" tIns="44321" rIns="88641" bIns="44321" numCol="1" rtlCol="0" anchor="t" anchorCtr="0" compatLnSpc="1">
            <a:prstTxWarp prst="textNoShape">
              <a:avLst/>
            </a:prstTxWarp>
          </a:bodyPr>
          <a:lstStyle/>
          <a:p>
            <a:r>
              <a:rPr lang="ja-JP" altLang="en-US" sz="1200">
                <a:latin typeface="Meiryo UI" panose="020B0604030504040204" pitchFamily="50" charset="-128"/>
                <a:ea typeface="Meiryo UI" panose="020B0604030504040204" pitchFamily="50" charset="-128"/>
              </a:rPr>
              <a:t>備考）</a:t>
            </a:r>
            <a:endParaRPr lang="en-US" altLang="ja-JP" sz="1200">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FDFFDECE-5207-E603-C89D-56F46B21D97F}"/>
              </a:ext>
            </a:extLst>
          </p:cNvPr>
          <p:cNvSpPr/>
          <p:nvPr/>
        </p:nvSpPr>
        <p:spPr bwMode="gray">
          <a:xfrm>
            <a:off x="10610850" y="1452286"/>
            <a:ext cx="1425145" cy="258508"/>
          </a:xfrm>
          <a:prstGeom prst="rect">
            <a:avLst/>
          </a:prstGeom>
          <a:noFill/>
          <a:ln>
            <a:noFill/>
            <a:prstDash val="solid"/>
          </a:ln>
        </p:spPr>
        <p:txBody>
          <a:bodyPr vert="horz" wrap="square" lIns="88641" tIns="44321" rIns="88641" bIns="44321" numCol="1" rtlCol="0" anchor="t" anchorCtr="0" compatLnSpc="1">
            <a:prstTxWarp prst="textNoShape">
              <a:avLst/>
            </a:prstTxWarp>
          </a:bodyPr>
          <a:lstStyle/>
          <a:p>
            <a:pPr algn="r"/>
            <a:r>
              <a:rPr lang="ja-JP" altLang="en-US" sz="1200">
                <a:latin typeface="Meiryo UI" panose="020B0604030504040204" pitchFamily="50" charset="-128"/>
                <a:ea typeface="Meiryo UI" panose="020B0604030504040204" pitchFamily="50" charset="-128"/>
              </a:rPr>
              <a:t>（単位：百万円）</a:t>
            </a:r>
            <a:endParaRPr lang="en-US" altLang="ja-JP" sz="1200">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80C388A1-FB25-2C56-0AA7-2012D9212F35}"/>
              </a:ext>
            </a:extLst>
          </p:cNvPr>
          <p:cNvSpPr/>
          <p:nvPr/>
        </p:nvSpPr>
        <p:spPr bwMode="gray">
          <a:xfrm>
            <a:off x="155994" y="1452286"/>
            <a:ext cx="3768306" cy="258508"/>
          </a:xfrm>
          <a:prstGeom prst="rect">
            <a:avLst/>
          </a:prstGeom>
          <a:noFill/>
          <a:ln>
            <a:noFill/>
            <a:prstDash val="solid"/>
          </a:ln>
        </p:spPr>
        <p:txBody>
          <a:bodyPr vert="horz" wrap="square" lIns="88641" tIns="44321" rIns="88641" bIns="44321" numCol="1" rtlCol="0" anchor="t" anchorCtr="0" compatLnSpc="1">
            <a:prstTxWarp prst="textNoShape">
              <a:avLst/>
            </a:prstTxWarp>
          </a:bodyPr>
          <a:lstStyle/>
          <a:p>
            <a:r>
              <a:rPr lang="ja-JP" altLang="en-US" sz="1200">
                <a:latin typeface="Meiryo UI" panose="020B0604030504040204" pitchFamily="50" charset="-128"/>
                <a:ea typeface="Meiryo UI" panose="020B0604030504040204" pitchFamily="50" charset="-128"/>
              </a:rPr>
              <a:t>事業者名：</a:t>
            </a:r>
            <a:r>
              <a:rPr lang="en-US" altLang="ja-JP" sz="1200">
                <a:latin typeface="Meiryo UI" panose="020B0604030504040204" pitchFamily="50" charset="-128"/>
                <a:ea typeface="Meiryo UI" panose="020B0604030504040204" pitchFamily="50" charset="-128"/>
              </a:rPr>
              <a:t>xxx</a:t>
            </a:r>
            <a:r>
              <a:rPr lang="ja-JP" altLang="en-US" sz="1200">
                <a:latin typeface="Meiryo UI" panose="020B0604030504040204" pitchFamily="50" charset="-128"/>
                <a:ea typeface="Meiryo UI" panose="020B0604030504040204" pitchFamily="50" charset="-128"/>
              </a:rPr>
              <a:t>（</a:t>
            </a:r>
            <a:r>
              <a:rPr lang="en-US" altLang="ja-JP" sz="1200">
                <a:latin typeface="Meiryo UI" panose="020B0604030504040204" pitchFamily="50" charset="-128"/>
                <a:ea typeface="Meiryo UI" panose="020B0604030504040204" pitchFamily="50" charset="-128"/>
              </a:rPr>
              <a:t>※</a:t>
            </a:r>
            <a:r>
              <a:rPr lang="ja-JP" altLang="en-US" sz="1200">
                <a:latin typeface="Meiryo UI" panose="020B0604030504040204" pitchFamily="50" charset="-128"/>
                <a:ea typeface="Meiryo UI" panose="020B0604030504040204" pitchFamily="50" charset="-128"/>
              </a:rPr>
              <a:t>共同申請の場合は、代表事業者）</a:t>
            </a:r>
            <a:endParaRPr lang="en-US" altLang="ja-JP" sz="120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17164184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2">
            <a:lumMod val="10000"/>
            <a:lumOff val="90000"/>
          </a:schemeClr>
        </a:solidFill>
        <a:effectLst/>
      </p:bgPr>
    </p:bg>
    <p:spTree>
      <p:nvGrpSpPr>
        <p:cNvPr id="1" name="">
          <a:extLst>
            <a:ext uri="{FF2B5EF4-FFF2-40B4-BE49-F238E27FC236}">
              <a16:creationId xmlns:a16="http://schemas.microsoft.com/office/drawing/2014/main" id="{4ACC7475-8868-F40B-1F06-CF79E0F7E9DE}"/>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49CDEF5C-26F9-38E3-C8ED-DAA4B5D50F1F}"/>
              </a:ext>
            </a:extLst>
          </p:cNvPr>
          <p:cNvSpPr/>
          <p:nvPr>
            <p:custDataLst>
              <p:tags r:id="rId2"/>
            </p:custDataLst>
          </p:nvPr>
        </p:nvSpPr>
        <p:spPr>
          <a:xfrm>
            <a:off x="244803" y="1827160"/>
            <a:ext cx="11658164"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marL="0" marR="0" lvl="0" indent="0" algn="ctr" defTabSz="914400" rtl="0" eaLnBrk="1" fontAlgn="auto" latinLnBrk="0" hangingPunct="1">
              <a:lnSpc>
                <a:spcPts val="6000"/>
              </a:lnSpc>
              <a:spcBef>
                <a:spcPts val="0"/>
              </a:spcBef>
              <a:spcAft>
                <a:spcPts val="0"/>
              </a:spcAft>
              <a:buClrTx/>
              <a:buSzTx/>
              <a:buFontTx/>
              <a:buNone/>
              <a:tabLst/>
              <a:defRPr/>
            </a:pPr>
            <a:r>
              <a:rPr lang="ja-JP" altLang="en-US" sz="4800">
                <a:solidFill>
                  <a:prstClr val="black"/>
                </a:solidFill>
                <a:latin typeface="Meiryo UI" panose="020B0604030504040204" pitchFamily="50" charset="-128"/>
                <a:ea typeface="Meiryo UI" panose="020B0604030504040204" pitchFamily="50" charset="-128"/>
              </a:rPr>
              <a:t>②間接補助事業の実現性に関する</a:t>
            </a:r>
            <a:r>
              <a:rPr kumimoji="1" lang="ja-JP" altLang="en-US" sz="48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審査</a:t>
            </a:r>
            <a:endParaRPr kumimoji="1" lang="en-US" altLang="ja-JP" sz="48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48268750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A7422F-A847-1DC6-F34D-336ABC479C91}"/>
            </a:ext>
          </a:extLst>
        </p:cNvPr>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7D893B15-ED3E-9F8B-B767-C4F2BEE5ED8B}"/>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561" imgH="561" progId="TCLayout.ActiveDocument.1">
                  <p:embed/>
                </p:oleObj>
              </mc:Choice>
              <mc:Fallback>
                <p:oleObj name="think-cellスライド" r:id="rId4" imgW="561" imgH="561" progId="TCLayout.ActiveDocument.1">
                  <p:embed/>
                  <p:pic>
                    <p:nvPicPr>
                      <p:cNvPr id="3" name="think-cell data - do not delete" hidden="1">
                        <a:extLst>
                          <a:ext uri="{FF2B5EF4-FFF2-40B4-BE49-F238E27FC236}">
                            <a16:creationId xmlns:a16="http://schemas.microsoft.com/office/drawing/2014/main" id="{7D893B15-ED3E-9F8B-B767-C4F2BEE5ED8B}"/>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1" name="Title 1">
            <a:extLst>
              <a:ext uri="{FF2B5EF4-FFF2-40B4-BE49-F238E27FC236}">
                <a16:creationId xmlns:a16="http://schemas.microsoft.com/office/drawing/2014/main" id="{39DAAEFF-EE28-4580-2341-16669A88C894}"/>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②</a:t>
            </a:r>
            <a:r>
              <a:rPr lang="en-US" altLang="ja-JP" sz="2000">
                <a:solidFill>
                  <a:schemeClr val="tx1">
                    <a:lumMod val="50000"/>
                    <a:lumOff val="50000"/>
                  </a:schemeClr>
                </a:solidFill>
              </a:rPr>
              <a:t> </a:t>
            </a:r>
            <a:r>
              <a:rPr lang="ja-JP" altLang="en-US" sz="2000">
                <a:solidFill>
                  <a:schemeClr val="tx1">
                    <a:lumMod val="50000"/>
                    <a:lumOff val="50000"/>
                  </a:schemeClr>
                </a:solidFill>
              </a:rPr>
              <a:t>ア 間接補助事業の実施内容及びスケジュール</a:t>
            </a:r>
          </a:p>
        </p:txBody>
      </p:sp>
      <p:sp>
        <p:nvSpPr>
          <p:cNvPr id="6" name="Title 1">
            <a:extLst>
              <a:ext uri="{FF2B5EF4-FFF2-40B4-BE49-F238E27FC236}">
                <a16:creationId xmlns:a16="http://schemas.microsoft.com/office/drawing/2014/main" id="{2825A08F-2C57-639C-1C4B-58299DD1A59D}"/>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en-US" altLang="ja-JP">
                <a:solidFill>
                  <a:schemeClr val="tx1"/>
                </a:solidFill>
              </a:rPr>
              <a:t>xx</a:t>
            </a:r>
            <a:r>
              <a:rPr lang="ja-JP" altLang="en-US">
                <a:solidFill>
                  <a:schemeClr val="tx1"/>
                </a:solidFill>
              </a:rPr>
              <a:t>を目的として、</a:t>
            </a:r>
            <a:r>
              <a:rPr lang="en-US" altLang="ja-JP">
                <a:solidFill>
                  <a:schemeClr val="tx1"/>
                </a:solidFill>
              </a:rPr>
              <a:t>xx</a:t>
            </a:r>
            <a:r>
              <a:rPr lang="ja-JP" altLang="en-US">
                <a:solidFill>
                  <a:schemeClr val="tx1"/>
                </a:solidFill>
              </a:rPr>
              <a:t>を実施する。具体的には</a:t>
            </a:r>
            <a:r>
              <a:rPr lang="en-US" altLang="ja-JP">
                <a:solidFill>
                  <a:schemeClr val="tx1"/>
                </a:solidFill>
              </a:rPr>
              <a:t>xx</a:t>
            </a:r>
            <a:r>
              <a:rPr lang="ja-JP" altLang="en-US">
                <a:solidFill>
                  <a:schemeClr val="tx1"/>
                </a:solidFill>
              </a:rPr>
              <a:t>などの設備を導入する</a:t>
            </a:r>
            <a:endParaRPr kumimoji="1" lang="en-US" altLang="ja-JP">
              <a:solidFill>
                <a:schemeClr val="tx1"/>
              </a:solidFill>
            </a:endParaRPr>
          </a:p>
        </p:txBody>
      </p:sp>
      <p:cxnSp>
        <p:nvCxnSpPr>
          <p:cNvPr id="7" name="直線コネクタ 6">
            <a:extLst>
              <a:ext uri="{FF2B5EF4-FFF2-40B4-BE49-F238E27FC236}">
                <a16:creationId xmlns:a16="http://schemas.microsoft.com/office/drawing/2014/main" id="{F3E166E9-8CC7-9897-B458-C70C72CDDEE4}"/>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0" name="正方形/長方形 9">
            <a:extLst>
              <a:ext uri="{FF2B5EF4-FFF2-40B4-BE49-F238E27FC236}">
                <a16:creationId xmlns:a16="http://schemas.microsoft.com/office/drawing/2014/main" id="{D789C2E2-63D5-146B-30F5-8AAFE3A1C40D}"/>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grpSp>
        <p:nvGrpSpPr>
          <p:cNvPr id="13" name="グループ化 12">
            <a:extLst>
              <a:ext uri="{FF2B5EF4-FFF2-40B4-BE49-F238E27FC236}">
                <a16:creationId xmlns:a16="http://schemas.microsoft.com/office/drawing/2014/main" id="{E363FABA-3EC2-BA6F-90C8-0B38F0CB80F6}"/>
              </a:ext>
            </a:extLst>
          </p:cNvPr>
          <p:cNvGrpSpPr/>
          <p:nvPr/>
        </p:nvGrpSpPr>
        <p:grpSpPr>
          <a:xfrm>
            <a:off x="180000" y="4197961"/>
            <a:ext cx="5702400" cy="288000"/>
            <a:chOff x="156000" y="1879963"/>
            <a:chExt cx="5760000" cy="288000"/>
          </a:xfrm>
        </p:grpSpPr>
        <p:sp>
          <p:nvSpPr>
            <p:cNvPr id="14" name="正方形/長方形 13">
              <a:extLst>
                <a:ext uri="{FF2B5EF4-FFF2-40B4-BE49-F238E27FC236}">
                  <a16:creationId xmlns:a16="http://schemas.microsoft.com/office/drawing/2014/main" id="{068B4966-839B-88CF-2589-9C6C40234F2B}"/>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導入設備の系統図</a:t>
              </a:r>
            </a:p>
          </p:txBody>
        </p:sp>
        <p:cxnSp>
          <p:nvCxnSpPr>
            <p:cNvPr id="15" name="直線コネクタ 14">
              <a:extLst>
                <a:ext uri="{FF2B5EF4-FFF2-40B4-BE49-F238E27FC236}">
                  <a16:creationId xmlns:a16="http://schemas.microsoft.com/office/drawing/2014/main" id="{8528AD2B-883C-097D-1397-5FF9B191CBAA}"/>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6" name="グループ化 15">
            <a:extLst>
              <a:ext uri="{FF2B5EF4-FFF2-40B4-BE49-F238E27FC236}">
                <a16:creationId xmlns:a16="http://schemas.microsoft.com/office/drawing/2014/main" id="{3D1D4808-38DF-C40C-0223-AE83FB863636}"/>
              </a:ext>
            </a:extLst>
          </p:cNvPr>
          <p:cNvGrpSpPr/>
          <p:nvPr/>
        </p:nvGrpSpPr>
        <p:grpSpPr>
          <a:xfrm>
            <a:off x="6333600" y="4197961"/>
            <a:ext cx="5702400" cy="288000"/>
            <a:chOff x="156000" y="1879963"/>
            <a:chExt cx="5760000" cy="288000"/>
          </a:xfrm>
        </p:grpSpPr>
        <p:sp>
          <p:nvSpPr>
            <p:cNvPr id="17" name="正方形/長方形 16">
              <a:extLst>
                <a:ext uri="{FF2B5EF4-FFF2-40B4-BE49-F238E27FC236}">
                  <a16:creationId xmlns:a16="http://schemas.microsoft.com/office/drawing/2014/main" id="{C79BAF92-0921-034A-E818-1D7CCD1F419D}"/>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導入設備の配置図</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cxnSp>
          <p:nvCxnSpPr>
            <p:cNvPr id="18" name="直線コネクタ 17">
              <a:extLst>
                <a:ext uri="{FF2B5EF4-FFF2-40B4-BE49-F238E27FC236}">
                  <a16:creationId xmlns:a16="http://schemas.microsoft.com/office/drawing/2014/main" id="{805D7DD5-3E92-636E-82A1-0C4C88B4B15E}"/>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22" name="グループ化 21">
            <a:extLst>
              <a:ext uri="{FF2B5EF4-FFF2-40B4-BE49-F238E27FC236}">
                <a16:creationId xmlns:a16="http://schemas.microsoft.com/office/drawing/2014/main" id="{13303A65-0A95-7FF7-481E-94560422AB24}"/>
              </a:ext>
            </a:extLst>
          </p:cNvPr>
          <p:cNvGrpSpPr/>
          <p:nvPr/>
        </p:nvGrpSpPr>
        <p:grpSpPr>
          <a:xfrm>
            <a:off x="180000" y="1659209"/>
            <a:ext cx="11856000" cy="288000"/>
            <a:chOff x="156000" y="1879963"/>
            <a:chExt cx="5760000" cy="288000"/>
          </a:xfrm>
        </p:grpSpPr>
        <p:sp>
          <p:nvSpPr>
            <p:cNvPr id="23" name="正方形/長方形 22">
              <a:extLst>
                <a:ext uri="{FF2B5EF4-FFF2-40B4-BE49-F238E27FC236}">
                  <a16:creationId xmlns:a16="http://schemas.microsoft.com/office/drawing/2014/main" id="{5EE706C7-51E3-7EE6-8E3E-68728C6067E3}"/>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主要な導入設備とその概要</a:t>
              </a:r>
            </a:p>
          </p:txBody>
        </p:sp>
        <p:cxnSp>
          <p:nvCxnSpPr>
            <p:cNvPr id="24" name="直線コネクタ 23">
              <a:extLst>
                <a:ext uri="{FF2B5EF4-FFF2-40B4-BE49-F238E27FC236}">
                  <a16:creationId xmlns:a16="http://schemas.microsoft.com/office/drawing/2014/main" id="{3D8D7098-40E1-2632-59A2-0408F198779E}"/>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2" name="正方形/長方形 11">
            <a:extLst>
              <a:ext uri="{FF2B5EF4-FFF2-40B4-BE49-F238E27FC236}">
                <a16:creationId xmlns:a16="http://schemas.microsoft.com/office/drawing/2014/main" id="{9FE05ECE-F5F6-4E47-0A8C-4A0BEC9524C5}"/>
              </a:ext>
            </a:extLst>
          </p:cNvPr>
          <p:cNvSpPr/>
          <p:nvPr/>
        </p:nvSpPr>
        <p:spPr>
          <a:xfrm>
            <a:off x="2161954" y="1992248"/>
            <a:ext cx="7868093" cy="2873504"/>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主要な導入設備とその概要・導入設備の系統図・導入設備の配置図</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→以下に注意すること。なお、頁が複数になることは妨げない。</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間接補助事業の全体像がわかるよう、主要な導入設備とその概要（主要スペック、役割、新設・改造・リプレースなどの導入方法等）を記載すること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主要な導入設備の役割関係（既存設備を含む）や事業所内における位置関係等がわかるよう、導入設備や燃料に係る系統図や配置図（簡易的な図や写真・イラスト、ポンチ絵等を想定）を記載すること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（注意事項）</a:t>
            </a:r>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24922442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Rectangle 108">
            <a:extLst>
              <a:ext uri="{FF2B5EF4-FFF2-40B4-BE49-F238E27FC236}">
                <a16:creationId xmlns:a16="http://schemas.microsoft.com/office/drawing/2014/main" id="{510945A7-A1AC-4BFD-B18C-581BCCC0A241}"/>
              </a:ext>
            </a:extLst>
          </p:cNvPr>
          <p:cNvSpPr/>
          <p:nvPr/>
        </p:nvSpPr>
        <p:spPr>
          <a:xfrm>
            <a:off x="6537532" y="3259751"/>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latin typeface="Meiryo UI" panose="020B0604030504040204" pitchFamily="50" charset="-128"/>
              <a:ea typeface="Meiryo UI" panose="020B0604030504040204" pitchFamily="50" charset="-128"/>
            </a:endParaRPr>
          </a:p>
        </p:txBody>
      </p:sp>
      <p:sp>
        <p:nvSpPr>
          <p:cNvPr id="25" name="Rectangle 108">
            <a:extLst>
              <a:ext uri="{FF2B5EF4-FFF2-40B4-BE49-F238E27FC236}">
                <a16:creationId xmlns:a16="http://schemas.microsoft.com/office/drawing/2014/main" id="{71869300-75DD-33D5-049B-C55A2A0DA4A9}"/>
              </a:ext>
            </a:extLst>
          </p:cNvPr>
          <p:cNvSpPr/>
          <p:nvPr/>
        </p:nvSpPr>
        <p:spPr>
          <a:xfrm>
            <a:off x="6540956" y="3248397"/>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latin typeface="Meiryo UI" panose="020B0604030504040204" pitchFamily="50" charset="-128"/>
              <a:ea typeface="Meiryo UI" panose="020B0604030504040204" pitchFamily="50" charset="-128"/>
            </a:endParaRPr>
          </a:p>
        </p:txBody>
      </p:sp>
      <p:graphicFrame>
        <p:nvGraphicFramePr>
          <p:cNvPr id="3" name="Table 25">
            <a:extLst>
              <a:ext uri="{FF2B5EF4-FFF2-40B4-BE49-F238E27FC236}">
                <a16:creationId xmlns:a16="http://schemas.microsoft.com/office/drawing/2014/main" id="{FB649698-0F28-419A-C7E7-F3D1C79FE459}"/>
              </a:ext>
            </a:extLst>
          </p:cNvPr>
          <p:cNvGraphicFramePr>
            <a:graphicFrameLocks noGrp="1"/>
          </p:cNvGraphicFramePr>
          <p:nvPr/>
        </p:nvGraphicFramePr>
        <p:xfrm>
          <a:off x="722537" y="1979273"/>
          <a:ext cx="10746925" cy="3512820"/>
        </p:xfrm>
        <a:graphic>
          <a:graphicData uri="http://schemas.openxmlformats.org/drawingml/2006/table">
            <a:tbl>
              <a:tblPr firstRow="1" bandRow="1">
                <a:tableStyleId>{5940675A-B579-460E-94D1-54222C63F5DA}</a:tableStyleId>
              </a:tblPr>
              <a:tblGrid>
                <a:gridCol w="680769">
                  <a:extLst>
                    <a:ext uri="{9D8B030D-6E8A-4147-A177-3AD203B41FA5}">
                      <a16:colId xmlns:a16="http://schemas.microsoft.com/office/drawing/2014/main" val="2754854949"/>
                    </a:ext>
                  </a:extLst>
                </a:gridCol>
                <a:gridCol w="953077">
                  <a:extLst>
                    <a:ext uri="{9D8B030D-6E8A-4147-A177-3AD203B41FA5}">
                      <a16:colId xmlns:a16="http://schemas.microsoft.com/office/drawing/2014/main" val="108642108"/>
                    </a:ext>
                  </a:extLst>
                </a:gridCol>
                <a:gridCol w="1080000">
                  <a:extLst>
                    <a:ext uri="{9D8B030D-6E8A-4147-A177-3AD203B41FA5}">
                      <a16:colId xmlns:a16="http://schemas.microsoft.com/office/drawing/2014/main" val="1578758832"/>
                    </a:ext>
                  </a:extLst>
                </a:gridCol>
                <a:gridCol w="1089231">
                  <a:extLst>
                    <a:ext uri="{9D8B030D-6E8A-4147-A177-3AD203B41FA5}">
                      <a16:colId xmlns:a16="http://schemas.microsoft.com/office/drawing/2014/main" val="3681164895"/>
                    </a:ext>
                  </a:extLst>
                </a:gridCol>
                <a:gridCol w="578654">
                  <a:extLst>
                    <a:ext uri="{9D8B030D-6E8A-4147-A177-3AD203B41FA5}">
                      <a16:colId xmlns:a16="http://schemas.microsoft.com/office/drawing/2014/main" val="2013143228"/>
                    </a:ext>
                  </a:extLst>
                </a:gridCol>
                <a:gridCol w="578654">
                  <a:extLst>
                    <a:ext uri="{9D8B030D-6E8A-4147-A177-3AD203B41FA5}">
                      <a16:colId xmlns:a16="http://schemas.microsoft.com/office/drawing/2014/main" val="1867669983"/>
                    </a:ext>
                  </a:extLst>
                </a:gridCol>
                <a:gridCol w="578654">
                  <a:extLst>
                    <a:ext uri="{9D8B030D-6E8A-4147-A177-3AD203B41FA5}">
                      <a16:colId xmlns:a16="http://schemas.microsoft.com/office/drawing/2014/main" val="3983930382"/>
                    </a:ext>
                  </a:extLst>
                </a:gridCol>
                <a:gridCol w="578654">
                  <a:extLst>
                    <a:ext uri="{9D8B030D-6E8A-4147-A177-3AD203B41FA5}">
                      <a16:colId xmlns:a16="http://schemas.microsoft.com/office/drawing/2014/main" val="3221756989"/>
                    </a:ext>
                  </a:extLst>
                </a:gridCol>
                <a:gridCol w="578654">
                  <a:extLst>
                    <a:ext uri="{9D8B030D-6E8A-4147-A177-3AD203B41FA5}">
                      <a16:colId xmlns:a16="http://schemas.microsoft.com/office/drawing/2014/main" val="156497035"/>
                    </a:ext>
                  </a:extLst>
                </a:gridCol>
                <a:gridCol w="578654">
                  <a:extLst>
                    <a:ext uri="{9D8B030D-6E8A-4147-A177-3AD203B41FA5}">
                      <a16:colId xmlns:a16="http://schemas.microsoft.com/office/drawing/2014/main" val="3852437361"/>
                    </a:ext>
                  </a:extLst>
                </a:gridCol>
                <a:gridCol w="578654">
                  <a:extLst>
                    <a:ext uri="{9D8B030D-6E8A-4147-A177-3AD203B41FA5}">
                      <a16:colId xmlns:a16="http://schemas.microsoft.com/office/drawing/2014/main" val="474125499"/>
                    </a:ext>
                  </a:extLst>
                </a:gridCol>
                <a:gridCol w="578654">
                  <a:extLst>
                    <a:ext uri="{9D8B030D-6E8A-4147-A177-3AD203B41FA5}">
                      <a16:colId xmlns:a16="http://schemas.microsoft.com/office/drawing/2014/main" val="3194168371"/>
                    </a:ext>
                  </a:extLst>
                </a:gridCol>
                <a:gridCol w="578654">
                  <a:extLst>
                    <a:ext uri="{9D8B030D-6E8A-4147-A177-3AD203B41FA5}">
                      <a16:colId xmlns:a16="http://schemas.microsoft.com/office/drawing/2014/main" val="4023144307"/>
                    </a:ext>
                  </a:extLst>
                </a:gridCol>
                <a:gridCol w="578654">
                  <a:extLst>
                    <a:ext uri="{9D8B030D-6E8A-4147-A177-3AD203B41FA5}">
                      <a16:colId xmlns:a16="http://schemas.microsoft.com/office/drawing/2014/main" val="813031846"/>
                    </a:ext>
                  </a:extLst>
                </a:gridCol>
                <a:gridCol w="578654">
                  <a:extLst>
                    <a:ext uri="{9D8B030D-6E8A-4147-A177-3AD203B41FA5}">
                      <a16:colId xmlns:a16="http://schemas.microsoft.com/office/drawing/2014/main" val="78145945"/>
                    </a:ext>
                  </a:extLst>
                </a:gridCol>
                <a:gridCol w="578654">
                  <a:extLst>
                    <a:ext uri="{9D8B030D-6E8A-4147-A177-3AD203B41FA5}">
                      <a16:colId xmlns:a16="http://schemas.microsoft.com/office/drawing/2014/main" val="892298966"/>
                    </a:ext>
                  </a:extLst>
                </a:gridCol>
              </a:tblGrid>
              <a:tr h="135974">
                <a:tc rowSpan="2">
                  <a:txBody>
                    <a:bodyPr/>
                    <a:lstStyle/>
                    <a:p>
                      <a:pPr algn="ctr"/>
                      <a:r>
                        <a:rPr kumimoji="1" lang="ja-JP" altLang="en-US" sz="1400" b="1">
                          <a:latin typeface="Meiryo UI" panose="020B0604030504040204" pitchFamily="50" charset="-128"/>
                          <a:ea typeface="Meiryo UI" panose="020B0604030504040204" pitchFamily="50" charset="-128"/>
                        </a:rPr>
                        <a:t>区分</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gridSpan="2">
                  <a:txBody>
                    <a:bodyPr/>
                    <a:lstStyle/>
                    <a:p>
                      <a:pPr algn="ctr"/>
                      <a:r>
                        <a:rPr kumimoji="1" lang="ja-JP" altLang="en-US" sz="1400" b="1">
                          <a:latin typeface="Meiryo UI" panose="020B0604030504040204" pitchFamily="50" charset="-128"/>
                          <a:ea typeface="Meiryo UI" panose="020B0604030504040204" pitchFamily="50" charset="-128"/>
                        </a:rPr>
                        <a:t>設備名</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pPr algn="ctr"/>
                      <a:endParaRPr kumimoji="1" lang="ja-JP" altLang="en-US" sz="14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rowSpan="2">
                  <a:txBody>
                    <a:bodyPr/>
                    <a:lstStyle/>
                    <a:p>
                      <a:pPr algn="ctr"/>
                      <a:r>
                        <a:rPr kumimoji="1" lang="ja-JP" altLang="en-US" sz="1400" b="1">
                          <a:latin typeface="Meiryo UI" panose="020B0604030504040204" pitchFamily="50" charset="-128"/>
                          <a:ea typeface="Meiryo UI" panose="020B0604030504040204" pitchFamily="50" charset="-128"/>
                        </a:rPr>
                        <a:t>対象経費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gridSpan="12">
                  <a:txBody>
                    <a:bodyPr/>
                    <a:lstStyle/>
                    <a:p>
                      <a:pPr algn="ctr"/>
                      <a:r>
                        <a:rPr kumimoji="1" lang="ja-JP" altLang="en-US" sz="1400" b="1">
                          <a:solidFill>
                            <a:schemeClr val="tx1"/>
                          </a:solidFill>
                          <a:latin typeface="Meiryo UI" panose="020B0604030504040204" pitchFamily="50" charset="-128"/>
                          <a:ea typeface="Meiryo UI" panose="020B0604030504040204" pitchFamily="50" charset="-128"/>
                        </a:rPr>
                        <a:t>年度（百万円）</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4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4071955818"/>
                  </a:ext>
                </a:extLst>
              </a:tr>
              <a:tr h="0">
                <a:tc vMerge="1">
                  <a:txBody>
                    <a:bodyPr/>
                    <a:lstStyle/>
                    <a:p>
                      <a:endParaRPr kumimoji="1" lang="ja-JP" altLang="en-US"/>
                    </a:p>
                  </a:txBody>
                  <a:tcPr/>
                </a:tc>
                <a:tc>
                  <a:txBody>
                    <a:bodyPr/>
                    <a:lstStyle/>
                    <a:p>
                      <a:pPr marL="0" algn="ctr" defTabSz="914400" rtl="0" eaLnBrk="1" latinLnBrk="0" hangingPunct="1"/>
                      <a:r>
                        <a:rPr kumimoji="1" lang="ja-JP" altLang="en-US" sz="1050" b="1" kern="1200">
                          <a:solidFill>
                            <a:schemeClr val="tx1"/>
                          </a:solidFill>
                          <a:latin typeface="Meiryo UI" panose="020B0604030504040204" pitchFamily="50" charset="-128"/>
                          <a:ea typeface="Meiryo UI" panose="020B0604030504040204" pitchFamily="50" charset="-128"/>
                          <a:cs typeface="+mn-cs"/>
                        </a:rPr>
                        <a:t>大区分</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marL="0" algn="ctr" defTabSz="914400" rtl="0" eaLnBrk="1" latinLnBrk="0" hangingPunct="1"/>
                      <a:r>
                        <a:rPr kumimoji="1" lang="ja-JP" altLang="en-US" sz="1050" b="1" kern="1200">
                          <a:solidFill>
                            <a:schemeClr val="tx1"/>
                          </a:solidFill>
                          <a:latin typeface="Meiryo UI" panose="020B0604030504040204" pitchFamily="50" charset="-128"/>
                          <a:ea typeface="Meiryo UI" panose="020B0604030504040204" pitchFamily="50" charset="-128"/>
                          <a:cs typeface="+mn-cs"/>
                        </a:rPr>
                        <a:t>小区分</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vMerge="1">
                  <a:txBody>
                    <a:bodyPr/>
                    <a:lstStyle/>
                    <a:p>
                      <a:endParaRPr kumimoji="1" lang="ja-JP" altLang="en-US"/>
                    </a:p>
                  </a:txBody>
                  <a:tcPr/>
                </a:tc>
                <a:tc>
                  <a:txBody>
                    <a:bodyPr/>
                    <a:lstStyle/>
                    <a:p>
                      <a:r>
                        <a:rPr kumimoji="1" lang="en-US" altLang="ja-JP" sz="1050" b="1">
                          <a:latin typeface="Meiryo UI" panose="020B0604030504040204" pitchFamily="50" charset="-128"/>
                          <a:ea typeface="Meiryo UI" panose="020B0604030504040204" pitchFamily="50" charset="-128"/>
                        </a:rPr>
                        <a:t>2025</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2026</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2027</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2028</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2029</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2030</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2031</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2032</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2033</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2034</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2035</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2036</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4263133181"/>
                  </a:ext>
                </a:extLst>
              </a:tr>
              <a:tr h="120664">
                <a:tc rowSpan="5">
                  <a:txBody>
                    <a:bodyPr/>
                    <a:lstStyle/>
                    <a:p>
                      <a:pPr algn="ctr"/>
                      <a:r>
                        <a:rPr kumimoji="1" lang="ja-JP" altLang="en-US" sz="1400">
                          <a:latin typeface="Meiryo UI" panose="020B0604030504040204" pitchFamily="50" charset="-128"/>
                          <a:ea typeface="Meiryo UI" panose="020B0604030504040204" pitchFamily="50" charset="-128"/>
                        </a:rPr>
                        <a:t>補助</a:t>
                      </a:r>
                      <a:br>
                        <a:rPr kumimoji="1" lang="en-US" altLang="ja-JP" sz="1400">
                          <a:latin typeface="Meiryo UI" panose="020B0604030504040204" pitchFamily="50" charset="-128"/>
                          <a:ea typeface="Meiryo UI" panose="020B0604030504040204" pitchFamily="50" charset="-128"/>
                        </a:rPr>
                      </a:br>
                      <a:r>
                        <a:rPr kumimoji="1" lang="ja-JP" altLang="en-US" sz="1400">
                          <a:latin typeface="Meiryo UI" panose="020B0604030504040204" pitchFamily="50" charset="-128"/>
                          <a:ea typeface="Meiryo UI" panose="020B0604030504040204" pitchFamily="50" charset="-128"/>
                        </a:rPr>
                        <a:t>対象</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100">
                          <a:latin typeface="Meiryo UI" panose="020B0604030504040204" pitchFamily="50" charset="-128"/>
                          <a:ea typeface="Meiryo UI" panose="020B0604030504040204" pitchFamily="50" charset="-128"/>
                        </a:rPr>
                        <a:t>生産設備</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100">
                          <a:latin typeface="Meiryo UI" panose="020B0604030504040204" pitchFamily="50" charset="-128"/>
                          <a:ea typeface="Meiryo UI" panose="020B0604030504040204" pitchFamily="50" charset="-128"/>
                        </a:rPr>
                        <a:t>xx</a:t>
                      </a:r>
                      <a:r>
                        <a:rPr kumimoji="1" lang="ja-JP" altLang="en-US" sz="1100">
                          <a:latin typeface="Meiryo UI" panose="020B0604030504040204" pitchFamily="50" charset="-128"/>
                          <a:ea typeface="Meiryo UI" panose="020B0604030504040204" pitchFamily="50" charset="-128"/>
                        </a:rPr>
                        <a:t>設備</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100">
                          <a:latin typeface="Meiryo UI" panose="020B0604030504040204" pitchFamily="50" charset="-128"/>
                          <a:ea typeface="Meiryo UI" panose="020B0604030504040204" pitchFamily="50" charset="-128"/>
                        </a:rPr>
                        <a:t>設備費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82319654"/>
                  </a:ext>
                </a:extLst>
              </a:tr>
              <a:tr h="120664">
                <a:tc vMerge="1">
                  <a:txBody>
                    <a:bodyPr/>
                    <a:lstStyle/>
                    <a:p>
                      <a:pPr algn="ctr"/>
                      <a:r>
                        <a:rPr kumimoji="1" lang="ja-JP" altLang="en-US" sz="1100">
                          <a:latin typeface="メイリオ" panose="020B0604030504040204" pitchFamily="50" charset="-128"/>
                          <a:ea typeface="メイリオ" panose="020B0604030504040204" pitchFamily="50" charset="-128"/>
                        </a:rPr>
                        <a:t>補</a:t>
                      </a:r>
                    </a:p>
                    <a:p>
                      <a:pPr algn="ctr"/>
                      <a:r>
                        <a:rPr kumimoji="1" lang="ja-JP" altLang="en-US" sz="1100">
                          <a:latin typeface="メイリオ" panose="020B0604030504040204" pitchFamily="50" charset="-128"/>
                          <a:ea typeface="メイリオ" panose="020B0604030504040204" pitchFamily="50" charset="-128"/>
                        </a:rPr>
                        <a:t>助</a:t>
                      </a:r>
                    </a:p>
                    <a:p>
                      <a:pPr algn="ctr"/>
                      <a:r>
                        <a:rPr kumimoji="1" lang="ja-JP" altLang="en-US" sz="1100">
                          <a:latin typeface="メイリオ" panose="020B0604030504040204" pitchFamily="50" charset="-128"/>
                          <a:ea typeface="メイリオ" panose="020B0604030504040204" pitchFamily="50" charset="-128"/>
                        </a:rPr>
                        <a:t>対</a:t>
                      </a:r>
                    </a:p>
                    <a:p>
                      <a:pPr algn="ctr"/>
                      <a:r>
                        <a:rPr kumimoji="1" lang="ja-JP" altLang="en-US" sz="1100">
                          <a:latin typeface="メイリオ" panose="020B0604030504040204" pitchFamily="50" charset="-128"/>
                          <a:ea typeface="メイリオ" panose="020B0604030504040204" pitchFamily="50" charset="-128"/>
                        </a:rPr>
                        <a:t>象</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100">
                          <a:latin typeface="Meiryo UI" panose="020B0604030504040204" pitchFamily="50" charset="-128"/>
                          <a:ea typeface="Meiryo UI" panose="020B0604030504040204" pitchFamily="50" charset="-128"/>
                        </a:rPr>
                        <a:t>附帯設備</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100">
                          <a:latin typeface="Meiryo UI" panose="020B0604030504040204" pitchFamily="50" charset="-128"/>
                          <a:ea typeface="Meiryo UI" panose="020B0604030504040204" pitchFamily="50" charset="-128"/>
                        </a:rPr>
                        <a:t>xx</a:t>
                      </a:r>
                      <a:r>
                        <a:rPr kumimoji="1" lang="ja-JP" altLang="en-US" sz="1100">
                          <a:latin typeface="Meiryo UI" panose="020B0604030504040204" pitchFamily="50" charset="-128"/>
                          <a:ea typeface="Meiryo UI" panose="020B0604030504040204" pitchFamily="50" charset="-128"/>
                        </a:rPr>
                        <a:t>設備</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100">
                          <a:latin typeface="Meiryo UI" panose="020B0604030504040204" pitchFamily="50" charset="-128"/>
                          <a:ea typeface="Meiryo UI" panose="020B0604030504040204" pitchFamily="50" charset="-128"/>
                        </a:rPr>
                        <a:t>建物等取得費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73232291"/>
                  </a:ext>
                </a:extLst>
              </a:tr>
              <a:tr h="120664">
                <a:tc vMerge="1">
                  <a:txBody>
                    <a:bodyPr/>
                    <a:lstStyle/>
                    <a:p>
                      <a:pPr algn="ctr"/>
                      <a:r>
                        <a:rPr kumimoji="1" lang="ja-JP" altLang="en-US" sz="1100">
                          <a:latin typeface="メイリオ" panose="020B0604030504040204" pitchFamily="50" charset="-128"/>
                          <a:ea typeface="メイリオ" panose="020B0604030504040204" pitchFamily="50" charset="-128"/>
                        </a:rPr>
                        <a:t>補</a:t>
                      </a:r>
                    </a:p>
                    <a:p>
                      <a:pPr algn="ctr"/>
                      <a:r>
                        <a:rPr kumimoji="1" lang="ja-JP" altLang="en-US" sz="1100">
                          <a:latin typeface="メイリオ" panose="020B0604030504040204" pitchFamily="50" charset="-128"/>
                          <a:ea typeface="メイリオ" panose="020B0604030504040204" pitchFamily="50" charset="-128"/>
                        </a:rPr>
                        <a:t>助</a:t>
                      </a:r>
                    </a:p>
                    <a:p>
                      <a:pPr algn="ctr"/>
                      <a:r>
                        <a:rPr kumimoji="1" lang="ja-JP" altLang="en-US" sz="1100">
                          <a:latin typeface="メイリオ" panose="020B0604030504040204" pitchFamily="50" charset="-128"/>
                          <a:ea typeface="メイリオ" panose="020B0604030504040204" pitchFamily="50" charset="-128"/>
                        </a:rPr>
                        <a:t>対</a:t>
                      </a:r>
                    </a:p>
                    <a:p>
                      <a:pPr algn="ctr"/>
                      <a:r>
                        <a:rPr kumimoji="1" lang="ja-JP" altLang="en-US" sz="1100">
                          <a:latin typeface="メイリオ" panose="020B0604030504040204" pitchFamily="50" charset="-128"/>
                          <a:ea typeface="メイリオ" panose="020B0604030504040204" pitchFamily="50" charset="-128"/>
                        </a:rPr>
                        <a:t>象</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56782845"/>
                  </a:ext>
                </a:extLst>
              </a:tr>
              <a:tr h="120664">
                <a:tc vMerge="1">
                  <a:txBody>
                    <a:bodyPr/>
                    <a:lstStyle/>
                    <a:p>
                      <a:pPr algn="ctr"/>
                      <a:r>
                        <a:rPr kumimoji="1" lang="ja-JP" altLang="en-US" sz="1100">
                          <a:latin typeface="メイリオ" panose="020B0604030504040204" pitchFamily="50" charset="-128"/>
                          <a:ea typeface="メイリオ" panose="020B0604030504040204" pitchFamily="50" charset="-128"/>
                        </a:rPr>
                        <a:t>補</a:t>
                      </a:r>
                    </a:p>
                    <a:p>
                      <a:pPr algn="ctr"/>
                      <a:r>
                        <a:rPr kumimoji="1" lang="ja-JP" altLang="en-US" sz="1100">
                          <a:latin typeface="メイリオ" panose="020B0604030504040204" pitchFamily="50" charset="-128"/>
                          <a:ea typeface="メイリオ" panose="020B0604030504040204" pitchFamily="50" charset="-128"/>
                        </a:rPr>
                        <a:t>助</a:t>
                      </a:r>
                    </a:p>
                    <a:p>
                      <a:pPr algn="ctr"/>
                      <a:r>
                        <a:rPr kumimoji="1" lang="ja-JP" altLang="en-US" sz="1100">
                          <a:latin typeface="メイリオ" panose="020B0604030504040204" pitchFamily="50" charset="-128"/>
                          <a:ea typeface="メイリオ" panose="020B0604030504040204" pitchFamily="50" charset="-128"/>
                        </a:rPr>
                        <a:t>対</a:t>
                      </a:r>
                    </a:p>
                    <a:p>
                      <a:pPr algn="ctr"/>
                      <a:r>
                        <a:rPr kumimoji="1" lang="ja-JP" altLang="en-US" sz="1100">
                          <a:latin typeface="メイリオ" panose="020B0604030504040204" pitchFamily="50" charset="-128"/>
                          <a:ea typeface="メイリオ" panose="020B0604030504040204" pitchFamily="50" charset="-128"/>
                        </a:rPr>
                        <a:t>象</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8398886"/>
                  </a:ext>
                </a:extLst>
              </a:tr>
              <a:tr h="120664">
                <a:tc vMerge="1">
                  <a:txBody>
                    <a:bodyPr/>
                    <a:lstStyle/>
                    <a:p>
                      <a:pPr algn="ctr"/>
                      <a:r>
                        <a:rPr kumimoji="1" lang="ja-JP" altLang="en-US" sz="1100">
                          <a:latin typeface="メイリオ" panose="020B0604030504040204" pitchFamily="50" charset="-128"/>
                          <a:ea typeface="メイリオ" panose="020B0604030504040204" pitchFamily="50" charset="-128"/>
                        </a:rPr>
                        <a:t>補</a:t>
                      </a:r>
                    </a:p>
                    <a:p>
                      <a:pPr algn="ctr"/>
                      <a:r>
                        <a:rPr kumimoji="1" lang="ja-JP" altLang="en-US" sz="1100">
                          <a:latin typeface="メイリオ" panose="020B0604030504040204" pitchFamily="50" charset="-128"/>
                          <a:ea typeface="メイリオ" panose="020B0604030504040204" pitchFamily="50" charset="-128"/>
                        </a:rPr>
                        <a:t>助</a:t>
                      </a:r>
                    </a:p>
                    <a:p>
                      <a:pPr algn="ctr"/>
                      <a:r>
                        <a:rPr kumimoji="1" lang="ja-JP" altLang="en-US" sz="1100">
                          <a:latin typeface="メイリオ" panose="020B0604030504040204" pitchFamily="50" charset="-128"/>
                          <a:ea typeface="メイリオ" panose="020B0604030504040204" pitchFamily="50" charset="-128"/>
                        </a:rPr>
                        <a:t>対</a:t>
                      </a:r>
                    </a:p>
                    <a:p>
                      <a:pPr algn="ctr"/>
                      <a:r>
                        <a:rPr kumimoji="1" lang="ja-JP" altLang="en-US" sz="1100">
                          <a:latin typeface="メイリオ" panose="020B0604030504040204" pitchFamily="50" charset="-128"/>
                          <a:ea typeface="メイリオ" panose="020B0604030504040204" pitchFamily="50" charset="-128"/>
                        </a:rPr>
                        <a:t>象</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24966809"/>
                  </a:ext>
                </a:extLst>
              </a:tr>
              <a:tr h="147210">
                <a:tc rowSpan="5">
                  <a:txBody>
                    <a:bodyPr/>
                    <a:lstStyle/>
                    <a:p>
                      <a:pPr algn="ctr"/>
                      <a:r>
                        <a:rPr kumimoji="1" lang="zh-TW" altLang="en-US" sz="1400">
                          <a:latin typeface="Meiryo UI" panose="020B0604030504040204" pitchFamily="50" charset="-128"/>
                          <a:ea typeface="Meiryo UI" panose="020B0604030504040204" pitchFamily="50" charset="-128"/>
                        </a:rPr>
                        <a:t>補助</a:t>
                      </a:r>
                      <a:br>
                        <a:rPr kumimoji="1" lang="en-US" altLang="zh-TW" sz="1400">
                          <a:latin typeface="Meiryo UI" panose="020B0604030504040204" pitchFamily="50" charset="-128"/>
                          <a:ea typeface="Meiryo UI" panose="020B0604030504040204" pitchFamily="50" charset="-128"/>
                        </a:rPr>
                      </a:br>
                      <a:r>
                        <a:rPr kumimoji="1" lang="zh-TW" altLang="en-US" sz="1400">
                          <a:latin typeface="Meiryo UI" panose="020B0604030504040204" pitchFamily="50" charset="-128"/>
                          <a:ea typeface="Meiryo UI" panose="020B0604030504040204" pitchFamily="50" charset="-128"/>
                        </a:rPr>
                        <a:t>対象外</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83173349"/>
                  </a:ext>
                </a:extLst>
              </a:tr>
              <a:tr h="147210">
                <a:tc vMerge="1">
                  <a:txBody>
                    <a:bodyPr/>
                    <a:lstStyle/>
                    <a:p>
                      <a:pPr algn="ctr"/>
                      <a:r>
                        <a:rPr kumimoji="1" lang="zh-TW" altLang="en-US" sz="1100">
                          <a:latin typeface="メイリオ" panose="020B0604030504040204" pitchFamily="50" charset="-128"/>
                          <a:ea typeface="メイリオ" panose="020B0604030504040204" pitchFamily="50" charset="-128"/>
                        </a:rPr>
                        <a:t>補</a:t>
                      </a:r>
                    </a:p>
                    <a:p>
                      <a:pPr algn="ctr"/>
                      <a:r>
                        <a:rPr kumimoji="1" lang="zh-TW" altLang="en-US" sz="1100">
                          <a:latin typeface="メイリオ" panose="020B0604030504040204" pitchFamily="50" charset="-128"/>
                          <a:ea typeface="メイリオ" panose="020B0604030504040204" pitchFamily="50" charset="-128"/>
                        </a:rPr>
                        <a:t>助</a:t>
                      </a:r>
                    </a:p>
                    <a:p>
                      <a:pPr algn="ctr"/>
                      <a:r>
                        <a:rPr kumimoji="1" lang="zh-TW" altLang="en-US" sz="1100">
                          <a:latin typeface="メイリオ" panose="020B0604030504040204" pitchFamily="50" charset="-128"/>
                          <a:ea typeface="メイリオ" panose="020B0604030504040204" pitchFamily="50" charset="-128"/>
                        </a:rPr>
                        <a:t>対</a:t>
                      </a:r>
                    </a:p>
                    <a:p>
                      <a:pPr algn="ctr"/>
                      <a:r>
                        <a:rPr kumimoji="1" lang="zh-TW" altLang="en-US" sz="1100">
                          <a:latin typeface="メイリオ" panose="020B0604030504040204" pitchFamily="50" charset="-128"/>
                          <a:ea typeface="メイリオ" panose="020B0604030504040204" pitchFamily="50" charset="-128"/>
                        </a:rPr>
                        <a:t>象</a:t>
                      </a:r>
                    </a:p>
                    <a:p>
                      <a:pPr algn="ctr"/>
                      <a:r>
                        <a:rPr kumimoji="1" lang="zh-TW" altLang="en-US" sz="1100">
                          <a:latin typeface="メイリオ" panose="020B0604030504040204" pitchFamily="50" charset="-128"/>
                          <a:ea typeface="メイリオ" panose="020B0604030504040204" pitchFamily="50" charset="-128"/>
                        </a:rPr>
                        <a:t>外</a:t>
                      </a:r>
                      <a:endParaRPr kumimoji="1" lang="ja-JP" altLang="en-US" sz="1100">
                        <a:latin typeface="メイリオ" panose="020B0604030504040204" pitchFamily="50" charset="-128"/>
                        <a:ea typeface="メイリオ"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13226409"/>
                  </a:ext>
                </a:extLst>
              </a:tr>
              <a:tr h="147210">
                <a:tc vMerge="1">
                  <a:txBody>
                    <a:bodyPr/>
                    <a:lstStyle/>
                    <a:p>
                      <a:pPr algn="ctr"/>
                      <a:r>
                        <a:rPr kumimoji="1" lang="zh-TW" altLang="en-US" sz="1100">
                          <a:latin typeface="メイリオ" panose="020B0604030504040204" pitchFamily="50" charset="-128"/>
                          <a:ea typeface="メイリオ" panose="020B0604030504040204" pitchFamily="50" charset="-128"/>
                        </a:rPr>
                        <a:t>補</a:t>
                      </a:r>
                    </a:p>
                    <a:p>
                      <a:pPr algn="ctr"/>
                      <a:r>
                        <a:rPr kumimoji="1" lang="zh-TW" altLang="en-US" sz="1100">
                          <a:latin typeface="メイリオ" panose="020B0604030504040204" pitchFamily="50" charset="-128"/>
                          <a:ea typeface="メイリオ" panose="020B0604030504040204" pitchFamily="50" charset="-128"/>
                        </a:rPr>
                        <a:t>助</a:t>
                      </a:r>
                    </a:p>
                    <a:p>
                      <a:pPr algn="ctr"/>
                      <a:r>
                        <a:rPr kumimoji="1" lang="zh-TW" altLang="en-US" sz="1100">
                          <a:latin typeface="メイリオ" panose="020B0604030504040204" pitchFamily="50" charset="-128"/>
                          <a:ea typeface="メイリオ" panose="020B0604030504040204" pitchFamily="50" charset="-128"/>
                        </a:rPr>
                        <a:t>対</a:t>
                      </a:r>
                    </a:p>
                    <a:p>
                      <a:pPr algn="ctr"/>
                      <a:r>
                        <a:rPr kumimoji="1" lang="zh-TW" altLang="en-US" sz="1100">
                          <a:latin typeface="メイリオ" panose="020B0604030504040204" pitchFamily="50" charset="-128"/>
                          <a:ea typeface="メイリオ" panose="020B0604030504040204" pitchFamily="50" charset="-128"/>
                        </a:rPr>
                        <a:t>象</a:t>
                      </a:r>
                    </a:p>
                    <a:p>
                      <a:pPr algn="ctr"/>
                      <a:r>
                        <a:rPr kumimoji="1" lang="zh-TW" altLang="en-US" sz="1100">
                          <a:latin typeface="メイリオ" panose="020B0604030504040204" pitchFamily="50" charset="-128"/>
                          <a:ea typeface="メイリオ" panose="020B0604030504040204" pitchFamily="50" charset="-128"/>
                        </a:rPr>
                        <a:t>外</a:t>
                      </a:r>
                      <a:endParaRPr kumimoji="1" lang="ja-JP" altLang="en-US" sz="1100">
                        <a:latin typeface="メイリオ" panose="020B0604030504040204" pitchFamily="50" charset="-128"/>
                        <a:ea typeface="メイリオ"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959120"/>
                  </a:ext>
                </a:extLst>
              </a:tr>
              <a:tr h="147210">
                <a:tc vMerge="1">
                  <a:txBody>
                    <a:bodyPr/>
                    <a:lstStyle/>
                    <a:p>
                      <a:pPr algn="ctr"/>
                      <a:r>
                        <a:rPr kumimoji="1" lang="zh-TW" altLang="en-US" sz="1100">
                          <a:latin typeface="メイリオ" panose="020B0604030504040204" pitchFamily="50" charset="-128"/>
                          <a:ea typeface="メイリオ" panose="020B0604030504040204" pitchFamily="50" charset="-128"/>
                        </a:rPr>
                        <a:t>補</a:t>
                      </a:r>
                    </a:p>
                    <a:p>
                      <a:pPr algn="ctr"/>
                      <a:r>
                        <a:rPr kumimoji="1" lang="zh-TW" altLang="en-US" sz="1100">
                          <a:latin typeface="メイリオ" panose="020B0604030504040204" pitchFamily="50" charset="-128"/>
                          <a:ea typeface="メイリオ" panose="020B0604030504040204" pitchFamily="50" charset="-128"/>
                        </a:rPr>
                        <a:t>助</a:t>
                      </a:r>
                    </a:p>
                    <a:p>
                      <a:pPr algn="ctr"/>
                      <a:r>
                        <a:rPr kumimoji="1" lang="zh-TW" altLang="en-US" sz="1100">
                          <a:latin typeface="メイリオ" panose="020B0604030504040204" pitchFamily="50" charset="-128"/>
                          <a:ea typeface="メイリオ" panose="020B0604030504040204" pitchFamily="50" charset="-128"/>
                        </a:rPr>
                        <a:t>対</a:t>
                      </a:r>
                    </a:p>
                    <a:p>
                      <a:pPr algn="ctr"/>
                      <a:r>
                        <a:rPr kumimoji="1" lang="zh-TW" altLang="en-US" sz="1100">
                          <a:latin typeface="メイリオ" panose="020B0604030504040204" pitchFamily="50" charset="-128"/>
                          <a:ea typeface="メイリオ" panose="020B0604030504040204" pitchFamily="50" charset="-128"/>
                        </a:rPr>
                        <a:t>象</a:t>
                      </a:r>
                    </a:p>
                    <a:p>
                      <a:pPr algn="ctr"/>
                      <a:r>
                        <a:rPr kumimoji="1" lang="zh-TW" altLang="en-US" sz="1100">
                          <a:latin typeface="メイリオ" panose="020B0604030504040204" pitchFamily="50" charset="-128"/>
                          <a:ea typeface="メイリオ" panose="020B0604030504040204" pitchFamily="50" charset="-128"/>
                        </a:rPr>
                        <a:t>外</a:t>
                      </a:r>
                      <a:endParaRPr kumimoji="1" lang="ja-JP" altLang="en-US" sz="1100">
                        <a:latin typeface="メイリオ" panose="020B0604030504040204" pitchFamily="50" charset="-128"/>
                        <a:ea typeface="メイリオ"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6673385"/>
                  </a:ext>
                </a:extLst>
              </a:tr>
              <a:tr h="147210">
                <a:tc vMerge="1">
                  <a:txBody>
                    <a:bodyPr/>
                    <a:lstStyle/>
                    <a:p>
                      <a:pPr algn="ctr"/>
                      <a:r>
                        <a:rPr kumimoji="1" lang="zh-TW" altLang="en-US" sz="1100">
                          <a:latin typeface="メイリオ" panose="020B0604030504040204" pitchFamily="50" charset="-128"/>
                          <a:ea typeface="メイリオ" panose="020B0604030504040204" pitchFamily="50" charset="-128"/>
                        </a:rPr>
                        <a:t>補</a:t>
                      </a:r>
                    </a:p>
                    <a:p>
                      <a:pPr algn="ctr"/>
                      <a:r>
                        <a:rPr kumimoji="1" lang="zh-TW" altLang="en-US" sz="1100">
                          <a:latin typeface="メイリオ" panose="020B0604030504040204" pitchFamily="50" charset="-128"/>
                          <a:ea typeface="メイリオ" panose="020B0604030504040204" pitchFamily="50" charset="-128"/>
                        </a:rPr>
                        <a:t>助</a:t>
                      </a:r>
                    </a:p>
                    <a:p>
                      <a:pPr algn="ctr"/>
                      <a:r>
                        <a:rPr kumimoji="1" lang="zh-TW" altLang="en-US" sz="1100">
                          <a:latin typeface="メイリオ" panose="020B0604030504040204" pitchFamily="50" charset="-128"/>
                          <a:ea typeface="メイリオ" panose="020B0604030504040204" pitchFamily="50" charset="-128"/>
                        </a:rPr>
                        <a:t>対</a:t>
                      </a:r>
                    </a:p>
                    <a:p>
                      <a:pPr algn="ctr"/>
                      <a:r>
                        <a:rPr kumimoji="1" lang="zh-TW" altLang="en-US" sz="1100">
                          <a:latin typeface="メイリオ" panose="020B0604030504040204" pitchFamily="50" charset="-128"/>
                          <a:ea typeface="メイリオ" panose="020B0604030504040204" pitchFamily="50" charset="-128"/>
                        </a:rPr>
                        <a:t>象</a:t>
                      </a:r>
                    </a:p>
                    <a:p>
                      <a:pPr algn="ctr"/>
                      <a:r>
                        <a:rPr kumimoji="1" lang="zh-TW" altLang="en-US" sz="1100">
                          <a:latin typeface="メイリオ" panose="020B0604030504040204" pitchFamily="50" charset="-128"/>
                          <a:ea typeface="メイリオ" panose="020B0604030504040204" pitchFamily="50" charset="-128"/>
                        </a:rPr>
                        <a:t>外</a:t>
                      </a:r>
                      <a:endParaRPr kumimoji="1" lang="ja-JP" altLang="en-US" sz="1100">
                        <a:latin typeface="メイリオ" panose="020B0604030504040204" pitchFamily="50" charset="-128"/>
                        <a:ea typeface="メイリオ"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22802461"/>
                  </a:ext>
                </a:extLst>
              </a:tr>
            </a:tbl>
          </a:graphicData>
        </a:graphic>
      </p:graphicFrame>
      <p:sp>
        <p:nvSpPr>
          <p:cNvPr id="6" name="Rectangle 108">
            <a:extLst>
              <a:ext uri="{FF2B5EF4-FFF2-40B4-BE49-F238E27FC236}">
                <a16:creationId xmlns:a16="http://schemas.microsoft.com/office/drawing/2014/main" id="{5D1BE604-A305-D8AB-A4E4-111EAF2F248E}"/>
              </a:ext>
            </a:extLst>
          </p:cNvPr>
          <p:cNvSpPr/>
          <p:nvPr/>
        </p:nvSpPr>
        <p:spPr>
          <a:xfrm>
            <a:off x="6537532" y="3259751"/>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latin typeface="Meiryo UI" panose="020B0604030504040204" pitchFamily="50" charset="-128"/>
              <a:ea typeface="Meiryo UI" panose="020B0604030504040204" pitchFamily="50" charset="-128"/>
            </a:endParaRPr>
          </a:p>
        </p:txBody>
      </p:sp>
      <p:sp>
        <p:nvSpPr>
          <p:cNvPr id="7" name="Rectangle 108">
            <a:extLst>
              <a:ext uri="{FF2B5EF4-FFF2-40B4-BE49-F238E27FC236}">
                <a16:creationId xmlns:a16="http://schemas.microsoft.com/office/drawing/2014/main" id="{DC005F85-E196-EAE9-9EBD-CFA7E84812B5}"/>
              </a:ext>
            </a:extLst>
          </p:cNvPr>
          <p:cNvSpPr/>
          <p:nvPr/>
        </p:nvSpPr>
        <p:spPr>
          <a:xfrm>
            <a:off x="6540956" y="3248397"/>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latin typeface="Meiryo UI" panose="020B0604030504040204" pitchFamily="50" charset="-128"/>
              <a:ea typeface="Meiryo UI" panose="020B0604030504040204" pitchFamily="50" charset="-128"/>
            </a:endParaRPr>
          </a:p>
        </p:txBody>
      </p:sp>
      <p:sp>
        <p:nvSpPr>
          <p:cNvPr id="8" name="正方形/長方形 7">
            <a:extLst>
              <a:ext uri="{FF2B5EF4-FFF2-40B4-BE49-F238E27FC236}">
                <a16:creationId xmlns:a16="http://schemas.microsoft.com/office/drawing/2014/main" id="{30AAD629-A5D1-0B40-02FE-A999013C45FC}"/>
              </a:ext>
            </a:extLst>
          </p:cNvPr>
          <p:cNvSpPr/>
          <p:nvPr/>
        </p:nvSpPr>
        <p:spPr>
          <a:xfrm>
            <a:off x="796179" y="5737274"/>
            <a:ext cx="10599642" cy="8280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（留意事項等）</a:t>
            </a:r>
            <a:endParaRPr kumimoji="1"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　・</a:t>
            </a:r>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5" name="Title 1">
            <a:extLst>
              <a:ext uri="{FF2B5EF4-FFF2-40B4-BE49-F238E27FC236}">
                <a16:creationId xmlns:a16="http://schemas.microsoft.com/office/drawing/2014/main" id="{598E9E3C-D2FA-F069-1818-490BA2310A2F}"/>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②</a:t>
            </a:r>
            <a:r>
              <a:rPr lang="en-US" altLang="ja-JP" sz="2000">
                <a:solidFill>
                  <a:schemeClr val="tx1">
                    <a:lumMod val="50000"/>
                    <a:lumOff val="50000"/>
                  </a:schemeClr>
                </a:solidFill>
              </a:rPr>
              <a:t> </a:t>
            </a:r>
            <a:r>
              <a:rPr lang="ja-JP" altLang="en-US" sz="2000">
                <a:solidFill>
                  <a:schemeClr val="tx1">
                    <a:lumMod val="50000"/>
                    <a:lumOff val="50000"/>
                  </a:schemeClr>
                </a:solidFill>
              </a:rPr>
              <a:t>ア 間接補助事業の実施内容及びスケジュール</a:t>
            </a:r>
          </a:p>
        </p:txBody>
      </p:sp>
      <p:sp>
        <p:nvSpPr>
          <p:cNvPr id="10" name="Title 1">
            <a:extLst>
              <a:ext uri="{FF2B5EF4-FFF2-40B4-BE49-F238E27FC236}">
                <a16:creationId xmlns:a16="http://schemas.microsoft.com/office/drawing/2014/main" id="{F71B2C88-020E-11FE-E3FB-A3CFA189A3BD}"/>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en-US" altLang="ja-JP">
                <a:solidFill>
                  <a:schemeClr val="tx1"/>
                </a:solidFill>
              </a:rPr>
              <a:t>x</a:t>
            </a:r>
            <a:r>
              <a:rPr kumimoji="1" lang="en-US" altLang="ja-JP">
                <a:solidFill>
                  <a:schemeClr val="tx1"/>
                </a:solidFill>
              </a:rPr>
              <a:t>x</a:t>
            </a:r>
            <a:r>
              <a:rPr kumimoji="1" lang="ja-JP" altLang="en-US">
                <a:solidFill>
                  <a:schemeClr val="tx1"/>
                </a:solidFill>
              </a:rPr>
              <a:t>年から</a:t>
            </a:r>
            <a:r>
              <a:rPr kumimoji="1" lang="en-US" altLang="ja-JP">
                <a:solidFill>
                  <a:schemeClr val="tx1"/>
                </a:solidFill>
              </a:rPr>
              <a:t>CN</a:t>
            </a:r>
            <a:r>
              <a:rPr kumimoji="1" lang="ja-JP" altLang="en-US">
                <a:solidFill>
                  <a:schemeClr val="tx1"/>
                </a:solidFill>
              </a:rPr>
              <a:t>燃料に移行するための</a:t>
            </a:r>
            <a:r>
              <a:rPr kumimoji="1" lang="en-US" altLang="ja-JP">
                <a:solidFill>
                  <a:schemeClr val="tx1"/>
                </a:solidFill>
              </a:rPr>
              <a:t>XX</a:t>
            </a:r>
            <a:r>
              <a:rPr kumimoji="1" lang="ja-JP" altLang="en-US">
                <a:solidFill>
                  <a:schemeClr val="tx1"/>
                </a:solidFill>
              </a:rPr>
              <a:t>の投資を行う予定</a:t>
            </a:r>
            <a:endParaRPr kumimoji="1" lang="en-US" altLang="ja-JP" strike="sngStrike">
              <a:solidFill>
                <a:schemeClr val="tx1"/>
              </a:solidFill>
            </a:endParaRPr>
          </a:p>
        </p:txBody>
      </p:sp>
      <p:cxnSp>
        <p:nvCxnSpPr>
          <p:cNvPr id="11" name="直線コネクタ 10">
            <a:extLst>
              <a:ext uri="{FF2B5EF4-FFF2-40B4-BE49-F238E27FC236}">
                <a16:creationId xmlns:a16="http://schemas.microsoft.com/office/drawing/2014/main" id="{CE11CA89-A5D7-78E6-D8B2-34AEB918EAC2}"/>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 name="正方形/長方形 11">
            <a:extLst>
              <a:ext uri="{FF2B5EF4-FFF2-40B4-BE49-F238E27FC236}">
                <a16:creationId xmlns:a16="http://schemas.microsoft.com/office/drawing/2014/main" id="{AE1FFE13-3CB7-CFD5-0DCF-F7E748F8E718}"/>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2" name="矢印: 右 1">
            <a:extLst>
              <a:ext uri="{FF2B5EF4-FFF2-40B4-BE49-F238E27FC236}">
                <a16:creationId xmlns:a16="http://schemas.microsoft.com/office/drawing/2014/main" id="{50DC5D91-A9B4-9881-878B-7B7D0C743CE2}"/>
              </a:ext>
            </a:extLst>
          </p:cNvPr>
          <p:cNvSpPr/>
          <p:nvPr/>
        </p:nvSpPr>
        <p:spPr bwMode="gray">
          <a:xfrm>
            <a:off x="5708073" y="1655761"/>
            <a:ext cx="5789098" cy="272259"/>
          </a:xfrm>
          <a:prstGeom prst="rightArrow">
            <a:avLst>
              <a:gd name="adj1" fmla="val 100000"/>
              <a:gd name="adj2" fmla="val 50000"/>
            </a:avLst>
          </a:prstGeom>
          <a:solidFill>
            <a:schemeClr val="tx1">
              <a:lumMod val="50000"/>
              <a:lumOff val="50000"/>
            </a:schemeClr>
          </a:solidFill>
          <a:ln>
            <a:no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en-US" altLang="ja-JP" sz="1400">
                <a:solidFill>
                  <a:schemeClr val="bg1"/>
                </a:solidFill>
                <a:latin typeface="Meiryo UI" panose="020B0604030504040204" pitchFamily="50" charset="-128"/>
                <a:ea typeface="Meiryo UI" panose="020B0604030504040204" pitchFamily="50" charset="-128"/>
              </a:rPr>
              <a:t>CN</a:t>
            </a:r>
            <a:r>
              <a:rPr kumimoji="0" lang="ja-JP" altLang="en-US" sz="1400">
                <a:solidFill>
                  <a:schemeClr val="bg1"/>
                </a:solidFill>
                <a:latin typeface="Meiryo UI" panose="020B0604030504040204" pitchFamily="50" charset="-128"/>
                <a:ea typeface="Meiryo UI" panose="020B0604030504040204" pitchFamily="50" charset="-128"/>
              </a:rPr>
              <a:t>移行期又は商用生産（</a:t>
            </a:r>
            <a:r>
              <a:rPr kumimoji="0" lang="en-US" altLang="ja-JP" sz="1400">
                <a:solidFill>
                  <a:schemeClr val="bg1"/>
                </a:solidFill>
                <a:latin typeface="Meiryo UI" panose="020B0604030504040204" pitchFamily="50" charset="-128"/>
                <a:ea typeface="Meiryo UI" panose="020B0604030504040204" pitchFamily="50" charset="-128"/>
              </a:rPr>
              <a:t>20xx</a:t>
            </a:r>
            <a:r>
              <a:rPr kumimoji="0" lang="ja-JP" altLang="en-US" sz="1400">
                <a:solidFill>
                  <a:schemeClr val="bg1"/>
                </a:solidFill>
                <a:latin typeface="Meiryo UI" panose="020B0604030504040204" pitchFamily="50" charset="-128"/>
                <a:ea typeface="Meiryo UI" panose="020B0604030504040204" pitchFamily="50" charset="-128"/>
              </a:rPr>
              <a:t>年度</a:t>
            </a:r>
            <a:r>
              <a:rPr kumimoji="0" lang="en-US" altLang="ja-JP" sz="1400">
                <a:solidFill>
                  <a:schemeClr val="bg1"/>
                </a:solidFill>
                <a:latin typeface="Meiryo UI" panose="020B0604030504040204" pitchFamily="50" charset="-128"/>
                <a:ea typeface="Meiryo UI" panose="020B0604030504040204" pitchFamily="50" charset="-128"/>
              </a:rPr>
              <a:t>~</a:t>
            </a:r>
            <a:r>
              <a:rPr kumimoji="0" lang="ja-JP" altLang="en-US" sz="1400">
                <a:solidFill>
                  <a:schemeClr val="bg1"/>
                </a:solidFill>
                <a:latin typeface="Meiryo UI" panose="020B0604030504040204" pitchFamily="50" charset="-128"/>
                <a:ea typeface="Meiryo UI" panose="020B0604030504040204" pitchFamily="50" charset="-128"/>
              </a:rPr>
              <a:t>）</a:t>
            </a:r>
          </a:p>
        </p:txBody>
      </p:sp>
      <p:sp>
        <p:nvSpPr>
          <p:cNvPr id="15" name="正方形/長方形 14">
            <a:extLst>
              <a:ext uri="{FF2B5EF4-FFF2-40B4-BE49-F238E27FC236}">
                <a16:creationId xmlns:a16="http://schemas.microsoft.com/office/drawing/2014/main" id="{703106FB-548E-42F4-4BE6-F3AEA7508418}"/>
              </a:ext>
            </a:extLst>
          </p:cNvPr>
          <p:cNvSpPr/>
          <p:nvPr/>
        </p:nvSpPr>
        <p:spPr>
          <a:xfrm>
            <a:off x="787658" y="2083961"/>
            <a:ext cx="10841724" cy="3303444"/>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投資的経費のみで差し支えないため、以下について全て記載すること。商用生産開始時期までの期間は最低でも記載すること。</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設備名（大区分、小区分）：公募要領に示す要件に応じ記載</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対象経費：補助対象の場合は、公募要領に示す対象経費の区分に応じ記載し、補助対象外の場合は適宜記載</a:t>
            </a:r>
          </a:p>
          <a:p>
            <a:pPr lvl="1"/>
            <a:r>
              <a:rPr lang="ja-JP" altLang="en-US" sz="1400">
                <a:solidFill>
                  <a:srgbClr val="FF0000"/>
                </a:solidFill>
                <a:latin typeface="Meiryo UI" panose="020B0604030504040204" pitchFamily="50" charset="-128"/>
                <a:ea typeface="Meiryo UI" panose="020B0604030504040204" pitchFamily="50" charset="-128"/>
              </a:rPr>
              <a:t>また、以下に留意すること。</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同一設備においても、対象経費ごとに分けて記載</a:t>
            </a: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留意事項等がある場合は、表外に適宜記載</a:t>
            </a:r>
            <a:endParaRPr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投資額が妥当であることを説明するために、本事業の計画と比較できるような、自社又は他社（国内外を問わない）において参考となる投資案件の概要や投資額、生産規模等を可能な限り例示すること（留意事項に記載する、頁を追加して図で示す等、説明の手法は問わない）。</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endParaRPr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51580162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ABA320-E9FB-FCAE-3316-9BDCBB45787F}"/>
            </a:ext>
          </a:extLst>
        </p:cNvPr>
        <p:cNvGrpSpPr/>
        <p:nvPr/>
      </p:nvGrpSpPr>
      <p:grpSpPr>
        <a:xfrm>
          <a:off x="0" y="0"/>
          <a:ext cx="0" cy="0"/>
          <a:chOff x="0" y="0"/>
          <a:chExt cx="0" cy="0"/>
        </a:xfrm>
      </p:grpSpPr>
      <p:graphicFrame>
        <p:nvGraphicFramePr>
          <p:cNvPr id="64" name="think-cell data - do not delete" hidden="1">
            <a:extLst>
              <a:ext uri="{FF2B5EF4-FFF2-40B4-BE49-F238E27FC236}">
                <a16:creationId xmlns:a16="http://schemas.microsoft.com/office/drawing/2014/main" id="{A160E13D-37AE-5A12-EADF-596F79E94E01}"/>
              </a:ext>
            </a:extLst>
          </p:cNvPr>
          <p:cNvGraphicFramePr>
            <a:graphicFrameLocks noChangeAspect="1"/>
          </p:cNvGraphicFramePr>
          <p:nvPr>
            <p:custDataLst>
              <p:tags r:id="rId1"/>
            </p:custDataLst>
            <p:extLst>
              <p:ext uri="{D42A27DB-BD31-4B8C-83A1-F6EECF244321}">
                <p14:modId xmlns:p14="http://schemas.microsoft.com/office/powerpoint/2010/main" val="141595124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359" imgH="360" progId="TCLayout.ActiveDocument.1">
                  <p:embed/>
                </p:oleObj>
              </mc:Choice>
              <mc:Fallback>
                <p:oleObj name="think-cellスライド" r:id="rId4" imgW="359" imgH="360" progId="TCLayout.ActiveDocument.1">
                  <p:embed/>
                  <p:pic>
                    <p:nvPicPr>
                      <p:cNvPr id="64" name="think-cell data - do not delete" hidden="1">
                        <a:extLst>
                          <a:ext uri="{FF2B5EF4-FFF2-40B4-BE49-F238E27FC236}">
                            <a16:creationId xmlns:a16="http://schemas.microsoft.com/office/drawing/2014/main" id="{A160E13D-37AE-5A12-EADF-596F79E94E01}"/>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Title 1">
            <a:extLst>
              <a:ext uri="{FF2B5EF4-FFF2-40B4-BE49-F238E27FC236}">
                <a16:creationId xmlns:a16="http://schemas.microsoft.com/office/drawing/2014/main" id="{A2667CD7-F9A3-6BC9-6505-CBBD150850DA}"/>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②</a:t>
            </a:r>
            <a:r>
              <a:rPr lang="en-US" altLang="ja-JP" sz="2000">
                <a:solidFill>
                  <a:schemeClr val="tx1">
                    <a:lumMod val="50000"/>
                    <a:lumOff val="50000"/>
                  </a:schemeClr>
                </a:solidFill>
              </a:rPr>
              <a:t> </a:t>
            </a:r>
            <a:r>
              <a:rPr lang="ja-JP" altLang="en-US" sz="2000">
                <a:solidFill>
                  <a:schemeClr val="tx1">
                    <a:lumMod val="50000"/>
                    <a:lumOff val="50000"/>
                  </a:schemeClr>
                </a:solidFill>
              </a:rPr>
              <a:t>ア 間接補助事業の実施内容及びスケジュール</a:t>
            </a:r>
          </a:p>
        </p:txBody>
      </p:sp>
      <p:sp>
        <p:nvSpPr>
          <p:cNvPr id="6" name="Title 1">
            <a:extLst>
              <a:ext uri="{FF2B5EF4-FFF2-40B4-BE49-F238E27FC236}">
                <a16:creationId xmlns:a16="http://schemas.microsoft.com/office/drawing/2014/main" id="{8B02A431-157D-123F-1BE7-D1748EAD800D}"/>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kumimoji="1" lang="en-US" altLang="ja-JP" dirty="0">
                <a:solidFill>
                  <a:schemeClr val="tx1"/>
                </a:solidFill>
              </a:rPr>
              <a:t>xx</a:t>
            </a:r>
            <a:r>
              <a:rPr kumimoji="1" lang="ja-JP" altLang="en-US" dirty="0">
                <a:solidFill>
                  <a:schemeClr val="tx1"/>
                </a:solidFill>
              </a:rPr>
              <a:t>事業（製品</a:t>
            </a:r>
            <a:r>
              <a:rPr lang="ja-JP" altLang="en-US" dirty="0">
                <a:solidFill>
                  <a:schemeClr val="tx1"/>
                </a:solidFill>
              </a:rPr>
              <a:t>）</a:t>
            </a:r>
            <a:r>
              <a:rPr kumimoji="1" lang="ja-JP" altLang="en-US" b="1" dirty="0">
                <a:solidFill>
                  <a:srgbClr val="FF0000"/>
                </a:solidFill>
              </a:rPr>
              <a:t>（</a:t>
            </a:r>
            <a:r>
              <a:rPr kumimoji="1" lang="en-US" altLang="ja-JP" b="1" dirty="0">
                <a:solidFill>
                  <a:srgbClr val="FF0000"/>
                </a:solidFill>
              </a:rPr>
              <a:t>※</a:t>
            </a:r>
            <a:r>
              <a:rPr kumimoji="1" lang="ja-JP" altLang="en-US" b="1" dirty="0">
                <a:solidFill>
                  <a:srgbClr val="FF0000"/>
                </a:solidFill>
              </a:rPr>
              <a:t>共通製品）</a:t>
            </a:r>
            <a:r>
              <a:rPr kumimoji="1" lang="ja-JP" altLang="en-US" dirty="0">
                <a:solidFill>
                  <a:schemeClr val="tx1"/>
                </a:solidFill>
              </a:rPr>
              <a:t>の収支計画</a:t>
            </a:r>
            <a:endParaRPr kumimoji="1" lang="en-US" altLang="ja-JP" dirty="0">
              <a:solidFill>
                <a:schemeClr val="tx1"/>
              </a:solidFill>
            </a:endParaRPr>
          </a:p>
        </p:txBody>
      </p:sp>
      <p:cxnSp>
        <p:nvCxnSpPr>
          <p:cNvPr id="7" name="直線コネクタ 6">
            <a:extLst>
              <a:ext uri="{FF2B5EF4-FFF2-40B4-BE49-F238E27FC236}">
                <a16:creationId xmlns:a16="http://schemas.microsoft.com/office/drawing/2014/main" id="{9061AB28-4572-010B-C255-7A839A4DAB7D}"/>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 name="正方形/長方形 7">
            <a:extLst>
              <a:ext uri="{FF2B5EF4-FFF2-40B4-BE49-F238E27FC236}">
                <a16:creationId xmlns:a16="http://schemas.microsoft.com/office/drawing/2014/main" id="{6E5288B2-A79B-DF38-4D2E-0C21D3A1458D}"/>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grpSp>
        <p:nvGrpSpPr>
          <p:cNvPr id="2" name="グループ化 1">
            <a:extLst>
              <a:ext uri="{FF2B5EF4-FFF2-40B4-BE49-F238E27FC236}">
                <a16:creationId xmlns:a16="http://schemas.microsoft.com/office/drawing/2014/main" id="{181CB05E-2988-4F03-24F0-8FCB8F64B10D}"/>
              </a:ext>
            </a:extLst>
          </p:cNvPr>
          <p:cNvGrpSpPr/>
          <p:nvPr/>
        </p:nvGrpSpPr>
        <p:grpSpPr>
          <a:xfrm>
            <a:off x="180000" y="1624859"/>
            <a:ext cx="11856000" cy="288000"/>
            <a:chOff x="156000" y="1879963"/>
            <a:chExt cx="5760000" cy="288000"/>
          </a:xfrm>
        </p:grpSpPr>
        <p:sp>
          <p:nvSpPr>
            <p:cNvPr id="9" name="正方形/長方形 8">
              <a:extLst>
                <a:ext uri="{FF2B5EF4-FFF2-40B4-BE49-F238E27FC236}">
                  <a16:creationId xmlns:a16="http://schemas.microsoft.com/office/drawing/2014/main" id="{871CAD71-3679-728D-7B38-3A042C53ED05}"/>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グリーン事業（製品）（</a:t>
              </a: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共同申請内で各社共通して取り扱う製品）</a:t>
              </a:r>
            </a:p>
          </p:txBody>
        </p:sp>
        <p:cxnSp>
          <p:nvCxnSpPr>
            <p:cNvPr id="11" name="直線コネクタ 10">
              <a:extLst>
                <a:ext uri="{FF2B5EF4-FFF2-40B4-BE49-F238E27FC236}">
                  <a16:creationId xmlns:a16="http://schemas.microsoft.com/office/drawing/2014/main" id="{FB61C410-A398-2BE8-4576-34C6803E30AF}"/>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2" name="TextBox 40">
            <a:extLst>
              <a:ext uri="{FF2B5EF4-FFF2-40B4-BE49-F238E27FC236}">
                <a16:creationId xmlns:a16="http://schemas.microsoft.com/office/drawing/2014/main" id="{7DC60AA5-58C7-E95D-139D-603DD6AB5528}"/>
              </a:ext>
            </a:extLst>
          </p:cNvPr>
          <p:cNvSpPr txBox="1"/>
          <p:nvPr/>
        </p:nvSpPr>
        <p:spPr>
          <a:xfrm>
            <a:off x="180000" y="2010370"/>
            <a:ext cx="2159306" cy="345100"/>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b="1">
                <a:solidFill>
                  <a:schemeClr val="tx1"/>
                </a:solidFill>
                <a:latin typeface="Meiryo UI" panose="020B0604030504040204" pitchFamily="50" charset="-128"/>
                <a:ea typeface="Meiryo UI" panose="020B0604030504040204" pitchFamily="50" charset="-128"/>
              </a:rPr>
              <a:t>xxx</a:t>
            </a:r>
          </a:p>
        </p:txBody>
      </p:sp>
      <p:graphicFrame>
        <p:nvGraphicFramePr>
          <p:cNvPr id="14" name="Table 25">
            <a:extLst>
              <a:ext uri="{FF2B5EF4-FFF2-40B4-BE49-F238E27FC236}">
                <a16:creationId xmlns:a16="http://schemas.microsoft.com/office/drawing/2014/main" id="{0E795BF9-8867-2AE4-74E1-D95C2CE3FC97}"/>
              </a:ext>
            </a:extLst>
          </p:cNvPr>
          <p:cNvGraphicFramePr>
            <a:graphicFrameLocks noGrp="1"/>
          </p:cNvGraphicFramePr>
          <p:nvPr>
            <p:extLst>
              <p:ext uri="{D42A27DB-BD31-4B8C-83A1-F6EECF244321}">
                <p14:modId xmlns:p14="http://schemas.microsoft.com/office/powerpoint/2010/main" val="3297926233"/>
              </p:ext>
            </p:extLst>
          </p:nvPr>
        </p:nvGraphicFramePr>
        <p:xfrm>
          <a:off x="156000" y="2489233"/>
          <a:ext cx="11879998" cy="3629280"/>
        </p:xfrm>
        <a:graphic>
          <a:graphicData uri="http://schemas.openxmlformats.org/drawingml/2006/table">
            <a:tbl>
              <a:tblPr firstRow="1" bandRow="1">
                <a:tableStyleId>{5940675A-B579-460E-94D1-54222C63F5DA}</a:tableStyleId>
              </a:tblPr>
              <a:tblGrid>
                <a:gridCol w="402712">
                  <a:extLst>
                    <a:ext uri="{9D8B030D-6E8A-4147-A177-3AD203B41FA5}">
                      <a16:colId xmlns:a16="http://schemas.microsoft.com/office/drawing/2014/main" val="108642108"/>
                    </a:ext>
                  </a:extLst>
                </a:gridCol>
                <a:gridCol w="3946576">
                  <a:extLst>
                    <a:ext uri="{9D8B030D-6E8A-4147-A177-3AD203B41FA5}">
                      <a16:colId xmlns:a16="http://schemas.microsoft.com/office/drawing/2014/main" val="3681164895"/>
                    </a:ext>
                  </a:extLst>
                </a:gridCol>
                <a:gridCol w="684610">
                  <a:extLst>
                    <a:ext uri="{9D8B030D-6E8A-4147-A177-3AD203B41FA5}">
                      <a16:colId xmlns:a16="http://schemas.microsoft.com/office/drawing/2014/main" val="2013143228"/>
                    </a:ext>
                  </a:extLst>
                </a:gridCol>
                <a:gridCol w="684610">
                  <a:extLst>
                    <a:ext uri="{9D8B030D-6E8A-4147-A177-3AD203B41FA5}">
                      <a16:colId xmlns:a16="http://schemas.microsoft.com/office/drawing/2014/main" val="1867669983"/>
                    </a:ext>
                  </a:extLst>
                </a:gridCol>
                <a:gridCol w="684610">
                  <a:extLst>
                    <a:ext uri="{9D8B030D-6E8A-4147-A177-3AD203B41FA5}">
                      <a16:colId xmlns:a16="http://schemas.microsoft.com/office/drawing/2014/main" val="3983930382"/>
                    </a:ext>
                  </a:extLst>
                </a:gridCol>
                <a:gridCol w="684610">
                  <a:extLst>
                    <a:ext uri="{9D8B030D-6E8A-4147-A177-3AD203B41FA5}">
                      <a16:colId xmlns:a16="http://schemas.microsoft.com/office/drawing/2014/main" val="3221756989"/>
                    </a:ext>
                  </a:extLst>
                </a:gridCol>
                <a:gridCol w="684610">
                  <a:extLst>
                    <a:ext uri="{9D8B030D-6E8A-4147-A177-3AD203B41FA5}">
                      <a16:colId xmlns:a16="http://schemas.microsoft.com/office/drawing/2014/main" val="156497035"/>
                    </a:ext>
                  </a:extLst>
                </a:gridCol>
                <a:gridCol w="684610">
                  <a:extLst>
                    <a:ext uri="{9D8B030D-6E8A-4147-A177-3AD203B41FA5}">
                      <a16:colId xmlns:a16="http://schemas.microsoft.com/office/drawing/2014/main" val="3852437361"/>
                    </a:ext>
                  </a:extLst>
                </a:gridCol>
                <a:gridCol w="684610">
                  <a:extLst>
                    <a:ext uri="{9D8B030D-6E8A-4147-A177-3AD203B41FA5}">
                      <a16:colId xmlns:a16="http://schemas.microsoft.com/office/drawing/2014/main" val="474125499"/>
                    </a:ext>
                  </a:extLst>
                </a:gridCol>
                <a:gridCol w="684610">
                  <a:extLst>
                    <a:ext uri="{9D8B030D-6E8A-4147-A177-3AD203B41FA5}">
                      <a16:colId xmlns:a16="http://schemas.microsoft.com/office/drawing/2014/main" val="3194168371"/>
                    </a:ext>
                  </a:extLst>
                </a:gridCol>
                <a:gridCol w="684610">
                  <a:extLst>
                    <a:ext uri="{9D8B030D-6E8A-4147-A177-3AD203B41FA5}">
                      <a16:colId xmlns:a16="http://schemas.microsoft.com/office/drawing/2014/main" val="4287526936"/>
                    </a:ext>
                  </a:extLst>
                </a:gridCol>
                <a:gridCol w="684610">
                  <a:extLst>
                    <a:ext uri="{9D8B030D-6E8A-4147-A177-3AD203B41FA5}">
                      <a16:colId xmlns:a16="http://schemas.microsoft.com/office/drawing/2014/main" val="1122488915"/>
                    </a:ext>
                  </a:extLst>
                </a:gridCol>
                <a:gridCol w="684610">
                  <a:extLst>
                    <a:ext uri="{9D8B030D-6E8A-4147-A177-3AD203B41FA5}">
                      <a16:colId xmlns:a16="http://schemas.microsoft.com/office/drawing/2014/main" val="78145945"/>
                    </a:ext>
                  </a:extLst>
                </a:gridCol>
              </a:tblGrid>
              <a:tr h="184563">
                <a:tc rowSpan="2" gridSpan="2">
                  <a:txBody>
                    <a:bodyPr/>
                    <a:lstStyle/>
                    <a:p>
                      <a:pPr algn="ctr"/>
                      <a:r>
                        <a:rPr kumimoji="1" lang="ja-JP" altLang="en-US" sz="1000" b="1" dirty="0">
                          <a:latin typeface="Meiryo UI" panose="020B0604030504040204" pitchFamily="50" charset="-128"/>
                          <a:ea typeface="Meiryo UI" panose="020B0604030504040204" pitchFamily="50" charset="-128"/>
                        </a:rPr>
                        <a:t>項目</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rowSpan="2" hMerge="1">
                  <a:txBody>
                    <a:bodyPr/>
                    <a:lstStyle/>
                    <a:p>
                      <a:pPr algn="ctr"/>
                      <a:r>
                        <a:rPr kumimoji="1" lang="ja-JP" altLang="en-US" sz="1400" b="1">
                          <a:latin typeface="Meiryo UI" panose="020B0604030504040204" pitchFamily="50" charset="-128"/>
                          <a:ea typeface="Meiryo UI" panose="020B0604030504040204" pitchFamily="50" charset="-128"/>
                        </a:rPr>
                        <a:t>対象経費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gridSpan="11">
                  <a:txBody>
                    <a:bodyPr/>
                    <a:lstStyle/>
                    <a:p>
                      <a:pPr algn="ctr"/>
                      <a:r>
                        <a:rPr kumimoji="1" lang="ja-JP" altLang="en-US" sz="1000" b="1" dirty="0">
                          <a:latin typeface="Meiryo UI" panose="020B0604030504040204" pitchFamily="50" charset="-128"/>
                          <a:ea typeface="Meiryo UI" panose="020B0604030504040204" pitchFamily="50" charset="-128"/>
                        </a:rPr>
                        <a:t>年度（百万円）</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71955818"/>
                  </a:ext>
                </a:extLst>
              </a:tr>
              <a:tr h="184563">
                <a:tc gridSpan="2" vMerge="1">
                  <a:txBody>
                    <a:bodyPr/>
                    <a:lstStyle/>
                    <a:p>
                      <a:pPr algn="ctr"/>
                      <a:r>
                        <a:rPr kumimoji="1" lang="ja-JP" altLang="en-US" sz="1050">
                          <a:latin typeface="Meiryo UI" panose="020B0604030504040204" pitchFamily="50" charset="-128"/>
                          <a:ea typeface="Meiryo UI" panose="020B0604030504040204" pitchFamily="50" charset="-128"/>
                        </a:rPr>
                        <a:t>設備名</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vMerge="1">
                  <a:txBody>
                    <a:bodyPr/>
                    <a:lstStyle/>
                    <a:p>
                      <a:pPr algn="ctr"/>
                      <a:r>
                        <a:rPr kumimoji="1" lang="ja-JP" altLang="en-US" sz="1050">
                          <a:latin typeface="Meiryo UI" panose="020B0604030504040204" pitchFamily="50" charset="-128"/>
                          <a:ea typeface="Meiryo UI" panose="020B0604030504040204" pitchFamily="50" charset="-128"/>
                        </a:rPr>
                        <a:t>対象経費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en-US" altLang="ja-JP" sz="1000" b="1">
                          <a:latin typeface="Meiryo UI" panose="020B0604030504040204" pitchFamily="50" charset="-128"/>
                          <a:ea typeface="Meiryo UI" panose="020B0604030504040204" pitchFamily="50" charset="-128"/>
                        </a:rPr>
                        <a:t>2025</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2026</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2027</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2028</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2029</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2030</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2031</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2032</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2033</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2034</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a:latin typeface="Meiryo UI" panose="020B0604030504040204" pitchFamily="50" charset="-128"/>
                          <a:ea typeface="Meiryo UI" panose="020B0604030504040204" pitchFamily="50" charset="-128"/>
                        </a:rPr>
                        <a:t>2035</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114996378"/>
                  </a:ext>
                </a:extLst>
              </a:tr>
              <a:tr h="170294">
                <a:tc>
                  <a:txBody>
                    <a:bodyPr/>
                    <a:lstStyle/>
                    <a:p>
                      <a:pPr algn="l"/>
                      <a:r>
                        <a:rPr kumimoji="1" lang="en-US" altLang="ja-JP" sz="1000">
                          <a:latin typeface="Meiryo UI" panose="020B0604030504040204" pitchFamily="50" charset="-128"/>
                          <a:ea typeface="Meiryo UI" panose="020B0604030504040204" pitchFamily="50" charset="-128"/>
                        </a:rPr>
                        <a:t>1</a:t>
                      </a: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売上高</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kumimoji="1" lang="en-US" altLang="ja-JP" sz="1000">
                          <a:latin typeface="Meiryo UI" panose="020B0604030504040204" pitchFamily="50" charset="-128"/>
                          <a:ea typeface="Meiryo UI" panose="020B0604030504040204" pitchFamily="50" charset="-128"/>
                        </a:rPr>
                        <a:t>xx</a:t>
                      </a: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82319654"/>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数量</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49169349"/>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単価</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55707735"/>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売上原価</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73232291"/>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固定費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24262865"/>
                  </a:ext>
                </a:extLst>
              </a:tr>
              <a:tr h="170294">
                <a:tc>
                  <a:txBody>
                    <a:bodyPr/>
                    <a:lstStyle/>
                    <a:p>
                      <a:pPr algn="l"/>
                      <a:endParaRPr kumimoji="1" lang="ja-JP" altLang="en-US" sz="100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変動費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49190113"/>
                  </a:ext>
                </a:extLst>
              </a:tr>
              <a:tr h="170294">
                <a:tc>
                  <a:txBody>
                    <a:bodyPr/>
                    <a:lstStyle/>
                    <a:p>
                      <a:pPr algn="l"/>
                      <a:r>
                        <a:rPr kumimoji="1" lang="en-US" altLang="ja-JP" sz="1000" dirty="0">
                          <a:latin typeface="Meiryo UI" panose="020B0604030504040204" pitchFamily="50" charset="-128"/>
                          <a:ea typeface="Meiryo UI" panose="020B0604030504040204" pitchFamily="50" charset="-128"/>
                        </a:rPr>
                        <a:t>2</a:t>
                      </a:r>
                      <a:endParaRPr kumimoji="1" lang="ja-JP" altLang="en-US" sz="100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a:latin typeface="Meiryo UI" panose="020B0604030504040204" pitchFamily="50" charset="-128"/>
                          <a:ea typeface="Meiryo UI" panose="020B0604030504040204" pitchFamily="50" charset="-128"/>
                        </a:rPr>
                        <a:t>売上総利益</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56782845"/>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販売費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8398886"/>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固定費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58207718"/>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変動費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60670019"/>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一般管理費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24966809"/>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固定費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35376705"/>
                  </a:ext>
                </a:extLst>
              </a:tr>
              <a:tr h="170294">
                <a:tc>
                  <a:txBody>
                    <a:bodyPr/>
                    <a:lstStyle/>
                    <a:p>
                      <a:pPr algn="l"/>
                      <a:endParaRPr kumimoji="1" lang="ja-JP" altLang="en-US" sz="100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変動費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21004347"/>
                  </a:ext>
                </a:extLst>
              </a:tr>
              <a:tr h="170294">
                <a:tc>
                  <a:txBody>
                    <a:bodyPr/>
                    <a:lstStyle/>
                    <a:p>
                      <a:pPr algn="l"/>
                      <a:r>
                        <a:rPr kumimoji="1" lang="en-US" altLang="ja-JP" sz="1000" dirty="0">
                          <a:latin typeface="Meiryo UI" panose="020B0604030504040204" pitchFamily="50" charset="-128"/>
                          <a:ea typeface="Meiryo UI" panose="020B0604030504040204" pitchFamily="50" charset="-128"/>
                        </a:rPr>
                        <a:t>3</a:t>
                      </a:r>
                      <a:endParaRPr kumimoji="1" lang="ja-JP" altLang="en-US" sz="100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営業利益</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83173349"/>
                  </a:ext>
                </a:extLst>
              </a:tr>
            </a:tbl>
          </a:graphicData>
        </a:graphic>
      </p:graphicFrame>
      <p:sp>
        <p:nvSpPr>
          <p:cNvPr id="10" name="正方形/長方形 9">
            <a:extLst>
              <a:ext uri="{FF2B5EF4-FFF2-40B4-BE49-F238E27FC236}">
                <a16:creationId xmlns:a16="http://schemas.microsoft.com/office/drawing/2014/main" id="{3DE16054-5D27-A47F-B1A3-63574C4B81AA}"/>
              </a:ext>
            </a:extLst>
          </p:cNvPr>
          <p:cNvSpPr/>
          <p:nvPr/>
        </p:nvSpPr>
        <p:spPr>
          <a:xfrm>
            <a:off x="1869279" y="1452285"/>
            <a:ext cx="7868093" cy="4896907"/>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グリーン事業（製品）・収支計画の表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a:t>
            </a:r>
            <a:r>
              <a:rPr lang="zh-TW" altLang="en-US" sz="1400" b="1" dirty="0">
                <a:solidFill>
                  <a:srgbClr val="FF0000"/>
                </a:solidFill>
                <a:latin typeface="Meiryo UI" panose="020B0604030504040204" pitchFamily="50" charset="-128"/>
                <a:ea typeface="Meiryo UI" panose="020B0604030504040204" pitchFamily="50" charset="-128"/>
              </a:rPr>
              <a:t>別添２－１</a:t>
            </a:r>
            <a:r>
              <a:rPr lang="en-US" altLang="zh-TW" sz="1400" b="1" dirty="0">
                <a:solidFill>
                  <a:srgbClr val="FF0000"/>
                </a:solidFill>
                <a:latin typeface="Meiryo UI" panose="020B0604030504040204" pitchFamily="50" charset="-128"/>
                <a:ea typeface="Meiryo UI" panose="020B0604030504040204" pitchFamily="50" charset="-128"/>
              </a:rPr>
              <a:t>_</a:t>
            </a:r>
            <a:r>
              <a:rPr lang="zh-TW" altLang="en-US" sz="1400" b="1" dirty="0">
                <a:solidFill>
                  <a:srgbClr val="FF0000"/>
                </a:solidFill>
                <a:latin typeface="Meiryo UI" panose="020B0604030504040204" pitchFamily="50" charset="-128"/>
                <a:ea typeface="Meiryo UI" panose="020B0604030504040204" pitchFamily="50" charset="-128"/>
              </a:rPr>
              <a:t>製品別計画（申請全体｜共通製品）</a:t>
            </a:r>
            <a:r>
              <a:rPr lang="ja-JP" altLang="en-US" sz="1400" dirty="0">
                <a:solidFill>
                  <a:srgbClr val="FF0000"/>
                </a:solidFill>
                <a:latin typeface="Meiryo UI" panose="020B0604030504040204" pitchFamily="50" charset="-128"/>
                <a:ea typeface="Meiryo UI" panose="020B0604030504040204" pitchFamily="50" charset="-128"/>
              </a:rPr>
              <a:t>」から適宜転記すること。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個社審査用の「①ア 基本的要件」で記載したグリーン事業（製品）のうち、共同申請内で各社共通して取り扱う製品のみについて、製品別に、売上高、売上原価、売上総利益、販売費、一般管理費、営業利益まで記載すること（詳細は「</a:t>
            </a:r>
            <a:r>
              <a:rPr lang="ja-JP" altLang="en-US" sz="1400" b="1" dirty="0">
                <a:solidFill>
                  <a:srgbClr val="FF0000"/>
                </a:solidFill>
                <a:latin typeface="Meiryo UI" panose="020B0604030504040204" pitchFamily="50" charset="-128"/>
                <a:ea typeface="Meiryo UI" panose="020B0604030504040204" pitchFamily="50" charset="-128"/>
              </a:rPr>
              <a:t>様式第３</a:t>
            </a:r>
            <a:r>
              <a:rPr lang="zh-TW" altLang="en-US" sz="1400" b="1" dirty="0">
                <a:solidFill>
                  <a:srgbClr val="FF0000"/>
                </a:solidFill>
                <a:latin typeface="Meiryo UI" panose="020B0604030504040204" pitchFamily="50" charset="-128"/>
                <a:ea typeface="Meiryo UI" panose="020B0604030504040204" pitchFamily="50" charset="-128"/>
              </a:rPr>
              <a:t>別添２－１</a:t>
            </a:r>
            <a:r>
              <a:rPr lang="en-US" altLang="zh-TW" sz="1400" b="1" dirty="0">
                <a:solidFill>
                  <a:srgbClr val="FF0000"/>
                </a:solidFill>
                <a:latin typeface="Meiryo UI" panose="020B0604030504040204" pitchFamily="50" charset="-128"/>
                <a:ea typeface="Meiryo UI" panose="020B0604030504040204" pitchFamily="50" charset="-128"/>
              </a:rPr>
              <a:t>_</a:t>
            </a:r>
            <a:r>
              <a:rPr lang="zh-TW" altLang="en-US" sz="1400" b="1" dirty="0">
                <a:solidFill>
                  <a:srgbClr val="FF0000"/>
                </a:solidFill>
                <a:latin typeface="Meiryo UI" panose="020B0604030504040204" pitchFamily="50" charset="-128"/>
                <a:ea typeface="Meiryo UI" panose="020B0604030504040204" pitchFamily="50" charset="-128"/>
              </a:rPr>
              <a:t>製品別計画（申請全体｜共通製品）</a:t>
            </a:r>
            <a:r>
              <a:rPr lang="ja-JP" altLang="en-US" sz="1400" dirty="0">
                <a:solidFill>
                  <a:srgbClr val="FF0000"/>
                </a:solidFill>
                <a:latin typeface="Meiryo UI" panose="020B0604030504040204" pitchFamily="50" charset="-128"/>
                <a:ea typeface="Meiryo UI" panose="020B0604030504040204" pitchFamily="50" charset="-128"/>
              </a:rPr>
              <a:t>」を参照）。</a:t>
            </a: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売上高については、各事業（製品）の売上高に加えて、その構成要素である製品単価と販売数量も参考として記載すること。</a:t>
            </a: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売上原価・販売費・一般管理費については、固定費と変動費に分けて記載すること。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売上原価計算にあたり、他のコスト等も考慮する場合は適宜補足すること。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lvl="1"/>
            <a:r>
              <a:rPr lang="ja-JP" altLang="en-US" sz="1400" dirty="0">
                <a:solidFill>
                  <a:srgbClr val="FF0000"/>
                </a:solidFill>
                <a:latin typeface="Meiryo UI" panose="020B0604030504040204" pitchFamily="50" charset="-128"/>
                <a:ea typeface="Meiryo UI" panose="020B0604030504040204" pitchFamily="50" charset="-128"/>
              </a:rPr>
              <a:t>なお、提案時点での数字や内容は必ずしも正確である必要はなく、対象製品の収益化・事業成長の見通し・スケジュール（当初計画）を確認するためのものである。</a:t>
            </a:r>
          </a:p>
          <a:p>
            <a:pPr lvl="1"/>
            <a:r>
              <a:rPr lang="ja-JP" altLang="en-US" sz="1400" dirty="0">
                <a:solidFill>
                  <a:srgbClr val="FF0000"/>
                </a:solidFill>
                <a:latin typeface="Meiryo UI" panose="020B0604030504040204" pitchFamily="50" charset="-128"/>
                <a:ea typeface="Meiryo UI" panose="020B0604030504040204" pitchFamily="50" charset="-128"/>
              </a:rPr>
              <a:t>また、今後、業務実施期間中のモニタリングにおいて、当該情報をアップデートした上で、定期的に確認を行う予定である。</a:t>
            </a:r>
          </a:p>
          <a:p>
            <a:pPr lvl="1"/>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u="sng" dirty="0">
                <a:solidFill>
                  <a:schemeClr val="tx1"/>
                </a:solidFill>
                <a:latin typeface="Meiryo UI" panose="020B0604030504040204" pitchFamily="50" charset="-128"/>
                <a:ea typeface="Meiryo UI" panose="020B0604030504040204" pitchFamily="50" charset="-128"/>
              </a:rPr>
              <a:t>個別パート</a:t>
            </a:r>
            <a:r>
              <a:rPr kumimoji="1" lang="ja-JP" altLang="en-US" sz="1400" u="sng" dirty="0">
                <a:solidFill>
                  <a:schemeClr val="tx1"/>
                </a:solidFill>
                <a:latin typeface="Meiryo UI" panose="020B0604030504040204" pitchFamily="50" charset="-128"/>
                <a:ea typeface="Meiryo UI" panose="020B0604030504040204" pitchFamily="50" charset="-128"/>
              </a:rPr>
              <a:t>の「①ア 基本的要件」で記載したグリーン事業（製品）のうち、共同申請内で各社共通して取り扱う製品のみについて、製品別に、それぞれ頁を分けて記載すること。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93041795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Table 18">
            <a:extLst>
              <a:ext uri="{FF2B5EF4-FFF2-40B4-BE49-F238E27FC236}">
                <a16:creationId xmlns:a16="http://schemas.microsoft.com/office/drawing/2014/main" id="{AC59545C-3CB4-2189-F43A-B1B7F0BA07D9}"/>
              </a:ext>
            </a:extLst>
          </p:cNvPr>
          <p:cNvGraphicFramePr>
            <a:graphicFrameLocks noGrp="1"/>
          </p:cNvGraphicFramePr>
          <p:nvPr>
            <p:extLst>
              <p:ext uri="{D42A27DB-BD31-4B8C-83A1-F6EECF244321}">
                <p14:modId xmlns:p14="http://schemas.microsoft.com/office/powerpoint/2010/main" val="3724116319"/>
              </p:ext>
            </p:extLst>
          </p:nvPr>
        </p:nvGraphicFramePr>
        <p:xfrm>
          <a:off x="765595" y="1901509"/>
          <a:ext cx="10657144" cy="2418480"/>
        </p:xfrm>
        <a:graphic>
          <a:graphicData uri="http://schemas.openxmlformats.org/drawingml/2006/table">
            <a:tbl>
              <a:tblPr firstRow="1" bandRow="1">
                <a:tableStyleId>{5940675A-B579-460E-94D1-54222C63F5DA}</a:tableStyleId>
              </a:tblPr>
              <a:tblGrid>
                <a:gridCol w="2373477">
                  <a:extLst>
                    <a:ext uri="{9D8B030D-6E8A-4147-A177-3AD203B41FA5}">
                      <a16:colId xmlns:a16="http://schemas.microsoft.com/office/drawing/2014/main" val="1889441959"/>
                    </a:ext>
                  </a:extLst>
                </a:gridCol>
                <a:gridCol w="1116796">
                  <a:extLst>
                    <a:ext uri="{9D8B030D-6E8A-4147-A177-3AD203B41FA5}">
                      <a16:colId xmlns:a16="http://schemas.microsoft.com/office/drawing/2014/main" val="446758349"/>
                    </a:ext>
                  </a:extLst>
                </a:gridCol>
                <a:gridCol w="1116796">
                  <a:extLst>
                    <a:ext uri="{9D8B030D-6E8A-4147-A177-3AD203B41FA5}">
                      <a16:colId xmlns:a16="http://schemas.microsoft.com/office/drawing/2014/main" val="354005506"/>
                    </a:ext>
                  </a:extLst>
                </a:gridCol>
                <a:gridCol w="1116796">
                  <a:extLst>
                    <a:ext uri="{9D8B030D-6E8A-4147-A177-3AD203B41FA5}">
                      <a16:colId xmlns:a16="http://schemas.microsoft.com/office/drawing/2014/main" val="616778159"/>
                    </a:ext>
                  </a:extLst>
                </a:gridCol>
                <a:gridCol w="1116796">
                  <a:extLst>
                    <a:ext uri="{9D8B030D-6E8A-4147-A177-3AD203B41FA5}">
                      <a16:colId xmlns:a16="http://schemas.microsoft.com/office/drawing/2014/main" val="658987577"/>
                    </a:ext>
                  </a:extLst>
                </a:gridCol>
                <a:gridCol w="1116796">
                  <a:extLst>
                    <a:ext uri="{9D8B030D-6E8A-4147-A177-3AD203B41FA5}">
                      <a16:colId xmlns:a16="http://schemas.microsoft.com/office/drawing/2014/main" val="1793310317"/>
                    </a:ext>
                  </a:extLst>
                </a:gridCol>
                <a:gridCol w="1116796">
                  <a:extLst>
                    <a:ext uri="{9D8B030D-6E8A-4147-A177-3AD203B41FA5}">
                      <a16:colId xmlns:a16="http://schemas.microsoft.com/office/drawing/2014/main" val="2414137754"/>
                    </a:ext>
                  </a:extLst>
                </a:gridCol>
                <a:gridCol w="1582891">
                  <a:extLst>
                    <a:ext uri="{9D8B030D-6E8A-4147-A177-3AD203B41FA5}">
                      <a16:colId xmlns:a16="http://schemas.microsoft.com/office/drawing/2014/main" val="255751227"/>
                    </a:ext>
                  </a:extLst>
                </a:gridCol>
              </a:tblGrid>
              <a:tr h="0">
                <a:tc>
                  <a:txBody>
                    <a:bodyPr/>
                    <a:lstStyle/>
                    <a:p>
                      <a:pPr algn="ctr"/>
                      <a:endParaRPr lang="en-US" sz="1600">
                        <a:latin typeface="Meiryo UI" panose="020B0604030504040204" pitchFamily="50" charset="-128"/>
                        <a:ea typeface="Meiryo UI" panose="020B0604030504040204" pitchFamily="50" charset="-128"/>
                      </a:endParaRPr>
                    </a:p>
                  </a:txBody>
                  <a:tcPr marL="36000" marR="36000" marT="72000" marB="72000" anchor="ctr">
                    <a:lnL w="12700" cmpd="sng">
                      <a:noFill/>
                    </a:lnL>
                    <a:lnT w="12700" cmpd="sng">
                      <a:noFill/>
                    </a:lnT>
                  </a:tcPr>
                </a:tc>
                <a:tc>
                  <a:txBody>
                    <a:bodyPr/>
                    <a:lstStyle/>
                    <a:p>
                      <a:pPr algn="ctr"/>
                      <a:r>
                        <a:rPr lang="en-US" altLang="ja-JP" sz="1400">
                          <a:latin typeface="Meiryo UI" panose="020B0604030504040204" pitchFamily="50" charset="-128"/>
                          <a:ea typeface="Meiryo UI" panose="020B0604030504040204" pitchFamily="50" charset="-128"/>
                        </a:rPr>
                        <a:t>R7</a:t>
                      </a:r>
                    </a:p>
                    <a:p>
                      <a:pPr algn="ctr"/>
                      <a:r>
                        <a:rPr lang="ja-JP" altLang="en-US" sz="1000">
                          <a:latin typeface="Meiryo UI" panose="020B0604030504040204" pitchFamily="50" charset="-128"/>
                          <a:ea typeface="Meiryo UI" panose="020B0604030504040204" pitchFamily="50" charset="-128"/>
                        </a:rPr>
                        <a:t>年度</a:t>
                      </a:r>
                      <a:endParaRPr lang="en-US" sz="1000">
                        <a:latin typeface="Meiryo UI" panose="020B0604030504040204" pitchFamily="50" charset="-128"/>
                        <a:ea typeface="Meiryo UI" panose="020B0604030504040204" pitchFamily="50" charset="-128"/>
                      </a:endParaRPr>
                    </a:p>
                  </a:txBody>
                  <a:tcPr marL="36000" marR="36000" marT="72000" marB="72000" anchor="ctr">
                    <a:lnR w="12700" cmpd="sng">
                      <a:noFill/>
                    </a:lnR>
                    <a:lnT w="12700" cmpd="sng">
                      <a:noFill/>
                    </a:lnT>
                  </a:tcPr>
                </a:tc>
                <a:tc>
                  <a:txBody>
                    <a:bodyPr/>
                    <a:lstStyle/>
                    <a:p>
                      <a:pPr algn="ctr"/>
                      <a:r>
                        <a:rPr lang="en-US" altLang="ja-JP" sz="1400">
                          <a:latin typeface="Meiryo UI" panose="020B0604030504040204" pitchFamily="50" charset="-128"/>
                          <a:ea typeface="Meiryo UI" panose="020B0604030504040204" pitchFamily="50" charset="-128"/>
                        </a:rPr>
                        <a:t>R8</a:t>
                      </a:r>
                    </a:p>
                    <a:p>
                      <a:pPr algn="ctr"/>
                      <a:r>
                        <a:rPr lang="ja-JP" altLang="en-US" sz="1000" kern="1200">
                          <a:solidFill>
                            <a:schemeClr val="tx1"/>
                          </a:solidFill>
                          <a:latin typeface="Meiryo UI" panose="020B0604030504040204" pitchFamily="50" charset="-128"/>
                          <a:ea typeface="Meiryo UI" panose="020B0604030504040204" pitchFamily="50" charset="-128"/>
                          <a:cs typeface="+mn-cs"/>
                        </a:rPr>
                        <a:t>年度</a:t>
                      </a:r>
                      <a:endParaRPr lang="en-US" sz="1000" kern="1200">
                        <a:solidFill>
                          <a:schemeClr val="tx1"/>
                        </a:solidFill>
                        <a:latin typeface="Meiryo UI" panose="020B0604030504040204" pitchFamily="50" charset="-128"/>
                        <a:ea typeface="Meiryo UI" panose="020B0604030504040204" pitchFamily="50" charset="-128"/>
                        <a:cs typeface="+mn-cs"/>
                      </a:endParaRPr>
                    </a:p>
                  </a:txBody>
                  <a:tcPr marL="36000" marR="36000" marT="72000" marB="72000" anchor="ctr">
                    <a:lnL w="12700" cmpd="sng">
                      <a:noFill/>
                    </a:lnL>
                    <a:lnR w="12700" cmpd="sng">
                      <a:noFill/>
                    </a:lnR>
                    <a:lnT w="12700" cmpd="sng">
                      <a:noFill/>
                    </a:lnT>
                  </a:tcPr>
                </a:tc>
                <a:tc>
                  <a:txBody>
                    <a:bodyPr/>
                    <a:lstStyle/>
                    <a:p>
                      <a:pPr algn="ctr"/>
                      <a:r>
                        <a:rPr lang="ja-JP" altLang="en-US" sz="1400">
                          <a:latin typeface="Meiryo UI" panose="020B0604030504040204" pitchFamily="50" charset="-128"/>
                          <a:ea typeface="Meiryo UI" panose="020B0604030504040204" pitchFamily="50" charset="-128"/>
                        </a:rPr>
                        <a:t>・・・</a:t>
                      </a:r>
                      <a:endParaRPr lang="en-US" sz="14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mpd="sng">
                      <a:noFill/>
                    </a:lnT>
                  </a:tcPr>
                </a:tc>
                <a:tc>
                  <a:txBody>
                    <a:bodyPr/>
                    <a:lstStyle/>
                    <a:p>
                      <a:pPr algn="ctr"/>
                      <a:r>
                        <a:rPr lang="en-US" altLang="ja-JP" sz="1400">
                          <a:latin typeface="Meiryo UI" panose="020B0604030504040204" pitchFamily="50" charset="-128"/>
                          <a:ea typeface="Meiryo UI" panose="020B0604030504040204" pitchFamily="50" charset="-128"/>
                        </a:rPr>
                        <a:t>R11</a:t>
                      </a:r>
                    </a:p>
                    <a:p>
                      <a:pPr algn="ctr"/>
                      <a:r>
                        <a:rPr lang="ja-JP" altLang="en-US" sz="900" kern="1200">
                          <a:solidFill>
                            <a:schemeClr val="tx1"/>
                          </a:solidFill>
                          <a:latin typeface="Meiryo UI" panose="020B0604030504040204" pitchFamily="50" charset="-128"/>
                          <a:ea typeface="Meiryo UI" panose="020B0604030504040204" pitchFamily="50" charset="-128"/>
                          <a:cs typeface="+mn-cs"/>
                        </a:rPr>
                        <a:t>年度</a:t>
                      </a:r>
                      <a:endParaRPr lang="en-US" sz="900" kern="1200">
                        <a:solidFill>
                          <a:schemeClr val="tx1"/>
                        </a:solidFill>
                        <a:latin typeface="Meiryo UI" panose="020B0604030504040204" pitchFamily="50" charset="-128"/>
                        <a:ea typeface="Meiryo UI" panose="020B0604030504040204" pitchFamily="50" charset="-128"/>
                        <a:cs typeface="+mn-cs"/>
                      </a:endParaRPr>
                    </a:p>
                  </a:txBody>
                  <a:tcPr marL="36000" marR="36000" marT="72000" marB="72000" anchor="ctr">
                    <a:lnL w="12700" cmpd="sng">
                      <a:noFill/>
                    </a:lnL>
                    <a:lnR w="12700" cmpd="sng">
                      <a:noFill/>
                    </a:lnR>
                    <a:lnT w="12700" cmpd="sng">
                      <a:noFill/>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400">
                          <a:latin typeface="Meiryo UI" panose="020B0604030504040204" pitchFamily="50" charset="-128"/>
                          <a:ea typeface="Meiryo UI" panose="020B0604030504040204" pitchFamily="50" charset="-128"/>
                        </a:rPr>
                        <a:t>・・・</a:t>
                      </a:r>
                      <a:endParaRPr lang="en-US" altLang="ja-JP" sz="14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mpd="sng">
                      <a:noFill/>
                    </a:lnT>
                  </a:tcPr>
                </a:tc>
                <a:tc>
                  <a:txBody>
                    <a:bodyPr/>
                    <a:lstStyle/>
                    <a:p>
                      <a:pPr algn="ctr"/>
                      <a:r>
                        <a:rPr lang="en-US" altLang="ja-JP" sz="1400">
                          <a:latin typeface="Meiryo UI" panose="020B0604030504040204" pitchFamily="50" charset="-128"/>
                          <a:ea typeface="Meiryo UI" panose="020B0604030504040204" pitchFamily="50" charset="-128"/>
                        </a:rPr>
                        <a:t>RX</a:t>
                      </a:r>
                      <a:endParaRPr lang="en-US" sz="1400">
                        <a:latin typeface="Meiryo UI" panose="020B0604030504040204" pitchFamily="50" charset="-128"/>
                        <a:ea typeface="Meiryo UI" panose="020B0604030504040204" pitchFamily="50" charset="-128"/>
                      </a:endParaRPr>
                    </a:p>
                    <a:p>
                      <a:pPr algn="ctr"/>
                      <a:r>
                        <a:rPr lang="ja-JP" altLang="en-US" sz="900" kern="1200">
                          <a:solidFill>
                            <a:schemeClr val="tx1"/>
                          </a:solidFill>
                          <a:latin typeface="Meiryo UI" panose="020B0604030504040204" pitchFamily="50" charset="-128"/>
                          <a:ea typeface="Meiryo UI" panose="020B0604030504040204" pitchFamily="50" charset="-128"/>
                          <a:cs typeface="+mn-cs"/>
                        </a:rPr>
                        <a:t>年度</a:t>
                      </a:r>
                      <a:endParaRPr lang="en-US" sz="900" kern="1200">
                        <a:solidFill>
                          <a:schemeClr val="tx1"/>
                        </a:solidFill>
                        <a:latin typeface="Meiryo UI" panose="020B0604030504040204" pitchFamily="50" charset="-128"/>
                        <a:ea typeface="Meiryo UI" panose="020B0604030504040204" pitchFamily="50" charset="-128"/>
                        <a:cs typeface="+mn-cs"/>
                      </a:endParaRPr>
                    </a:p>
                  </a:txBody>
                  <a:tcPr marL="36000" marR="36000" marT="72000" marB="72000" anchor="ctr">
                    <a:lnL w="12700" cmpd="sng">
                      <a:noFill/>
                    </a:lnL>
                    <a:lnR w="12700" cap="flat" cmpd="sng" algn="ctr">
                      <a:solidFill>
                        <a:schemeClr val="tx1"/>
                      </a:solidFill>
                      <a:prstDash val="solid"/>
                      <a:round/>
                      <a:headEnd type="none" w="med" len="med"/>
                      <a:tailEnd type="none" w="med" len="med"/>
                    </a:lnR>
                    <a:lnT w="12700" cmpd="sng">
                      <a:noFill/>
                    </a:lnT>
                  </a:tcPr>
                </a:tc>
                <a:tc>
                  <a:txBody>
                    <a:bodyPr/>
                    <a:lstStyle/>
                    <a:p>
                      <a:pPr algn="ctr"/>
                      <a:r>
                        <a:rPr lang="en-US" altLang="ja-JP" sz="1050">
                          <a:latin typeface="Meiryo UI" panose="020B0604030504040204" pitchFamily="50" charset="-128"/>
                          <a:ea typeface="Meiryo UI" panose="020B0604030504040204" pitchFamily="50" charset="-128"/>
                        </a:rPr>
                        <a:t>RX</a:t>
                      </a:r>
                      <a:r>
                        <a:rPr lang="ja-JP" altLang="en-US" sz="900">
                          <a:latin typeface="Meiryo UI" panose="020B0604030504040204" pitchFamily="50" charset="-128"/>
                          <a:ea typeface="Meiryo UI" panose="020B0604030504040204" pitchFamily="50" charset="-128"/>
                        </a:rPr>
                        <a:t>年度まで合計</a:t>
                      </a:r>
                      <a:endParaRPr lang="en-US" sz="900">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solidFill>
                      <a:prstDash val="solid"/>
                      <a:round/>
                      <a:headEnd type="none" w="med" len="med"/>
                      <a:tailEnd type="none" w="med" len="med"/>
                    </a:lnL>
                    <a:lnR w="12700" cmpd="sng">
                      <a:noFill/>
                    </a:lnR>
                    <a:lnT w="12700" cmpd="sng">
                      <a:noFill/>
                    </a:lnT>
                  </a:tcPr>
                </a:tc>
                <a:extLst>
                  <a:ext uri="{0D108BD9-81ED-4DB2-BD59-A6C34878D82A}">
                    <a16:rowId xmlns:a16="http://schemas.microsoft.com/office/drawing/2014/main" val="1157993583"/>
                  </a:ext>
                </a:extLst>
              </a:tr>
              <a:tr h="0">
                <a:tc>
                  <a:txBody>
                    <a:bodyPr/>
                    <a:lstStyle/>
                    <a:p>
                      <a:pPr algn="ctr"/>
                      <a:r>
                        <a:rPr lang="ja-JP" altLang="en-US" sz="1400">
                          <a:latin typeface="Meiryo UI" panose="020B0604030504040204" pitchFamily="50" charset="-128"/>
                          <a:ea typeface="Meiryo UI" panose="020B0604030504040204" pitchFamily="50" charset="-128"/>
                        </a:rPr>
                        <a:t>事業全体の資金需要</a:t>
                      </a:r>
                      <a:endParaRPr lang="en-US" sz="1400">
                        <a:latin typeface="Meiryo UI" panose="020B0604030504040204" pitchFamily="50" charset="-128"/>
                        <a:ea typeface="Meiryo UI" panose="020B0604030504040204" pitchFamily="50" charset="-128"/>
                      </a:endParaRPr>
                    </a:p>
                  </a:txBody>
                  <a:tcPr marL="36000" marR="36000" marT="72000" marB="72000" anchor="ctr">
                    <a:lnL w="12700" cmpd="sng">
                      <a:noFill/>
                    </a:lnL>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a:latin typeface="Meiryo UI" panose="020B0604030504040204" pitchFamily="50" charset="-128"/>
                          <a:ea typeface="Meiryo UI" panose="020B0604030504040204" pitchFamily="50" charset="-128"/>
                        </a:rPr>
                        <a:t>XX</a:t>
                      </a:r>
                      <a:r>
                        <a:rPr lang="ja-JP" altLang="en-US" sz="1200">
                          <a:latin typeface="Meiryo UI" panose="020B0604030504040204" pitchFamily="50" charset="-128"/>
                          <a:ea typeface="Meiryo UI" panose="020B0604030504040204" pitchFamily="50" charset="-128"/>
                        </a:rPr>
                        <a:t>円</a:t>
                      </a:r>
                      <a:endParaRPr lang="en-US" sz="1200">
                        <a:latin typeface="Meiryo UI" panose="020B0604030504040204" pitchFamily="50" charset="-128"/>
                        <a:ea typeface="Meiryo UI" panose="020B0604030504040204" pitchFamily="50" charset="-128"/>
                      </a:endParaRPr>
                    </a:p>
                  </a:txBody>
                  <a:tcPr marL="36000" marR="36000" marT="72000" marB="72000" anchor="ctr">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a:latin typeface="Meiryo UI" panose="020B0604030504040204" pitchFamily="50" charset="-128"/>
                          <a:ea typeface="Meiryo UI" panose="020B0604030504040204" pitchFamily="50" charset="-128"/>
                        </a:rPr>
                        <a:t>XX</a:t>
                      </a:r>
                      <a:r>
                        <a:rPr lang="ja-JP" altLang="en-US" sz="1200">
                          <a:latin typeface="Meiryo UI" panose="020B0604030504040204" pitchFamily="50" charset="-128"/>
                          <a:ea typeface="Meiryo UI" panose="020B0604030504040204" pitchFamily="50" charset="-128"/>
                        </a:rPr>
                        <a:t>円</a:t>
                      </a:r>
                      <a:endParaRPr lang="en-US" sz="12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kumimoji="0"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2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a:latin typeface="Meiryo UI" panose="020B0604030504040204" pitchFamily="50" charset="-128"/>
                          <a:ea typeface="Meiryo UI" panose="020B0604030504040204" pitchFamily="50" charset="-128"/>
                        </a:rPr>
                        <a:t>XX</a:t>
                      </a:r>
                      <a:r>
                        <a:rPr lang="ja-JP" altLang="en-US" sz="1200">
                          <a:latin typeface="Meiryo UI" panose="020B0604030504040204" pitchFamily="50" charset="-128"/>
                          <a:ea typeface="Meiryo UI" panose="020B0604030504040204" pitchFamily="50" charset="-128"/>
                        </a:rPr>
                        <a:t>円</a:t>
                      </a:r>
                      <a:endParaRPr lang="en-US" sz="12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ja-JP" altLang="en-US" sz="1200">
                          <a:latin typeface="Meiryo UI" panose="020B0604030504040204" pitchFamily="50" charset="-128"/>
                          <a:ea typeface="Meiryo UI" panose="020B0604030504040204" pitchFamily="50" charset="-128"/>
                        </a:rPr>
                        <a:t>・・・</a:t>
                      </a:r>
                      <a:endParaRPr lang="en-US" sz="12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a:latin typeface="Meiryo UI" panose="020B0604030504040204" pitchFamily="50" charset="-128"/>
                          <a:ea typeface="Meiryo UI" panose="020B0604030504040204" pitchFamily="50" charset="-128"/>
                        </a:rPr>
                        <a:t>XX</a:t>
                      </a:r>
                      <a:r>
                        <a:rPr lang="ja-JP" altLang="en-US" sz="1200">
                          <a:latin typeface="Meiryo UI" panose="020B0604030504040204" pitchFamily="50" charset="-128"/>
                          <a:ea typeface="Meiryo UI" panose="020B0604030504040204" pitchFamily="50" charset="-128"/>
                        </a:rPr>
                        <a:t>円</a:t>
                      </a:r>
                      <a:endParaRPr lang="en-US" sz="1200">
                        <a:latin typeface="Meiryo UI" panose="020B0604030504040204" pitchFamily="50" charset="-128"/>
                        <a:ea typeface="Meiryo UI" panose="020B0604030504040204" pitchFamily="50" charset="-128"/>
                      </a:endParaRPr>
                    </a:p>
                  </a:txBody>
                  <a:tcPr marL="36000" marR="36000" marT="72000" marB="72000" anchor="ctr">
                    <a:lnL w="12700" cmpd="sng">
                      <a:noFill/>
                    </a:lnL>
                    <a:lnR w="12700" cap="flat" cmpd="sng" algn="ctr">
                      <a:solidFill>
                        <a:schemeClr val="tx1"/>
                      </a:solidFill>
                      <a:prstDash val="solid"/>
                      <a:round/>
                      <a:headEnd type="none" w="med" len="med"/>
                      <a:tailEnd type="none" w="med" len="med"/>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400">
                          <a:latin typeface="Meiryo UI" panose="020B0604030504040204" pitchFamily="50" charset="-128"/>
                          <a:ea typeface="Meiryo UI" panose="020B0604030504040204" pitchFamily="50" charset="-128"/>
                        </a:rPr>
                        <a:t>XX</a:t>
                      </a:r>
                      <a:r>
                        <a:rPr lang="ja-JP" altLang="en-US" sz="1400">
                          <a:latin typeface="Meiryo UI" panose="020B0604030504040204" pitchFamily="50" charset="-128"/>
                          <a:ea typeface="Meiryo UI" panose="020B0604030504040204" pitchFamily="50" charset="-128"/>
                        </a:rPr>
                        <a:t>円</a:t>
                      </a:r>
                      <a:endParaRPr lang="en-US" sz="1400">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solidFill>
                      <a:prstDash val="solid"/>
                      <a:round/>
                      <a:headEnd type="none" w="med" len="med"/>
                      <a:tailEnd type="none" w="med" len="med"/>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extLst>
                  <a:ext uri="{0D108BD9-81ED-4DB2-BD59-A6C34878D82A}">
                    <a16:rowId xmlns:a16="http://schemas.microsoft.com/office/drawing/2014/main" val="1563314925"/>
                  </a:ext>
                </a:extLst>
              </a:tr>
              <a:tr h="0">
                <a:tc>
                  <a:txBody>
                    <a:bodyPr/>
                    <a:lstStyle/>
                    <a:p>
                      <a:pPr algn="ctr"/>
                      <a:r>
                        <a:rPr lang="ja-JP" altLang="en-US" sz="1100">
                          <a:solidFill>
                            <a:schemeClr val="tx1"/>
                          </a:solidFill>
                          <a:latin typeface="Meiryo UI" panose="020B0604030504040204" pitchFamily="50" charset="-128"/>
                          <a:ea typeface="Meiryo UI" panose="020B0604030504040204" pitchFamily="50" charset="-128"/>
                        </a:rPr>
                        <a:t>排出削減が困難な産業における</a:t>
                      </a:r>
                      <a:endParaRPr lang="en-US" altLang="ja-JP" sz="1100">
                        <a:solidFill>
                          <a:schemeClr val="tx1"/>
                        </a:solidFill>
                        <a:latin typeface="Meiryo UI" panose="020B0604030504040204" pitchFamily="50" charset="-128"/>
                        <a:ea typeface="Meiryo UI" panose="020B0604030504040204" pitchFamily="50" charset="-128"/>
                      </a:endParaRPr>
                    </a:p>
                    <a:p>
                      <a:pPr algn="ctr"/>
                      <a:r>
                        <a:rPr lang="ja-JP" altLang="en-US" sz="1100">
                          <a:solidFill>
                            <a:schemeClr val="tx1"/>
                          </a:solidFill>
                          <a:latin typeface="Meiryo UI" panose="020B0604030504040204" pitchFamily="50" charset="-128"/>
                          <a:ea typeface="Meiryo UI" panose="020B0604030504040204" pitchFamily="50" charset="-128"/>
                        </a:rPr>
                        <a:t>エネルギー・製造プロセス転換支援事業</a:t>
                      </a:r>
                    </a:p>
                  </a:txBody>
                  <a:tcPr marL="36000" marR="36000" marT="72000" marB="7200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endParaRPr lang="en-US" altLang="ja-JP"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ap="flat" cmpd="sng" algn="ctr">
                      <a:solidFill>
                        <a:schemeClr val="tx1"/>
                      </a:solidFill>
                      <a:prstDash val="solid"/>
                      <a:round/>
                      <a:headEnd type="none" w="med" len="med"/>
                      <a:tailEnd type="none" w="med" len="med"/>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1000">
                          <a:latin typeface="Meiryo UI" panose="020B0604030504040204" pitchFamily="50" charset="-128"/>
                          <a:ea typeface="Meiryo UI" panose="020B0604030504040204" pitchFamily="50" charset="-128"/>
                        </a:rPr>
                        <a:t>円</a:t>
                      </a:r>
                      <a:endParaRPr lang="en-US" sz="1000">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solidFill>
                      <a:prstDash val="solid"/>
                      <a:round/>
                      <a:headEnd type="none" w="med" len="med"/>
                      <a:tailEnd type="none" w="med" len="med"/>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855593961"/>
                  </a:ext>
                </a:extLst>
              </a:tr>
              <a:tr h="0">
                <a:tc>
                  <a:txBody>
                    <a:bodyPr/>
                    <a:lstStyle/>
                    <a:p>
                      <a:pPr algn="ctr"/>
                      <a:r>
                        <a:rPr lang="ja-JP" altLang="en-US" sz="1400">
                          <a:latin typeface="Meiryo UI" panose="020B0604030504040204" pitchFamily="50" charset="-128"/>
                          <a:ea typeface="Meiryo UI" panose="020B0604030504040204" pitchFamily="50" charset="-128"/>
                        </a:rPr>
                        <a:t>自己負担（</a:t>
                      </a:r>
                      <a:r>
                        <a:rPr lang="en-US" altLang="ja-JP" sz="1400">
                          <a:latin typeface="Meiryo UI" panose="020B0604030504040204" pitchFamily="50" charset="-128"/>
                          <a:ea typeface="Meiryo UI" panose="020B0604030504040204" pitchFamily="50" charset="-128"/>
                        </a:rPr>
                        <a:t>A</a:t>
                      </a:r>
                      <a:r>
                        <a:rPr lang="ja-JP" altLang="en-US" sz="1400">
                          <a:latin typeface="Meiryo UI" panose="020B0604030504040204" pitchFamily="50" charset="-128"/>
                          <a:ea typeface="Meiryo UI" panose="020B0604030504040204" pitchFamily="50" charset="-128"/>
                        </a:rPr>
                        <a:t>＋</a:t>
                      </a:r>
                      <a:r>
                        <a:rPr lang="en-US" altLang="ja-JP" sz="1400">
                          <a:latin typeface="Meiryo UI" panose="020B0604030504040204" pitchFamily="50" charset="-128"/>
                          <a:ea typeface="Meiryo UI" panose="020B0604030504040204" pitchFamily="50" charset="-128"/>
                        </a:rPr>
                        <a:t>B</a:t>
                      </a:r>
                      <a:r>
                        <a:rPr lang="ja-JP" altLang="en-US" sz="1400">
                          <a:latin typeface="Meiryo UI" panose="020B0604030504040204" pitchFamily="50" charset="-128"/>
                          <a:ea typeface="Meiryo UI" panose="020B0604030504040204" pitchFamily="50" charset="-128"/>
                        </a:rPr>
                        <a:t>）</a:t>
                      </a:r>
                      <a:endParaRPr lang="en-US" sz="1400">
                        <a:latin typeface="Meiryo UI" panose="020B0604030504040204" pitchFamily="50" charset="-128"/>
                        <a:ea typeface="Meiryo UI" panose="020B0604030504040204" pitchFamily="50" charset="-128"/>
                      </a:endParaRPr>
                    </a:p>
                  </a:txBody>
                  <a:tcPr marL="36000" marR="36000" marT="72000" marB="7200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a:latin typeface="Meiryo UI" panose="020B0604030504040204" pitchFamily="50" charset="-128"/>
                          <a:ea typeface="Meiryo UI" panose="020B0604030504040204" pitchFamily="50" charset="-128"/>
                        </a:rPr>
                        <a:t>・・・</a:t>
                      </a:r>
                      <a:endParaRPr lang="en-US" altLang="ja-JP"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36000" marT="72000" marB="72000" anchor="ctr">
                    <a:lnL w="12700" cmpd="sng">
                      <a:noFill/>
                    </a:lnL>
                    <a:lnR w="12700" cap="flat" cmpd="sng" algn="ctr">
                      <a:solidFill>
                        <a:schemeClr val="tx1"/>
                      </a:solidFill>
                      <a:prstDash val="solid"/>
                      <a:round/>
                      <a:headEnd type="none" w="med" len="med"/>
                      <a:tailEnd type="none" w="med" len="med"/>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1000">
                          <a:latin typeface="Meiryo UI" panose="020B0604030504040204" pitchFamily="50" charset="-128"/>
                          <a:ea typeface="Meiryo UI" panose="020B0604030504040204" pitchFamily="50" charset="-128"/>
                        </a:rPr>
                        <a:t>円</a:t>
                      </a:r>
                      <a:endParaRPr lang="en-US" sz="1000">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solidFill>
                      <a:prstDash val="solid"/>
                      <a:round/>
                      <a:headEnd type="none" w="med" len="med"/>
                      <a:tailEnd type="none" w="med" len="med"/>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632191376"/>
                  </a:ext>
                </a:extLst>
              </a:tr>
              <a:tr h="0">
                <a:tc>
                  <a:txBody>
                    <a:bodyPr/>
                    <a:lstStyle/>
                    <a:p>
                      <a:pPr algn="ctr"/>
                      <a:r>
                        <a:rPr lang="en-US" altLang="ja-JP" sz="1400">
                          <a:latin typeface="Meiryo UI" panose="020B0604030504040204" pitchFamily="50" charset="-128"/>
                          <a:ea typeface="Meiryo UI" panose="020B0604030504040204" pitchFamily="50" charset="-128"/>
                        </a:rPr>
                        <a:t>A</a:t>
                      </a:r>
                      <a:r>
                        <a:rPr lang="ja-JP" altLang="en-US" sz="1400">
                          <a:latin typeface="Meiryo UI" panose="020B0604030504040204" pitchFamily="50" charset="-128"/>
                          <a:ea typeface="Meiryo UI" panose="020B0604030504040204" pitchFamily="50" charset="-128"/>
                        </a:rPr>
                        <a:t>：自己資金</a:t>
                      </a:r>
                      <a:endParaRPr lang="en-US" sz="1400">
                        <a:latin typeface="Meiryo UI" panose="020B0604030504040204" pitchFamily="50" charset="-128"/>
                        <a:ea typeface="Meiryo UI" panose="020B0604030504040204" pitchFamily="50" charset="-128"/>
                      </a:endParaRPr>
                    </a:p>
                  </a:txBody>
                  <a:tcPr marL="36000" marR="36000" marT="72000" marB="7200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a:latin typeface="Meiryo UI" panose="020B0604030504040204" pitchFamily="50" charset="-128"/>
                          <a:ea typeface="Meiryo UI" panose="020B0604030504040204" pitchFamily="50" charset="-128"/>
                        </a:rPr>
                        <a:t>・・・</a:t>
                      </a:r>
                      <a:endParaRPr lang="en-US" altLang="ja-JP"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lang="en-US"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ap="flat" cmpd="sng" algn="ctr">
                      <a:solidFill>
                        <a:schemeClr val="tx1"/>
                      </a:solidFill>
                      <a:prstDash val="solid"/>
                      <a:round/>
                      <a:headEnd type="none" w="med" len="med"/>
                      <a:tailEnd type="none" w="med" len="med"/>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1000">
                          <a:latin typeface="Meiryo UI" panose="020B0604030504040204" pitchFamily="50" charset="-128"/>
                          <a:ea typeface="Meiryo UI" panose="020B0604030504040204" pitchFamily="50" charset="-128"/>
                        </a:rPr>
                        <a:t>円</a:t>
                      </a:r>
                      <a:endParaRPr lang="en-US" sz="1000">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solidFill>
                      <a:prstDash val="solid"/>
                      <a:round/>
                      <a:headEnd type="none" w="med" len="med"/>
                      <a:tailEnd type="none" w="med" len="med"/>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1719203758"/>
                  </a:ext>
                </a:extLst>
              </a:tr>
              <a:tr h="0">
                <a:tc>
                  <a:txBody>
                    <a:bodyPr/>
                    <a:lstStyle/>
                    <a:p>
                      <a:pPr algn="ctr"/>
                      <a:r>
                        <a:rPr lang="en-US" altLang="ja-JP" sz="1400">
                          <a:latin typeface="Meiryo UI" panose="020B0604030504040204" pitchFamily="50" charset="-128"/>
                          <a:ea typeface="Meiryo UI" panose="020B0604030504040204" pitchFamily="50" charset="-128"/>
                        </a:rPr>
                        <a:t>B</a:t>
                      </a:r>
                      <a:r>
                        <a:rPr lang="ja-JP" altLang="en-US" sz="1400">
                          <a:latin typeface="Meiryo UI" panose="020B0604030504040204" pitchFamily="50" charset="-128"/>
                          <a:ea typeface="Meiryo UI" panose="020B0604030504040204" pitchFamily="50" charset="-128"/>
                        </a:rPr>
                        <a:t>：外部調達</a:t>
                      </a:r>
                      <a:endParaRPr lang="en-US" sz="1400">
                        <a:latin typeface="Meiryo UI" panose="020B0604030504040204" pitchFamily="50" charset="-128"/>
                        <a:ea typeface="Meiryo UI" panose="020B0604030504040204" pitchFamily="50" charset="-128"/>
                      </a:endParaRPr>
                    </a:p>
                  </a:txBody>
                  <a:tcPr marL="36000" marR="36000" marT="72000" marB="7200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a:latin typeface="Meiryo UI" panose="020B0604030504040204" pitchFamily="50" charset="-128"/>
                          <a:ea typeface="Meiryo UI" panose="020B0604030504040204" pitchFamily="50" charset="-128"/>
                        </a:rPr>
                        <a:t>・・・</a:t>
                      </a:r>
                      <a:endParaRPr lang="en-US" altLang="ja-JP"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lang="en-US"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ap="flat" cmpd="sng" algn="ctr">
                      <a:solidFill>
                        <a:schemeClr val="tx1"/>
                      </a:solidFill>
                      <a:prstDash val="solid"/>
                      <a:round/>
                      <a:headEnd type="none" w="med" len="med"/>
                      <a:tailEnd type="none" w="med" len="med"/>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solidFill>
                      <a:prstDash val="solid"/>
                      <a:round/>
                      <a:headEnd type="none" w="med" len="med"/>
                      <a:tailEnd type="none" w="med" len="med"/>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extLst>
                  <a:ext uri="{0D108BD9-81ED-4DB2-BD59-A6C34878D82A}">
                    <a16:rowId xmlns:a16="http://schemas.microsoft.com/office/drawing/2014/main" val="3041414142"/>
                  </a:ext>
                </a:extLst>
              </a:tr>
            </a:tbl>
          </a:graphicData>
        </a:graphic>
      </p:graphicFrame>
      <p:sp>
        <p:nvSpPr>
          <p:cNvPr id="13" name="TextBox 35">
            <a:extLst>
              <a:ext uri="{FF2B5EF4-FFF2-40B4-BE49-F238E27FC236}">
                <a16:creationId xmlns:a16="http://schemas.microsoft.com/office/drawing/2014/main" id="{D28822FF-03FE-AF4A-2A59-7563131661A0}"/>
              </a:ext>
            </a:extLst>
          </p:cNvPr>
          <p:cNvSpPr txBox="1"/>
          <p:nvPr/>
        </p:nvSpPr>
        <p:spPr>
          <a:xfrm>
            <a:off x="769256" y="4319989"/>
            <a:ext cx="10653483" cy="250176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1">
              <a:buClr>
                <a:schemeClr val="tx2"/>
              </a:buClr>
              <a:buSzPct val="100000"/>
            </a:pPr>
            <a:r>
              <a:rPr kumimoji="1" lang="ja-JP" altLang="en-US" sz="1400">
                <a:solidFill>
                  <a:schemeClr val="tx1"/>
                </a:solidFill>
                <a:latin typeface="Meiryo UI" panose="020B0604030504040204" pitchFamily="50" charset="-128"/>
                <a:ea typeface="Meiryo UI" panose="020B0604030504040204" pitchFamily="50" charset="-128"/>
              </a:rPr>
              <a:t>（外部調達の場合、想定される資金調達方法を記載）</a:t>
            </a:r>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親会社や出資企業がある場合はその会社の財務資料なども提出</a:t>
            </a:r>
            <a:endParaRPr kumimoji="1" lang="en-US" altLang="ja-JP" sz="140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108000" lvl="1">
              <a:buClr>
                <a:schemeClr val="tx2"/>
              </a:buClr>
              <a:buSzPct val="100000"/>
            </a:pPr>
            <a:endParaRPr kumimoji="1" lang="en-US" altLang="ja-JP" sz="1400">
              <a:solidFill>
                <a:schemeClr val="tx1"/>
              </a:solidFill>
              <a:latin typeface="Meiryo UI" panose="020B0604030504040204" pitchFamily="50" charset="-128"/>
              <a:ea typeface="Meiryo UI" panose="020B0604030504040204" pitchFamily="50" charset="-128"/>
            </a:endParaRPr>
          </a:p>
          <a:p>
            <a:pPr marL="108000" lvl="1">
              <a:buClr>
                <a:schemeClr val="tx2"/>
              </a:buClr>
              <a:buSzPct val="100000"/>
            </a:pPr>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相談予定</a:t>
            </a:r>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済みの機関と相談状況を記載</a:t>
            </a:r>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商工会、商工会議所、金融機関、税理士、民間コンサルティング会社等</a:t>
            </a:r>
            <a:r>
              <a:rPr kumimoji="1" lang="en-US" altLang="ja-JP" sz="1400">
                <a:solidFill>
                  <a:schemeClr val="tx1"/>
                </a:solidFill>
                <a:latin typeface="Meiryo UI" panose="020B0604030504040204" pitchFamily="50" charset="-128"/>
                <a:ea typeface="Meiryo UI" panose="020B0604030504040204" pitchFamily="50" charset="-128"/>
              </a:rPr>
              <a:t>))</a:t>
            </a:r>
          </a:p>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0" lvl="1">
              <a:buClr>
                <a:schemeClr val="tx2"/>
              </a:buClr>
              <a:buSzPct val="100000"/>
            </a:pPr>
            <a:endParaRPr kumimoji="1" lang="en-US" altLang="ja-JP" sz="1400">
              <a:solidFill>
                <a:schemeClr val="tx1"/>
              </a:solidFill>
              <a:latin typeface="Meiryo UI" panose="020B0604030504040204" pitchFamily="50" charset="-128"/>
              <a:ea typeface="Meiryo UI" panose="020B0604030504040204" pitchFamily="50" charset="-128"/>
            </a:endParaRPr>
          </a:p>
          <a:p>
            <a:pPr marL="0" lvl="1">
              <a:buClr>
                <a:schemeClr val="tx2"/>
              </a:buClr>
              <a:buSzPct val="100000"/>
            </a:pPr>
            <a:r>
              <a:rPr kumimoji="1" lang="ja-JP" altLang="en-US" sz="1400">
                <a:solidFill>
                  <a:schemeClr val="tx1"/>
                </a:solidFill>
                <a:latin typeface="Meiryo UI" panose="020B0604030504040204" pitchFamily="50" charset="-128"/>
                <a:ea typeface="Meiryo UI" panose="020B0604030504040204" pitchFamily="50" charset="-128"/>
              </a:rPr>
              <a:t>（上記の自己負担が会社全体のキャッシュフローに与える影響）</a:t>
            </a:r>
            <a:endParaRPr kumimoji="1" lang="en-US" altLang="ja-JP" sz="140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108000" lvl="1">
              <a:buClr>
                <a:schemeClr val="tx2"/>
              </a:buClr>
              <a:buSzPct val="100000"/>
            </a:pPr>
            <a:endParaRPr kumimoji="1" lang="en-US" altLang="ja-JP" sz="1400">
              <a:solidFill>
                <a:schemeClr val="accent2">
                  <a:lumMod val="75000"/>
                </a:schemeClr>
              </a:solidFill>
              <a:latin typeface="Meiryo UI" panose="020B0604030504040204" pitchFamily="50" charset="-128"/>
              <a:ea typeface="Meiryo UI" panose="020B0604030504040204" pitchFamily="50" charset="-128"/>
            </a:endParaRPr>
          </a:p>
        </p:txBody>
      </p:sp>
      <p:grpSp>
        <p:nvGrpSpPr>
          <p:cNvPr id="5" name="グループ化 4">
            <a:extLst>
              <a:ext uri="{FF2B5EF4-FFF2-40B4-BE49-F238E27FC236}">
                <a16:creationId xmlns:a16="http://schemas.microsoft.com/office/drawing/2014/main" id="{DDAA58FE-1685-9641-C9A3-2DF79CD6A780}"/>
              </a:ext>
            </a:extLst>
          </p:cNvPr>
          <p:cNvGrpSpPr/>
          <p:nvPr/>
        </p:nvGrpSpPr>
        <p:grpSpPr>
          <a:xfrm>
            <a:off x="765595" y="1521565"/>
            <a:ext cx="10657143" cy="288000"/>
            <a:chOff x="156000" y="1879963"/>
            <a:chExt cx="5760000" cy="288000"/>
          </a:xfrm>
        </p:grpSpPr>
        <p:sp>
          <p:nvSpPr>
            <p:cNvPr id="6" name="正方形/長方形 5">
              <a:extLst>
                <a:ext uri="{FF2B5EF4-FFF2-40B4-BE49-F238E27FC236}">
                  <a16:creationId xmlns:a16="http://schemas.microsoft.com/office/drawing/2014/main" id="{F55D5429-D2F3-4B5F-791C-C3551341F27F}"/>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zh-TW" altLang="en-US" sz="1400">
                  <a:solidFill>
                    <a:schemeClr val="tx1"/>
                  </a:solidFill>
                  <a:latin typeface="Meiryo UI" panose="020B0604030504040204" pitchFamily="50" charset="-128"/>
                  <a:ea typeface="Meiryo UI" panose="020B0604030504040204" pitchFamily="50" charset="-128"/>
                </a:rPr>
                <a:t>資金調達方針</a:t>
              </a:r>
            </a:p>
          </p:txBody>
        </p:sp>
        <p:cxnSp>
          <p:nvCxnSpPr>
            <p:cNvPr id="7" name="直線コネクタ 6">
              <a:extLst>
                <a:ext uri="{FF2B5EF4-FFF2-40B4-BE49-F238E27FC236}">
                  <a16:creationId xmlns:a16="http://schemas.microsoft.com/office/drawing/2014/main" id="{7EA7CA44-A4FC-89D7-C497-654B640B14D5}"/>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 name="Title 1">
            <a:extLst>
              <a:ext uri="{FF2B5EF4-FFF2-40B4-BE49-F238E27FC236}">
                <a16:creationId xmlns:a16="http://schemas.microsoft.com/office/drawing/2014/main" id="{9F49F0E0-7F45-E450-9951-C2FE29772322}"/>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②</a:t>
            </a:r>
            <a:r>
              <a:rPr lang="en-US" altLang="ja-JP" sz="2000">
                <a:solidFill>
                  <a:schemeClr val="tx1">
                    <a:lumMod val="50000"/>
                    <a:lumOff val="50000"/>
                  </a:schemeClr>
                </a:solidFill>
              </a:rPr>
              <a:t> </a:t>
            </a:r>
            <a:r>
              <a:rPr lang="ja-JP" altLang="en-US" sz="2000">
                <a:solidFill>
                  <a:schemeClr val="tx1">
                    <a:lumMod val="50000"/>
                    <a:lumOff val="50000"/>
                  </a:schemeClr>
                </a:solidFill>
              </a:rPr>
              <a:t>ア 間接補助事業の実施内容及びスケジュール</a:t>
            </a:r>
          </a:p>
        </p:txBody>
      </p:sp>
      <p:sp>
        <p:nvSpPr>
          <p:cNvPr id="8" name="Title 1">
            <a:extLst>
              <a:ext uri="{FF2B5EF4-FFF2-40B4-BE49-F238E27FC236}">
                <a16:creationId xmlns:a16="http://schemas.microsoft.com/office/drawing/2014/main" id="{1CB436D0-FB27-4FB7-A83C-30CCD2B1122B}"/>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kumimoji="1" lang="ja-JP" altLang="en-US" dirty="0">
                <a:solidFill>
                  <a:schemeClr val="tx1"/>
                </a:solidFill>
              </a:rPr>
              <a:t>本補助金の他</a:t>
            </a:r>
            <a:r>
              <a:rPr lang="ja-JP" altLang="en-US" dirty="0">
                <a:solidFill>
                  <a:schemeClr val="tx1"/>
                </a:solidFill>
              </a:rPr>
              <a:t>、事業</a:t>
            </a:r>
            <a:r>
              <a:rPr kumimoji="1" lang="ja-JP" altLang="en-US" dirty="0">
                <a:solidFill>
                  <a:schemeClr val="tx1"/>
                </a:solidFill>
              </a:rPr>
              <a:t>運営に</a:t>
            </a:r>
            <a:r>
              <a:rPr lang="ja-JP" altLang="en-US" dirty="0">
                <a:solidFill>
                  <a:schemeClr val="tx1"/>
                </a:solidFill>
              </a:rPr>
              <a:t>要する資金</a:t>
            </a:r>
            <a:r>
              <a:rPr kumimoji="1" lang="ja-JP" altLang="en-US" dirty="0">
                <a:solidFill>
                  <a:schemeClr val="tx1"/>
                </a:solidFill>
              </a:rPr>
              <a:t>は</a:t>
            </a:r>
            <a:r>
              <a:rPr kumimoji="1" lang="en-US" altLang="ja-JP" dirty="0">
                <a:solidFill>
                  <a:schemeClr val="tx1"/>
                </a:solidFill>
              </a:rPr>
              <a:t>xx</a:t>
            </a:r>
            <a:r>
              <a:rPr kumimoji="1" lang="ja-JP" altLang="en-US" dirty="0">
                <a:solidFill>
                  <a:schemeClr val="tx1"/>
                </a:solidFill>
              </a:rPr>
              <a:t>から調達</a:t>
            </a:r>
            <a:r>
              <a:rPr lang="ja-JP" altLang="en-US" dirty="0">
                <a:solidFill>
                  <a:schemeClr val="tx1"/>
                </a:solidFill>
              </a:rPr>
              <a:t>することで、将来的な自立化を目指す</a:t>
            </a:r>
            <a:endParaRPr kumimoji="1" lang="en-US" altLang="ja-JP" dirty="0">
              <a:solidFill>
                <a:schemeClr val="tx1"/>
              </a:solidFill>
            </a:endParaRPr>
          </a:p>
        </p:txBody>
      </p:sp>
      <p:cxnSp>
        <p:nvCxnSpPr>
          <p:cNvPr id="9" name="直線コネクタ 8">
            <a:extLst>
              <a:ext uri="{FF2B5EF4-FFF2-40B4-BE49-F238E27FC236}">
                <a16:creationId xmlns:a16="http://schemas.microsoft.com/office/drawing/2014/main" id="{3F09C2CC-8E1E-4C99-B032-73653B2288D1}"/>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0" name="正方形/長方形 9">
            <a:extLst>
              <a:ext uri="{FF2B5EF4-FFF2-40B4-BE49-F238E27FC236}">
                <a16:creationId xmlns:a16="http://schemas.microsoft.com/office/drawing/2014/main" id="{B72C1EC7-CEFE-86A5-430A-C822C9FC33F5}"/>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16" name="正方形/長方形 15">
            <a:extLst>
              <a:ext uri="{FF2B5EF4-FFF2-40B4-BE49-F238E27FC236}">
                <a16:creationId xmlns:a16="http://schemas.microsoft.com/office/drawing/2014/main" id="{66ACEFD9-B05B-963F-98D3-503EBA79A0E0}"/>
              </a:ext>
            </a:extLst>
          </p:cNvPr>
          <p:cNvSpPr/>
          <p:nvPr/>
        </p:nvSpPr>
        <p:spPr>
          <a:xfrm>
            <a:off x="2161954" y="1950855"/>
            <a:ext cx="7868093" cy="2956290"/>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資金調達方針</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→補助対象以外のものも含め、当該事業全体の資金需要に対して、国費負担割合を明らかにするとともに、自己負担分の資金調達方針を記載すること。</a:t>
            </a:r>
          </a:p>
          <a:p>
            <a:pPr marL="742950" lvl="1" indent="-28575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7375100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14" name="think-cell data - do not delete" hidden="1">
            <a:extLst>
              <a:ext uri="{FF2B5EF4-FFF2-40B4-BE49-F238E27FC236}">
                <a16:creationId xmlns:a16="http://schemas.microsoft.com/office/drawing/2014/main" id="{D2B0EAC1-9D1C-429F-5A22-337781EC3CC9}"/>
              </a:ext>
            </a:extLst>
          </p:cNvPr>
          <p:cNvGraphicFramePr>
            <a:graphicFrameLocks noChangeAspect="1"/>
          </p:cNvGraphicFramePr>
          <p:nvPr>
            <p:custDataLst>
              <p:tags r:id="rId2"/>
            </p:custDataLst>
            <p:extLst>
              <p:ext uri="{D42A27DB-BD31-4B8C-83A1-F6EECF244321}">
                <p14:modId xmlns:p14="http://schemas.microsoft.com/office/powerpoint/2010/main" val="369513683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346" imgH="346" progId="TCLayout.ActiveDocument.1">
                  <p:embed/>
                </p:oleObj>
              </mc:Choice>
              <mc:Fallback>
                <p:oleObj name="think-cellスライド" r:id="rId4" imgW="346" imgH="346" progId="TCLayout.ActiveDocument.1">
                  <p:embed/>
                  <p:pic>
                    <p:nvPicPr>
                      <p:cNvPr id="14" name="think-cell data - do not delete" hidden="1">
                        <a:extLst>
                          <a:ext uri="{FF2B5EF4-FFF2-40B4-BE49-F238E27FC236}">
                            <a16:creationId xmlns:a16="http://schemas.microsoft.com/office/drawing/2014/main" id="{D2B0EAC1-9D1C-429F-5A22-337781EC3CC9}"/>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Title 1">
            <a:extLst>
              <a:ext uri="{FF2B5EF4-FFF2-40B4-BE49-F238E27FC236}">
                <a16:creationId xmlns:a16="http://schemas.microsoft.com/office/drawing/2014/main" id="{0B0F56C7-258C-3C86-80DD-ABAF4AF7CB47}"/>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目次</a:t>
            </a:r>
          </a:p>
        </p:txBody>
      </p:sp>
      <p:sp>
        <p:nvSpPr>
          <p:cNvPr id="5" name="テキスト ボックス 4">
            <a:extLst>
              <a:ext uri="{FF2B5EF4-FFF2-40B4-BE49-F238E27FC236}">
                <a16:creationId xmlns:a16="http://schemas.microsoft.com/office/drawing/2014/main" id="{A3B18FB5-5C26-A89E-FC34-E0338884256F}"/>
              </a:ext>
            </a:extLst>
          </p:cNvPr>
          <p:cNvSpPr txBox="1"/>
          <p:nvPr/>
        </p:nvSpPr>
        <p:spPr>
          <a:xfrm>
            <a:off x="1503725" y="749394"/>
            <a:ext cx="5532074" cy="738664"/>
          </a:xfrm>
          <a:prstGeom prst="rect">
            <a:avLst/>
          </a:prstGeom>
          <a:noFill/>
        </p:spPr>
        <p:txBody>
          <a:bodyPr wrap="square" rtlCol="0">
            <a:spAutoFit/>
          </a:bodyPr>
          <a:lstStyle/>
          <a:p>
            <a:r>
              <a:rPr lang="ja-JP" altLang="en-US" sz="1400" dirty="0">
                <a:latin typeface="Meiryo UI" panose="020B0604030504040204" pitchFamily="50" charset="-128"/>
                <a:ea typeface="Meiryo UI" panose="020B0604030504040204" pitchFamily="50" charset="-128"/>
              </a:rPr>
              <a:t>ア</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基本的要件</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イ</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適格性</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ウ</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経営層のコミット</a:t>
            </a:r>
            <a:endParaRPr lang="en-US" altLang="ja-JP" sz="1400" dirty="0">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6D5906EB-4B36-189A-A92A-A67C6A10D8C7}"/>
              </a:ext>
            </a:extLst>
          </p:cNvPr>
          <p:cNvSpPr/>
          <p:nvPr/>
        </p:nvSpPr>
        <p:spPr bwMode="gray">
          <a:xfrm>
            <a:off x="1189689" y="431225"/>
            <a:ext cx="9812619" cy="276999"/>
          </a:xfrm>
          <a:prstGeom prst="rect">
            <a:avLst/>
          </a:prstGeom>
          <a:solidFill>
            <a:schemeClr val="tx2"/>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dirty="0">
                <a:solidFill>
                  <a:schemeClr val="bg1"/>
                </a:solidFill>
                <a:latin typeface="Meiryo UI" panose="020B0604030504040204" pitchFamily="50" charset="-128"/>
                <a:ea typeface="Meiryo UI" panose="020B0604030504040204" pitchFamily="50" charset="-128"/>
              </a:rPr>
              <a:t>①基本的事項の審査</a:t>
            </a:r>
          </a:p>
        </p:txBody>
      </p:sp>
      <p:sp>
        <p:nvSpPr>
          <p:cNvPr id="7" name="正方形/長方形 6">
            <a:extLst>
              <a:ext uri="{FF2B5EF4-FFF2-40B4-BE49-F238E27FC236}">
                <a16:creationId xmlns:a16="http://schemas.microsoft.com/office/drawing/2014/main" id="{DAC18016-F67D-B27D-A62C-75F3F395EBAA}"/>
              </a:ext>
            </a:extLst>
          </p:cNvPr>
          <p:cNvSpPr/>
          <p:nvPr/>
        </p:nvSpPr>
        <p:spPr bwMode="gray">
          <a:xfrm>
            <a:off x="1167378" y="2627231"/>
            <a:ext cx="9812619" cy="276999"/>
          </a:xfrm>
          <a:prstGeom prst="rect">
            <a:avLst/>
          </a:prstGeom>
          <a:solidFill>
            <a:schemeClr val="tx2"/>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dirty="0">
                <a:solidFill>
                  <a:schemeClr val="bg1"/>
                </a:solidFill>
                <a:latin typeface="Meiryo UI" panose="020B0604030504040204" pitchFamily="50" charset="-128"/>
                <a:ea typeface="Meiryo UI" panose="020B0604030504040204" pitchFamily="50" charset="-128"/>
              </a:rPr>
              <a:t>③産業競争力強化への貢献に関する審査</a:t>
            </a:r>
          </a:p>
        </p:txBody>
      </p:sp>
      <p:sp>
        <p:nvSpPr>
          <p:cNvPr id="8" name="正方形/長方形 7">
            <a:extLst>
              <a:ext uri="{FF2B5EF4-FFF2-40B4-BE49-F238E27FC236}">
                <a16:creationId xmlns:a16="http://schemas.microsoft.com/office/drawing/2014/main" id="{21332DCE-4F0F-7939-D866-D9DF900D3682}"/>
              </a:ext>
            </a:extLst>
          </p:cNvPr>
          <p:cNvSpPr/>
          <p:nvPr/>
        </p:nvSpPr>
        <p:spPr bwMode="gray">
          <a:xfrm>
            <a:off x="1167378" y="3725234"/>
            <a:ext cx="9812619" cy="276999"/>
          </a:xfrm>
          <a:prstGeom prst="rect">
            <a:avLst/>
          </a:prstGeom>
          <a:solidFill>
            <a:schemeClr val="tx2"/>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dirty="0">
                <a:solidFill>
                  <a:schemeClr val="bg1"/>
                </a:solidFill>
                <a:latin typeface="Meiryo UI" panose="020B0604030504040204" pitchFamily="50" charset="-128"/>
                <a:ea typeface="Meiryo UI" panose="020B0604030504040204" pitchFamily="50" charset="-128"/>
              </a:rPr>
              <a:t>④排出削減への貢献に関する審査</a:t>
            </a:r>
          </a:p>
        </p:txBody>
      </p:sp>
      <p:sp>
        <p:nvSpPr>
          <p:cNvPr id="11" name="正方形/長方形 10">
            <a:extLst>
              <a:ext uri="{FF2B5EF4-FFF2-40B4-BE49-F238E27FC236}">
                <a16:creationId xmlns:a16="http://schemas.microsoft.com/office/drawing/2014/main" id="{F5462831-D637-8289-4DC3-DF400C6FECB8}"/>
              </a:ext>
            </a:extLst>
          </p:cNvPr>
          <p:cNvSpPr/>
          <p:nvPr/>
        </p:nvSpPr>
        <p:spPr bwMode="gray">
          <a:xfrm>
            <a:off x="1189689" y="1529228"/>
            <a:ext cx="9812619" cy="276999"/>
          </a:xfrm>
          <a:prstGeom prst="rect">
            <a:avLst/>
          </a:prstGeom>
          <a:solidFill>
            <a:schemeClr val="tx2"/>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dirty="0">
                <a:solidFill>
                  <a:schemeClr val="bg1"/>
                </a:solidFill>
                <a:latin typeface="Meiryo UI" panose="020B0604030504040204" pitchFamily="50" charset="-128"/>
                <a:ea typeface="Meiryo UI" panose="020B0604030504040204" pitchFamily="50" charset="-128"/>
              </a:rPr>
              <a:t>②間接補助事業の実現性の審査</a:t>
            </a:r>
          </a:p>
        </p:txBody>
      </p:sp>
      <p:sp>
        <p:nvSpPr>
          <p:cNvPr id="12" name="正方形/長方形 11">
            <a:extLst>
              <a:ext uri="{FF2B5EF4-FFF2-40B4-BE49-F238E27FC236}">
                <a16:creationId xmlns:a16="http://schemas.microsoft.com/office/drawing/2014/main" id="{AD5ABCEB-86A9-7447-2931-F27F71A3FC2F}"/>
              </a:ext>
            </a:extLst>
          </p:cNvPr>
          <p:cNvSpPr/>
          <p:nvPr/>
        </p:nvSpPr>
        <p:spPr bwMode="gray">
          <a:xfrm>
            <a:off x="1167378" y="5705796"/>
            <a:ext cx="9812619" cy="276999"/>
          </a:xfrm>
          <a:prstGeom prst="rect">
            <a:avLst/>
          </a:prstGeom>
          <a:solidFill>
            <a:schemeClr val="tx2"/>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dirty="0">
                <a:solidFill>
                  <a:schemeClr val="bg1"/>
                </a:solidFill>
                <a:latin typeface="Meiryo UI" panose="020B0604030504040204" pitchFamily="50" charset="-128"/>
                <a:ea typeface="Meiryo UI" panose="020B0604030504040204" pitchFamily="50" charset="-128"/>
              </a:rPr>
              <a:t>⑥人材確保に向けた取組に関する審査</a:t>
            </a:r>
          </a:p>
        </p:txBody>
      </p:sp>
      <p:sp>
        <p:nvSpPr>
          <p:cNvPr id="13" name="正方形/長方形 12">
            <a:extLst>
              <a:ext uri="{FF2B5EF4-FFF2-40B4-BE49-F238E27FC236}">
                <a16:creationId xmlns:a16="http://schemas.microsoft.com/office/drawing/2014/main" id="{0EC11CE3-961C-5EDD-0F03-92D17B47539C}"/>
              </a:ext>
            </a:extLst>
          </p:cNvPr>
          <p:cNvSpPr/>
          <p:nvPr/>
        </p:nvSpPr>
        <p:spPr bwMode="gray">
          <a:xfrm>
            <a:off x="1167377" y="4607793"/>
            <a:ext cx="9812619" cy="276999"/>
          </a:xfrm>
          <a:prstGeom prst="rect">
            <a:avLst/>
          </a:prstGeom>
          <a:solidFill>
            <a:schemeClr val="tx2"/>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dirty="0">
                <a:solidFill>
                  <a:schemeClr val="bg1"/>
                </a:solidFill>
                <a:latin typeface="Meiryo UI" panose="020B0604030504040204" pitchFamily="50" charset="-128"/>
                <a:ea typeface="Meiryo UI" panose="020B0604030504040204" pitchFamily="50" charset="-128"/>
              </a:rPr>
              <a:t>⑤民間企業のみでは投資判断が真に困難な事業であることに関する審査</a:t>
            </a:r>
          </a:p>
        </p:txBody>
      </p:sp>
      <p:sp>
        <p:nvSpPr>
          <p:cNvPr id="15" name="テキスト ボックス 14">
            <a:extLst>
              <a:ext uri="{FF2B5EF4-FFF2-40B4-BE49-F238E27FC236}">
                <a16:creationId xmlns:a16="http://schemas.microsoft.com/office/drawing/2014/main" id="{18E3DACF-E899-1FE1-E9C4-9A57E3869216}"/>
              </a:ext>
            </a:extLst>
          </p:cNvPr>
          <p:cNvSpPr txBox="1"/>
          <p:nvPr/>
        </p:nvSpPr>
        <p:spPr>
          <a:xfrm>
            <a:off x="1503725" y="1847397"/>
            <a:ext cx="5532074" cy="738664"/>
          </a:xfrm>
          <a:prstGeom prst="rect">
            <a:avLst/>
          </a:prstGeom>
          <a:noFill/>
        </p:spPr>
        <p:txBody>
          <a:bodyPr wrap="square" rtlCol="0">
            <a:spAutoFit/>
          </a:bodyPr>
          <a:lstStyle/>
          <a:p>
            <a:r>
              <a:rPr lang="ja-JP" altLang="en-US" sz="1400" dirty="0">
                <a:latin typeface="Meiryo UI" panose="020B0604030504040204" pitchFamily="50" charset="-128"/>
                <a:ea typeface="Meiryo UI" panose="020B0604030504040204" pitchFamily="50" charset="-128"/>
              </a:rPr>
              <a:t>ア</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間接補助事業の実施内容及びスケジュール</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イ</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公正な移行に関する取組</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ウ</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間接補助事業のリスク対応</a:t>
            </a:r>
            <a:endParaRPr lang="en-US" altLang="ja-JP" sz="1400" dirty="0">
              <a:latin typeface="Meiryo UI" panose="020B0604030504040204" pitchFamily="50" charset="-128"/>
              <a:ea typeface="Meiryo UI" panose="020B0604030504040204" pitchFamily="50" charset="-128"/>
            </a:endParaRPr>
          </a:p>
        </p:txBody>
      </p:sp>
      <p:sp>
        <p:nvSpPr>
          <p:cNvPr id="16" name="テキスト ボックス 15">
            <a:extLst>
              <a:ext uri="{FF2B5EF4-FFF2-40B4-BE49-F238E27FC236}">
                <a16:creationId xmlns:a16="http://schemas.microsoft.com/office/drawing/2014/main" id="{FA123180-21BB-DDBE-BA7E-E5B614307EFA}"/>
              </a:ext>
            </a:extLst>
          </p:cNvPr>
          <p:cNvSpPr txBox="1"/>
          <p:nvPr/>
        </p:nvSpPr>
        <p:spPr>
          <a:xfrm>
            <a:off x="1503725" y="2945400"/>
            <a:ext cx="5532074" cy="738664"/>
          </a:xfrm>
          <a:prstGeom prst="rect">
            <a:avLst/>
          </a:prstGeom>
          <a:noFill/>
        </p:spPr>
        <p:txBody>
          <a:bodyPr wrap="square" rtlCol="0">
            <a:spAutoFit/>
          </a:bodyPr>
          <a:lstStyle/>
          <a:p>
            <a:r>
              <a:rPr lang="ja-JP" altLang="en-US" sz="1400" dirty="0">
                <a:latin typeface="Meiryo UI" panose="020B0604030504040204" pitchFamily="50" charset="-128"/>
                <a:ea typeface="Meiryo UI" panose="020B0604030504040204" pitchFamily="50" charset="-128"/>
              </a:rPr>
              <a:t>ア</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グリーン市場獲得に向けた事業戦略</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イ</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情報管理体制</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ウ</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間接補助事業による経済波及効果</a:t>
            </a:r>
            <a:endParaRPr lang="en-US" altLang="ja-JP" sz="1400" dirty="0">
              <a:latin typeface="Meiryo UI" panose="020B0604030504040204" pitchFamily="50" charset="-128"/>
              <a:ea typeface="Meiryo UI" panose="020B0604030504040204" pitchFamily="50" charset="-128"/>
            </a:endParaRPr>
          </a:p>
        </p:txBody>
      </p:sp>
      <p:sp>
        <p:nvSpPr>
          <p:cNvPr id="19" name="テキスト ボックス 18">
            <a:extLst>
              <a:ext uri="{FF2B5EF4-FFF2-40B4-BE49-F238E27FC236}">
                <a16:creationId xmlns:a16="http://schemas.microsoft.com/office/drawing/2014/main" id="{B85F3152-E793-50C3-401C-67319BC45276}"/>
              </a:ext>
            </a:extLst>
          </p:cNvPr>
          <p:cNvSpPr txBox="1"/>
          <p:nvPr/>
        </p:nvSpPr>
        <p:spPr>
          <a:xfrm>
            <a:off x="1503725" y="6023962"/>
            <a:ext cx="5532074" cy="738664"/>
          </a:xfrm>
          <a:prstGeom prst="rect">
            <a:avLst/>
          </a:prstGeom>
          <a:noFill/>
        </p:spPr>
        <p:txBody>
          <a:bodyPr wrap="square" rtlCol="0">
            <a:spAutoFit/>
          </a:bodyPr>
          <a:lstStyle/>
          <a:p>
            <a:r>
              <a:rPr lang="ja-JP" altLang="en-US" sz="1400" dirty="0">
                <a:latin typeface="Meiryo UI" panose="020B0604030504040204" pitchFamily="50" charset="-128"/>
                <a:ea typeface="Meiryo UI" panose="020B0604030504040204" pitchFamily="50" charset="-128"/>
              </a:rPr>
              <a:t>ア</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人材確保に向けた取組</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イ</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従業員の賃金引上げ計画の表明</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ウ</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ワーク・ライフ・バランス等の推進</a:t>
            </a:r>
            <a:endParaRPr lang="en-US" altLang="ja-JP" sz="1400" dirty="0">
              <a:latin typeface="Meiryo UI" panose="020B0604030504040204" pitchFamily="50" charset="-128"/>
              <a:ea typeface="Meiryo UI" panose="020B0604030504040204" pitchFamily="50" charset="-128"/>
            </a:endParaRPr>
          </a:p>
        </p:txBody>
      </p:sp>
      <p:sp>
        <p:nvSpPr>
          <p:cNvPr id="21" name="テキスト ボックス 20">
            <a:extLst>
              <a:ext uri="{FF2B5EF4-FFF2-40B4-BE49-F238E27FC236}">
                <a16:creationId xmlns:a16="http://schemas.microsoft.com/office/drawing/2014/main" id="{E939FCB3-38DA-1556-8D39-B51046940DF4}"/>
              </a:ext>
            </a:extLst>
          </p:cNvPr>
          <p:cNvSpPr txBox="1"/>
          <p:nvPr/>
        </p:nvSpPr>
        <p:spPr>
          <a:xfrm>
            <a:off x="1503725" y="4043403"/>
            <a:ext cx="5532074" cy="523220"/>
          </a:xfrm>
          <a:prstGeom prst="rect">
            <a:avLst/>
          </a:prstGeom>
          <a:noFill/>
        </p:spPr>
        <p:txBody>
          <a:bodyPr wrap="square" rtlCol="0">
            <a:spAutoFit/>
          </a:bodyPr>
          <a:lstStyle/>
          <a:p>
            <a:r>
              <a:rPr lang="ja-JP" altLang="en-US" sz="1400" dirty="0">
                <a:latin typeface="Meiryo UI" panose="020B0604030504040204" pitchFamily="50" charset="-128"/>
                <a:ea typeface="Meiryo UI" panose="020B0604030504040204" pitchFamily="50" charset="-128"/>
              </a:rPr>
              <a:t>ア</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間接補助事業による</a:t>
            </a:r>
            <a:r>
              <a:rPr lang="en-US" altLang="ja-JP" sz="1400" dirty="0">
                <a:latin typeface="Meiryo UI" panose="020B0604030504040204" pitchFamily="50" charset="-128"/>
                <a:ea typeface="Meiryo UI" panose="020B0604030504040204" pitchFamily="50" charset="-128"/>
              </a:rPr>
              <a:t>CO2</a:t>
            </a:r>
            <a:r>
              <a:rPr lang="ja-JP" altLang="en-US" sz="1400" dirty="0">
                <a:latin typeface="Meiryo UI" panose="020B0604030504040204" pitchFamily="50" charset="-128"/>
                <a:ea typeface="Meiryo UI" panose="020B0604030504040204" pitchFamily="50" charset="-128"/>
              </a:rPr>
              <a:t>排出削減効果</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イ</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ＧＸ製品・サービスの社会実装への貢献</a:t>
            </a:r>
            <a:endParaRPr lang="en-US" altLang="ja-JP" sz="1400" dirty="0">
              <a:latin typeface="Meiryo UI" panose="020B0604030504040204" pitchFamily="50" charset="-128"/>
              <a:ea typeface="Meiryo UI" panose="020B0604030504040204" pitchFamily="50" charset="-128"/>
            </a:endParaRPr>
          </a:p>
        </p:txBody>
      </p:sp>
      <p:sp>
        <p:nvSpPr>
          <p:cNvPr id="22" name="テキスト ボックス 21">
            <a:extLst>
              <a:ext uri="{FF2B5EF4-FFF2-40B4-BE49-F238E27FC236}">
                <a16:creationId xmlns:a16="http://schemas.microsoft.com/office/drawing/2014/main" id="{795F660E-5D73-0B4F-A77F-5CA8D63B2897}"/>
              </a:ext>
            </a:extLst>
          </p:cNvPr>
          <p:cNvSpPr txBox="1"/>
          <p:nvPr/>
        </p:nvSpPr>
        <p:spPr>
          <a:xfrm>
            <a:off x="1503725" y="4925962"/>
            <a:ext cx="5532074" cy="738664"/>
          </a:xfrm>
          <a:prstGeom prst="rect">
            <a:avLst/>
          </a:prstGeom>
          <a:noFill/>
        </p:spPr>
        <p:txBody>
          <a:bodyPr wrap="square" rtlCol="0">
            <a:spAutoFit/>
          </a:bodyPr>
          <a:lstStyle/>
          <a:p>
            <a:r>
              <a:rPr lang="ja-JP" altLang="en-US" sz="1400" dirty="0">
                <a:latin typeface="Meiryo UI" panose="020B0604030504040204" pitchFamily="50" charset="-128"/>
                <a:ea typeface="Meiryo UI" panose="020B0604030504040204" pitchFamily="50" charset="-128"/>
              </a:rPr>
              <a:t>ア</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経済的基準</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イ</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技術的基準</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ウ</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その他定性的基準</a:t>
            </a:r>
            <a:endParaRPr lang="en-US" altLang="ja-JP" sz="1400" dirty="0">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B9A071C9-DC25-7AC6-8AA3-93049D51CEC4}"/>
              </a:ext>
            </a:extLst>
          </p:cNvPr>
          <p:cNvSpPr/>
          <p:nvPr/>
        </p:nvSpPr>
        <p:spPr>
          <a:xfrm>
            <a:off x="5580000" y="1148316"/>
            <a:ext cx="6143832" cy="4561367"/>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chemeClr val="tx1"/>
                </a:solidFill>
                <a:latin typeface="Meiryo UI" panose="020B0604030504040204" pitchFamily="50" charset="-128"/>
                <a:ea typeface="Meiryo UI" panose="020B0604030504040204" pitchFamily="50" charset="-128"/>
              </a:rPr>
              <a:t>（注意事項）</a:t>
            </a: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a:t>
            </a:r>
            <a:r>
              <a:rPr lang="ja-JP" altLang="en-US" sz="1400" u="sng" dirty="0">
                <a:solidFill>
                  <a:schemeClr val="tx1"/>
                </a:solidFill>
                <a:latin typeface="Meiryo UI" panose="020B0604030504040204" pitchFamily="50" charset="-128"/>
                <a:ea typeface="Meiryo UI" panose="020B0604030504040204" pitchFamily="50" charset="-128"/>
              </a:rPr>
              <a:t>個別パート</a:t>
            </a:r>
            <a:r>
              <a:rPr kumimoji="1" lang="ja-JP" altLang="en-US" sz="1400" u="sng" dirty="0">
                <a:solidFill>
                  <a:schemeClr val="tx1"/>
                </a:solidFill>
                <a:latin typeface="Meiryo UI" panose="020B0604030504040204" pitchFamily="50" charset="-128"/>
                <a:ea typeface="Meiryo UI" panose="020B0604030504040204" pitchFamily="50" charset="-128"/>
              </a:rPr>
              <a:t>」で提出される頁もあるため、本様式は一部の頁を抜粋しております。</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各ページの記載ガイドについて十分な言及がない場合は、審査において十分に評価されない可能性がありますのでご留意ください。</a:t>
            </a:r>
          </a:p>
          <a:p>
            <a:pPr marL="285750" indent="-285750">
              <a:buFont typeface="Arial" panose="020B0604020202020204" pitchFamily="34" charset="0"/>
              <a:buChar char="•"/>
            </a:pPr>
            <a:endParaRPr kumimoji="1" lang="ja-JP" altLang="en-US"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一部のページを除き、フォーマットはあくまで例示です。</a:t>
            </a:r>
            <a:br>
              <a:rPr kumimoji="1" lang="en-US" altLang="ja-JP" sz="1400" dirty="0">
                <a:solidFill>
                  <a:schemeClr val="tx1"/>
                </a:solidFill>
                <a:latin typeface="Meiryo UI" panose="020B0604030504040204" pitchFamily="50" charset="-128"/>
                <a:ea typeface="Meiryo UI" panose="020B0604030504040204" pitchFamily="50" charset="-128"/>
              </a:rPr>
            </a:br>
            <a:r>
              <a:rPr lang="ja-JP" altLang="en-US" sz="1400" dirty="0">
                <a:solidFill>
                  <a:schemeClr val="tx1"/>
                </a:solidFill>
                <a:latin typeface="Meiryo UI" panose="020B0604030504040204" pitchFamily="50" charset="-128"/>
                <a:ea typeface="Meiryo UI" panose="020B0604030504040204" pitchFamily="50" charset="-128"/>
              </a:rPr>
              <a:t>十分に内容を記載できるよう、フォーマットや分量、参考資料の添付等は調整いただいて構いません。</a:t>
            </a:r>
            <a:br>
              <a:rPr kumimoji="1" lang="ja-JP" altLang="en-US" sz="1400" dirty="0">
                <a:solidFill>
                  <a:schemeClr val="tx1"/>
                </a:solidFill>
                <a:latin typeface="Meiryo UI" panose="020B0604030504040204" pitchFamily="50" charset="-128"/>
                <a:ea typeface="Meiryo UI" panose="020B0604030504040204" pitchFamily="50" charset="-128"/>
              </a:rPr>
            </a:br>
            <a:r>
              <a:rPr kumimoji="1" lang="ja-JP" altLang="en-US" sz="1400" dirty="0">
                <a:solidFill>
                  <a:schemeClr val="tx1"/>
                </a:solidFill>
                <a:latin typeface="Meiryo UI" panose="020B0604030504040204" pitchFamily="50" charset="-128"/>
                <a:ea typeface="Meiryo UI" panose="020B0604030504040204" pitchFamily="50" charset="-128"/>
              </a:rPr>
              <a:t>なお、引用データ等の記載は、その出典を明記するようお願いします。</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本実施計画のうち非開示を希望する情報・スライドはその旨を明記ください。</a:t>
            </a:r>
            <a:br>
              <a:rPr kumimoji="1" lang="ja-JP" altLang="en-US"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非開示情報と認められる情報は、経済産業省の担当者及び審査委員以外には提供しないものとし、本事業以外の目的に使用しません。</a:t>
            </a:r>
          </a:p>
          <a:p>
            <a:pPr marL="285750" indent="-285750">
              <a:buFont typeface="Arial" panose="020B0604020202020204" pitchFamily="34" charset="0"/>
              <a:buChar char="•"/>
            </a:pPr>
            <a:endParaRPr kumimoji="1" lang="ja-JP" altLang="en-US"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応募にあたっては、公募要領等を必ずご覧下さい。</a:t>
            </a:r>
            <a:br>
              <a:rPr kumimoji="1" lang="ja-JP" altLang="en-US" sz="1400" dirty="0">
                <a:solidFill>
                  <a:schemeClr val="tx1"/>
                </a:solidFill>
                <a:latin typeface="Meiryo UI" panose="020B0604030504040204" pitchFamily="50" charset="-128"/>
                <a:ea typeface="Meiryo UI" panose="020B0604030504040204" pitchFamily="50" charset="-128"/>
              </a:rPr>
            </a:br>
            <a:r>
              <a:rPr kumimoji="1" lang="ja-JP" altLang="en-US" sz="1400" dirty="0">
                <a:solidFill>
                  <a:schemeClr val="tx1"/>
                </a:solidFill>
                <a:latin typeface="Meiryo UI" panose="020B0604030504040204" pitchFamily="50" charset="-128"/>
                <a:ea typeface="Meiryo UI" panose="020B0604030504040204" pitchFamily="50" charset="-128"/>
              </a:rPr>
              <a:t>審査の結果、採択され、間接補助事業を実施するには、これらの内容に同意いただくことが必要です。</a:t>
            </a:r>
          </a:p>
          <a:p>
            <a:pPr marL="285750" indent="-285750">
              <a:buFont typeface="Arial" panose="020B0604020202020204" pitchFamily="34" charset="0"/>
              <a:buChar char="•"/>
            </a:pP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71182207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7874EB-0139-0876-F143-270CC1059C4C}"/>
            </a:ext>
          </a:extLst>
        </p:cNvPr>
        <p:cNvGrpSpPr/>
        <p:nvPr/>
      </p:nvGrpSpPr>
      <p:grpSpPr>
        <a:xfrm>
          <a:off x="0" y="0"/>
          <a:ext cx="0" cy="0"/>
          <a:chOff x="0" y="0"/>
          <a:chExt cx="0" cy="0"/>
        </a:xfrm>
      </p:grpSpPr>
      <p:sp>
        <p:nvSpPr>
          <p:cNvPr id="13" name="正方形/長方形 12">
            <a:extLst>
              <a:ext uri="{FF2B5EF4-FFF2-40B4-BE49-F238E27FC236}">
                <a16:creationId xmlns:a16="http://schemas.microsoft.com/office/drawing/2014/main" id="{2F1F649F-44B8-6D0C-2DB4-107515010108}"/>
              </a:ext>
            </a:extLst>
          </p:cNvPr>
          <p:cNvSpPr/>
          <p:nvPr/>
        </p:nvSpPr>
        <p:spPr>
          <a:xfrm>
            <a:off x="11152486" y="85758"/>
            <a:ext cx="953793" cy="371442"/>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endParaRPr lang="en-US" altLang="ja-JP" sz="1600">
              <a:latin typeface="Meiryo UI" panose="020B0604030504040204" pitchFamily="50" charset="-128"/>
              <a:ea typeface="Meiryo UI" panose="020B0604030504040204" pitchFamily="50" charset="-128"/>
              <a:cs typeface="+mj-cs"/>
            </a:endParaRPr>
          </a:p>
        </p:txBody>
      </p:sp>
      <p:sp>
        <p:nvSpPr>
          <p:cNvPr id="14" name="Title 1">
            <a:extLst>
              <a:ext uri="{FF2B5EF4-FFF2-40B4-BE49-F238E27FC236}">
                <a16:creationId xmlns:a16="http://schemas.microsoft.com/office/drawing/2014/main" id="{BD65234F-82AD-6E9D-9669-93E6942F372A}"/>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②</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ウ</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間接補助事業のリスク対応　　</a:t>
            </a:r>
          </a:p>
        </p:txBody>
      </p:sp>
      <p:sp>
        <p:nvSpPr>
          <p:cNvPr id="2" name="Title 1">
            <a:extLst>
              <a:ext uri="{FF2B5EF4-FFF2-40B4-BE49-F238E27FC236}">
                <a16:creationId xmlns:a16="http://schemas.microsoft.com/office/drawing/2014/main" id="{4DCDA9AA-4ADA-2E70-8B79-942FB265478C}"/>
              </a:ext>
            </a:extLst>
          </p:cNvPr>
          <p:cNvSpPr txBox="1">
            <a:spLocks/>
          </p:cNvSpPr>
          <p:nvPr/>
        </p:nvSpPr>
        <p:spPr>
          <a:xfrm>
            <a:off x="180000" y="658256"/>
            <a:ext cx="11880000" cy="997196"/>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共同実施者の各社が、リスクを事前に想定し、その対応方針と</a:t>
            </a:r>
            <a:r>
              <a:rPr kumimoji="1" lang="ja-JP" altLang="en-US" dirty="0">
                <a:solidFill>
                  <a:schemeClr val="tx1"/>
                </a:solidFill>
              </a:rPr>
              <a:t>事業中止の判断基準を設定済。</a:t>
            </a:r>
            <a:endParaRPr kumimoji="1" lang="en-US" altLang="ja-JP" dirty="0">
              <a:solidFill>
                <a:schemeClr val="tx1"/>
              </a:solidFill>
            </a:endParaRPr>
          </a:p>
          <a:p>
            <a:r>
              <a:rPr kumimoji="1" lang="ja-JP" altLang="en-US" dirty="0">
                <a:solidFill>
                  <a:schemeClr val="tx1"/>
                </a:solidFill>
              </a:rPr>
              <a:t>個社の事業中止の判断基準を下回る事態が生じた場合は、共同事業者・事務局で協議のうえ、</a:t>
            </a:r>
            <a:br>
              <a:rPr kumimoji="1" lang="en-US" altLang="ja-JP" dirty="0">
                <a:solidFill>
                  <a:schemeClr val="tx1"/>
                </a:solidFill>
              </a:rPr>
            </a:br>
            <a:r>
              <a:rPr lang="ja-JP" altLang="en-US" dirty="0">
                <a:solidFill>
                  <a:schemeClr val="tx1"/>
                </a:solidFill>
              </a:rPr>
              <a:t>間接補助事業における対応</a:t>
            </a:r>
            <a:r>
              <a:rPr kumimoji="1" lang="ja-JP" altLang="en-US" dirty="0">
                <a:solidFill>
                  <a:schemeClr val="tx1"/>
                </a:solidFill>
              </a:rPr>
              <a:t>を総合的に判断する。</a:t>
            </a:r>
            <a:endParaRPr kumimoji="1" lang="en-US" altLang="ja-JP" dirty="0">
              <a:solidFill>
                <a:schemeClr val="tx1"/>
              </a:solidFill>
            </a:endParaRPr>
          </a:p>
        </p:txBody>
      </p:sp>
      <p:cxnSp>
        <p:nvCxnSpPr>
          <p:cNvPr id="6" name="直線コネクタ 5">
            <a:extLst>
              <a:ext uri="{FF2B5EF4-FFF2-40B4-BE49-F238E27FC236}">
                <a16:creationId xmlns:a16="http://schemas.microsoft.com/office/drawing/2014/main" id="{34C00468-FDF4-85BB-1448-B9D4A6E349F5}"/>
              </a:ext>
            </a:extLst>
          </p:cNvPr>
          <p:cNvCxnSpPr>
            <a:cxnSpLocks/>
          </p:cNvCxnSpPr>
          <p:nvPr/>
        </p:nvCxnSpPr>
        <p:spPr>
          <a:xfrm flipV="1">
            <a:off x="156000" y="1725122"/>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9" name="正方形/長方形 18">
            <a:extLst>
              <a:ext uri="{FF2B5EF4-FFF2-40B4-BE49-F238E27FC236}">
                <a16:creationId xmlns:a16="http://schemas.microsoft.com/office/drawing/2014/main" id="{51941073-0C7B-D6E8-9B76-82F4AE2C9527}"/>
              </a:ext>
            </a:extLst>
          </p:cNvPr>
          <p:cNvSpPr/>
          <p:nvPr/>
        </p:nvSpPr>
        <p:spPr>
          <a:xfrm>
            <a:off x="2185953" y="2195504"/>
            <a:ext cx="7868093" cy="3085151"/>
          </a:xfrm>
          <a:prstGeom prst="rect">
            <a:avLst/>
          </a:prstGeom>
          <a:solidFill>
            <a:schemeClr val="bg1">
              <a:lumMod val="95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latin typeface="Meiryo UI" panose="020B0604030504040204" pitchFamily="50" charset="-128"/>
                <a:ea typeface="Meiryo UI" panose="020B0604030504040204" pitchFamily="50" charset="-128"/>
              </a:rPr>
              <a:t>詳細は各社が提出する</a:t>
            </a:r>
            <a:endParaRPr kumimoji="1" lang="en-US" altLang="ja-JP" sz="2400" dirty="0">
              <a:solidFill>
                <a:schemeClr val="tx1"/>
              </a:solidFill>
              <a:latin typeface="Meiryo UI" panose="020B0604030504040204" pitchFamily="50" charset="-128"/>
              <a:ea typeface="Meiryo UI" panose="020B0604030504040204" pitchFamily="50" charset="-128"/>
            </a:endParaRPr>
          </a:p>
          <a:p>
            <a:pPr algn="ctr"/>
            <a:r>
              <a:rPr kumimoji="1" lang="ja-JP" altLang="en-US" sz="2400" dirty="0">
                <a:solidFill>
                  <a:schemeClr val="tx1"/>
                </a:solidFill>
                <a:latin typeface="Meiryo UI" panose="020B0604030504040204" pitchFamily="50" charset="-128"/>
                <a:ea typeface="Meiryo UI" panose="020B0604030504040204" pitchFamily="50" charset="-128"/>
              </a:rPr>
              <a:t>様式第３</a:t>
            </a:r>
            <a:r>
              <a:rPr kumimoji="1" lang="en-US" altLang="ja-JP" sz="2400" dirty="0">
                <a:solidFill>
                  <a:schemeClr val="tx1"/>
                </a:solidFill>
                <a:latin typeface="Meiryo UI" panose="020B0604030504040204" pitchFamily="50" charset="-128"/>
                <a:ea typeface="Meiryo UI" panose="020B0604030504040204" pitchFamily="50" charset="-128"/>
              </a:rPr>
              <a:t>【</a:t>
            </a:r>
            <a:r>
              <a:rPr kumimoji="1" lang="ja-JP" altLang="en-US" sz="2400" dirty="0">
                <a:solidFill>
                  <a:schemeClr val="tx1"/>
                </a:solidFill>
                <a:latin typeface="Meiryo UI" panose="020B0604030504040204" pitchFamily="50" charset="-128"/>
                <a:ea typeface="Meiryo UI" panose="020B0604030504040204" pitchFamily="50" charset="-128"/>
              </a:rPr>
              <a:t>共同申請｜個別パート</a:t>
            </a:r>
            <a:r>
              <a:rPr kumimoji="1" lang="en-US" altLang="ja-JP" sz="2400" dirty="0">
                <a:solidFill>
                  <a:schemeClr val="tx1"/>
                </a:solidFill>
                <a:latin typeface="Meiryo UI" panose="020B0604030504040204" pitchFamily="50" charset="-128"/>
                <a:ea typeface="Meiryo UI" panose="020B0604030504040204" pitchFamily="50" charset="-128"/>
              </a:rPr>
              <a:t>】</a:t>
            </a:r>
            <a:r>
              <a:rPr kumimoji="1" lang="ja-JP" altLang="en-US" sz="2400" dirty="0">
                <a:solidFill>
                  <a:schemeClr val="tx1"/>
                </a:solidFill>
                <a:latin typeface="Meiryo UI" panose="020B0604030504040204" pitchFamily="50" charset="-128"/>
                <a:ea typeface="Meiryo UI" panose="020B0604030504040204" pitchFamily="50" charset="-128"/>
              </a:rPr>
              <a:t>を参照すること。</a:t>
            </a:r>
            <a:endParaRPr kumimoji="1" lang="en-US" altLang="ja-JP" sz="2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06800949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tx2">
            <a:lumMod val="10000"/>
            <a:lumOff val="90000"/>
          </a:schemeClr>
        </a:solidFill>
        <a:effectLst/>
      </p:bgPr>
    </p:bg>
    <p:spTree>
      <p:nvGrpSpPr>
        <p:cNvPr id="1" name="">
          <a:extLst>
            <a:ext uri="{FF2B5EF4-FFF2-40B4-BE49-F238E27FC236}">
              <a16:creationId xmlns:a16="http://schemas.microsoft.com/office/drawing/2014/main" id="{D2EF48D9-EF54-88D3-E46E-3E5A61F0855A}"/>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96335369-7311-2716-B0DD-7E3862B372E7}"/>
              </a:ext>
            </a:extLst>
          </p:cNvPr>
          <p:cNvSpPr/>
          <p:nvPr>
            <p:custDataLst>
              <p:tags r:id="rId2"/>
            </p:custDataLst>
          </p:nvPr>
        </p:nvSpPr>
        <p:spPr>
          <a:xfrm>
            <a:off x="244803" y="1827160"/>
            <a:ext cx="11658164"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marL="0" marR="0" lvl="0" indent="0" algn="ctr" defTabSz="914400" rtl="0" eaLnBrk="1" fontAlgn="auto" latinLnBrk="0" hangingPunct="1">
              <a:lnSpc>
                <a:spcPts val="6000"/>
              </a:lnSpc>
              <a:spcBef>
                <a:spcPts val="0"/>
              </a:spcBef>
              <a:spcAft>
                <a:spcPts val="0"/>
              </a:spcAft>
              <a:buClrTx/>
              <a:buSzTx/>
              <a:buFontTx/>
              <a:buNone/>
              <a:tabLst/>
              <a:defRPr/>
            </a:pPr>
            <a:r>
              <a:rPr lang="ja-JP" altLang="en-US" sz="4800" b="0" i="0" u="none" strike="noStrike">
                <a:solidFill>
                  <a:schemeClr val="tx1"/>
                </a:solidFill>
                <a:effectLst/>
                <a:latin typeface="Meiryo UI" panose="020B0604030504040204" pitchFamily="50" charset="-128"/>
                <a:ea typeface="Meiryo UI" panose="020B0604030504040204" pitchFamily="50" charset="-128"/>
              </a:rPr>
              <a:t>③</a:t>
            </a:r>
            <a:r>
              <a:rPr lang="ja-JP" altLang="ja-JP" sz="4800" b="0" i="0" u="none" strike="noStrike">
                <a:solidFill>
                  <a:schemeClr val="tx1"/>
                </a:solidFill>
                <a:effectLst/>
                <a:latin typeface="Meiryo UI" panose="020B0604030504040204" pitchFamily="50" charset="-128"/>
                <a:ea typeface="Meiryo UI" panose="020B0604030504040204" pitchFamily="50" charset="-128"/>
              </a:rPr>
              <a:t>産業競争力強化への貢献に関する審査</a:t>
            </a:r>
            <a:endParaRPr kumimoji="1" lang="en-US" altLang="ja-JP" sz="48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40073024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62B9FA-688D-6010-3862-22B3696F6941}"/>
            </a:ext>
          </a:extLst>
        </p:cNvPr>
        <p:cNvGrpSpPr/>
        <p:nvPr/>
      </p:nvGrpSpPr>
      <p:grpSpPr>
        <a:xfrm>
          <a:off x="0" y="0"/>
          <a:ext cx="0" cy="0"/>
          <a:chOff x="0" y="0"/>
          <a:chExt cx="0" cy="0"/>
        </a:xfrm>
      </p:grpSpPr>
      <p:graphicFrame>
        <p:nvGraphicFramePr>
          <p:cNvPr id="21" name="think-cell data - do not delete" hidden="1">
            <a:extLst>
              <a:ext uri="{FF2B5EF4-FFF2-40B4-BE49-F238E27FC236}">
                <a16:creationId xmlns:a16="http://schemas.microsoft.com/office/drawing/2014/main" id="{1437FA40-766A-5751-022D-C6DE6B6579E5}"/>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5" imgW="561" imgH="561" progId="TCLayout.ActiveDocument.1">
                  <p:embed/>
                </p:oleObj>
              </mc:Choice>
              <mc:Fallback>
                <p:oleObj name="think-cellスライド" r:id="rId5" imgW="561" imgH="561" progId="TCLayout.ActiveDocument.1">
                  <p:embed/>
                  <p:pic>
                    <p:nvPicPr>
                      <p:cNvPr id="21" name="think-cell data - do not delete" hidden="1">
                        <a:extLst>
                          <a:ext uri="{FF2B5EF4-FFF2-40B4-BE49-F238E27FC236}">
                            <a16:creationId xmlns:a16="http://schemas.microsoft.com/office/drawing/2014/main" id="{1437FA40-766A-5751-022D-C6DE6B6579E5}"/>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graphicFrame>
        <p:nvGraphicFramePr>
          <p:cNvPr id="2" name="think-cell data - do not delete" hidden="1">
            <a:extLst>
              <a:ext uri="{FF2B5EF4-FFF2-40B4-BE49-F238E27FC236}">
                <a16:creationId xmlns:a16="http://schemas.microsoft.com/office/drawing/2014/main" id="{F7719E80-697F-3684-8B76-DFA67EB6C2FD}"/>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7" imgW="561" imgH="561" progId="TCLayout.ActiveDocument.1">
                  <p:embed/>
                </p:oleObj>
              </mc:Choice>
              <mc:Fallback>
                <p:oleObj name="think-cellスライド" r:id="rId7" imgW="561" imgH="561" progId="TCLayout.ActiveDocument.1">
                  <p:embed/>
                  <p:pic>
                    <p:nvPicPr>
                      <p:cNvPr id="2" name="think-cell data - do not delete" hidden="1">
                        <a:extLst>
                          <a:ext uri="{FF2B5EF4-FFF2-40B4-BE49-F238E27FC236}">
                            <a16:creationId xmlns:a16="http://schemas.microsoft.com/office/drawing/2014/main" id="{F7719E80-697F-3684-8B76-DFA67EB6C2FD}"/>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15" name="テキスト ボックス 14">
            <a:extLst>
              <a:ext uri="{FF2B5EF4-FFF2-40B4-BE49-F238E27FC236}">
                <a16:creationId xmlns:a16="http://schemas.microsoft.com/office/drawing/2014/main" id="{4ABFD331-5118-8C00-9455-9B34650255A9}"/>
              </a:ext>
            </a:extLst>
          </p:cNvPr>
          <p:cNvSpPr txBox="1"/>
          <p:nvPr/>
        </p:nvSpPr>
        <p:spPr>
          <a:xfrm>
            <a:off x="777063" y="2902052"/>
            <a:ext cx="1152000" cy="288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使用原料</a:t>
            </a:r>
          </a:p>
        </p:txBody>
      </p:sp>
      <p:sp>
        <p:nvSpPr>
          <p:cNvPr id="16" name="テキスト ボックス 15">
            <a:extLst>
              <a:ext uri="{FF2B5EF4-FFF2-40B4-BE49-F238E27FC236}">
                <a16:creationId xmlns:a16="http://schemas.microsoft.com/office/drawing/2014/main" id="{F12FB20C-51CE-A53F-16E0-A41D1852F936}"/>
              </a:ext>
            </a:extLst>
          </p:cNvPr>
          <p:cNvSpPr txBox="1"/>
          <p:nvPr/>
        </p:nvSpPr>
        <p:spPr>
          <a:xfrm>
            <a:off x="778208" y="3752601"/>
            <a:ext cx="1152000" cy="127517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調達先</a:t>
            </a:r>
            <a:endParaRPr kumimoji="1" lang="en-US" altLang="ja-JP" sz="1400">
              <a:solidFill>
                <a:schemeClr val="tx1"/>
              </a:solidFill>
              <a:latin typeface="Meiryo UI" panose="020B0604030504040204" pitchFamily="50" charset="-128"/>
              <a:ea typeface="Meiryo UI" panose="020B0604030504040204" pitchFamily="50" charset="-128"/>
            </a:endParaRPr>
          </a:p>
          <a:p>
            <a:pPr algn="ctr"/>
            <a:r>
              <a:rPr kumimoji="1" lang="ja-JP" altLang="en-US" sz="1400">
                <a:solidFill>
                  <a:schemeClr val="tx1"/>
                </a:solidFill>
                <a:latin typeface="Meiryo UI" panose="020B0604030504040204" pitchFamily="50" charset="-128"/>
                <a:ea typeface="Meiryo UI" panose="020B0604030504040204" pitchFamily="50" charset="-128"/>
              </a:rPr>
              <a:t>・</a:t>
            </a:r>
            <a:endParaRPr kumimoji="1" lang="en-US" altLang="ja-JP" sz="1400">
              <a:solidFill>
                <a:schemeClr val="tx1"/>
              </a:solidFill>
              <a:latin typeface="Meiryo UI" panose="020B0604030504040204" pitchFamily="50" charset="-128"/>
              <a:ea typeface="Meiryo UI" panose="020B0604030504040204" pitchFamily="50" charset="-128"/>
            </a:endParaRPr>
          </a:p>
          <a:p>
            <a:pPr algn="ctr"/>
            <a:r>
              <a:rPr kumimoji="1" lang="ja-JP" altLang="en-US" sz="1400">
                <a:solidFill>
                  <a:schemeClr val="tx1"/>
                </a:solidFill>
                <a:latin typeface="Meiryo UI" panose="020B0604030504040204" pitchFamily="50" charset="-128"/>
                <a:ea typeface="Meiryo UI" panose="020B0604030504040204" pitchFamily="50" charset="-128"/>
              </a:rPr>
              <a:t>交渉状況</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19" name="正方形/長方形 18">
            <a:extLst>
              <a:ext uri="{FF2B5EF4-FFF2-40B4-BE49-F238E27FC236}">
                <a16:creationId xmlns:a16="http://schemas.microsoft.com/office/drawing/2014/main" id="{7701EDC5-4AAB-8798-AED3-9F23AE99B5A1}"/>
              </a:ext>
            </a:extLst>
          </p:cNvPr>
          <p:cNvSpPr/>
          <p:nvPr/>
        </p:nvSpPr>
        <p:spPr>
          <a:xfrm>
            <a:off x="2034155" y="2902052"/>
            <a:ext cx="9379637" cy="28800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及び原料</a:t>
            </a:r>
            <a:r>
              <a:rPr kumimoji="1" lang="en-US" altLang="ja-JP" sz="1200">
                <a:solidFill>
                  <a:schemeClr val="tx1"/>
                </a:solidFill>
                <a:latin typeface="Meiryo UI" panose="020B0604030504040204" pitchFamily="50" charset="-128"/>
                <a:ea typeface="Meiryo UI" panose="020B0604030504040204" pitchFamily="50" charset="-128"/>
              </a:rPr>
              <a:t>B</a:t>
            </a:r>
          </a:p>
        </p:txBody>
      </p:sp>
      <p:sp>
        <p:nvSpPr>
          <p:cNvPr id="23" name="正方形/長方形 22">
            <a:extLst>
              <a:ext uri="{FF2B5EF4-FFF2-40B4-BE49-F238E27FC236}">
                <a16:creationId xmlns:a16="http://schemas.microsoft.com/office/drawing/2014/main" id="{1C910549-73EC-580F-8964-2AAE0490F70B}"/>
              </a:ext>
            </a:extLst>
          </p:cNvPr>
          <p:cNvSpPr/>
          <p:nvPr/>
        </p:nvSpPr>
        <p:spPr>
          <a:xfrm>
            <a:off x="2034155" y="3244161"/>
            <a:ext cx="2562797" cy="45433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E61279AA-E35C-BE10-279C-02764E700693}"/>
              </a:ext>
            </a:extLst>
          </p:cNvPr>
          <p:cNvSpPr/>
          <p:nvPr/>
        </p:nvSpPr>
        <p:spPr>
          <a:xfrm>
            <a:off x="4764702" y="3244161"/>
            <a:ext cx="3918544" cy="45433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C</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5F8318C1-959A-24B6-E75F-202F27BE0D95}"/>
              </a:ext>
            </a:extLst>
          </p:cNvPr>
          <p:cNvSpPr/>
          <p:nvPr/>
        </p:nvSpPr>
        <p:spPr>
          <a:xfrm>
            <a:off x="8860517" y="3244161"/>
            <a:ext cx="2553275" cy="45433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C</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27" name="正方形/長方形 26">
            <a:extLst>
              <a:ext uri="{FF2B5EF4-FFF2-40B4-BE49-F238E27FC236}">
                <a16:creationId xmlns:a16="http://schemas.microsoft.com/office/drawing/2014/main" id="{E9FC8AAD-50E1-AF54-4CFC-5A2B68BA7B71}"/>
              </a:ext>
            </a:extLst>
          </p:cNvPr>
          <p:cNvSpPr/>
          <p:nvPr/>
        </p:nvSpPr>
        <p:spPr>
          <a:xfrm>
            <a:off x="2032493" y="3752600"/>
            <a:ext cx="2562797" cy="610531"/>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から</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により調達予定</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調達量は</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年を目途に交渉中</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30" name="正方形/長方形 29">
            <a:extLst>
              <a:ext uri="{FF2B5EF4-FFF2-40B4-BE49-F238E27FC236}">
                <a16:creationId xmlns:a16="http://schemas.microsoft.com/office/drawing/2014/main" id="{07446BC1-1AE5-7658-292C-5AF0DADB6C29}"/>
              </a:ext>
            </a:extLst>
          </p:cNvPr>
          <p:cNvSpPr/>
          <p:nvPr/>
        </p:nvSpPr>
        <p:spPr>
          <a:xfrm>
            <a:off x="2034154" y="4417240"/>
            <a:ext cx="9379638" cy="610531"/>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a:t>
            </a:r>
            <a:r>
              <a:rPr kumimoji="1" lang="zh-TW" altLang="en-US" sz="1200">
                <a:solidFill>
                  <a:schemeClr val="tx1"/>
                </a:solidFill>
                <a:latin typeface="Meiryo UI" panose="020B0604030504040204" pitchFamily="50" charset="-128"/>
                <a:ea typeface="Meiryo UI" panose="020B0604030504040204" pitchFamily="50" charset="-128"/>
              </a:rPr>
              <a:t>原料</a:t>
            </a:r>
            <a:r>
              <a:rPr kumimoji="1" lang="en-US" altLang="zh-TW" sz="1200">
                <a:solidFill>
                  <a:schemeClr val="tx1"/>
                </a:solidFill>
                <a:latin typeface="Meiryo UI" panose="020B0604030504040204" pitchFamily="50" charset="-128"/>
                <a:ea typeface="Meiryo UI" panose="020B0604030504040204" pitchFamily="50" charset="-128"/>
              </a:rPr>
              <a:t>B</a:t>
            </a:r>
            <a:r>
              <a:rPr kumimoji="1" lang="zh-TW" altLang="en-US" sz="1200">
                <a:solidFill>
                  <a:schemeClr val="tx1"/>
                </a:solidFill>
                <a:latin typeface="Meiryo UI" panose="020B0604030504040204" pitchFamily="50" charset="-128"/>
                <a:ea typeface="Meiryo UI" panose="020B0604030504040204" pitchFamily="50" charset="-128"/>
              </a:rPr>
              <a:t>（調達先</a:t>
            </a:r>
            <a:r>
              <a:rPr kumimoji="1" lang="en-US" altLang="zh-TW" sz="1200">
                <a:solidFill>
                  <a:schemeClr val="tx1"/>
                </a:solidFill>
                <a:latin typeface="Meiryo UI" panose="020B0604030504040204" pitchFamily="50" charset="-128"/>
                <a:ea typeface="Meiryo UI" panose="020B0604030504040204" pitchFamily="50" charset="-128"/>
              </a:rPr>
              <a:t>B</a:t>
            </a:r>
            <a:r>
              <a:rPr kumimoji="1" lang="zh-TW" altLang="en-US"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MOU</a:t>
            </a:r>
            <a:r>
              <a:rPr kumimoji="1" lang="ja-JP" altLang="en-US" sz="1200">
                <a:solidFill>
                  <a:schemeClr val="tx1"/>
                </a:solidFill>
                <a:latin typeface="Meiryo UI" panose="020B0604030504040204" pitchFamily="50" charset="-128"/>
                <a:ea typeface="Meiryo UI" panose="020B0604030504040204" pitchFamily="50" charset="-128"/>
              </a:rPr>
              <a:t>を締結し議論中</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社における原料</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の実証事業を通じて、</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から</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により調達予定であり、調達量は</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年を目途に交渉中</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8" name="矢印: 五方向 7">
            <a:extLst>
              <a:ext uri="{FF2B5EF4-FFF2-40B4-BE49-F238E27FC236}">
                <a16:creationId xmlns:a16="http://schemas.microsoft.com/office/drawing/2014/main" id="{D321038A-0BC5-F9D5-71FB-88D7DB250161}"/>
              </a:ext>
            </a:extLst>
          </p:cNvPr>
          <p:cNvSpPr/>
          <p:nvPr/>
        </p:nvSpPr>
        <p:spPr>
          <a:xfrm>
            <a:off x="2034157" y="1745395"/>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18" name="矢印: 五方向 17">
            <a:extLst>
              <a:ext uri="{FF2B5EF4-FFF2-40B4-BE49-F238E27FC236}">
                <a16:creationId xmlns:a16="http://schemas.microsoft.com/office/drawing/2014/main" id="{02ED4F53-1342-A945-2E50-E96D79E37D9A}"/>
              </a:ext>
            </a:extLst>
          </p:cNvPr>
          <p:cNvSpPr/>
          <p:nvPr/>
        </p:nvSpPr>
        <p:spPr>
          <a:xfrm>
            <a:off x="3399429" y="1745395"/>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35" name="矢印: 五方向 34">
            <a:extLst>
              <a:ext uri="{FF2B5EF4-FFF2-40B4-BE49-F238E27FC236}">
                <a16:creationId xmlns:a16="http://schemas.microsoft.com/office/drawing/2014/main" id="{56569A8D-10EA-C975-2BC7-43D65D498AE3}"/>
              </a:ext>
            </a:extLst>
          </p:cNvPr>
          <p:cNvSpPr/>
          <p:nvPr/>
        </p:nvSpPr>
        <p:spPr>
          <a:xfrm>
            <a:off x="4764701" y="1745395"/>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36" name="矢印: 五方向 35">
            <a:extLst>
              <a:ext uri="{FF2B5EF4-FFF2-40B4-BE49-F238E27FC236}">
                <a16:creationId xmlns:a16="http://schemas.microsoft.com/office/drawing/2014/main" id="{9C46F6D0-9733-A495-43E0-9CDEFDA8743B}"/>
              </a:ext>
            </a:extLst>
          </p:cNvPr>
          <p:cNvSpPr/>
          <p:nvPr/>
        </p:nvSpPr>
        <p:spPr>
          <a:xfrm>
            <a:off x="6129973" y="1745395"/>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37" name="矢印: 五方向 36">
            <a:extLst>
              <a:ext uri="{FF2B5EF4-FFF2-40B4-BE49-F238E27FC236}">
                <a16:creationId xmlns:a16="http://schemas.microsoft.com/office/drawing/2014/main" id="{4E302A24-B560-8BB8-E24F-3001D9D151F3}"/>
              </a:ext>
            </a:extLst>
          </p:cNvPr>
          <p:cNvSpPr/>
          <p:nvPr/>
        </p:nvSpPr>
        <p:spPr>
          <a:xfrm>
            <a:off x="7495245" y="1745395"/>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38" name="矢印: 五方向 37">
            <a:extLst>
              <a:ext uri="{FF2B5EF4-FFF2-40B4-BE49-F238E27FC236}">
                <a16:creationId xmlns:a16="http://schemas.microsoft.com/office/drawing/2014/main" id="{E461C342-868A-995C-0191-E8D7C166C3E9}"/>
              </a:ext>
            </a:extLst>
          </p:cNvPr>
          <p:cNvSpPr/>
          <p:nvPr/>
        </p:nvSpPr>
        <p:spPr>
          <a:xfrm>
            <a:off x="8860518" y="1745395"/>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39" name="矢印: 五方向 38">
            <a:extLst>
              <a:ext uri="{FF2B5EF4-FFF2-40B4-BE49-F238E27FC236}">
                <a16:creationId xmlns:a16="http://schemas.microsoft.com/office/drawing/2014/main" id="{7F37C1EE-C5B6-A868-DD7B-5EE9932AB8B8}"/>
              </a:ext>
            </a:extLst>
          </p:cNvPr>
          <p:cNvSpPr/>
          <p:nvPr/>
        </p:nvSpPr>
        <p:spPr>
          <a:xfrm>
            <a:off x="10225792" y="1745395"/>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22" name="テキスト ボックス 21">
            <a:extLst>
              <a:ext uri="{FF2B5EF4-FFF2-40B4-BE49-F238E27FC236}">
                <a16:creationId xmlns:a16="http://schemas.microsoft.com/office/drawing/2014/main" id="{2020D73E-D0BA-30A0-DDCA-CAFFCE96A52A}"/>
              </a:ext>
            </a:extLst>
          </p:cNvPr>
          <p:cNvSpPr txBox="1"/>
          <p:nvPr/>
        </p:nvSpPr>
        <p:spPr>
          <a:xfrm>
            <a:off x="777063" y="3244161"/>
            <a:ext cx="1152000" cy="45433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調達量</a:t>
            </a:r>
          </a:p>
        </p:txBody>
      </p:sp>
      <p:sp>
        <p:nvSpPr>
          <p:cNvPr id="25" name="正方形/長方形 24">
            <a:extLst>
              <a:ext uri="{FF2B5EF4-FFF2-40B4-BE49-F238E27FC236}">
                <a16:creationId xmlns:a16="http://schemas.microsoft.com/office/drawing/2014/main" id="{C1D783BC-739D-3B2B-14E8-BBF8F13D2B08}"/>
              </a:ext>
            </a:extLst>
          </p:cNvPr>
          <p:cNvSpPr/>
          <p:nvPr/>
        </p:nvSpPr>
        <p:spPr>
          <a:xfrm>
            <a:off x="2034156" y="2051504"/>
            <a:ext cx="2553273" cy="28800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製品</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28" name="正方形/長方形 27">
            <a:extLst>
              <a:ext uri="{FF2B5EF4-FFF2-40B4-BE49-F238E27FC236}">
                <a16:creationId xmlns:a16="http://schemas.microsoft.com/office/drawing/2014/main" id="{E99BE082-44D7-E58D-7808-DD93626609EC}"/>
              </a:ext>
            </a:extLst>
          </p:cNvPr>
          <p:cNvSpPr/>
          <p:nvPr/>
        </p:nvSpPr>
        <p:spPr>
          <a:xfrm>
            <a:off x="4764702" y="2051504"/>
            <a:ext cx="3918543" cy="28800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製品</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40" name="正方形/長方形 39">
            <a:extLst>
              <a:ext uri="{FF2B5EF4-FFF2-40B4-BE49-F238E27FC236}">
                <a16:creationId xmlns:a16="http://schemas.microsoft.com/office/drawing/2014/main" id="{4D28EAC1-D2A5-30DF-95F7-F36518340B60}"/>
              </a:ext>
            </a:extLst>
          </p:cNvPr>
          <p:cNvSpPr/>
          <p:nvPr/>
        </p:nvSpPr>
        <p:spPr>
          <a:xfrm>
            <a:off x="8860517" y="2051504"/>
            <a:ext cx="2553275" cy="28800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製品</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43" name="テキスト ボックス 42">
            <a:extLst>
              <a:ext uri="{FF2B5EF4-FFF2-40B4-BE49-F238E27FC236}">
                <a16:creationId xmlns:a16="http://schemas.microsoft.com/office/drawing/2014/main" id="{874239A5-7A70-F035-BAEB-90E0422F54D7}"/>
              </a:ext>
            </a:extLst>
          </p:cNvPr>
          <p:cNvSpPr txBox="1"/>
          <p:nvPr/>
        </p:nvSpPr>
        <p:spPr>
          <a:xfrm>
            <a:off x="777063" y="2051504"/>
            <a:ext cx="1152000" cy="288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生産物・量</a:t>
            </a:r>
          </a:p>
        </p:txBody>
      </p:sp>
      <p:sp>
        <p:nvSpPr>
          <p:cNvPr id="46" name="正方形/長方形 45">
            <a:extLst>
              <a:ext uri="{FF2B5EF4-FFF2-40B4-BE49-F238E27FC236}">
                <a16:creationId xmlns:a16="http://schemas.microsoft.com/office/drawing/2014/main" id="{8AFD1346-27A8-6F46-C472-F9E89A4F8779}"/>
              </a:ext>
            </a:extLst>
          </p:cNvPr>
          <p:cNvSpPr/>
          <p:nvPr/>
        </p:nvSpPr>
        <p:spPr>
          <a:xfrm>
            <a:off x="4764700" y="3752600"/>
            <a:ext cx="6649091" cy="610531"/>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a:t>
            </a:r>
            <a:r>
              <a:rPr kumimoji="1" lang="zh-TW" altLang="en-US" sz="1200">
                <a:solidFill>
                  <a:schemeClr val="tx1"/>
                </a:solidFill>
                <a:latin typeface="Meiryo UI" panose="020B0604030504040204" pitchFamily="50" charset="-128"/>
                <a:ea typeface="Meiryo UI" panose="020B0604030504040204" pitchFamily="50" charset="-128"/>
              </a:rPr>
              <a:t>原料</a:t>
            </a:r>
            <a:r>
              <a:rPr kumimoji="1" lang="en-US" altLang="zh-TW" sz="1200">
                <a:solidFill>
                  <a:schemeClr val="tx1"/>
                </a:solidFill>
                <a:latin typeface="Meiryo UI" panose="020B0604030504040204" pitchFamily="50" charset="-128"/>
                <a:ea typeface="Meiryo UI" panose="020B0604030504040204" pitchFamily="50" charset="-128"/>
              </a:rPr>
              <a:t>A</a:t>
            </a:r>
            <a:r>
              <a:rPr kumimoji="1" lang="zh-TW" altLang="en-US" sz="1200">
                <a:solidFill>
                  <a:schemeClr val="tx1"/>
                </a:solidFill>
                <a:latin typeface="Meiryo UI" panose="020B0604030504040204" pitchFamily="50" charset="-128"/>
                <a:ea typeface="Meiryo UI" panose="020B0604030504040204" pitchFamily="50" charset="-128"/>
              </a:rPr>
              <a:t>（調達先</a:t>
            </a:r>
            <a:r>
              <a:rPr kumimoji="1" lang="en-US" altLang="zh-TW" sz="1200">
                <a:solidFill>
                  <a:schemeClr val="tx1"/>
                </a:solidFill>
                <a:latin typeface="Meiryo UI" panose="020B0604030504040204" pitchFamily="50" charset="-128"/>
                <a:ea typeface="Meiryo UI" panose="020B0604030504040204" pitchFamily="50" charset="-128"/>
              </a:rPr>
              <a:t>C</a:t>
            </a:r>
            <a:r>
              <a:rPr kumimoji="1" lang="zh-TW" altLang="en-US"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経済性の観点から</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経由で調達予定</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3" name="Title 1">
            <a:extLst>
              <a:ext uri="{FF2B5EF4-FFF2-40B4-BE49-F238E27FC236}">
                <a16:creationId xmlns:a16="http://schemas.microsoft.com/office/drawing/2014/main" id="{70134969-7C69-9ACF-639F-85C16F0C7A4E}"/>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③ア</a:t>
            </a:r>
            <a:r>
              <a:rPr lang="en-US" altLang="ja-JP" sz="2000">
                <a:solidFill>
                  <a:schemeClr val="tx1">
                    <a:lumMod val="50000"/>
                    <a:lumOff val="50000"/>
                  </a:schemeClr>
                </a:solidFill>
              </a:rPr>
              <a:t> </a:t>
            </a:r>
            <a:r>
              <a:rPr lang="ja-JP" altLang="en-US" sz="2000">
                <a:solidFill>
                  <a:schemeClr val="tx1">
                    <a:lumMod val="50000"/>
                    <a:lumOff val="50000"/>
                  </a:schemeClr>
                </a:solidFill>
              </a:rPr>
              <a:t>グリーン市場創造に向けた事業戦略（</a:t>
            </a:r>
            <a:r>
              <a:rPr lang="en-US" altLang="ja-JP" sz="2000">
                <a:solidFill>
                  <a:schemeClr val="tx1">
                    <a:lumMod val="50000"/>
                    <a:lumOff val="50000"/>
                  </a:schemeClr>
                </a:solidFill>
              </a:rPr>
              <a:t>ⅳ</a:t>
            </a:r>
            <a:r>
              <a:rPr lang="ja-JP" altLang="en-US" sz="2000">
                <a:solidFill>
                  <a:schemeClr val="tx1">
                    <a:lumMod val="50000"/>
                    <a:lumOff val="50000"/>
                  </a:schemeClr>
                </a:solidFill>
              </a:rPr>
              <a:t>）</a:t>
            </a:r>
          </a:p>
        </p:txBody>
      </p:sp>
      <p:sp>
        <p:nvSpPr>
          <p:cNvPr id="5" name="Title 1">
            <a:extLst>
              <a:ext uri="{FF2B5EF4-FFF2-40B4-BE49-F238E27FC236}">
                <a16:creationId xmlns:a16="http://schemas.microsoft.com/office/drawing/2014/main" id="{78C21D09-C9A3-E3E8-1835-078EE6977A2E}"/>
              </a:ext>
            </a:extLst>
          </p:cNvPr>
          <p:cNvSpPr txBox="1">
            <a:spLocks/>
          </p:cNvSpPr>
          <p:nvPr/>
        </p:nvSpPr>
        <p:spPr>
          <a:xfrm>
            <a:off x="180000" y="648147"/>
            <a:ext cx="11707200"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en-US" altLang="ja-JP" dirty="0">
                <a:solidFill>
                  <a:schemeClr val="tx1"/>
                </a:solidFill>
              </a:rPr>
              <a:t>【</a:t>
            </a:r>
            <a:r>
              <a:rPr lang="ja-JP" altLang="en-US" dirty="0">
                <a:solidFill>
                  <a:schemeClr val="tx1"/>
                </a:solidFill>
              </a:rPr>
              <a:t>申請共通の計画・取組</a:t>
            </a:r>
            <a:r>
              <a:rPr lang="en-US" altLang="ja-JP" dirty="0">
                <a:solidFill>
                  <a:schemeClr val="tx1"/>
                </a:solidFill>
              </a:rPr>
              <a:t>】</a:t>
            </a:r>
            <a:r>
              <a:rPr kumimoji="1" lang="ja-JP" altLang="en-US" dirty="0">
                <a:solidFill>
                  <a:schemeClr val="tx1"/>
                </a:solidFill>
              </a:rPr>
              <a:t>原料</a:t>
            </a:r>
            <a:r>
              <a:rPr lang="ja-JP" altLang="en-US" dirty="0">
                <a:solidFill>
                  <a:schemeClr val="tx1"/>
                </a:solidFill>
              </a:rPr>
              <a:t>については、</a:t>
            </a:r>
            <a:r>
              <a:rPr kumimoji="1" lang="ja-JP" altLang="en-US" dirty="0">
                <a:solidFill>
                  <a:schemeClr val="tx1"/>
                </a:solidFill>
              </a:rPr>
              <a:t>調達先の分散化や</a:t>
            </a:r>
            <a:r>
              <a:rPr kumimoji="1" lang="en-US" altLang="ja-JP" dirty="0">
                <a:solidFill>
                  <a:schemeClr val="tx1"/>
                </a:solidFill>
              </a:rPr>
              <a:t>xx</a:t>
            </a:r>
            <a:r>
              <a:rPr kumimoji="1" lang="ja-JP" altLang="en-US" dirty="0">
                <a:solidFill>
                  <a:schemeClr val="tx1"/>
                </a:solidFill>
              </a:rPr>
              <a:t>により安価且つ安定調達を図る</a:t>
            </a:r>
            <a:endParaRPr kumimoji="1" lang="en-US" altLang="ja-JP" dirty="0">
              <a:solidFill>
                <a:schemeClr val="tx1"/>
              </a:solidFill>
            </a:endParaRPr>
          </a:p>
        </p:txBody>
      </p:sp>
      <p:cxnSp>
        <p:nvCxnSpPr>
          <p:cNvPr id="6" name="直線コネクタ 5">
            <a:extLst>
              <a:ext uri="{FF2B5EF4-FFF2-40B4-BE49-F238E27FC236}">
                <a16:creationId xmlns:a16="http://schemas.microsoft.com/office/drawing/2014/main" id="{77598E1C-54AF-7182-E0CD-81181AD549CF}"/>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1" name="テキスト ボックス 10">
            <a:extLst>
              <a:ext uri="{FF2B5EF4-FFF2-40B4-BE49-F238E27FC236}">
                <a16:creationId xmlns:a16="http://schemas.microsoft.com/office/drawing/2014/main" id="{F32C9249-0ACB-3B3B-492F-53654152A05D}"/>
              </a:ext>
            </a:extLst>
          </p:cNvPr>
          <p:cNvSpPr txBox="1"/>
          <p:nvPr/>
        </p:nvSpPr>
        <p:spPr>
          <a:xfrm>
            <a:off x="1920271" y="1414287"/>
            <a:ext cx="1864613" cy="276999"/>
          </a:xfrm>
          <a:prstGeom prst="rect">
            <a:avLst/>
          </a:prstGeom>
          <a:noFill/>
        </p:spPr>
        <p:txBody>
          <a:bodyPr wrap="none" rtlCol="0">
            <a:spAutoFit/>
          </a:bodyPr>
          <a:lstStyle/>
          <a:p>
            <a:r>
              <a:rPr lang="ja-JP" altLang="en-US" sz="1200">
                <a:latin typeface="Meiryo UI" panose="020B0604030504040204" pitchFamily="50" charset="-128"/>
                <a:ea typeface="Meiryo UI" panose="020B0604030504040204" pitchFamily="50" charset="-128"/>
              </a:rPr>
              <a:t>（グリーン製品生産開始）</a:t>
            </a:r>
            <a:endParaRPr kumimoji="1" lang="en-US" altLang="ja-JP" sz="1200">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DF61C24D-5D45-348F-E743-AE0633A6C08B}"/>
              </a:ext>
            </a:extLst>
          </p:cNvPr>
          <p:cNvSpPr/>
          <p:nvPr/>
        </p:nvSpPr>
        <p:spPr>
          <a:xfrm>
            <a:off x="2034154" y="5081880"/>
            <a:ext cx="9379638" cy="805143"/>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a:t>
            </a:r>
            <a:r>
              <a:rPr kumimoji="1" lang="zh-TW" altLang="en-US" sz="1200">
                <a:solidFill>
                  <a:schemeClr val="tx1"/>
                </a:solidFill>
                <a:latin typeface="Meiryo UI" panose="020B0604030504040204" pitchFamily="50" charset="-128"/>
                <a:ea typeface="Meiryo UI" panose="020B0604030504040204" pitchFamily="50" charset="-128"/>
              </a:rPr>
              <a:t>原料</a:t>
            </a:r>
            <a:r>
              <a:rPr lang="en-US" altLang="ja-JP" sz="1200">
                <a:solidFill>
                  <a:schemeClr val="tx1"/>
                </a:solidFill>
                <a:latin typeface="Meiryo UI" panose="020B0604030504040204" pitchFamily="50" charset="-128"/>
                <a:ea typeface="Meiryo UI" panose="020B0604030504040204" pitchFamily="50" charset="-128"/>
              </a:rPr>
              <a:t>A</a:t>
            </a:r>
            <a:r>
              <a:rPr kumimoji="1" lang="zh-TW"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A</a:t>
            </a:r>
            <a:r>
              <a:rPr kumimoji="1" lang="zh-TW" altLang="en-US"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複数の供給先を確保して競争を促すことによる価格交渉力の向上</a:t>
            </a:r>
            <a:endParaRPr kumimoji="1"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a:t>
            </a:r>
            <a:r>
              <a:rPr kumimoji="1" lang="zh-TW"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B</a:t>
            </a:r>
            <a:r>
              <a:rPr kumimoji="1" lang="zh-TW" altLang="en-US" sz="1200">
                <a:solidFill>
                  <a:schemeClr val="tx1"/>
                </a:solidFill>
                <a:latin typeface="Meiryo UI" panose="020B0604030504040204" pitchFamily="50" charset="-128"/>
                <a:ea typeface="Meiryo UI" panose="020B0604030504040204" pitchFamily="50" charset="-128"/>
              </a:rPr>
              <a:t>（調達先</a:t>
            </a:r>
            <a:r>
              <a:rPr lang="en-US" altLang="ja-JP" sz="1200">
                <a:solidFill>
                  <a:schemeClr val="tx1"/>
                </a:solidFill>
                <a:latin typeface="Meiryo UI" panose="020B0604030504040204" pitchFamily="50" charset="-128"/>
                <a:ea typeface="Meiryo UI" panose="020B0604030504040204" pitchFamily="50" charset="-128"/>
              </a:rPr>
              <a:t>B</a:t>
            </a:r>
            <a:r>
              <a:rPr kumimoji="1" lang="zh-TW" altLang="en-US"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輸送コスト・為替リスクを減らすために近隣の供給源を優先</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7" name="テキスト ボックス 16">
            <a:extLst>
              <a:ext uri="{FF2B5EF4-FFF2-40B4-BE49-F238E27FC236}">
                <a16:creationId xmlns:a16="http://schemas.microsoft.com/office/drawing/2014/main" id="{EA8195DA-D4F6-A25F-55E3-E16B42876CE8}"/>
              </a:ext>
            </a:extLst>
          </p:cNvPr>
          <p:cNvSpPr txBox="1"/>
          <p:nvPr/>
        </p:nvSpPr>
        <p:spPr>
          <a:xfrm>
            <a:off x="778208" y="5089421"/>
            <a:ext cx="1152000" cy="798487"/>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安価な調達に向けた取組</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4" name="正方形/長方形 3">
            <a:extLst>
              <a:ext uri="{FF2B5EF4-FFF2-40B4-BE49-F238E27FC236}">
                <a16:creationId xmlns:a16="http://schemas.microsoft.com/office/drawing/2014/main" id="{EED0203C-AB73-5C3C-6D3B-13312FCD27CA}"/>
              </a:ext>
            </a:extLst>
          </p:cNvPr>
          <p:cNvSpPr/>
          <p:nvPr/>
        </p:nvSpPr>
        <p:spPr>
          <a:xfrm>
            <a:off x="2034155" y="2393613"/>
            <a:ext cx="2562797" cy="45433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原料用途向け：</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燃料用途向け：</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0E684756-C649-03BF-FD0B-FA2FF20C1416}"/>
              </a:ext>
            </a:extLst>
          </p:cNvPr>
          <p:cNvSpPr/>
          <p:nvPr/>
        </p:nvSpPr>
        <p:spPr>
          <a:xfrm>
            <a:off x="4764702" y="2393613"/>
            <a:ext cx="3918544" cy="45433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原料用途向け：</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燃料用途向け：</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BA0BF386-6815-713C-0256-7FBFC511BD74}"/>
              </a:ext>
            </a:extLst>
          </p:cNvPr>
          <p:cNvSpPr/>
          <p:nvPr/>
        </p:nvSpPr>
        <p:spPr>
          <a:xfrm>
            <a:off x="8860517" y="2393613"/>
            <a:ext cx="2553275" cy="45433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原料用途向け：</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燃料用途向け：</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20" name="テキスト ボックス 19">
            <a:extLst>
              <a:ext uri="{FF2B5EF4-FFF2-40B4-BE49-F238E27FC236}">
                <a16:creationId xmlns:a16="http://schemas.microsoft.com/office/drawing/2014/main" id="{C3E36B92-9BC4-14FF-4806-E02BEF543096}"/>
              </a:ext>
            </a:extLst>
          </p:cNvPr>
          <p:cNvSpPr txBox="1"/>
          <p:nvPr/>
        </p:nvSpPr>
        <p:spPr>
          <a:xfrm>
            <a:off x="777063" y="2393613"/>
            <a:ext cx="1152000" cy="45433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a:solidFill>
                  <a:schemeClr val="tx1"/>
                </a:solidFill>
                <a:latin typeface="Meiryo UI" panose="020B0604030504040204" pitchFamily="50" charset="-128"/>
                <a:ea typeface="Meiryo UI" panose="020B0604030504040204" pitchFamily="50" charset="-128"/>
              </a:rPr>
              <a:t>生産物の</a:t>
            </a:r>
            <a:endParaRPr lang="en-US" altLang="ja-JP" sz="1400">
              <a:solidFill>
                <a:schemeClr val="tx1"/>
              </a:solidFill>
              <a:latin typeface="Meiryo UI" panose="020B0604030504040204" pitchFamily="50" charset="-128"/>
              <a:ea typeface="Meiryo UI" panose="020B0604030504040204" pitchFamily="50" charset="-128"/>
            </a:endParaRPr>
          </a:p>
          <a:p>
            <a:pPr algn="ctr"/>
            <a:r>
              <a:rPr kumimoji="1" lang="ja-JP" altLang="en-US" sz="1400">
                <a:solidFill>
                  <a:schemeClr val="tx1"/>
                </a:solidFill>
                <a:latin typeface="Meiryo UI" panose="020B0604030504040204" pitchFamily="50" charset="-128"/>
                <a:ea typeface="Meiryo UI" panose="020B0604030504040204" pitchFamily="50" charset="-128"/>
              </a:rPr>
              <a:t>用途先</a:t>
            </a:r>
          </a:p>
        </p:txBody>
      </p:sp>
      <p:sp>
        <p:nvSpPr>
          <p:cNvPr id="12" name="正方形/長方形 11">
            <a:extLst>
              <a:ext uri="{FF2B5EF4-FFF2-40B4-BE49-F238E27FC236}">
                <a16:creationId xmlns:a16="http://schemas.microsoft.com/office/drawing/2014/main" id="{E3D91778-00CF-185A-8026-308DA56D6DA9}"/>
              </a:ext>
            </a:extLst>
          </p:cNvPr>
          <p:cNvSpPr/>
          <p:nvPr/>
        </p:nvSpPr>
        <p:spPr>
          <a:xfrm>
            <a:off x="2161954" y="1880715"/>
            <a:ext cx="7868093" cy="3096570"/>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グリーン製品生産を開始する年度から最低</a:t>
            </a:r>
            <a:r>
              <a:rPr lang="en-US" altLang="ja-JP" sz="1400" dirty="0">
                <a:solidFill>
                  <a:srgbClr val="FF0000"/>
                </a:solidFill>
                <a:latin typeface="Meiryo UI" panose="020B0604030504040204" pitchFamily="50" charset="-128"/>
                <a:ea typeface="Meiryo UI" panose="020B0604030504040204" pitchFamily="50" charset="-128"/>
              </a:rPr>
              <a:t>5</a:t>
            </a:r>
            <a:r>
              <a:rPr lang="ja-JP" altLang="en-US" sz="1400" dirty="0">
                <a:solidFill>
                  <a:srgbClr val="FF0000"/>
                </a:solidFill>
                <a:latin typeface="Meiryo UI" panose="020B0604030504040204" pitchFamily="50" charset="-128"/>
                <a:ea typeface="Meiryo UI" panose="020B0604030504040204" pitchFamily="50" charset="-128"/>
              </a:rPr>
              <a:t>年間分の原料調達計画（</a:t>
            </a:r>
            <a:r>
              <a:rPr lang="ja-JP" altLang="en-US" sz="1400" b="1" dirty="0">
                <a:solidFill>
                  <a:srgbClr val="FF0000"/>
                </a:solidFill>
                <a:latin typeface="Meiryo UI" panose="020B0604030504040204" pitchFamily="50" charset="-128"/>
                <a:ea typeface="Meiryo UI" panose="020B0604030504040204" pitchFamily="50" charset="-128"/>
              </a:rPr>
              <a:t>申請共通の計画・取組</a:t>
            </a:r>
            <a:r>
              <a:rPr lang="ja-JP" altLang="en-US" sz="1400" dirty="0">
                <a:solidFill>
                  <a:srgbClr val="FF0000"/>
                </a:solidFill>
                <a:latin typeface="Meiryo UI" panose="020B0604030504040204" pitchFamily="50" charset="-128"/>
                <a:ea typeface="Meiryo UI" panose="020B0604030504040204" pitchFamily="50" charset="-128"/>
              </a:rPr>
              <a:t>）</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→生産物・量、生産物の用途先、使用原料、調達量を明記の上、原料の調達候補先、調達量、交渉状況、安価且つ安定的な調達に向けた取組等について、時間軸で記載すること。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en-US" altLang="ja-JP" sz="1400" b="1" dirty="0">
                <a:solidFill>
                  <a:srgbClr val="FF0000"/>
                </a:solidFill>
                <a:latin typeface="Meiryo UI" panose="020B0604030504040204" pitchFamily="50" charset="-128"/>
                <a:ea typeface="Meiryo UI" panose="020B0604030504040204" pitchFamily="50" charset="-128"/>
              </a:rPr>
              <a:t>※</a:t>
            </a:r>
            <a:r>
              <a:rPr lang="ja-JP" altLang="en-US" sz="1400" b="1" dirty="0">
                <a:solidFill>
                  <a:srgbClr val="FF0000"/>
                </a:solidFill>
                <a:latin typeface="Meiryo UI" panose="020B0604030504040204" pitchFamily="50" charset="-128"/>
                <a:ea typeface="Meiryo UI" panose="020B0604030504040204" pitchFamily="50" charset="-128"/>
              </a:rPr>
              <a:t>申請における、各社共通の計画・取組について記載すること。</a:t>
            </a:r>
            <a:br>
              <a:rPr lang="en-US" altLang="ja-JP" sz="1400" dirty="0">
                <a:solidFill>
                  <a:srgbClr val="FF0000"/>
                </a:solidFill>
                <a:latin typeface="Meiryo UI" panose="020B0604030504040204" pitchFamily="50" charset="-128"/>
                <a:ea typeface="Meiryo UI" panose="020B0604030504040204" pitchFamily="50" charset="-128"/>
              </a:rPr>
            </a:br>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r>
              <a:rPr lang="ja-JP" altLang="en-US" sz="1400" dirty="0">
                <a:solidFill>
                  <a:schemeClr val="tx1"/>
                </a:solidFill>
                <a:latin typeface="Meiryo UI" panose="020B0604030504040204" pitchFamily="50" charset="-128"/>
                <a:ea typeface="Meiryo UI" panose="020B0604030504040204" pitchFamily="50" charset="-128"/>
              </a:rPr>
              <a:t>例えば、安価且つ安定的な調達を、同一の施策の中で一体的に講じる場合には、「安価な調達に向けた取組」及び「安定的な調達に向けた取組」の欄を一つに統合することを妨げない。</a:t>
            </a:r>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4131BAC6-4227-E56F-B544-454B49EF9CC0}"/>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10" name="正方形/長方形 9">
            <a:extLst>
              <a:ext uri="{FF2B5EF4-FFF2-40B4-BE49-F238E27FC236}">
                <a16:creationId xmlns:a16="http://schemas.microsoft.com/office/drawing/2014/main" id="{7F985C02-9D3E-9547-5024-5FD40B926B72}"/>
              </a:ext>
            </a:extLst>
          </p:cNvPr>
          <p:cNvSpPr/>
          <p:nvPr/>
        </p:nvSpPr>
        <p:spPr>
          <a:xfrm>
            <a:off x="2034154" y="5948673"/>
            <a:ext cx="9379638" cy="805143"/>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a:t>
            </a:r>
            <a:r>
              <a:rPr kumimoji="1" lang="zh-TW" altLang="en-US" sz="1200">
                <a:solidFill>
                  <a:schemeClr val="tx1"/>
                </a:solidFill>
                <a:latin typeface="Meiryo UI" panose="020B0604030504040204" pitchFamily="50" charset="-128"/>
                <a:ea typeface="Meiryo UI" panose="020B0604030504040204" pitchFamily="50" charset="-128"/>
              </a:rPr>
              <a:t>原料</a:t>
            </a:r>
            <a:r>
              <a:rPr lang="en-US" altLang="ja-JP" sz="1200">
                <a:solidFill>
                  <a:schemeClr val="tx1"/>
                </a:solidFill>
                <a:latin typeface="Meiryo UI" panose="020B0604030504040204" pitchFamily="50" charset="-128"/>
                <a:ea typeface="Meiryo UI" panose="020B0604030504040204" pitchFamily="50" charset="-128"/>
              </a:rPr>
              <a:t>A</a:t>
            </a:r>
            <a:r>
              <a:rPr kumimoji="1" lang="zh-TW"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A</a:t>
            </a:r>
            <a:r>
              <a:rPr kumimoji="1" lang="zh-TW" altLang="en-US"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静脈系プレイヤーとの共同スキームの構築</a:t>
            </a:r>
            <a:endParaRPr kumimoji="1"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a:t>
            </a:r>
            <a:r>
              <a:rPr kumimoji="1" lang="zh-TW"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B</a:t>
            </a:r>
            <a:r>
              <a:rPr kumimoji="1" lang="zh-TW" altLang="en-US" sz="1200">
                <a:solidFill>
                  <a:schemeClr val="tx1"/>
                </a:solidFill>
                <a:latin typeface="Meiryo UI" panose="020B0604030504040204" pitchFamily="50" charset="-128"/>
                <a:ea typeface="Meiryo UI" panose="020B0604030504040204" pitchFamily="50" charset="-128"/>
              </a:rPr>
              <a:t>（調達先</a:t>
            </a:r>
            <a:r>
              <a:rPr lang="en-US" altLang="ja-JP" sz="1200">
                <a:solidFill>
                  <a:schemeClr val="tx1"/>
                </a:solidFill>
                <a:latin typeface="Meiryo UI" panose="020B0604030504040204" pitchFamily="50" charset="-128"/>
                <a:ea typeface="Meiryo UI" panose="020B0604030504040204" pitchFamily="50" charset="-128"/>
              </a:rPr>
              <a:t>B</a:t>
            </a:r>
            <a:r>
              <a:rPr kumimoji="1" lang="zh-TW" altLang="en-US"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原料の実証事業への出資・共同参画</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29" name="テキスト ボックス 28">
            <a:extLst>
              <a:ext uri="{FF2B5EF4-FFF2-40B4-BE49-F238E27FC236}">
                <a16:creationId xmlns:a16="http://schemas.microsoft.com/office/drawing/2014/main" id="{4911FB11-A346-8857-8BC4-69876C4EECCC}"/>
              </a:ext>
            </a:extLst>
          </p:cNvPr>
          <p:cNvSpPr txBox="1"/>
          <p:nvPr/>
        </p:nvSpPr>
        <p:spPr>
          <a:xfrm>
            <a:off x="778208" y="5956214"/>
            <a:ext cx="1152000" cy="798487"/>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安定的な</a:t>
            </a:r>
            <a:endParaRPr kumimoji="1" lang="en-US" altLang="ja-JP" sz="1400">
              <a:solidFill>
                <a:schemeClr val="tx1"/>
              </a:solidFill>
              <a:latin typeface="Meiryo UI" panose="020B0604030504040204" pitchFamily="50" charset="-128"/>
              <a:ea typeface="Meiryo UI" panose="020B0604030504040204" pitchFamily="50" charset="-128"/>
            </a:endParaRPr>
          </a:p>
          <a:p>
            <a:pPr algn="ctr"/>
            <a:r>
              <a:rPr kumimoji="1" lang="ja-JP" altLang="en-US" sz="1400">
                <a:solidFill>
                  <a:schemeClr val="tx1"/>
                </a:solidFill>
                <a:latin typeface="Meiryo UI" panose="020B0604030504040204" pitchFamily="50" charset="-128"/>
                <a:ea typeface="Meiryo UI" panose="020B0604030504040204" pitchFamily="50" charset="-128"/>
              </a:rPr>
              <a:t>調達に向けた取組</a:t>
            </a:r>
            <a:endParaRPr kumimoji="1" lang="en-US" altLang="ja-JP" sz="14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0087368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FCE992-58A3-DEF0-4DC0-CADA20EE84F5}"/>
            </a:ext>
          </a:extLst>
        </p:cNvPr>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AFA3EAEA-318A-F0CA-B4E5-E798E926CAB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359" imgH="360" progId="TCLayout.ActiveDocument.1">
                  <p:embed/>
                </p:oleObj>
              </mc:Choice>
              <mc:Fallback>
                <p:oleObj name="think-cellスライド" r:id="rId4" imgW="359" imgH="360" progId="TCLayout.ActiveDocument.1">
                  <p:embed/>
                  <p:pic>
                    <p:nvPicPr>
                      <p:cNvPr id="5" name="think-cell data - do not delete" hidden="1">
                        <a:extLst>
                          <a:ext uri="{FF2B5EF4-FFF2-40B4-BE49-F238E27FC236}">
                            <a16:creationId xmlns:a16="http://schemas.microsoft.com/office/drawing/2014/main" id="{AFA3EAEA-318A-F0CA-B4E5-E798E926CAB0}"/>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1" name="Title 1">
            <a:extLst>
              <a:ext uri="{FF2B5EF4-FFF2-40B4-BE49-F238E27FC236}">
                <a16:creationId xmlns:a16="http://schemas.microsoft.com/office/drawing/2014/main" id="{3D7C02FA-B180-CF34-F24D-453F610FAC76}"/>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③ア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グリーン市場創造に向けた事業戦略（</a:t>
            </a:r>
            <a:r>
              <a:rPr lang="en-US" altLang="ja-JP" sz="2000" dirty="0">
                <a:solidFill>
                  <a:schemeClr val="tx1">
                    <a:lumMod val="50000"/>
                    <a:lumOff val="50000"/>
                  </a:schemeClr>
                </a:solidFill>
              </a:rPr>
              <a:t>ⅴ</a:t>
            </a:r>
            <a:r>
              <a:rPr lang="ja-JP" altLang="en-US" sz="2000" dirty="0">
                <a:solidFill>
                  <a:schemeClr val="tx1">
                    <a:lumMod val="50000"/>
                    <a:lumOff val="50000"/>
                  </a:schemeClr>
                </a:solidFill>
              </a:rPr>
              <a:t>）　　</a:t>
            </a:r>
          </a:p>
        </p:txBody>
      </p:sp>
      <p:sp>
        <p:nvSpPr>
          <p:cNvPr id="6" name="Title 1">
            <a:extLst>
              <a:ext uri="{FF2B5EF4-FFF2-40B4-BE49-F238E27FC236}">
                <a16:creationId xmlns:a16="http://schemas.microsoft.com/office/drawing/2014/main" id="{462D1E1B-299F-E1CF-89DB-4DF5FC2AE763}"/>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kumimoji="1" lang="ja-JP" altLang="en-US" sz="2400">
                <a:solidFill>
                  <a:schemeClr val="tx1"/>
                </a:solidFill>
                <a:latin typeface="Meiryo UI" panose="020B0604030504040204" pitchFamily="50" charset="-128"/>
                <a:ea typeface="Meiryo UI" panose="020B0604030504040204" pitchFamily="50" charset="-128"/>
              </a:rPr>
              <a:t>デジタル技術の活用</a:t>
            </a:r>
            <a:r>
              <a:rPr lang="ja-JP" altLang="en-US" sz="2400">
                <a:solidFill>
                  <a:schemeClr val="tx1"/>
                </a:solidFill>
                <a:latin typeface="Meiryo UI" panose="020B0604030504040204" pitchFamily="50" charset="-128"/>
                <a:ea typeface="Meiryo UI" panose="020B0604030504040204" pitchFamily="50" charset="-128"/>
              </a:rPr>
              <a:t>による</a:t>
            </a:r>
            <a:r>
              <a:rPr lang="ja-JP" altLang="en-US">
                <a:solidFill>
                  <a:schemeClr val="tx1"/>
                </a:solidFill>
              </a:rPr>
              <a:t>効率化・省力化のため、</a:t>
            </a:r>
            <a:r>
              <a:rPr lang="en-US" altLang="ja-JP">
                <a:solidFill>
                  <a:schemeClr val="tx1"/>
                </a:solidFill>
              </a:rPr>
              <a:t>xx</a:t>
            </a:r>
            <a:r>
              <a:rPr lang="ja-JP" altLang="en-US">
                <a:solidFill>
                  <a:schemeClr val="tx1"/>
                </a:solidFill>
              </a:rPr>
              <a:t>に取り組む予定</a:t>
            </a:r>
            <a:endParaRPr kumimoji="1" lang="en-US" altLang="ja-JP">
              <a:solidFill>
                <a:schemeClr val="tx1"/>
              </a:solidFill>
            </a:endParaRPr>
          </a:p>
        </p:txBody>
      </p:sp>
      <p:cxnSp>
        <p:nvCxnSpPr>
          <p:cNvPr id="7" name="直線コネクタ 6">
            <a:extLst>
              <a:ext uri="{FF2B5EF4-FFF2-40B4-BE49-F238E27FC236}">
                <a16:creationId xmlns:a16="http://schemas.microsoft.com/office/drawing/2014/main" id="{B52AEB4A-E5EC-59E1-AAEF-7DC0DE319F03}"/>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11" name="グループ化 10">
            <a:extLst>
              <a:ext uri="{FF2B5EF4-FFF2-40B4-BE49-F238E27FC236}">
                <a16:creationId xmlns:a16="http://schemas.microsoft.com/office/drawing/2014/main" id="{A20B9457-CB62-B869-9F9D-B8BB223470D1}"/>
              </a:ext>
            </a:extLst>
          </p:cNvPr>
          <p:cNvGrpSpPr/>
          <p:nvPr/>
        </p:nvGrpSpPr>
        <p:grpSpPr>
          <a:xfrm>
            <a:off x="180000" y="1659209"/>
            <a:ext cx="11856000" cy="288000"/>
            <a:chOff x="156000" y="1879963"/>
            <a:chExt cx="5760000" cy="288000"/>
          </a:xfrm>
        </p:grpSpPr>
        <p:sp>
          <p:nvSpPr>
            <p:cNvPr id="12" name="正方形/長方形 11">
              <a:extLst>
                <a:ext uri="{FF2B5EF4-FFF2-40B4-BE49-F238E27FC236}">
                  <a16:creationId xmlns:a16="http://schemas.microsoft.com/office/drawing/2014/main" id="{87D2158F-F8DC-CAC6-C4C5-4844429107B1}"/>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デジタル技術の活用</a:t>
              </a:r>
              <a:r>
                <a:rPr lang="ja-JP" altLang="en-US" sz="1400">
                  <a:solidFill>
                    <a:schemeClr val="tx1"/>
                  </a:solidFill>
                  <a:latin typeface="Meiryo UI" panose="020B0604030504040204" pitchFamily="50" charset="-128"/>
                  <a:ea typeface="Meiryo UI" panose="020B0604030504040204" pitchFamily="50" charset="-128"/>
                </a:rPr>
                <a:t>による</a:t>
              </a:r>
              <a:r>
                <a:rPr kumimoji="1" lang="ja-JP" altLang="en-US" sz="1400">
                  <a:solidFill>
                    <a:schemeClr val="tx1"/>
                  </a:solidFill>
                  <a:latin typeface="Meiryo UI" panose="020B0604030504040204" pitchFamily="50" charset="-128"/>
                  <a:ea typeface="Meiryo UI" panose="020B0604030504040204" pitchFamily="50" charset="-128"/>
                </a:rPr>
                <a:t>効率化・省力化に関する計画</a:t>
              </a:r>
            </a:p>
          </p:txBody>
        </p:sp>
        <p:cxnSp>
          <p:nvCxnSpPr>
            <p:cNvPr id="13" name="直線コネクタ 12">
              <a:extLst>
                <a:ext uri="{FF2B5EF4-FFF2-40B4-BE49-F238E27FC236}">
                  <a16:creationId xmlns:a16="http://schemas.microsoft.com/office/drawing/2014/main" id="{1A6C7CB5-7AFE-92A2-E48A-D4552BD47AD1}"/>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8" name="正方形/長方形 7">
            <a:extLst>
              <a:ext uri="{FF2B5EF4-FFF2-40B4-BE49-F238E27FC236}">
                <a16:creationId xmlns:a16="http://schemas.microsoft.com/office/drawing/2014/main" id="{71818617-76E8-7D09-69D4-4906D05B7FE5}"/>
              </a:ext>
            </a:extLst>
          </p:cNvPr>
          <p:cNvSpPr/>
          <p:nvPr/>
        </p:nvSpPr>
        <p:spPr>
          <a:xfrm>
            <a:off x="2161954" y="1886424"/>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デジタル技術の活用による効率化・省力化に関する計画</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AI</a:t>
            </a:r>
            <a:r>
              <a:rPr lang="ja-JP" altLang="en-US" sz="1400" dirty="0">
                <a:solidFill>
                  <a:srgbClr val="FF0000"/>
                </a:solidFill>
                <a:latin typeface="Meiryo UI" panose="020B0604030504040204" pitchFamily="50" charset="-128"/>
                <a:ea typeface="Meiryo UI" panose="020B0604030504040204" pitchFamily="50" charset="-128"/>
              </a:rPr>
              <a:t>やロボットの活用など、間接補助事業の実施時や事業完了後の当該設備を利用して行う事業活動においてデジタル技術を活用し、効率化や省力化を図る計画を有しているか記載すること。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（例：人力で行っていることを電動化することによる省力化、</a:t>
            </a:r>
            <a:r>
              <a:rPr lang="en-US" altLang="ja-JP" sz="1400" dirty="0">
                <a:solidFill>
                  <a:srgbClr val="FF0000"/>
                </a:solidFill>
                <a:latin typeface="Meiryo UI" panose="020B0604030504040204" pitchFamily="50" charset="-128"/>
                <a:ea typeface="Meiryo UI" panose="020B0604030504040204" pitchFamily="50" charset="-128"/>
              </a:rPr>
              <a:t>AI</a:t>
            </a:r>
            <a:r>
              <a:rPr lang="ja-JP" altLang="en-US" sz="1400" dirty="0">
                <a:solidFill>
                  <a:srgbClr val="FF0000"/>
                </a:solidFill>
                <a:latin typeface="Meiryo UI" panose="020B0604030504040204" pitchFamily="50" charset="-128"/>
                <a:ea typeface="Meiryo UI" panose="020B0604030504040204" pitchFamily="50" charset="-128"/>
              </a:rPr>
              <a:t>活用によるマネジメントの効率化等）</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75F1A0B7-3777-0FE2-C2CA-822B509E23A8}"/>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Tree>
    <p:extLst>
      <p:ext uri="{BB962C8B-B14F-4D97-AF65-F5344CB8AC3E}">
        <p14:creationId xmlns:p14="http://schemas.microsoft.com/office/powerpoint/2010/main" val="316143163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C17C5A-90A4-AF52-7A03-2E9FB3D97ED2}"/>
            </a:ext>
          </a:extLst>
        </p:cNvPr>
        <p:cNvGrpSpPr/>
        <p:nvPr/>
      </p:nvGrpSpPr>
      <p:grpSpPr>
        <a:xfrm>
          <a:off x="0" y="0"/>
          <a:ext cx="0" cy="0"/>
          <a:chOff x="0" y="0"/>
          <a:chExt cx="0" cy="0"/>
        </a:xfrm>
      </p:grpSpPr>
      <p:graphicFrame>
        <p:nvGraphicFramePr>
          <p:cNvPr id="13" name="think-cell data - do not delete" hidden="1">
            <a:extLst>
              <a:ext uri="{FF2B5EF4-FFF2-40B4-BE49-F238E27FC236}">
                <a16:creationId xmlns:a16="http://schemas.microsoft.com/office/drawing/2014/main" id="{09BC9AC0-67C9-FE8A-A043-665BE69875B8}"/>
              </a:ext>
            </a:extLst>
          </p:cNvPr>
          <p:cNvGraphicFramePr>
            <a:graphicFrameLocks noChangeAspect="1"/>
          </p:cNvGraphicFramePr>
          <p:nvPr>
            <p:custDataLst>
              <p:tags r:id="rId1"/>
            </p:custDataLst>
            <p:extLst>
              <p:ext uri="{D42A27DB-BD31-4B8C-83A1-F6EECF244321}">
                <p14:modId xmlns:p14="http://schemas.microsoft.com/office/powerpoint/2010/main" val="379915772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93" imgH="689" progId="TCLayout.ActiveDocument.1">
                  <p:embed/>
                </p:oleObj>
              </mc:Choice>
              <mc:Fallback>
                <p:oleObj name="think-cellスライド" r:id="rId4" imgW="693" imgH="689" progId="TCLayout.ActiveDocument.1">
                  <p:embed/>
                  <p:pic>
                    <p:nvPicPr>
                      <p:cNvPr id="13" name="think-cell data - do not delete" hidden="1">
                        <a:extLst>
                          <a:ext uri="{FF2B5EF4-FFF2-40B4-BE49-F238E27FC236}">
                            <a16:creationId xmlns:a16="http://schemas.microsoft.com/office/drawing/2014/main" id="{09BC9AC0-67C9-FE8A-A043-665BE69875B8}"/>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Title 1">
            <a:extLst>
              <a:ext uri="{FF2B5EF4-FFF2-40B4-BE49-F238E27FC236}">
                <a16:creationId xmlns:a16="http://schemas.microsoft.com/office/drawing/2014/main" id="{1A5B8A13-39D5-C3EF-F4F5-F0A1F47B058A}"/>
              </a:ext>
            </a:extLst>
          </p:cNvPr>
          <p:cNvSpPr txBox="1">
            <a:spLocks/>
          </p:cNvSpPr>
          <p:nvPr/>
        </p:nvSpPr>
        <p:spPr>
          <a:xfrm>
            <a:off x="180000" y="292726"/>
            <a:ext cx="11085408"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③ア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グリーン市場創造に向けた事業戦略（</a:t>
            </a:r>
            <a:r>
              <a:rPr lang="en-US" altLang="ja-JP" sz="2000" dirty="0">
                <a:solidFill>
                  <a:schemeClr val="tx1">
                    <a:lumMod val="50000"/>
                    <a:lumOff val="50000"/>
                  </a:schemeClr>
                </a:solidFill>
              </a:rPr>
              <a:t>ⅵ</a:t>
            </a:r>
            <a:r>
              <a:rPr lang="ja-JP" altLang="en-US" sz="2000" dirty="0">
                <a:solidFill>
                  <a:schemeClr val="tx1">
                    <a:lumMod val="50000"/>
                    <a:lumOff val="50000"/>
                  </a:schemeClr>
                </a:solidFill>
              </a:rPr>
              <a:t>）　　</a:t>
            </a:r>
          </a:p>
        </p:txBody>
      </p:sp>
      <p:sp>
        <p:nvSpPr>
          <p:cNvPr id="12" name="Title 1">
            <a:extLst>
              <a:ext uri="{FF2B5EF4-FFF2-40B4-BE49-F238E27FC236}">
                <a16:creationId xmlns:a16="http://schemas.microsoft.com/office/drawing/2014/main" id="{DD65199E-27BF-079E-C569-55B944CD3E45}"/>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pPr marL="0" marR="0" lvl="0" indent="0" algn="l" defTabSz="914400" rtl="0" eaLnBrk="1" fontAlgn="auto" latinLnBrk="0" hangingPunct="1">
              <a:lnSpc>
                <a:spcPct val="90000"/>
              </a:lnSpc>
              <a:spcBef>
                <a:spcPct val="0"/>
              </a:spcBef>
              <a:spcAft>
                <a:spcPts val="0"/>
              </a:spcAft>
              <a:buClrTx/>
              <a:buSzTx/>
              <a:buFontTx/>
              <a:buNone/>
              <a:tabLst/>
              <a:defRPr/>
            </a:pPr>
            <a:r>
              <a:rPr kumimoji="1" lang="ja-JP" altLang="en-US" sz="2400" b="0" i="0" u="none" kern="1200" cap="none" spc="0" normalizeH="0" baseline="0" noProof="0">
                <a:ln>
                  <a:noFill/>
                </a:ln>
                <a:solidFill>
                  <a:schemeClr val="tx1"/>
                </a:solidFill>
                <a:effectLst/>
                <a:uLnTx/>
                <a:uFillTx/>
                <a:sym typeface="Trebuchet MS" panose="020B0603020202020204" pitchFamily="34" charset="0"/>
              </a:rPr>
              <a:t>市場</a:t>
            </a:r>
            <a:r>
              <a:rPr kumimoji="1" lang="ja-JP" altLang="en-US" sz="2400" i="0" u="none" strike="noStrike" kern="1200" cap="none" spc="0" normalizeH="0" baseline="0" noProof="0">
                <a:ln>
                  <a:noFill/>
                </a:ln>
                <a:solidFill>
                  <a:schemeClr val="tx1"/>
                </a:solidFill>
                <a:effectLst/>
                <a:uLnTx/>
                <a:uFillTx/>
                <a:sym typeface="Trebuchet MS" panose="020B0603020202020204" pitchFamily="34" charset="0"/>
              </a:rPr>
              <a:t>獲得に向けたオープン・クローズ戦略として、</a:t>
            </a:r>
            <a:r>
              <a:rPr kumimoji="1" lang="en-US" altLang="ja-JP" sz="2400" i="0" u="none" strike="noStrike" kern="1200" cap="none" spc="0" normalizeH="0" baseline="0" noProof="0">
                <a:ln>
                  <a:noFill/>
                </a:ln>
                <a:solidFill>
                  <a:schemeClr val="tx1"/>
                </a:solidFill>
                <a:effectLst/>
                <a:uLnTx/>
                <a:uFillTx/>
                <a:sym typeface="Trebuchet MS" panose="020B0603020202020204" pitchFamily="34" charset="0"/>
              </a:rPr>
              <a:t>xx</a:t>
            </a:r>
            <a:r>
              <a:rPr kumimoji="1" lang="ja-JP" altLang="en-US" sz="2400" i="0" u="none" strike="noStrike" kern="1200" cap="none" spc="0" normalizeH="0" baseline="0" noProof="0">
                <a:ln>
                  <a:noFill/>
                </a:ln>
                <a:solidFill>
                  <a:schemeClr val="tx1"/>
                </a:solidFill>
                <a:effectLst/>
                <a:uLnTx/>
                <a:uFillTx/>
                <a:sym typeface="Trebuchet MS" panose="020B0603020202020204" pitchFamily="34" charset="0"/>
              </a:rPr>
              <a:t>を</a:t>
            </a:r>
            <a:r>
              <a:rPr kumimoji="1" lang="ja-JP" altLang="en-US" sz="2400" b="0" i="0" u="none" strike="noStrike" kern="1200" cap="none" spc="0" normalizeH="0" baseline="0" noProof="0">
                <a:ln>
                  <a:noFill/>
                </a:ln>
                <a:solidFill>
                  <a:schemeClr val="tx1"/>
                </a:solidFill>
                <a:effectLst/>
                <a:uLnTx/>
                <a:uFillTx/>
                <a:sym typeface="Trebuchet MS" panose="020B0603020202020204" pitchFamily="34" charset="0"/>
              </a:rPr>
              <a:t>実施する</a:t>
            </a:r>
            <a:endParaRPr kumimoji="1" lang="en-US" altLang="ja-JP" sz="2400" b="0" i="0" u="none" strike="noStrike" kern="1200" cap="none" spc="0" normalizeH="0" baseline="0" noProof="0">
              <a:ln>
                <a:noFill/>
              </a:ln>
              <a:solidFill>
                <a:schemeClr val="tx1"/>
              </a:solidFill>
              <a:effectLst/>
              <a:uLnTx/>
              <a:uFillTx/>
              <a:sym typeface="Trebuchet MS" panose="020B0603020202020204" pitchFamily="34" charset="0"/>
            </a:endParaRPr>
          </a:p>
        </p:txBody>
      </p:sp>
      <p:cxnSp>
        <p:nvCxnSpPr>
          <p:cNvPr id="19" name="直線コネクタ 18">
            <a:extLst>
              <a:ext uri="{FF2B5EF4-FFF2-40B4-BE49-F238E27FC236}">
                <a16:creationId xmlns:a16="http://schemas.microsoft.com/office/drawing/2014/main" id="{37B63C61-4EEE-F34A-2AD5-BFC008D77CAF}"/>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 name="正方形/長方形 4">
            <a:extLst>
              <a:ext uri="{FF2B5EF4-FFF2-40B4-BE49-F238E27FC236}">
                <a16:creationId xmlns:a16="http://schemas.microsoft.com/office/drawing/2014/main" id="{72163B98-2554-42DC-472E-DCD4F2FCEA42}"/>
              </a:ext>
            </a:extLst>
          </p:cNvPr>
          <p:cNvSpPr/>
          <p:nvPr/>
        </p:nvSpPr>
        <p:spPr>
          <a:xfrm>
            <a:off x="180000" y="2056250"/>
            <a:ext cx="4789120" cy="2163727"/>
          </a:xfrm>
          <a:prstGeom prst="rect">
            <a:avLst/>
          </a:prstGeom>
          <a:noFill/>
          <a:ln w="9525" cap="rnd" cmpd="sng" algn="ctr">
            <a:solidFill>
              <a:schemeClr val="tx1">
                <a:lumMod val="50000"/>
                <a:lumOff val="50000"/>
              </a:schemeClr>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前提となる取組方針・考え方</a:t>
            </a:r>
            <a:r>
              <a:rPr kumimoji="1" lang="en-US" altLang="ja-JP" sz="140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6A17FD6F-9DE9-48BD-E8B6-3220E6277397}"/>
              </a:ext>
            </a:extLst>
          </p:cNvPr>
          <p:cNvSpPr/>
          <p:nvPr/>
        </p:nvSpPr>
        <p:spPr>
          <a:xfrm>
            <a:off x="180000" y="4401546"/>
            <a:ext cx="4789120" cy="2163727"/>
          </a:xfrm>
          <a:prstGeom prst="rect">
            <a:avLst/>
          </a:prstGeom>
          <a:noFill/>
          <a:ln w="9525" cap="rnd" cmpd="sng" algn="ctr">
            <a:solidFill>
              <a:schemeClr val="tx1">
                <a:lumMod val="50000"/>
                <a:lumOff val="50000"/>
              </a:schemeClr>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国内外の動向・自社の取組状況</a:t>
            </a:r>
            <a:r>
              <a:rPr kumimoji="1" lang="en-US" altLang="ja-JP" sz="140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p:txBody>
      </p:sp>
      <p:grpSp>
        <p:nvGrpSpPr>
          <p:cNvPr id="23" name="グループ化 22">
            <a:extLst>
              <a:ext uri="{FF2B5EF4-FFF2-40B4-BE49-F238E27FC236}">
                <a16:creationId xmlns:a16="http://schemas.microsoft.com/office/drawing/2014/main" id="{0AF9413C-6472-6148-115C-22677A9AF3C5}"/>
              </a:ext>
            </a:extLst>
          </p:cNvPr>
          <p:cNvGrpSpPr/>
          <p:nvPr/>
        </p:nvGrpSpPr>
        <p:grpSpPr>
          <a:xfrm>
            <a:off x="5054293" y="2056250"/>
            <a:ext cx="216000" cy="4509024"/>
            <a:chOff x="6120034" y="2151659"/>
            <a:chExt cx="216000" cy="4509024"/>
          </a:xfrm>
        </p:grpSpPr>
        <p:cxnSp>
          <p:nvCxnSpPr>
            <p:cNvPr id="24" name="Straight Connector 40">
              <a:extLst>
                <a:ext uri="{FF2B5EF4-FFF2-40B4-BE49-F238E27FC236}">
                  <a16:creationId xmlns:a16="http://schemas.microsoft.com/office/drawing/2014/main" id="{AD27FACE-9D13-0F2B-E9C4-9E09A76FCC2C}"/>
                </a:ext>
              </a:extLst>
            </p:cNvPr>
            <p:cNvCxnSpPr>
              <a:cxnSpLocks/>
            </p:cNvCxnSpPr>
            <p:nvPr/>
          </p:nvCxnSpPr>
          <p:spPr>
            <a:xfrm flipV="1">
              <a:off x="6228033" y="2151659"/>
              <a:ext cx="0" cy="4509024"/>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25" name="Freeform 94">
              <a:extLst>
                <a:ext uri="{FF2B5EF4-FFF2-40B4-BE49-F238E27FC236}">
                  <a16:creationId xmlns:a16="http://schemas.microsoft.com/office/drawing/2014/main" id="{689791AD-94BA-2CA0-4ABF-5CB9E8699266}"/>
                </a:ext>
              </a:extLst>
            </p:cNvPr>
            <p:cNvSpPr>
              <a:spLocks/>
            </p:cNvSpPr>
            <p:nvPr/>
          </p:nvSpPr>
          <p:spPr bwMode="gray">
            <a:xfrm flipH="1">
              <a:off x="6120034" y="4298171"/>
              <a:ext cx="216000" cy="21600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none" lIns="88641" tIns="44321" rIns="88641" bIns="44321"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a:solidFill>
                    <a:schemeClr val="bg1"/>
                  </a:solidFill>
                  <a:latin typeface="Meiryo UI" panose="020B0604030504040204" pitchFamily="50" charset="-128"/>
                  <a:ea typeface="Meiryo UI" panose="020B0604030504040204" pitchFamily="50" charset="-128"/>
                </a:rPr>
                <a:t> </a:t>
              </a:r>
              <a:r>
                <a:rPr kumimoji="0" lang="ja-JP" altLang="en-US" sz="1400" b="0" i="0" u="none" strike="noStrike" kern="120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rPr>
                <a:t>＞</a:t>
              </a:r>
              <a:endParaRPr kumimoji="0" lang="en-US" sz="1400" b="0" i="0" u="none" strike="noStrike" kern="120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endParaRPr>
            </a:p>
          </p:txBody>
        </p:sp>
      </p:grpSp>
      <p:sp>
        <p:nvSpPr>
          <p:cNvPr id="26" name="正方形/長方形 25">
            <a:extLst>
              <a:ext uri="{FF2B5EF4-FFF2-40B4-BE49-F238E27FC236}">
                <a16:creationId xmlns:a16="http://schemas.microsoft.com/office/drawing/2014/main" id="{7E468918-141E-1487-8685-05D15F4CED44}"/>
              </a:ext>
            </a:extLst>
          </p:cNvPr>
          <p:cNvSpPr/>
          <p:nvPr/>
        </p:nvSpPr>
        <p:spPr>
          <a:xfrm>
            <a:off x="6096000" y="2056250"/>
            <a:ext cx="5940000" cy="2163727"/>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p:txBody>
      </p:sp>
      <p:grpSp>
        <p:nvGrpSpPr>
          <p:cNvPr id="29" name="グループ化 28">
            <a:extLst>
              <a:ext uri="{FF2B5EF4-FFF2-40B4-BE49-F238E27FC236}">
                <a16:creationId xmlns:a16="http://schemas.microsoft.com/office/drawing/2014/main" id="{30816591-D107-40D5-E7B8-F8DAE3C1A466}"/>
              </a:ext>
            </a:extLst>
          </p:cNvPr>
          <p:cNvGrpSpPr/>
          <p:nvPr/>
        </p:nvGrpSpPr>
        <p:grpSpPr>
          <a:xfrm>
            <a:off x="180000" y="1659209"/>
            <a:ext cx="4733341" cy="288000"/>
            <a:chOff x="156000" y="1879963"/>
            <a:chExt cx="5760000" cy="288000"/>
          </a:xfrm>
        </p:grpSpPr>
        <p:sp>
          <p:nvSpPr>
            <p:cNvPr id="30" name="正方形/長方形 29">
              <a:extLst>
                <a:ext uri="{FF2B5EF4-FFF2-40B4-BE49-F238E27FC236}">
                  <a16:creationId xmlns:a16="http://schemas.microsoft.com/office/drawing/2014/main" id="{E7D98DC3-F46A-A579-6A97-49CE23D8C65D}"/>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戦略検討の背景</a:t>
              </a:r>
              <a:endParaRPr kumimoji="1" lang="ja-JP" altLang="en-US" sz="1400">
                <a:solidFill>
                  <a:schemeClr val="tx1"/>
                </a:solidFill>
                <a:latin typeface="Meiryo UI" panose="020B0604030504040204" pitchFamily="50" charset="-128"/>
                <a:ea typeface="Meiryo UI" panose="020B0604030504040204" pitchFamily="50" charset="-128"/>
              </a:endParaRPr>
            </a:p>
          </p:txBody>
        </p:sp>
        <p:cxnSp>
          <p:nvCxnSpPr>
            <p:cNvPr id="31" name="直線コネクタ 30">
              <a:extLst>
                <a:ext uri="{FF2B5EF4-FFF2-40B4-BE49-F238E27FC236}">
                  <a16:creationId xmlns:a16="http://schemas.microsoft.com/office/drawing/2014/main" id="{96E4925A-C995-BD3D-0D50-381EC5B9E44E}"/>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32" name="グループ化 31">
            <a:extLst>
              <a:ext uri="{FF2B5EF4-FFF2-40B4-BE49-F238E27FC236}">
                <a16:creationId xmlns:a16="http://schemas.microsoft.com/office/drawing/2014/main" id="{30A8341F-2D66-DE1A-1BFA-F099929C68D0}"/>
              </a:ext>
            </a:extLst>
          </p:cNvPr>
          <p:cNvGrpSpPr/>
          <p:nvPr/>
        </p:nvGrpSpPr>
        <p:grpSpPr>
          <a:xfrm>
            <a:off x="5352159" y="1659209"/>
            <a:ext cx="6616642" cy="288000"/>
            <a:chOff x="156000" y="1879963"/>
            <a:chExt cx="5760000" cy="288000"/>
          </a:xfrm>
        </p:grpSpPr>
        <p:sp>
          <p:nvSpPr>
            <p:cNvPr id="33" name="正方形/長方形 32">
              <a:extLst>
                <a:ext uri="{FF2B5EF4-FFF2-40B4-BE49-F238E27FC236}">
                  <a16:creationId xmlns:a16="http://schemas.microsoft.com/office/drawing/2014/main" id="{DD2947D8-E267-C883-86C0-C06E03550A2B}"/>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実施するオープン・クローズ戦略の概要</a:t>
              </a:r>
              <a:endParaRPr kumimoji="1" lang="ja-JP" altLang="en-US" sz="1400">
                <a:solidFill>
                  <a:schemeClr val="tx1"/>
                </a:solidFill>
                <a:latin typeface="Meiryo UI" panose="020B0604030504040204" pitchFamily="50" charset="-128"/>
                <a:ea typeface="Meiryo UI" panose="020B0604030504040204" pitchFamily="50" charset="-128"/>
              </a:endParaRPr>
            </a:p>
          </p:txBody>
        </p:sp>
        <p:cxnSp>
          <p:nvCxnSpPr>
            <p:cNvPr id="34" name="直線コネクタ 33">
              <a:extLst>
                <a:ext uri="{FF2B5EF4-FFF2-40B4-BE49-F238E27FC236}">
                  <a16:creationId xmlns:a16="http://schemas.microsoft.com/office/drawing/2014/main" id="{5DE701E7-2D72-7021-66E4-0DF95E01802F}"/>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 name="正方形/長方形 3">
            <a:extLst>
              <a:ext uri="{FF2B5EF4-FFF2-40B4-BE49-F238E27FC236}">
                <a16:creationId xmlns:a16="http://schemas.microsoft.com/office/drawing/2014/main" id="{7ADCD918-AA19-9C22-E6DA-48CD1C4CD63D}"/>
              </a:ext>
            </a:extLst>
          </p:cNvPr>
          <p:cNvSpPr/>
          <p:nvPr/>
        </p:nvSpPr>
        <p:spPr>
          <a:xfrm>
            <a:off x="5352159" y="2056250"/>
            <a:ext cx="641513" cy="2163727"/>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オープン戦略</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8D894B75-806F-5E38-C5BC-1E0210CC75B5}"/>
              </a:ext>
            </a:extLst>
          </p:cNvPr>
          <p:cNvSpPr/>
          <p:nvPr/>
        </p:nvSpPr>
        <p:spPr>
          <a:xfrm>
            <a:off x="6096000" y="4401546"/>
            <a:ext cx="5940000" cy="2163727"/>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AD01BD94-18B2-9208-3E11-E592E57269E5}"/>
              </a:ext>
            </a:extLst>
          </p:cNvPr>
          <p:cNvSpPr/>
          <p:nvPr/>
        </p:nvSpPr>
        <p:spPr>
          <a:xfrm>
            <a:off x="5352159" y="4401546"/>
            <a:ext cx="641513" cy="2163727"/>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lang="ja-JP" altLang="en-US" sz="1400">
                <a:solidFill>
                  <a:schemeClr val="tx1"/>
                </a:solidFill>
                <a:latin typeface="Meiryo UI" panose="020B0604030504040204" pitchFamily="50" charset="-128"/>
                <a:ea typeface="Meiryo UI" panose="020B0604030504040204" pitchFamily="50" charset="-128"/>
              </a:rPr>
              <a:t>クローズ</a:t>
            </a:r>
            <a:r>
              <a:rPr kumimoji="1" lang="ja-JP" altLang="en-US" sz="1400">
                <a:solidFill>
                  <a:schemeClr val="tx1"/>
                </a:solidFill>
                <a:latin typeface="Meiryo UI" panose="020B0604030504040204" pitchFamily="50" charset="-128"/>
                <a:ea typeface="Meiryo UI" panose="020B0604030504040204" pitchFamily="50" charset="-128"/>
              </a:rPr>
              <a:t>戦略</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8" name="正方形/長方形 7">
            <a:extLst>
              <a:ext uri="{FF2B5EF4-FFF2-40B4-BE49-F238E27FC236}">
                <a16:creationId xmlns:a16="http://schemas.microsoft.com/office/drawing/2014/main" id="{F03FF2CB-93E4-4EC3-A187-A401C50E922B}"/>
              </a:ext>
            </a:extLst>
          </p:cNvPr>
          <p:cNvSpPr/>
          <p:nvPr/>
        </p:nvSpPr>
        <p:spPr>
          <a:xfrm>
            <a:off x="2161954" y="1300494"/>
            <a:ext cx="7868093" cy="4257012"/>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戦略検討の背景</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→以下を全て記載すること</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前提となる取組方針</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→間接補助事業の特徴、用途市場の特徴・目標とする販売量・販売時期等を踏まえた上で、市場導入に向けた取組方針（競合他社との差別化シナリオ等）について記載すること。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複数の差別化シナリオを描くことを推奨する。</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国内外の動向・自社の取組状況</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→自社の取組状況については、具体的に記載すること。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標準化団体に参加、</a:t>
            </a:r>
            <a:r>
              <a:rPr lang="en-US" altLang="ja-JP" sz="1400" dirty="0">
                <a:solidFill>
                  <a:srgbClr val="FF0000"/>
                </a:solidFill>
                <a:latin typeface="Meiryo UI" panose="020B0604030504040204" pitchFamily="50" charset="-128"/>
                <a:ea typeface="Meiryo UI" panose="020B0604030504040204" pitchFamily="50" charset="-128"/>
              </a:rPr>
              <a:t>xx</a:t>
            </a:r>
            <a:r>
              <a:rPr lang="ja-JP" altLang="en-US" sz="1400" dirty="0">
                <a:solidFill>
                  <a:srgbClr val="FF0000"/>
                </a:solidFill>
                <a:latin typeface="Meiryo UI" panose="020B0604030504040204" pitchFamily="50" charset="-128"/>
                <a:ea typeface="Meiryo UI" panose="020B0604030504040204" pitchFamily="50" charset="-128"/>
              </a:rPr>
              <a:t>規格の開発に参画」という記載だけでは不十分。　「○○するために、▲▲団体と、製品化までに■■の標準化を行う」等の粒度で記載すること。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実施するオープン・クローズ戦略の概要</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→本事業期間に実施するオープン戦略（標準化等）及びクローズ戦略（知財保護等）の考え方や取組内容を具体的に記載すること。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粒度感は、「自社の取組状況」において例示しているものと同程度以上を推奨。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2" name="正方形/長方形 1">
            <a:extLst>
              <a:ext uri="{FF2B5EF4-FFF2-40B4-BE49-F238E27FC236}">
                <a16:creationId xmlns:a16="http://schemas.microsoft.com/office/drawing/2014/main" id="{47D30B7A-F58D-CC80-66FD-9DDECD9CEC88}"/>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Tree>
    <p:extLst>
      <p:ext uri="{BB962C8B-B14F-4D97-AF65-F5344CB8AC3E}">
        <p14:creationId xmlns:p14="http://schemas.microsoft.com/office/powerpoint/2010/main" val="33503920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9E6489-7432-913F-77B8-630CA4A9C505}"/>
            </a:ext>
          </a:extLst>
        </p:cNvPr>
        <p:cNvGrpSpPr/>
        <p:nvPr/>
      </p:nvGrpSpPr>
      <p:grpSpPr>
        <a:xfrm>
          <a:off x="0" y="0"/>
          <a:ext cx="0" cy="0"/>
          <a:chOff x="0" y="0"/>
          <a:chExt cx="0" cy="0"/>
        </a:xfrm>
      </p:grpSpPr>
      <p:graphicFrame>
        <p:nvGraphicFramePr>
          <p:cNvPr id="13" name="think-cell data - do not delete" hidden="1">
            <a:extLst>
              <a:ext uri="{FF2B5EF4-FFF2-40B4-BE49-F238E27FC236}">
                <a16:creationId xmlns:a16="http://schemas.microsoft.com/office/drawing/2014/main" id="{06DDE1B2-BEC3-E6E7-F1C6-E3DFD2B8AF0B}"/>
              </a:ext>
            </a:extLst>
          </p:cNvPr>
          <p:cNvGraphicFramePr>
            <a:graphicFrameLocks noChangeAspect="1"/>
          </p:cNvGraphicFramePr>
          <p:nvPr>
            <p:custDataLst>
              <p:tags r:id="rId1"/>
            </p:custDataLst>
            <p:extLst>
              <p:ext uri="{D42A27DB-BD31-4B8C-83A1-F6EECF244321}">
                <p14:modId xmlns:p14="http://schemas.microsoft.com/office/powerpoint/2010/main" val="259474579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93" imgH="689" progId="TCLayout.ActiveDocument.1">
                  <p:embed/>
                </p:oleObj>
              </mc:Choice>
              <mc:Fallback>
                <p:oleObj name="think-cellスライド" r:id="rId4" imgW="693" imgH="689" progId="TCLayout.ActiveDocument.1">
                  <p:embed/>
                  <p:pic>
                    <p:nvPicPr>
                      <p:cNvPr id="13" name="think-cell data - do not delete" hidden="1">
                        <a:extLst>
                          <a:ext uri="{FF2B5EF4-FFF2-40B4-BE49-F238E27FC236}">
                            <a16:creationId xmlns:a16="http://schemas.microsoft.com/office/drawing/2014/main" id="{06DDE1B2-BEC3-E6E7-F1C6-E3DFD2B8AF0B}"/>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4" name="正方形/長方形 13">
            <a:extLst>
              <a:ext uri="{FF2B5EF4-FFF2-40B4-BE49-F238E27FC236}">
                <a16:creationId xmlns:a16="http://schemas.microsoft.com/office/drawing/2014/main" id="{583B288B-CAA4-A672-3C88-FF035645305C}"/>
              </a:ext>
            </a:extLst>
          </p:cNvPr>
          <p:cNvSpPr/>
          <p:nvPr/>
        </p:nvSpPr>
        <p:spPr>
          <a:xfrm>
            <a:off x="10370448" y="85757"/>
            <a:ext cx="1735831" cy="522699"/>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endParaRPr lang="en-US" altLang="ja-JP" sz="1600" dirty="0">
              <a:latin typeface="Meiryo UI" panose="020B0604030504040204" pitchFamily="50" charset="-128"/>
              <a:ea typeface="Meiryo UI" panose="020B0604030504040204" pitchFamily="50" charset="-128"/>
              <a:cs typeface="+mj-cs"/>
            </a:endParaRPr>
          </a:p>
          <a:p>
            <a:pPr algn="ctr">
              <a:lnSpc>
                <a:spcPct val="90000"/>
              </a:lnSpc>
              <a:spcBef>
                <a:spcPct val="0"/>
              </a:spcBef>
            </a:pPr>
            <a:r>
              <a:rPr lang="en-US" altLang="ja-JP" sz="1000" b="1" dirty="0">
                <a:latin typeface="Meiryo UI" panose="020B0604030504040204" pitchFamily="50" charset="-128"/>
                <a:ea typeface="Meiryo UI" panose="020B0604030504040204" pitchFamily="50" charset="-128"/>
                <a:cs typeface="+mj-cs"/>
              </a:rPr>
              <a:t>※</a:t>
            </a:r>
            <a:r>
              <a:rPr lang="ja-JP" altLang="en-US" sz="1000" b="1" dirty="0">
                <a:latin typeface="Meiryo UI" panose="020B0604030504040204" pitchFamily="50" charset="-128"/>
                <a:ea typeface="Meiryo UI" panose="020B0604030504040204" pitchFamily="50" charset="-128"/>
                <a:cs typeface="+mj-cs"/>
              </a:rPr>
              <a:t>構造転換</a:t>
            </a:r>
            <a:br>
              <a:rPr lang="en-US" altLang="ja-JP" sz="1000" b="1" dirty="0">
                <a:latin typeface="Meiryo UI" panose="020B0604030504040204" pitchFamily="50" charset="-128"/>
                <a:ea typeface="Meiryo UI" panose="020B0604030504040204" pitchFamily="50" charset="-128"/>
                <a:cs typeface="+mj-cs"/>
              </a:rPr>
            </a:br>
            <a:r>
              <a:rPr lang="ja-JP" altLang="en-US" sz="1000" b="1" dirty="0">
                <a:latin typeface="Meiryo UI" panose="020B0604030504040204" pitchFamily="50" charset="-128"/>
                <a:ea typeface="Meiryo UI" panose="020B0604030504040204" pitchFamily="50" charset="-128"/>
                <a:cs typeface="+mj-cs"/>
              </a:rPr>
              <a:t>（製造プロセス転換）</a:t>
            </a:r>
          </a:p>
        </p:txBody>
      </p:sp>
      <p:sp>
        <p:nvSpPr>
          <p:cNvPr id="3" name="Title 1">
            <a:extLst>
              <a:ext uri="{FF2B5EF4-FFF2-40B4-BE49-F238E27FC236}">
                <a16:creationId xmlns:a16="http://schemas.microsoft.com/office/drawing/2014/main" id="{6051DF16-0524-9A18-5D4B-DB9F05929D7B}"/>
              </a:ext>
            </a:extLst>
          </p:cNvPr>
          <p:cNvSpPr txBox="1">
            <a:spLocks/>
          </p:cNvSpPr>
          <p:nvPr/>
        </p:nvSpPr>
        <p:spPr>
          <a:xfrm>
            <a:off x="180000" y="292726"/>
            <a:ext cx="11085408"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③ア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グリーン市場創造に向けた事業戦略（</a:t>
            </a:r>
            <a:r>
              <a:rPr lang="en-US" altLang="ja-JP" sz="2000" dirty="0">
                <a:solidFill>
                  <a:schemeClr val="tx1">
                    <a:lumMod val="50000"/>
                    <a:lumOff val="50000"/>
                  </a:schemeClr>
                </a:solidFill>
              </a:rPr>
              <a:t>ⅶ</a:t>
            </a:r>
            <a:r>
              <a:rPr lang="ja-JP" altLang="en-US" sz="2000" dirty="0">
                <a:solidFill>
                  <a:schemeClr val="tx1">
                    <a:lumMod val="50000"/>
                    <a:lumOff val="50000"/>
                  </a:schemeClr>
                </a:solidFill>
              </a:rPr>
              <a:t>）　　</a:t>
            </a:r>
          </a:p>
        </p:txBody>
      </p:sp>
      <p:sp>
        <p:nvSpPr>
          <p:cNvPr id="12" name="Title 1">
            <a:extLst>
              <a:ext uri="{FF2B5EF4-FFF2-40B4-BE49-F238E27FC236}">
                <a16:creationId xmlns:a16="http://schemas.microsoft.com/office/drawing/2014/main" id="{BBF86524-5445-01A9-B02D-7DAD6AD799E3}"/>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pPr marL="0" marR="0" lvl="0" indent="0" algn="l" defTabSz="914400" rtl="0" eaLnBrk="1" fontAlgn="auto" latinLnBrk="0" hangingPunct="1">
              <a:lnSpc>
                <a:spcPct val="90000"/>
              </a:lnSpc>
              <a:spcBef>
                <a:spcPct val="0"/>
              </a:spcBef>
              <a:spcAft>
                <a:spcPts val="0"/>
              </a:spcAft>
              <a:buClrTx/>
              <a:buSzTx/>
              <a:buFontTx/>
              <a:buNone/>
              <a:tabLst/>
              <a:defRPr/>
            </a:pPr>
            <a:r>
              <a:rPr kumimoji="1" lang="en-US" altLang="ja-JP" sz="2400" b="0" i="0" u="none" kern="1200" cap="none" spc="0" normalizeH="0" baseline="0" noProof="0">
                <a:ln>
                  <a:noFill/>
                </a:ln>
                <a:solidFill>
                  <a:schemeClr val="tx1"/>
                </a:solidFill>
                <a:effectLst/>
                <a:uLnTx/>
                <a:uFillTx/>
                <a:sym typeface="Trebuchet MS" panose="020B0603020202020204" pitchFamily="34" charset="0"/>
              </a:rPr>
              <a:t>xx</a:t>
            </a:r>
            <a:r>
              <a:rPr kumimoji="1" lang="ja-JP" altLang="en-US" sz="2400" b="0" i="0" u="none" kern="1200" cap="none" spc="0" normalizeH="0" baseline="0" noProof="0">
                <a:ln>
                  <a:noFill/>
                </a:ln>
                <a:solidFill>
                  <a:schemeClr val="tx1"/>
                </a:solidFill>
                <a:effectLst/>
                <a:uLnTx/>
                <a:uFillTx/>
                <a:sym typeface="Trebuchet MS" panose="020B0603020202020204" pitchFamily="34" charset="0"/>
              </a:rPr>
              <a:t>のグリーン化を促進するため、</a:t>
            </a:r>
            <a:r>
              <a:rPr kumimoji="1" lang="en-US" altLang="ja-JP" sz="2400" b="0" i="0" u="none" kern="1200" cap="none" spc="0" normalizeH="0" baseline="0" noProof="0">
                <a:ln>
                  <a:noFill/>
                </a:ln>
                <a:solidFill>
                  <a:schemeClr val="tx1"/>
                </a:solidFill>
                <a:effectLst/>
                <a:uLnTx/>
                <a:uFillTx/>
                <a:sym typeface="Trebuchet MS" panose="020B0603020202020204" pitchFamily="34" charset="0"/>
              </a:rPr>
              <a:t>xx</a:t>
            </a:r>
            <a:r>
              <a:rPr kumimoji="1" lang="ja-JP" altLang="en-US" sz="2400" b="0" i="0" u="none" kern="1200" cap="none" spc="0" normalizeH="0" baseline="0" noProof="0">
                <a:ln>
                  <a:noFill/>
                </a:ln>
                <a:solidFill>
                  <a:schemeClr val="tx1"/>
                </a:solidFill>
                <a:effectLst/>
                <a:uLnTx/>
                <a:uFillTx/>
                <a:sym typeface="Trebuchet MS" panose="020B0603020202020204" pitchFamily="34" charset="0"/>
              </a:rPr>
              <a:t>によって構造転換（経営効率化）を図る</a:t>
            </a:r>
            <a:endParaRPr kumimoji="1" lang="en-US" altLang="ja-JP" sz="2400" b="0" i="0" u="none" strike="noStrike" kern="1200" cap="none" spc="0" normalizeH="0" baseline="0" noProof="0">
              <a:ln>
                <a:noFill/>
              </a:ln>
              <a:solidFill>
                <a:schemeClr val="tx1"/>
              </a:solidFill>
              <a:effectLst/>
              <a:uLnTx/>
              <a:uFillTx/>
              <a:sym typeface="Trebuchet MS" panose="020B0603020202020204" pitchFamily="34" charset="0"/>
            </a:endParaRPr>
          </a:p>
        </p:txBody>
      </p:sp>
      <p:cxnSp>
        <p:nvCxnSpPr>
          <p:cNvPr id="19" name="直線コネクタ 18">
            <a:extLst>
              <a:ext uri="{FF2B5EF4-FFF2-40B4-BE49-F238E27FC236}">
                <a16:creationId xmlns:a16="http://schemas.microsoft.com/office/drawing/2014/main" id="{8FD296F5-FC0C-6287-1FC5-6A6B8F703980}"/>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1" name="TextBox 35" descr="ｔ">
            <a:extLst>
              <a:ext uri="{FF2B5EF4-FFF2-40B4-BE49-F238E27FC236}">
                <a16:creationId xmlns:a16="http://schemas.microsoft.com/office/drawing/2014/main" id="{95845F4A-3627-006C-8C23-4C47878E1F7E}"/>
              </a:ext>
            </a:extLst>
          </p:cNvPr>
          <p:cNvSpPr txBox="1"/>
          <p:nvPr/>
        </p:nvSpPr>
        <p:spPr>
          <a:xfrm>
            <a:off x="6231521" y="2156773"/>
            <a:ext cx="5198402" cy="1127448"/>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355600" lvl="1" indent="-182563">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 </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 </a:t>
            </a:r>
            <a:endParaRPr kumimoji="1" lang="en-US" altLang="ja-JP" sz="1400">
              <a:solidFill>
                <a:schemeClr val="tx1"/>
              </a:solidFill>
              <a:latin typeface="Meiryo UI" panose="020B0604030504040204" pitchFamily="50" charset="-128"/>
              <a:ea typeface="Meiryo UI" panose="020B0604030504040204" pitchFamily="50" charset="-128"/>
            </a:endParaRPr>
          </a:p>
        </p:txBody>
      </p:sp>
      <p:grpSp>
        <p:nvGrpSpPr>
          <p:cNvPr id="16" name="グループ化 15">
            <a:extLst>
              <a:ext uri="{FF2B5EF4-FFF2-40B4-BE49-F238E27FC236}">
                <a16:creationId xmlns:a16="http://schemas.microsoft.com/office/drawing/2014/main" id="{E8621C29-6E2A-CD64-938D-EDE7B7D0874C}"/>
              </a:ext>
            </a:extLst>
          </p:cNvPr>
          <p:cNvGrpSpPr/>
          <p:nvPr/>
        </p:nvGrpSpPr>
        <p:grpSpPr>
          <a:xfrm>
            <a:off x="765598" y="1733286"/>
            <a:ext cx="5184000" cy="288000"/>
            <a:chOff x="156000" y="1879963"/>
            <a:chExt cx="5760000" cy="288000"/>
          </a:xfrm>
        </p:grpSpPr>
        <p:sp>
          <p:nvSpPr>
            <p:cNvPr id="17" name="正方形/長方形 16">
              <a:extLst>
                <a:ext uri="{FF2B5EF4-FFF2-40B4-BE49-F238E27FC236}">
                  <a16:creationId xmlns:a16="http://schemas.microsoft.com/office/drawing/2014/main" id="{4ABF9F19-5F23-8A44-99ED-413D0E4F73C1}"/>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構造転換の内容</a:t>
              </a:r>
            </a:p>
          </p:txBody>
        </p:sp>
        <p:cxnSp>
          <p:nvCxnSpPr>
            <p:cNvPr id="18" name="直線コネクタ 17">
              <a:extLst>
                <a:ext uri="{FF2B5EF4-FFF2-40B4-BE49-F238E27FC236}">
                  <a16:creationId xmlns:a16="http://schemas.microsoft.com/office/drawing/2014/main" id="{68E5814D-7B31-88C1-A8EA-2C6A043D394F}"/>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20" name="グループ化 19">
            <a:extLst>
              <a:ext uri="{FF2B5EF4-FFF2-40B4-BE49-F238E27FC236}">
                <a16:creationId xmlns:a16="http://schemas.microsoft.com/office/drawing/2014/main" id="{A5EAB9B2-AC8D-5FA4-B891-EA9C630F8DCA}"/>
              </a:ext>
            </a:extLst>
          </p:cNvPr>
          <p:cNvGrpSpPr/>
          <p:nvPr/>
        </p:nvGrpSpPr>
        <p:grpSpPr>
          <a:xfrm>
            <a:off x="6239438" y="1733286"/>
            <a:ext cx="5184000" cy="288000"/>
            <a:chOff x="156000" y="1879963"/>
            <a:chExt cx="5760000" cy="288000"/>
          </a:xfrm>
        </p:grpSpPr>
        <p:sp>
          <p:nvSpPr>
            <p:cNvPr id="21" name="正方形/長方形 20">
              <a:extLst>
                <a:ext uri="{FF2B5EF4-FFF2-40B4-BE49-F238E27FC236}">
                  <a16:creationId xmlns:a16="http://schemas.microsoft.com/office/drawing/2014/main" id="{278342BA-74BF-8C96-03D4-4455EB2737AB}"/>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構造転換に該当する理由</a:t>
              </a:r>
              <a:endParaRPr kumimoji="1" lang="ja-JP" altLang="en-US" sz="1400">
                <a:solidFill>
                  <a:schemeClr val="tx1"/>
                </a:solidFill>
                <a:latin typeface="Meiryo UI" panose="020B0604030504040204" pitchFamily="50" charset="-128"/>
                <a:ea typeface="Meiryo UI" panose="020B0604030504040204" pitchFamily="50" charset="-128"/>
              </a:endParaRPr>
            </a:p>
          </p:txBody>
        </p:sp>
        <p:cxnSp>
          <p:nvCxnSpPr>
            <p:cNvPr id="27" name="直線コネクタ 26">
              <a:extLst>
                <a:ext uri="{FF2B5EF4-FFF2-40B4-BE49-F238E27FC236}">
                  <a16:creationId xmlns:a16="http://schemas.microsoft.com/office/drawing/2014/main" id="{97754849-0868-BA5C-9BB6-FDBE3F691430}"/>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28" name="グループ化 27">
            <a:extLst>
              <a:ext uri="{FF2B5EF4-FFF2-40B4-BE49-F238E27FC236}">
                <a16:creationId xmlns:a16="http://schemas.microsoft.com/office/drawing/2014/main" id="{5FD66613-BD79-15AE-DCBA-B3AC86A73073}"/>
              </a:ext>
            </a:extLst>
          </p:cNvPr>
          <p:cNvGrpSpPr/>
          <p:nvPr/>
        </p:nvGrpSpPr>
        <p:grpSpPr>
          <a:xfrm>
            <a:off x="765597" y="5080111"/>
            <a:ext cx="10657837" cy="288000"/>
            <a:chOff x="156000" y="1879963"/>
            <a:chExt cx="5760000" cy="288000"/>
          </a:xfrm>
        </p:grpSpPr>
        <p:sp>
          <p:nvSpPr>
            <p:cNvPr id="35" name="正方形/長方形 34">
              <a:extLst>
                <a:ext uri="{FF2B5EF4-FFF2-40B4-BE49-F238E27FC236}">
                  <a16:creationId xmlns:a16="http://schemas.microsoft.com/office/drawing/2014/main" id="{F1FB9FCB-CB41-F562-B4D0-9584259CB503}"/>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構造転換（補助率が</a:t>
              </a:r>
              <a:r>
                <a:rPr kumimoji="1" lang="en-US" altLang="ja-JP" sz="1400">
                  <a:solidFill>
                    <a:schemeClr val="tx1"/>
                  </a:solidFill>
                  <a:latin typeface="Meiryo UI" panose="020B0604030504040204" pitchFamily="50" charset="-128"/>
                  <a:ea typeface="Meiryo UI" panose="020B0604030504040204" pitchFamily="50" charset="-128"/>
                </a:rPr>
                <a:t>1/2</a:t>
              </a:r>
              <a:r>
                <a:rPr kumimoji="1" lang="ja-JP" altLang="en-US" sz="1400">
                  <a:solidFill>
                    <a:schemeClr val="tx1"/>
                  </a:solidFill>
                  <a:latin typeface="Meiryo UI" panose="020B0604030504040204" pitchFamily="50" charset="-128"/>
                  <a:ea typeface="Meiryo UI" panose="020B0604030504040204" pitchFamily="50" charset="-128"/>
                </a:rPr>
                <a:t>）でなければ投資回収が困難であることの説明</a:t>
              </a:r>
            </a:p>
          </p:txBody>
        </p:sp>
        <p:cxnSp>
          <p:nvCxnSpPr>
            <p:cNvPr id="36" name="直線コネクタ 35">
              <a:extLst>
                <a:ext uri="{FF2B5EF4-FFF2-40B4-BE49-F238E27FC236}">
                  <a16:creationId xmlns:a16="http://schemas.microsoft.com/office/drawing/2014/main" id="{08AA1580-0224-74C9-398D-5E7D56FF6164}"/>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37" name="TextBox 35" descr="ｔ">
            <a:extLst>
              <a:ext uri="{FF2B5EF4-FFF2-40B4-BE49-F238E27FC236}">
                <a16:creationId xmlns:a16="http://schemas.microsoft.com/office/drawing/2014/main" id="{4DE853CD-FF37-A3B5-5B6B-14966D2658FA}"/>
              </a:ext>
            </a:extLst>
          </p:cNvPr>
          <p:cNvSpPr txBox="1"/>
          <p:nvPr/>
        </p:nvSpPr>
        <p:spPr>
          <a:xfrm>
            <a:off x="772087" y="5497220"/>
            <a:ext cx="5262953" cy="9406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173037" lvl="1">
              <a:buClr>
                <a:schemeClr val="tx2"/>
              </a:buClr>
              <a:buSzPct val="100000"/>
            </a:pPr>
            <a:r>
              <a:rPr lang="ja-JP" altLang="en-US" sz="1400">
                <a:solidFill>
                  <a:schemeClr val="tx1"/>
                </a:solidFill>
                <a:latin typeface="Meiryo UI" panose="020B0604030504040204" pitchFamily="50" charset="-128"/>
                <a:ea typeface="Meiryo UI" panose="020B0604030504040204" pitchFamily="50" charset="-128"/>
              </a:rPr>
              <a:t>（構造転換のみで発生する投資内容・金額・理由）</a:t>
            </a:r>
            <a:endParaRPr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投資内容：</a:t>
            </a:r>
            <a:r>
              <a:rPr lang="ja-JP" altLang="en-US" sz="1400">
                <a:solidFill>
                  <a:schemeClr val="tx1"/>
                </a:solidFill>
                <a:latin typeface="Meiryo UI" panose="020B0604030504040204" pitchFamily="50" charset="-128"/>
                <a:ea typeface="Meiryo UI" panose="020B0604030504040204" pitchFamily="50" charset="-128"/>
              </a:rPr>
              <a:t>コンビナート再編による</a:t>
            </a:r>
            <a:r>
              <a:rPr lang="en-US" altLang="ja-JP" sz="1400">
                <a:solidFill>
                  <a:schemeClr val="tx1"/>
                </a:solidFill>
                <a:latin typeface="Meiryo UI" panose="020B0604030504040204" pitchFamily="50" charset="-128"/>
                <a:ea typeface="Meiryo UI" panose="020B0604030504040204" pitchFamily="50" charset="-128"/>
              </a:rPr>
              <a:t>xx</a:t>
            </a:r>
            <a:r>
              <a:rPr lang="ja-JP" altLang="en-US" sz="1400">
                <a:solidFill>
                  <a:schemeClr val="tx1"/>
                </a:solidFill>
                <a:latin typeface="Meiryo UI" panose="020B0604030504040204" pitchFamily="50" charset="-128"/>
                <a:ea typeface="Meiryo UI" panose="020B0604030504040204" pitchFamily="50" charset="-128"/>
              </a:rPr>
              <a:t>社へのパイプラインの繋ぎ替え</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金額：</a:t>
            </a:r>
            <a:r>
              <a:rPr lang="en-US" altLang="ja-JP" sz="1400">
                <a:solidFill>
                  <a:schemeClr val="tx1"/>
                </a:solidFill>
                <a:latin typeface="Meiryo UI" panose="020B0604030504040204" pitchFamily="50" charset="-128"/>
                <a:ea typeface="Meiryo UI" panose="020B0604030504040204" pitchFamily="50" charset="-128"/>
              </a:rPr>
              <a:t> xxx</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理由：</a:t>
            </a:r>
            <a:r>
              <a:rPr lang="en-US" altLang="ja-JP" sz="1400">
                <a:solidFill>
                  <a:schemeClr val="tx1"/>
                </a:solidFill>
                <a:latin typeface="Meiryo UI" panose="020B0604030504040204" pitchFamily="50" charset="-128"/>
                <a:ea typeface="Meiryo UI" panose="020B0604030504040204" pitchFamily="50" charset="-128"/>
              </a:rPr>
              <a:t>xxx</a:t>
            </a:r>
            <a:endParaRPr kumimoji="1" lang="en-US" altLang="ja-JP" sz="1400">
              <a:solidFill>
                <a:schemeClr val="tx1"/>
              </a:solidFill>
              <a:latin typeface="Meiryo UI" panose="020B0604030504040204" pitchFamily="50" charset="-128"/>
              <a:ea typeface="Meiryo UI" panose="020B0604030504040204" pitchFamily="50" charset="-128"/>
            </a:endParaRPr>
          </a:p>
        </p:txBody>
      </p:sp>
      <p:cxnSp>
        <p:nvCxnSpPr>
          <p:cNvPr id="38" name="Straight Connector 40">
            <a:extLst>
              <a:ext uri="{FF2B5EF4-FFF2-40B4-BE49-F238E27FC236}">
                <a16:creationId xmlns:a16="http://schemas.microsoft.com/office/drawing/2014/main" id="{0B180FC0-B844-F7E0-1908-6EC72043DD79}"/>
              </a:ext>
            </a:extLst>
          </p:cNvPr>
          <p:cNvCxnSpPr>
            <a:cxnSpLocks/>
          </p:cNvCxnSpPr>
          <p:nvPr/>
        </p:nvCxnSpPr>
        <p:spPr>
          <a:xfrm flipV="1">
            <a:off x="6096000" y="1733286"/>
            <a:ext cx="0" cy="3251072"/>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39" name="TextBox 35" descr="ｔ">
            <a:extLst>
              <a:ext uri="{FF2B5EF4-FFF2-40B4-BE49-F238E27FC236}">
                <a16:creationId xmlns:a16="http://schemas.microsoft.com/office/drawing/2014/main" id="{CFA39414-A7FD-963F-6E49-E22ADDED253B}"/>
              </a:ext>
            </a:extLst>
          </p:cNvPr>
          <p:cNvSpPr txBox="1"/>
          <p:nvPr/>
        </p:nvSpPr>
        <p:spPr>
          <a:xfrm>
            <a:off x="765598" y="2156772"/>
            <a:ext cx="5183999" cy="2822423"/>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355600" lvl="1" indent="-182563">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 </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 </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40" name="TextBox 35" descr="ｔ">
            <a:extLst>
              <a:ext uri="{FF2B5EF4-FFF2-40B4-BE49-F238E27FC236}">
                <a16:creationId xmlns:a16="http://schemas.microsoft.com/office/drawing/2014/main" id="{A240D2D4-32F5-82AB-3501-F3A795A99E72}"/>
              </a:ext>
            </a:extLst>
          </p:cNvPr>
          <p:cNvSpPr txBox="1"/>
          <p:nvPr/>
        </p:nvSpPr>
        <p:spPr>
          <a:xfrm>
            <a:off x="6231521" y="3852482"/>
            <a:ext cx="5198402" cy="1127448"/>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355600" lvl="1" indent="-182563">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 </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 </a:t>
            </a:r>
            <a:endParaRPr kumimoji="1" lang="en-US" altLang="ja-JP" sz="1400">
              <a:solidFill>
                <a:schemeClr val="tx1"/>
              </a:solidFill>
              <a:latin typeface="Meiryo UI" panose="020B0604030504040204" pitchFamily="50" charset="-128"/>
              <a:ea typeface="Meiryo UI" panose="020B0604030504040204" pitchFamily="50" charset="-128"/>
            </a:endParaRPr>
          </a:p>
        </p:txBody>
      </p:sp>
      <p:grpSp>
        <p:nvGrpSpPr>
          <p:cNvPr id="41" name="グループ化 40">
            <a:extLst>
              <a:ext uri="{FF2B5EF4-FFF2-40B4-BE49-F238E27FC236}">
                <a16:creationId xmlns:a16="http://schemas.microsoft.com/office/drawing/2014/main" id="{7592F40D-D066-FD69-E985-2FCD738F426F}"/>
              </a:ext>
            </a:extLst>
          </p:cNvPr>
          <p:cNvGrpSpPr/>
          <p:nvPr/>
        </p:nvGrpSpPr>
        <p:grpSpPr>
          <a:xfrm>
            <a:off x="6239438" y="3428995"/>
            <a:ext cx="5184000" cy="288000"/>
            <a:chOff x="156000" y="1879963"/>
            <a:chExt cx="5760000" cy="288000"/>
          </a:xfrm>
        </p:grpSpPr>
        <p:sp>
          <p:nvSpPr>
            <p:cNvPr id="42" name="正方形/長方形 41">
              <a:extLst>
                <a:ext uri="{FF2B5EF4-FFF2-40B4-BE49-F238E27FC236}">
                  <a16:creationId xmlns:a16="http://schemas.microsoft.com/office/drawing/2014/main" id="{594F754C-1B3F-E001-710D-DB1EA9E0FCD1}"/>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構造転換を図ってグリーン化をする意義</a:t>
              </a:r>
            </a:p>
          </p:txBody>
        </p:sp>
        <p:cxnSp>
          <p:nvCxnSpPr>
            <p:cNvPr id="43" name="直線コネクタ 42">
              <a:extLst>
                <a:ext uri="{FF2B5EF4-FFF2-40B4-BE49-F238E27FC236}">
                  <a16:creationId xmlns:a16="http://schemas.microsoft.com/office/drawing/2014/main" id="{93D38F61-64DC-B7CB-D035-06E400154C94}"/>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4" name="TextBox 35" descr="ｔ">
            <a:extLst>
              <a:ext uri="{FF2B5EF4-FFF2-40B4-BE49-F238E27FC236}">
                <a16:creationId xmlns:a16="http://schemas.microsoft.com/office/drawing/2014/main" id="{644A5703-DF6F-9C9C-87B4-9FD43A80DD1A}"/>
              </a:ext>
            </a:extLst>
          </p:cNvPr>
          <p:cNvSpPr txBox="1"/>
          <p:nvPr/>
        </p:nvSpPr>
        <p:spPr>
          <a:xfrm>
            <a:off x="6096000" y="5497220"/>
            <a:ext cx="5262953" cy="9406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173037" lvl="1">
              <a:buClr>
                <a:schemeClr val="tx2"/>
              </a:buClr>
              <a:buSzPct val="100000"/>
            </a:pPr>
            <a:r>
              <a:rPr kumimoji="1" lang="ja-JP" altLang="en-US" sz="1400">
                <a:solidFill>
                  <a:schemeClr val="tx1"/>
                </a:solidFill>
                <a:latin typeface="Meiryo UI" panose="020B0604030504040204" pitchFamily="50" charset="-128"/>
                <a:ea typeface="Meiryo UI" panose="020B0604030504040204" pitchFamily="50" charset="-128"/>
              </a:rPr>
              <a:t>（投資回収の算出）</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 </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 </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8" name="正方形/長方形 7">
            <a:extLst>
              <a:ext uri="{FF2B5EF4-FFF2-40B4-BE49-F238E27FC236}">
                <a16:creationId xmlns:a16="http://schemas.microsoft.com/office/drawing/2014/main" id="{822868AB-718D-577B-2BE5-6D7B31734719}"/>
              </a:ext>
            </a:extLst>
          </p:cNvPr>
          <p:cNvSpPr/>
          <p:nvPr/>
        </p:nvSpPr>
        <p:spPr>
          <a:xfrm>
            <a:off x="2161954" y="1415526"/>
            <a:ext cx="7868093" cy="4026948"/>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en-US" altLang="ja-JP" sz="1400" b="1" u="sng" dirty="0">
                <a:solidFill>
                  <a:srgbClr val="FF0000"/>
                </a:solidFill>
                <a:latin typeface="Meiryo UI" panose="020B0604030504040204" pitchFamily="50" charset="-128"/>
                <a:ea typeface="Meiryo UI" panose="020B0604030504040204" pitchFamily="50" charset="-128"/>
              </a:rPr>
              <a:t>※</a:t>
            </a:r>
            <a:r>
              <a:rPr kumimoji="1" lang="ja-JP" altLang="en-US" sz="1400" b="1" u="sng" dirty="0">
                <a:solidFill>
                  <a:srgbClr val="FF0000"/>
                </a:solidFill>
                <a:latin typeface="Meiryo UI" panose="020B0604030504040204" pitchFamily="50" charset="-128"/>
                <a:ea typeface="Meiryo UI" panose="020B0604030504040204" pitchFamily="50" charset="-128"/>
              </a:rPr>
              <a:t>構造転換（製造プロセス転換）向け</a:t>
            </a:r>
            <a:endParaRPr kumimoji="1" lang="en-US" altLang="ja-JP" sz="1400" b="1" u="sng" dirty="0">
              <a:solidFill>
                <a:srgbClr val="FF0000"/>
              </a:solidFill>
              <a:latin typeface="Meiryo UI" panose="020B0604030504040204" pitchFamily="50" charset="-128"/>
              <a:ea typeface="Meiryo UI" panose="020B0604030504040204" pitchFamily="50" charset="-128"/>
            </a:endParaRPr>
          </a:p>
          <a:p>
            <a:endParaRPr kumimoji="1"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構造転換の内容</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→適宜図表等を用いて記載すること。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構造転換に該当する理由</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→自ら経営効率化を図り、</a:t>
            </a:r>
            <a:r>
              <a:rPr lang="en-US" altLang="ja-JP" sz="1400" dirty="0">
                <a:solidFill>
                  <a:srgbClr val="FF0000"/>
                </a:solidFill>
                <a:latin typeface="Meiryo UI" panose="020B0604030504040204" pitchFamily="50" charset="-128"/>
                <a:ea typeface="Meiryo UI" panose="020B0604030504040204" pitchFamily="50" charset="-128"/>
              </a:rPr>
              <a:t>GX</a:t>
            </a:r>
            <a:r>
              <a:rPr lang="ja-JP" altLang="en-US" sz="1400" dirty="0">
                <a:solidFill>
                  <a:srgbClr val="FF0000"/>
                </a:solidFill>
                <a:latin typeface="Meiryo UI" panose="020B0604030504040204" pitchFamily="50" charset="-128"/>
                <a:ea typeface="Meiryo UI" panose="020B0604030504040204" pitchFamily="50" charset="-128"/>
              </a:rPr>
              <a:t>投資の原資を積極的に確保し、持続的に</a:t>
            </a:r>
            <a:r>
              <a:rPr lang="en-US" altLang="ja-JP" sz="1400" dirty="0">
                <a:solidFill>
                  <a:srgbClr val="FF0000"/>
                </a:solidFill>
                <a:latin typeface="Meiryo UI" panose="020B0604030504040204" pitchFamily="50" charset="-128"/>
                <a:ea typeface="Meiryo UI" panose="020B0604030504040204" pitchFamily="50" charset="-128"/>
              </a:rPr>
              <a:t>GX</a:t>
            </a:r>
            <a:r>
              <a:rPr lang="ja-JP" altLang="en-US" sz="1400" dirty="0">
                <a:solidFill>
                  <a:srgbClr val="FF0000"/>
                </a:solidFill>
                <a:latin typeface="Meiryo UI" panose="020B0604030504040204" pitchFamily="50" charset="-128"/>
                <a:ea typeface="Meiryo UI" panose="020B0604030504040204" pitchFamily="50" charset="-128"/>
              </a:rPr>
              <a:t>を推進しつつ、競争力の強化に繋がる事業であることが分かるよう記載すること（例：ナフサクラッカーの生産能力の適正化等）。</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構造転換を図ってグリーン化をする意義</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→構造転換によって、グリーン化が促進できる理由を記載すること。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構造転換（補助率が</a:t>
            </a:r>
            <a:r>
              <a:rPr lang="en-US" altLang="ja-JP" sz="1400" dirty="0">
                <a:solidFill>
                  <a:srgbClr val="FF0000"/>
                </a:solidFill>
                <a:latin typeface="Meiryo UI" panose="020B0604030504040204" pitchFamily="50" charset="-128"/>
                <a:ea typeface="Meiryo UI" panose="020B0604030504040204" pitchFamily="50" charset="-128"/>
              </a:rPr>
              <a:t>1/2</a:t>
            </a:r>
            <a:r>
              <a:rPr lang="ja-JP" altLang="en-US" sz="1400" dirty="0">
                <a:solidFill>
                  <a:srgbClr val="FF0000"/>
                </a:solidFill>
                <a:latin typeface="Meiryo UI" panose="020B0604030504040204" pitchFamily="50" charset="-128"/>
                <a:ea typeface="Meiryo UI" panose="020B0604030504040204" pitchFamily="50" charset="-128"/>
              </a:rPr>
              <a:t>）でなければ投資回収が困難であることの説明</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→補助率</a:t>
            </a:r>
            <a:r>
              <a:rPr lang="en-US" altLang="ja-JP" sz="1400" dirty="0">
                <a:solidFill>
                  <a:srgbClr val="FF0000"/>
                </a:solidFill>
                <a:latin typeface="Meiryo UI" panose="020B0604030504040204" pitchFamily="50" charset="-128"/>
                <a:ea typeface="Meiryo UI" panose="020B0604030504040204" pitchFamily="50" charset="-128"/>
              </a:rPr>
              <a:t>1/3</a:t>
            </a:r>
            <a:r>
              <a:rPr lang="ja-JP" altLang="en-US" sz="1400" dirty="0">
                <a:solidFill>
                  <a:srgbClr val="FF0000"/>
                </a:solidFill>
                <a:latin typeface="Meiryo UI" panose="020B0604030504040204" pitchFamily="50" charset="-128"/>
                <a:ea typeface="Meiryo UI" panose="020B0604030504040204" pitchFamily="50" charset="-128"/>
              </a:rPr>
              <a:t>の場合との比較等を踏まえて説明すること。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lvl="1"/>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b="1" u="sng" dirty="0">
                <a:solidFill>
                  <a:schemeClr val="tx1"/>
                </a:solidFill>
                <a:latin typeface="Meiryo UI" panose="020B0604030504040204" pitchFamily="50" charset="-128"/>
                <a:ea typeface="Meiryo UI" panose="020B0604030504040204" pitchFamily="50" charset="-128"/>
              </a:rPr>
              <a:t>製造プロセス転換の申請者（構造転換を伴わない）は、本頁は記載せず削除すること。</a:t>
            </a:r>
            <a:endParaRPr kumimoji="1" lang="en-US" altLang="ja-JP" sz="1400" b="1"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89540201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350BFB-9A34-9658-6C60-6B90E2EB16EF}"/>
            </a:ext>
          </a:extLst>
        </p:cNvPr>
        <p:cNvGrpSpPr/>
        <p:nvPr/>
      </p:nvGrpSpPr>
      <p:grpSpPr>
        <a:xfrm>
          <a:off x="0" y="0"/>
          <a:ext cx="0" cy="0"/>
          <a:chOff x="0" y="0"/>
          <a:chExt cx="0" cy="0"/>
        </a:xfrm>
      </p:grpSpPr>
      <p:graphicFrame>
        <p:nvGraphicFramePr>
          <p:cNvPr id="21" name="think-cell data - do not delete" hidden="1">
            <a:extLst>
              <a:ext uri="{FF2B5EF4-FFF2-40B4-BE49-F238E27FC236}">
                <a16:creationId xmlns:a16="http://schemas.microsoft.com/office/drawing/2014/main" id="{B6F4D7A9-B17B-6129-E9FB-B017B22E9EFA}"/>
              </a:ext>
            </a:extLst>
          </p:cNvPr>
          <p:cNvGraphicFramePr>
            <a:graphicFrameLocks noChangeAspect="1"/>
          </p:cNvGraphicFramePr>
          <p:nvPr>
            <p:custDataLst>
              <p:tags r:id="rId1"/>
            </p:custDataLst>
            <p:extLst>
              <p:ext uri="{D42A27DB-BD31-4B8C-83A1-F6EECF244321}">
                <p14:modId xmlns:p14="http://schemas.microsoft.com/office/powerpoint/2010/main" val="279127797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24" imgH="623" progId="TCLayout.ActiveDocument.1">
                  <p:embed/>
                </p:oleObj>
              </mc:Choice>
              <mc:Fallback>
                <p:oleObj name="think-cellスライド" r:id="rId4" imgW="624" imgH="623" progId="TCLayout.ActiveDocument.1">
                  <p:embed/>
                  <p:pic>
                    <p:nvPicPr>
                      <p:cNvPr id="21" name="think-cell data - do not delete" hidden="1">
                        <a:extLst>
                          <a:ext uri="{FF2B5EF4-FFF2-40B4-BE49-F238E27FC236}">
                            <a16:creationId xmlns:a16="http://schemas.microsoft.com/office/drawing/2014/main" id="{B6F4D7A9-B17B-6129-E9FB-B017B22E9EFA}"/>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 name="Title 1">
            <a:extLst>
              <a:ext uri="{FF2B5EF4-FFF2-40B4-BE49-F238E27FC236}">
                <a16:creationId xmlns:a16="http://schemas.microsoft.com/office/drawing/2014/main" id="{CB5B931D-E7A2-938D-3163-276A59F7C86B}"/>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③イ 情報管理体制</a:t>
            </a:r>
          </a:p>
        </p:txBody>
      </p:sp>
      <p:sp>
        <p:nvSpPr>
          <p:cNvPr id="3" name="正方形/長方形 2">
            <a:extLst>
              <a:ext uri="{FF2B5EF4-FFF2-40B4-BE49-F238E27FC236}">
                <a16:creationId xmlns:a16="http://schemas.microsoft.com/office/drawing/2014/main" id="{9401C6FC-37AB-8332-79BD-67B5ADD67E37}"/>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20" name="Title 1">
            <a:extLst>
              <a:ext uri="{FF2B5EF4-FFF2-40B4-BE49-F238E27FC236}">
                <a16:creationId xmlns:a16="http://schemas.microsoft.com/office/drawing/2014/main" id="{FB208973-D338-C4DA-6251-0D9C42F7072C}"/>
              </a:ext>
            </a:extLst>
          </p:cNvPr>
          <p:cNvSpPr txBox="1">
            <a:spLocks/>
          </p:cNvSpPr>
          <p:nvPr/>
        </p:nvSpPr>
        <p:spPr>
          <a:xfrm>
            <a:off x="180000" y="648147"/>
            <a:ext cx="11856000"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様式第５に記載の通り、当該設備により生産される製品の市場での優位性確保のため、</a:t>
            </a:r>
            <a:br>
              <a:rPr kumimoji="1" lang="en-US" altLang="ja-JP">
                <a:solidFill>
                  <a:schemeClr val="tx1"/>
                </a:solidFill>
              </a:rPr>
            </a:br>
            <a:r>
              <a:rPr kumimoji="1" lang="ja-JP" altLang="en-US">
                <a:solidFill>
                  <a:schemeClr val="tx1"/>
                </a:solidFill>
              </a:rPr>
              <a:t>ノウハウ等に関する技術流出防止措置を含む適切な情報管理体制を整備している</a:t>
            </a:r>
            <a:endParaRPr kumimoji="1" lang="en-US" altLang="ja-JP">
              <a:solidFill>
                <a:schemeClr val="tx1"/>
              </a:solidFill>
            </a:endParaRPr>
          </a:p>
        </p:txBody>
      </p:sp>
      <p:cxnSp>
        <p:nvCxnSpPr>
          <p:cNvPr id="22" name="直線コネクタ 21">
            <a:extLst>
              <a:ext uri="{FF2B5EF4-FFF2-40B4-BE49-F238E27FC236}">
                <a16:creationId xmlns:a16="http://schemas.microsoft.com/office/drawing/2014/main" id="{4907C8CB-D250-3413-9216-10282A451DCA}"/>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 name="正方形/長方形 6">
            <a:extLst>
              <a:ext uri="{FF2B5EF4-FFF2-40B4-BE49-F238E27FC236}">
                <a16:creationId xmlns:a16="http://schemas.microsoft.com/office/drawing/2014/main" id="{2A0A9E65-F4F3-4652-185E-DAE962CE9EBA}"/>
              </a:ext>
            </a:extLst>
          </p:cNvPr>
          <p:cNvSpPr/>
          <p:nvPr/>
        </p:nvSpPr>
        <p:spPr>
          <a:xfrm>
            <a:off x="1957278" y="2195504"/>
            <a:ext cx="7868093" cy="3085151"/>
          </a:xfrm>
          <a:prstGeom prst="rect">
            <a:avLst/>
          </a:prstGeom>
          <a:solidFill>
            <a:schemeClr val="bg1">
              <a:lumMod val="95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400">
                <a:solidFill>
                  <a:schemeClr val="tx1"/>
                </a:solidFill>
                <a:latin typeface="Meiryo UI" panose="020B0604030504040204" pitchFamily="50" charset="-128"/>
                <a:ea typeface="Meiryo UI" panose="020B0604030504040204" pitchFamily="50" charset="-128"/>
              </a:rPr>
              <a:t>詳細は様式第５を参照すること</a:t>
            </a:r>
            <a:endParaRPr kumimoji="1" lang="en-US" altLang="ja-JP" sz="24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22874226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 name="think-cell data - do not delete" hidden="1">
            <a:extLst>
              <a:ext uri="{FF2B5EF4-FFF2-40B4-BE49-F238E27FC236}">
                <a16:creationId xmlns:a16="http://schemas.microsoft.com/office/drawing/2014/main" id="{71918F5A-24F1-C2D7-08B7-1414A674B59D}"/>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306" imgH="306" progId="TCLayout.ActiveDocument.1">
                  <p:embed/>
                </p:oleObj>
              </mc:Choice>
              <mc:Fallback>
                <p:oleObj name="think-cellスライド" r:id="rId4" imgW="306" imgH="306" progId="TCLayout.ActiveDocument.1">
                  <p:embed/>
                  <p:pic>
                    <p:nvPicPr>
                      <p:cNvPr id="22" name="think-cell data - do not delete" hidden="1">
                        <a:extLst>
                          <a:ext uri="{FF2B5EF4-FFF2-40B4-BE49-F238E27FC236}">
                            <a16:creationId xmlns:a16="http://schemas.microsoft.com/office/drawing/2014/main" id="{71918F5A-24F1-C2D7-08B7-1414A674B59D}"/>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extBox 24">
            <a:extLst>
              <a:ext uri="{FF2B5EF4-FFF2-40B4-BE49-F238E27FC236}">
                <a16:creationId xmlns:a16="http://schemas.microsoft.com/office/drawing/2014/main" id="{D6CD44D5-6774-2967-D36A-4B6CB7532E7E}"/>
              </a:ext>
            </a:extLst>
          </p:cNvPr>
          <p:cNvSpPr txBox="1"/>
          <p:nvPr/>
        </p:nvSpPr>
        <p:spPr>
          <a:xfrm>
            <a:off x="180001" y="2125122"/>
            <a:ext cx="5769594" cy="792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sp>
        <p:nvSpPr>
          <p:cNvPr id="3" name="TextBox 24">
            <a:extLst>
              <a:ext uri="{FF2B5EF4-FFF2-40B4-BE49-F238E27FC236}">
                <a16:creationId xmlns:a16="http://schemas.microsoft.com/office/drawing/2014/main" id="{8D49C37E-8941-7C5A-461D-DDCC3782CC9B}"/>
              </a:ext>
            </a:extLst>
          </p:cNvPr>
          <p:cNvSpPr txBox="1"/>
          <p:nvPr/>
        </p:nvSpPr>
        <p:spPr>
          <a:xfrm>
            <a:off x="6333599" y="2125122"/>
            <a:ext cx="5702395" cy="792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grpSp>
        <p:nvGrpSpPr>
          <p:cNvPr id="5" name="グループ化 4">
            <a:extLst>
              <a:ext uri="{FF2B5EF4-FFF2-40B4-BE49-F238E27FC236}">
                <a16:creationId xmlns:a16="http://schemas.microsoft.com/office/drawing/2014/main" id="{503FF640-ADA2-A879-2E2A-D745EBC61D84}"/>
              </a:ext>
            </a:extLst>
          </p:cNvPr>
          <p:cNvGrpSpPr/>
          <p:nvPr/>
        </p:nvGrpSpPr>
        <p:grpSpPr>
          <a:xfrm>
            <a:off x="180000" y="1659209"/>
            <a:ext cx="5702400" cy="288000"/>
            <a:chOff x="156000" y="1879963"/>
            <a:chExt cx="5760000" cy="288000"/>
          </a:xfrm>
        </p:grpSpPr>
        <p:sp>
          <p:nvSpPr>
            <p:cNvPr id="7" name="正方形/長方形 6">
              <a:extLst>
                <a:ext uri="{FF2B5EF4-FFF2-40B4-BE49-F238E27FC236}">
                  <a16:creationId xmlns:a16="http://schemas.microsoft.com/office/drawing/2014/main" id="{D3986863-F035-2E47-3553-27D0A0D3E4A9}"/>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サプライチェーンへの経済波及効果</a:t>
              </a:r>
            </a:p>
          </p:txBody>
        </p:sp>
        <p:cxnSp>
          <p:nvCxnSpPr>
            <p:cNvPr id="8" name="直線コネクタ 7">
              <a:extLst>
                <a:ext uri="{FF2B5EF4-FFF2-40B4-BE49-F238E27FC236}">
                  <a16:creationId xmlns:a16="http://schemas.microsoft.com/office/drawing/2014/main" id="{4DB1E040-732C-BE38-8378-97DEC479CDDB}"/>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1" name="グループ化 10">
            <a:extLst>
              <a:ext uri="{FF2B5EF4-FFF2-40B4-BE49-F238E27FC236}">
                <a16:creationId xmlns:a16="http://schemas.microsoft.com/office/drawing/2014/main" id="{AC356AC5-04DF-85FA-2909-40B5A5701778}"/>
              </a:ext>
            </a:extLst>
          </p:cNvPr>
          <p:cNvGrpSpPr/>
          <p:nvPr/>
        </p:nvGrpSpPr>
        <p:grpSpPr>
          <a:xfrm>
            <a:off x="6333600" y="1659209"/>
            <a:ext cx="5702400" cy="288000"/>
            <a:chOff x="156000" y="1879963"/>
            <a:chExt cx="5760000" cy="288000"/>
          </a:xfrm>
        </p:grpSpPr>
        <p:sp>
          <p:nvSpPr>
            <p:cNvPr id="12" name="正方形/長方形 11">
              <a:extLst>
                <a:ext uri="{FF2B5EF4-FFF2-40B4-BE49-F238E27FC236}">
                  <a16:creationId xmlns:a16="http://schemas.microsoft.com/office/drawing/2014/main" id="{9F3245E4-2445-9212-E1BC-9BD7C7675F57}"/>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国内経済への経済波及効果</a:t>
              </a:r>
            </a:p>
          </p:txBody>
        </p:sp>
        <p:cxnSp>
          <p:nvCxnSpPr>
            <p:cNvPr id="13" name="直線コネクタ 12">
              <a:extLst>
                <a:ext uri="{FF2B5EF4-FFF2-40B4-BE49-F238E27FC236}">
                  <a16:creationId xmlns:a16="http://schemas.microsoft.com/office/drawing/2014/main" id="{CEB8089D-12B4-5B97-3D53-19BF4E5222D5}"/>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5" name="Title 1">
            <a:extLst>
              <a:ext uri="{FF2B5EF4-FFF2-40B4-BE49-F238E27FC236}">
                <a16:creationId xmlns:a16="http://schemas.microsoft.com/office/drawing/2014/main" id="{41A26567-1B62-9FED-C549-B85407710E62}"/>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③ウ 間接補助事業による経済波及効果</a:t>
            </a:r>
          </a:p>
        </p:txBody>
      </p:sp>
      <p:sp>
        <p:nvSpPr>
          <p:cNvPr id="16" name="Title 1">
            <a:extLst>
              <a:ext uri="{FF2B5EF4-FFF2-40B4-BE49-F238E27FC236}">
                <a16:creationId xmlns:a16="http://schemas.microsoft.com/office/drawing/2014/main" id="{9303DF2F-F95D-D131-FB30-ABAF95B757CF}"/>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kumimoji="1" lang="ja-JP" altLang="en-US" dirty="0">
                <a:solidFill>
                  <a:schemeClr val="tx1"/>
                </a:solidFill>
              </a:rPr>
              <a:t>間接補助事業の実施により、</a:t>
            </a:r>
            <a:r>
              <a:rPr kumimoji="1" lang="en-US" altLang="ja-JP" dirty="0">
                <a:solidFill>
                  <a:schemeClr val="tx1"/>
                </a:solidFill>
              </a:rPr>
              <a:t>xx</a:t>
            </a:r>
            <a:r>
              <a:rPr kumimoji="1" lang="ja-JP" altLang="en-US" dirty="0">
                <a:solidFill>
                  <a:schemeClr val="tx1"/>
                </a:solidFill>
              </a:rPr>
              <a:t>や</a:t>
            </a:r>
            <a:r>
              <a:rPr kumimoji="1" lang="en-US" altLang="ja-JP" dirty="0">
                <a:solidFill>
                  <a:schemeClr val="tx1"/>
                </a:solidFill>
              </a:rPr>
              <a:t>xx</a:t>
            </a:r>
            <a:r>
              <a:rPr kumimoji="1" lang="ja-JP" altLang="en-US" dirty="0">
                <a:solidFill>
                  <a:schemeClr val="tx1"/>
                </a:solidFill>
              </a:rPr>
              <a:t>といった効果が見込まれる</a:t>
            </a:r>
            <a:endParaRPr kumimoji="1" lang="en-US" altLang="ja-JP" dirty="0">
              <a:solidFill>
                <a:schemeClr val="tx1"/>
              </a:solidFill>
            </a:endParaRPr>
          </a:p>
        </p:txBody>
      </p:sp>
      <p:cxnSp>
        <p:nvCxnSpPr>
          <p:cNvPr id="17" name="直線コネクタ 16">
            <a:extLst>
              <a:ext uri="{FF2B5EF4-FFF2-40B4-BE49-F238E27FC236}">
                <a16:creationId xmlns:a16="http://schemas.microsoft.com/office/drawing/2014/main" id="{35D00585-3C39-F5F9-5588-0163DCFB6060}"/>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8" name="正方形/長方形 17">
            <a:extLst>
              <a:ext uri="{FF2B5EF4-FFF2-40B4-BE49-F238E27FC236}">
                <a16:creationId xmlns:a16="http://schemas.microsoft.com/office/drawing/2014/main" id="{BE4268ED-3ADD-17EE-0581-0BF352605A56}"/>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cxnSp>
        <p:nvCxnSpPr>
          <p:cNvPr id="4" name="Straight Connector 40">
            <a:extLst>
              <a:ext uri="{FF2B5EF4-FFF2-40B4-BE49-F238E27FC236}">
                <a16:creationId xmlns:a16="http://schemas.microsoft.com/office/drawing/2014/main" id="{46BB1200-15B0-D2C0-9B52-608939A8AD25}"/>
              </a:ext>
            </a:extLst>
          </p:cNvPr>
          <p:cNvCxnSpPr>
            <a:cxnSpLocks/>
          </p:cNvCxnSpPr>
          <p:nvPr/>
        </p:nvCxnSpPr>
        <p:spPr>
          <a:xfrm flipV="1">
            <a:off x="6108000" y="1659209"/>
            <a:ext cx="0" cy="4956274"/>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20" name="正方形/長方形 19">
            <a:extLst>
              <a:ext uri="{FF2B5EF4-FFF2-40B4-BE49-F238E27FC236}">
                <a16:creationId xmlns:a16="http://schemas.microsoft.com/office/drawing/2014/main" id="{4A3FD1BB-52FF-2EF0-EF22-955561C2EB23}"/>
              </a:ext>
            </a:extLst>
          </p:cNvPr>
          <p:cNvSpPr/>
          <p:nvPr/>
        </p:nvSpPr>
        <p:spPr>
          <a:xfrm>
            <a:off x="2161954" y="1886425"/>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サプライチェーンへの経済波及効果</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→他社への受発注等による経済効果、投資誘発効果を可能な限り定量目標も用いながら具体的に記載すること。</a:t>
            </a:r>
            <a:endParaRPr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国内経済への経済波及効果</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→地域の雇用創出等、地域経済への効果・影響を可能な限り定量目標も用いながら具体的に記載すること。</a:t>
            </a:r>
          </a:p>
          <a:p>
            <a:endParaRPr kumimoji="1"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u="sng">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62170738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tx2">
            <a:lumMod val="10000"/>
            <a:lumOff val="90000"/>
          </a:schemeClr>
        </a:solidFill>
        <a:effectLst/>
      </p:bgPr>
    </p:bg>
    <p:spTree>
      <p:nvGrpSpPr>
        <p:cNvPr id="1" name="">
          <a:extLst>
            <a:ext uri="{FF2B5EF4-FFF2-40B4-BE49-F238E27FC236}">
              <a16:creationId xmlns:a16="http://schemas.microsoft.com/office/drawing/2014/main" id="{A182440C-3A87-F8D4-250E-0CE15E0F1CDD}"/>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03414E45-BA6B-4FFD-BE38-78B5E04050F8}"/>
              </a:ext>
            </a:extLst>
          </p:cNvPr>
          <p:cNvSpPr/>
          <p:nvPr>
            <p:custDataLst>
              <p:tags r:id="rId2"/>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marL="0" marR="0" lvl="0" indent="0" algn="ctr" defTabSz="914400" rtl="0" eaLnBrk="1" fontAlgn="auto" latinLnBrk="0" hangingPunct="1">
              <a:lnSpc>
                <a:spcPts val="6000"/>
              </a:lnSpc>
              <a:spcBef>
                <a:spcPts val="0"/>
              </a:spcBef>
              <a:spcAft>
                <a:spcPts val="0"/>
              </a:spcAft>
              <a:buClrTx/>
              <a:buSzTx/>
              <a:buFontTx/>
              <a:buNone/>
              <a:tabLst/>
              <a:defRPr/>
            </a:pPr>
            <a:r>
              <a:rPr lang="ja-JP" altLang="en-US" sz="4800">
                <a:solidFill>
                  <a:prstClr val="black"/>
                </a:solidFill>
                <a:latin typeface="Meiryo UI" panose="020B0604030504040204" pitchFamily="50" charset="-128"/>
                <a:ea typeface="Meiryo UI" panose="020B0604030504040204" pitchFamily="50" charset="-128"/>
              </a:rPr>
              <a:t>④排出削減への貢献に関する審査</a:t>
            </a:r>
            <a:endParaRPr kumimoji="1" lang="en-US" sz="48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168561344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06D149-1C6D-89D8-DF6A-9B52CB2E7FCF}"/>
            </a:ext>
          </a:extLst>
        </p:cNvPr>
        <p:cNvGrpSpPr/>
        <p:nvPr/>
      </p:nvGrpSpPr>
      <p:grpSpPr>
        <a:xfrm>
          <a:off x="0" y="0"/>
          <a:ext cx="0" cy="0"/>
          <a:chOff x="0" y="0"/>
          <a:chExt cx="0" cy="0"/>
        </a:xfrm>
      </p:grpSpPr>
      <p:sp>
        <p:nvSpPr>
          <p:cNvPr id="7" name="Title 1">
            <a:extLst>
              <a:ext uri="{FF2B5EF4-FFF2-40B4-BE49-F238E27FC236}">
                <a16:creationId xmlns:a16="http://schemas.microsoft.com/office/drawing/2014/main" id="{F4C0AAF1-DE95-5967-650E-D602652DC83A}"/>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④ア 間接補助事業による</a:t>
            </a:r>
            <a:r>
              <a:rPr lang="en-US" altLang="ja-JP" sz="2000">
                <a:solidFill>
                  <a:schemeClr val="tx1">
                    <a:lumMod val="50000"/>
                    <a:lumOff val="50000"/>
                  </a:schemeClr>
                </a:solidFill>
              </a:rPr>
              <a:t>CO2</a:t>
            </a:r>
            <a:r>
              <a:rPr lang="ja-JP" altLang="en-US" sz="2000">
                <a:solidFill>
                  <a:schemeClr val="tx1">
                    <a:lumMod val="50000"/>
                    <a:lumOff val="50000"/>
                  </a:schemeClr>
                </a:solidFill>
              </a:rPr>
              <a:t>排出削減効果</a:t>
            </a:r>
          </a:p>
        </p:txBody>
      </p:sp>
      <p:sp>
        <p:nvSpPr>
          <p:cNvPr id="13" name="Title 1">
            <a:extLst>
              <a:ext uri="{FF2B5EF4-FFF2-40B4-BE49-F238E27FC236}">
                <a16:creationId xmlns:a16="http://schemas.microsoft.com/office/drawing/2014/main" id="{3A961594-4686-DEFE-4497-05794251960D}"/>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間接補助</a:t>
            </a:r>
            <a:r>
              <a:rPr kumimoji="1" lang="ja-JP" altLang="en-US">
                <a:solidFill>
                  <a:schemeClr val="tx1"/>
                </a:solidFill>
              </a:rPr>
              <a:t>事業による製造プロセス転換により、</a:t>
            </a:r>
            <a:r>
              <a:rPr kumimoji="1" lang="en-US" altLang="ja-JP">
                <a:solidFill>
                  <a:schemeClr val="tx1"/>
                </a:solidFill>
              </a:rPr>
              <a:t>xx</a:t>
            </a:r>
            <a:r>
              <a:rPr kumimoji="1" lang="ja-JP" altLang="en-US">
                <a:solidFill>
                  <a:schemeClr val="tx1"/>
                </a:solidFill>
              </a:rPr>
              <a:t>年度比</a:t>
            </a:r>
            <a:r>
              <a:rPr kumimoji="1" lang="en-US" altLang="ja-JP">
                <a:solidFill>
                  <a:schemeClr val="tx1"/>
                </a:solidFill>
              </a:rPr>
              <a:t>xx%</a:t>
            </a:r>
            <a:r>
              <a:rPr lang="ja-JP" altLang="en-US">
                <a:solidFill>
                  <a:schemeClr val="tx1"/>
                </a:solidFill>
              </a:rPr>
              <a:t>の</a:t>
            </a:r>
            <a:r>
              <a:rPr kumimoji="1" lang="en-US" altLang="ja-JP">
                <a:solidFill>
                  <a:schemeClr val="tx1"/>
                </a:solidFill>
              </a:rPr>
              <a:t>CO</a:t>
            </a:r>
            <a:r>
              <a:rPr kumimoji="1" lang="en-US" altLang="ja-JP" baseline="-25000">
                <a:solidFill>
                  <a:schemeClr val="tx1"/>
                </a:solidFill>
              </a:rPr>
              <a:t>2</a:t>
            </a:r>
            <a:r>
              <a:rPr kumimoji="1" lang="ja-JP" altLang="en-US">
                <a:solidFill>
                  <a:schemeClr val="tx1"/>
                </a:solidFill>
              </a:rPr>
              <a:t>削減を見込む</a:t>
            </a:r>
            <a:endParaRPr kumimoji="1" lang="en-US" altLang="ja-JP">
              <a:solidFill>
                <a:schemeClr val="tx1"/>
              </a:solidFill>
            </a:endParaRPr>
          </a:p>
        </p:txBody>
      </p:sp>
      <p:cxnSp>
        <p:nvCxnSpPr>
          <p:cNvPr id="15" name="直線コネクタ 14">
            <a:extLst>
              <a:ext uri="{FF2B5EF4-FFF2-40B4-BE49-F238E27FC236}">
                <a16:creationId xmlns:a16="http://schemas.microsoft.com/office/drawing/2014/main" id="{0C587FDC-0789-C492-DD25-A39C42BDF14A}"/>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5" name="TextBox 40">
            <a:extLst>
              <a:ext uri="{FF2B5EF4-FFF2-40B4-BE49-F238E27FC236}">
                <a16:creationId xmlns:a16="http://schemas.microsoft.com/office/drawing/2014/main" id="{B4BEC6CF-FD2C-10D4-5D76-55F0C1435C77}"/>
              </a:ext>
            </a:extLst>
          </p:cNvPr>
          <p:cNvSpPr txBox="1"/>
          <p:nvPr/>
        </p:nvSpPr>
        <p:spPr>
          <a:xfrm>
            <a:off x="156001" y="2770059"/>
            <a:ext cx="2806940" cy="450246"/>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対象年度の設定根拠</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26" name="TextBox 40">
            <a:extLst>
              <a:ext uri="{FF2B5EF4-FFF2-40B4-BE49-F238E27FC236}">
                <a16:creationId xmlns:a16="http://schemas.microsoft.com/office/drawing/2014/main" id="{E8F6AEA4-A739-0AAB-64AB-3F5C98F6CE17}"/>
              </a:ext>
            </a:extLst>
          </p:cNvPr>
          <p:cNvSpPr txBox="1"/>
          <p:nvPr/>
        </p:nvSpPr>
        <p:spPr>
          <a:xfrm>
            <a:off x="3038901" y="2770059"/>
            <a:ext cx="2587202" cy="450246"/>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a:solidFill>
                  <a:schemeClr val="tx1"/>
                </a:solidFill>
                <a:latin typeface="Meiryo UI" panose="020B0604030504040204" pitchFamily="50" charset="-128"/>
                <a:ea typeface="Meiryo UI" panose="020B0604030504040204" pitchFamily="50" charset="-128"/>
              </a:rPr>
              <a:t>xx</a:t>
            </a:r>
          </a:p>
        </p:txBody>
      </p:sp>
      <p:sp>
        <p:nvSpPr>
          <p:cNvPr id="36" name="TextBox 40">
            <a:extLst>
              <a:ext uri="{FF2B5EF4-FFF2-40B4-BE49-F238E27FC236}">
                <a16:creationId xmlns:a16="http://schemas.microsoft.com/office/drawing/2014/main" id="{094362A9-548A-F094-A8DC-702534274917}"/>
              </a:ext>
            </a:extLst>
          </p:cNvPr>
          <p:cNvSpPr txBox="1"/>
          <p:nvPr/>
        </p:nvSpPr>
        <p:spPr>
          <a:xfrm>
            <a:off x="156001" y="3771659"/>
            <a:ext cx="796017" cy="139201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a:solidFill>
                  <a:schemeClr val="tx1"/>
                </a:solidFill>
                <a:latin typeface="Meiryo UI" panose="020B0604030504040204" pitchFamily="50" charset="-128"/>
                <a:ea typeface="Meiryo UI" panose="020B0604030504040204" pitchFamily="50" charset="-128"/>
              </a:rPr>
              <a:t>生産物</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37" name="TextBox 40">
            <a:extLst>
              <a:ext uri="{FF2B5EF4-FFF2-40B4-BE49-F238E27FC236}">
                <a16:creationId xmlns:a16="http://schemas.microsoft.com/office/drawing/2014/main" id="{B0D4F434-CE5B-EDF0-AD05-6B1D19227E3B}"/>
              </a:ext>
            </a:extLst>
          </p:cNvPr>
          <p:cNvSpPr txBox="1"/>
          <p:nvPr/>
        </p:nvSpPr>
        <p:spPr>
          <a:xfrm>
            <a:off x="1041991" y="3771659"/>
            <a:ext cx="4584111" cy="1392010"/>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生産物</a:t>
            </a:r>
            <a:r>
              <a:rPr lang="en-US" altLang="ja-JP" sz="1400">
                <a:solidFill>
                  <a:schemeClr val="tx1"/>
                </a:solidFill>
                <a:latin typeface="Meiryo UI" panose="020B0604030504040204" pitchFamily="50" charset="-128"/>
                <a:ea typeface="Meiryo UI" panose="020B0604030504040204" pitchFamily="50" charset="-128"/>
              </a:rPr>
              <a:t>A</a:t>
            </a:r>
            <a:r>
              <a:rPr lang="ja-JP" altLang="en-US" sz="1400">
                <a:solidFill>
                  <a:schemeClr val="tx1"/>
                </a:solidFill>
                <a:latin typeface="Meiryo UI" panose="020B0604030504040204" pitchFamily="50" charset="-128"/>
                <a:ea typeface="Meiryo UI" panose="020B0604030504040204" pitchFamily="50" charset="-128"/>
              </a:rPr>
              <a:t>：</a:t>
            </a:r>
            <a:r>
              <a:rPr lang="en-US" altLang="ja-JP" sz="1400" err="1">
                <a:solidFill>
                  <a:schemeClr val="tx1"/>
                </a:solidFill>
                <a:latin typeface="Meiryo UI" panose="020B0604030504040204" pitchFamily="50" charset="-128"/>
                <a:ea typeface="Meiryo UI" panose="020B0604030504040204" pitchFamily="50" charset="-128"/>
              </a:rPr>
              <a:t>xxt</a:t>
            </a:r>
            <a:r>
              <a:rPr lang="en-US" altLang="ja-JP" sz="1400">
                <a:solidFill>
                  <a:schemeClr val="tx1"/>
                </a:solidFill>
                <a:latin typeface="Meiryo UI" panose="020B0604030504040204" pitchFamily="50" charset="-128"/>
                <a:ea typeface="Meiryo UI" panose="020B0604030504040204" pitchFamily="50" charset="-128"/>
              </a:rPr>
              <a:t>/</a:t>
            </a:r>
            <a:r>
              <a:rPr lang="ja-JP" altLang="en-US" sz="1400">
                <a:solidFill>
                  <a:schemeClr val="tx1"/>
                </a:solidFill>
                <a:latin typeface="Meiryo UI" panose="020B0604030504040204" pitchFamily="50" charset="-128"/>
                <a:ea typeface="Meiryo UI" panose="020B0604030504040204" pitchFamily="50" charset="-128"/>
              </a:rPr>
              <a:t>年</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生産物</a:t>
            </a:r>
            <a:r>
              <a:rPr lang="en-US" altLang="ja-JP" sz="1400">
                <a:solidFill>
                  <a:schemeClr val="tx1"/>
                </a:solidFill>
                <a:latin typeface="Meiryo UI" panose="020B0604030504040204" pitchFamily="50" charset="-128"/>
                <a:ea typeface="Meiryo UI" panose="020B0604030504040204" pitchFamily="50" charset="-128"/>
              </a:rPr>
              <a:t>B</a:t>
            </a:r>
            <a:r>
              <a:rPr lang="ja-JP" altLang="en-US" sz="1400">
                <a:solidFill>
                  <a:schemeClr val="tx1"/>
                </a:solidFill>
                <a:latin typeface="Meiryo UI" panose="020B0604030504040204" pitchFamily="50" charset="-128"/>
                <a:ea typeface="Meiryo UI" panose="020B0604030504040204" pitchFamily="50" charset="-128"/>
              </a:rPr>
              <a:t>：</a:t>
            </a:r>
            <a:r>
              <a:rPr lang="en-US" altLang="ja-JP" sz="1400" err="1">
                <a:solidFill>
                  <a:schemeClr val="tx1"/>
                </a:solidFill>
                <a:latin typeface="Meiryo UI" panose="020B0604030504040204" pitchFamily="50" charset="-128"/>
                <a:ea typeface="Meiryo UI" panose="020B0604030504040204" pitchFamily="50" charset="-128"/>
              </a:rPr>
              <a:t>xxt</a:t>
            </a:r>
            <a:r>
              <a:rPr lang="en-US" altLang="ja-JP" sz="1400">
                <a:solidFill>
                  <a:schemeClr val="tx1"/>
                </a:solidFill>
                <a:latin typeface="Meiryo UI" panose="020B0604030504040204" pitchFamily="50" charset="-128"/>
                <a:ea typeface="Meiryo UI" panose="020B0604030504040204" pitchFamily="50" charset="-128"/>
              </a:rPr>
              <a:t>/</a:t>
            </a:r>
            <a:r>
              <a:rPr lang="ja-JP" altLang="en-US" sz="1400">
                <a:solidFill>
                  <a:schemeClr val="tx1"/>
                </a:solidFill>
                <a:latin typeface="Meiryo UI" panose="020B0604030504040204" pitchFamily="50" charset="-128"/>
                <a:ea typeface="Meiryo UI" panose="020B0604030504040204" pitchFamily="50" charset="-128"/>
              </a:rPr>
              <a:t>年</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42" name="TextBox 40">
            <a:extLst>
              <a:ext uri="{FF2B5EF4-FFF2-40B4-BE49-F238E27FC236}">
                <a16:creationId xmlns:a16="http://schemas.microsoft.com/office/drawing/2014/main" id="{0C6C5075-F2CE-1143-DA65-79FBA23FCE85}"/>
              </a:ext>
            </a:extLst>
          </p:cNvPr>
          <p:cNvSpPr txBox="1"/>
          <p:nvPr/>
        </p:nvSpPr>
        <p:spPr>
          <a:xfrm>
            <a:off x="156001" y="1555981"/>
            <a:ext cx="2806940" cy="662724"/>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間接補助事業における製造プロセス転換による</a:t>
            </a:r>
            <a:r>
              <a:rPr kumimoji="1" lang="en-US" altLang="ja-JP"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CO2</a:t>
            </a:r>
            <a:r>
              <a:rPr kumimoji="1" lang="ja-JP" altLang="en-US"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削減率（目標値）</a:t>
            </a:r>
            <a:endParaRPr kumimoji="1" lang="en-US" altLang="ja-JP"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700">
                <a:solidFill>
                  <a:prstClr val="black"/>
                </a:solidFill>
                <a:latin typeface="Meiryo UI" panose="020B0604030504040204" pitchFamily="50" charset="-128"/>
                <a:ea typeface="Meiryo UI" panose="020B0604030504040204" pitchFamily="50" charset="-128"/>
              </a:rPr>
              <a:t>※</a:t>
            </a:r>
            <a:r>
              <a:rPr kumimoji="1" lang="ja-JP" altLang="en-US" sz="7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原材料調達から製造・廃棄までのライフサイクル全体を通じたもの</a:t>
            </a:r>
            <a:endParaRPr kumimoji="1" lang="en-US" altLang="ja-JP" sz="7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43" name="TextBox 40">
            <a:extLst>
              <a:ext uri="{FF2B5EF4-FFF2-40B4-BE49-F238E27FC236}">
                <a16:creationId xmlns:a16="http://schemas.microsoft.com/office/drawing/2014/main" id="{5E5BC234-3729-4100-6B08-E69D7FF2E0C2}"/>
              </a:ext>
            </a:extLst>
          </p:cNvPr>
          <p:cNvSpPr txBox="1"/>
          <p:nvPr/>
        </p:nvSpPr>
        <p:spPr>
          <a:xfrm>
            <a:off x="3038901" y="1555981"/>
            <a:ext cx="2587202" cy="662724"/>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トン</a:t>
            </a:r>
            <a:r>
              <a:rPr kumimoji="1" lang="en-US" altLang="ja-JP" sz="1400">
                <a:solidFill>
                  <a:schemeClr val="tx1"/>
                </a:solidFill>
                <a:latin typeface="Meiryo UI" panose="020B0604030504040204" pitchFamily="50" charset="-128"/>
                <a:ea typeface="Meiryo UI" panose="020B0604030504040204" pitchFamily="50" charset="-128"/>
              </a:rPr>
              <a:t>CO2/</a:t>
            </a:r>
            <a:r>
              <a:rPr kumimoji="1" lang="ja-JP" altLang="en-US" sz="1400">
                <a:solidFill>
                  <a:schemeClr val="tx1"/>
                </a:solidFill>
                <a:latin typeface="Meiryo UI" panose="020B0604030504040204" pitchFamily="50" charset="-128"/>
                <a:ea typeface="Meiryo UI" panose="020B0604030504040204" pitchFamily="50" charset="-128"/>
              </a:rPr>
              <a:t>年削減</a:t>
            </a:r>
            <a:br>
              <a:rPr kumimoji="1" lang="ja-JP" altLang="en-US" sz="1400">
                <a:solidFill>
                  <a:schemeClr val="tx1"/>
                </a:solidFill>
                <a:latin typeface="Meiryo UI" panose="020B0604030504040204" pitchFamily="50" charset="-128"/>
                <a:ea typeface="Meiryo UI" panose="020B0604030504040204" pitchFamily="50" charset="-128"/>
              </a:rPr>
            </a:br>
            <a:r>
              <a:rPr kumimoji="1" lang="ja-JP" altLang="en-US" sz="1400">
                <a:solidFill>
                  <a:schemeClr val="tx1"/>
                </a:solidFill>
                <a:latin typeface="Meiryo UI" panose="020B0604030504040204" pitchFamily="50" charset="-128"/>
                <a:ea typeface="Meiryo UI" panose="020B0604030504040204" pitchFamily="50" charset="-128"/>
              </a:rPr>
              <a:t>（</a:t>
            </a: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年度比</a:t>
            </a: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減）</a:t>
            </a:r>
          </a:p>
        </p:txBody>
      </p:sp>
      <p:sp>
        <p:nvSpPr>
          <p:cNvPr id="44" name="TextBox 40">
            <a:extLst>
              <a:ext uri="{FF2B5EF4-FFF2-40B4-BE49-F238E27FC236}">
                <a16:creationId xmlns:a16="http://schemas.microsoft.com/office/drawing/2014/main" id="{A0AF1416-7A5F-04DC-545D-421469438E40}"/>
              </a:ext>
            </a:extLst>
          </p:cNvPr>
          <p:cNvSpPr txBox="1"/>
          <p:nvPr/>
        </p:nvSpPr>
        <p:spPr>
          <a:xfrm>
            <a:off x="5769884" y="1551334"/>
            <a:ext cx="796017" cy="3612335"/>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a:solidFill>
                  <a:schemeClr val="tx1"/>
                </a:solidFill>
                <a:latin typeface="Meiryo UI" panose="020B0604030504040204" pitchFamily="50" charset="-128"/>
                <a:ea typeface="Meiryo UI" panose="020B0604030504040204" pitchFamily="50" charset="-128"/>
              </a:rPr>
              <a:t>導出</a:t>
            </a:r>
            <a:endParaRPr lang="en-US" altLang="ja-JP" sz="1400">
              <a:solidFill>
                <a:schemeClr val="tx1"/>
              </a:solidFill>
              <a:latin typeface="Meiryo UI" panose="020B0604030504040204" pitchFamily="50" charset="-128"/>
              <a:ea typeface="Meiryo UI" panose="020B0604030504040204" pitchFamily="50" charset="-128"/>
            </a:endParaRPr>
          </a:p>
          <a:p>
            <a:pPr algn="ctr"/>
            <a:r>
              <a:rPr lang="ja-JP" altLang="en-US" sz="1400">
                <a:solidFill>
                  <a:schemeClr val="tx1"/>
                </a:solidFill>
                <a:latin typeface="Meiryo UI" panose="020B0604030504040204" pitchFamily="50" charset="-128"/>
                <a:ea typeface="Meiryo UI" panose="020B0604030504040204" pitchFamily="50" charset="-128"/>
              </a:rPr>
              <a:t>根拠</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45" name="TextBox 40">
            <a:extLst>
              <a:ext uri="{FF2B5EF4-FFF2-40B4-BE49-F238E27FC236}">
                <a16:creationId xmlns:a16="http://schemas.microsoft.com/office/drawing/2014/main" id="{F9DDB159-19A5-7EB6-8574-31EE95243406}"/>
              </a:ext>
            </a:extLst>
          </p:cNvPr>
          <p:cNvSpPr txBox="1"/>
          <p:nvPr/>
        </p:nvSpPr>
        <p:spPr>
          <a:xfrm>
            <a:off x="6655874" y="1551334"/>
            <a:ext cx="5380125" cy="3612335"/>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（導出過程）</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a:t>
            </a:r>
            <a:r>
              <a:rPr kumimoji="1" lang="en-US" altLang="ja-JP" sz="1400">
                <a:solidFill>
                  <a:schemeClr val="tx1"/>
                </a:solidFill>
                <a:latin typeface="Meiryo UI" panose="020B0604030504040204" pitchFamily="50" charset="-128"/>
                <a:ea typeface="Meiryo UI" panose="020B0604030504040204" pitchFamily="50" charset="-128"/>
              </a:rPr>
              <a:t>x</a:t>
            </a:r>
          </a:p>
          <a:p>
            <a:pPr marL="285750" indent="-285750">
              <a:buFont typeface="Arial" panose="020B0604020202020204" pitchFamily="34" charset="0"/>
              <a:buChar char="•"/>
            </a:pPr>
            <a:endParaRPr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（出典）</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a:t>
            </a:r>
          </a:p>
        </p:txBody>
      </p:sp>
      <p:sp>
        <p:nvSpPr>
          <p:cNvPr id="46" name="TextBox 40">
            <a:extLst>
              <a:ext uri="{FF2B5EF4-FFF2-40B4-BE49-F238E27FC236}">
                <a16:creationId xmlns:a16="http://schemas.microsoft.com/office/drawing/2014/main" id="{7F70441B-55DE-06DE-D31C-2B88A71679B8}"/>
              </a:ext>
            </a:extLst>
          </p:cNvPr>
          <p:cNvSpPr txBox="1"/>
          <p:nvPr/>
        </p:nvSpPr>
        <p:spPr>
          <a:xfrm>
            <a:off x="156001" y="3270859"/>
            <a:ext cx="2806940" cy="450246"/>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a:solidFill>
                  <a:schemeClr val="tx1"/>
                </a:solidFill>
                <a:latin typeface="Meiryo UI" panose="020B0604030504040204" pitchFamily="50" charset="-128"/>
                <a:ea typeface="Meiryo UI" panose="020B0604030504040204" pitchFamily="50" charset="-128"/>
              </a:rPr>
              <a:t>報告</a:t>
            </a:r>
            <a:r>
              <a:rPr kumimoji="1" lang="ja-JP" altLang="en-US" sz="1400">
                <a:solidFill>
                  <a:schemeClr val="tx1"/>
                </a:solidFill>
                <a:latin typeface="Meiryo UI" panose="020B0604030504040204" pitchFamily="50" charset="-128"/>
                <a:ea typeface="Meiryo UI" panose="020B0604030504040204" pitchFamily="50" charset="-128"/>
              </a:rPr>
              <a:t>年度</a:t>
            </a:r>
            <a:endParaRPr kumimoji="1" lang="en-US" altLang="ja-JP" sz="1400">
              <a:solidFill>
                <a:schemeClr val="tx1"/>
              </a:solidFill>
              <a:latin typeface="Meiryo UI" panose="020B0604030504040204" pitchFamily="50" charset="-128"/>
              <a:ea typeface="Meiryo UI" panose="020B0604030504040204" pitchFamily="50" charset="-128"/>
            </a:endParaRPr>
          </a:p>
          <a:p>
            <a:pPr algn="ctr"/>
            <a:r>
              <a:rPr kumimoji="1" lang="en-US" altLang="ja-JP" sz="1050">
                <a:solidFill>
                  <a:schemeClr val="tx1"/>
                </a:solidFill>
                <a:latin typeface="Meiryo UI" panose="020B0604030504040204" pitchFamily="50" charset="-128"/>
                <a:ea typeface="Meiryo UI" panose="020B0604030504040204" pitchFamily="50" charset="-128"/>
              </a:rPr>
              <a:t>※</a:t>
            </a:r>
            <a:r>
              <a:rPr kumimoji="1" lang="ja-JP" altLang="en-US" sz="1050">
                <a:solidFill>
                  <a:schemeClr val="tx1"/>
                </a:solidFill>
                <a:latin typeface="Meiryo UI" panose="020B0604030504040204" pitchFamily="50" charset="-128"/>
                <a:ea typeface="Meiryo UI" panose="020B0604030504040204" pitchFamily="50" charset="-128"/>
              </a:rPr>
              <a:t>通年で商用生産開始</a:t>
            </a:r>
            <a:r>
              <a:rPr lang="ja-JP" altLang="en-US" sz="1050">
                <a:solidFill>
                  <a:schemeClr val="tx1"/>
                </a:solidFill>
                <a:latin typeface="Meiryo UI" panose="020B0604030504040204" pitchFamily="50" charset="-128"/>
                <a:ea typeface="Meiryo UI" panose="020B0604030504040204" pitchFamily="50" charset="-128"/>
              </a:rPr>
              <a:t>する</a:t>
            </a:r>
            <a:r>
              <a:rPr kumimoji="1" lang="ja-JP" altLang="en-US" sz="1050">
                <a:solidFill>
                  <a:schemeClr val="tx1"/>
                </a:solidFill>
                <a:latin typeface="Meiryo UI" panose="020B0604030504040204" pitchFamily="50" charset="-128"/>
                <a:ea typeface="Meiryo UI" panose="020B0604030504040204" pitchFamily="50" charset="-128"/>
              </a:rPr>
              <a:t>年度の翌年度</a:t>
            </a:r>
            <a:endParaRPr kumimoji="1" lang="en-US" sz="1050">
              <a:solidFill>
                <a:schemeClr val="tx1"/>
              </a:solidFill>
              <a:latin typeface="Meiryo UI" panose="020B0604030504040204" pitchFamily="50" charset="-128"/>
              <a:ea typeface="Meiryo UI" panose="020B0604030504040204" pitchFamily="50" charset="-128"/>
            </a:endParaRPr>
          </a:p>
        </p:txBody>
      </p:sp>
      <p:sp>
        <p:nvSpPr>
          <p:cNvPr id="47" name="TextBox 40">
            <a:extLst>
              <a:ext uri="{FF2B5EF4-FFF2-40B4-BE49-F238E27FC236}">
                <a16:creationId xmlns:a16="http://schemas.microsoft.com/office/drawing/2014/main" id="{7381F995-67D4-A385-E444-71B3B15D38BE}"/>
              </a:ext>
            </a:extLst>
          </p:cNvPr>
          <p:cNvSpPr txBox="1"/>
          <p:nvPr/>
        </p:nvSpPr>
        <p:spPr>
          <a:xfrm>
            <a:off x="3038901" y="3270859"/>
            <a:ext cx="2587202" cy="450246"/>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年度</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48" name="TextBox 40">
            <a:extLst>
              <a:ext uri="{FF2B5EF4-FFF2-40B4-BE49-F238E27FC236}">
                <a16:creationId xmlns:a16="http://schemas.microsoft.com/office/drawing/2014/main" id="{512D5D88-27E4-4AF2-F8EF-1172AAFC9A63}"/>
              </a:ext>
            </a:extLst>
          </p:cNvPr>
          <p:cNvSpPr txBox="1"/>
          <p:nvPr/>
        </p:nvSpPr>
        <p:spPr>
          <a:xfrm>
            <a:off x="156001" y="5214224"/>
            <a:ext cx="796017" cy="139201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原料</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49" name="TextBox 40">
            <a:extLst>
              <a:ext uri="{FF2B5EF4-FFF2-40B4-BE49-F238E27FC236}">
                <a16:creationId xmlns:a16="http://schemas.microsoft.com/office/drawing/2014/main" id="{7F96AA79-4562-256C-DD0E-C19751E26DB5}"/>
              </a:ext>
            </a:extLst>
          </p:cNvPr>
          <p:cNvSpPr txBox="1"/>
          <p:nvPr/>
        </p:nvSpPr>
        <p:spPr>
          <a:xfrm>
            <a:off x="1041991" y="5214224"/>
            <a:ext cx="4584111" cy="1392010"/>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原料</a:t>
            </a:r>
            <a:r>
              <a:rPr lang="en-US" altLang="ja-JP" sz="1400">
                <a:solidFill>
                  <a:schemeClr val="tx1"/>
                </a:solidFill>
                <a:latin typeface="Meiryo UI" panose="020B0604030504040204" pitchFamily="50" charset="-128"/>
                <a:ea typeface="Meiryo UI" panose="020B0604030504040204" pitchFamily="50" charset="-128"/>
              </a:rPr>
              <a:t>A</a:t>
            </a:r>
            <a:r>
              <a:rPr lang="ja-JP" altLang="en-US" sz="1400">
                <a:solidFill>
                  <a:schemeClr val="tx1"/>
                </a:solidFill>
                <a:latin typeface="Meiryo UI" panose="020B0604030504040204" pitchFamily="50" charset="-128"/>
                <a:ea typeface="Meiryo UI" panose="020B0604030504040204" pitchFamily="50" charset="-128"/>
              </a:rPr>
              <a:t>：</a:t>
            </a:r>
            <a:r>
              <a:rPr lang="en-US" altLang="ja-JP" sz="1400" err="1">
                <a:solidFill>
                  <a:schemeClr val="tx1"/>
                </a:solidFill>
                <a:latin typeface="Meiryo UI" panose="020B0604030504040204" pitchFamily="50" charset="-128"/>
                <a:ea typeface="Meiryo UI" panose="020B0604030504040204" pitchFamily="50" charset="-128"/>
              </a:rPr>
              <a:t>xxt</a:t>
            </a:r>
            <a:r>
              <a:rPr lang="en-US" altLang="ja-JP" sz="1400">
                <a:solidFill>
                  <a:schemeClr val="tx1"/>
                </a:solidFill>
                <a:latin typeface="Meiryo UI" panose="020B0604030504040204" pitchFamily="50" charset="-128"/>
                <a:ea typeface="Meiryo UI" panose="020B0604030504040204" pitchFamily="50" charset="-128"/>
              </a:rPr>
              <a:t>/</a:t>
            </a:r>
            <a:r>
              <a:rPr lang="ja-JP" altLang="en-US" sz="1400">
                <a:solidFill>
                  <a:schemeClr val="tx1"/>
                </a:solidFill>
                <a:latin typeface="Meiryo UI" panose="020B0604030504040204" pitchFamily="50" charset="-128"/>
                <a:ea typeface="Meiryo UI" panose="020B0604030504040204" pitchFamily="50" charset="-128"/>
              </a:rPr>
              <a:t>年</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原料</a:t>
            </a:r>
            <a:r>
              <a:rPr lang="en-US" altLang="ja-JP" sz="1400">
                <a:solidFill>
                  <a:schemeClr val="tx1"/>
                </a:solidFill>
                <a:latin typeface="Meiryo UI" panose="020B0604030504040204" pitchFamily="50" charset="-128"/>
                <a:ea typeface="Meiryo UI" panose="020B0604030504040204" pitchFamily="50" charset="-128"/>
              </a:rPr>
              <a:t>B</a:t>
            </a:r>
            <a:r>
              <a:rPr lang="ja-JP" altLang="en-US" sz="1400">
                <a:solidFill>
                  <a:schemeClr val="tx1"/>
                </a:solidFill>
                <a:latin typeface="Meiryo UI" panose="020B0604030504040204" pitchFamily="50" charset="-128"/>
                <a:ea typeface="Meiryo UI" panose="020B0604030504040204" pitchFamily="50" charset="-128"/>
              </a:rPr>
              <a:t>：</a:t>
            </a:r>
            <a:r>
              <a:rPr lang="en-US" altLang="ja-JP" sz="1400" err="1">
                <a:solidFill>
                  <a:schemeClr val="tx1"/>
                </a:solidFill>
                <a:latin typeface="Meiryo UI" panose="020B0604030504040204" pitchFamily="50" charset="-128"/>
                <a:ea typeface="Meiryo UI" panose="020B0604030504040204" pitchFamily="50" charset="-128"/>
              </a:rPr>
              <a:t>xxt</a:t>
            </a:r>
            <a:r>
              <a:rPr lang="en-US" altLang="ja-JP" sz="1400">
                <a:solidFill>
                  <a:schemeClr val="tx1"/>
                </a:solidFill>
                <a:latin typeface="Meiryo UI" panose="020B0604030504040204" pitchFamily="50" charset="-128"/>
                <a:ea typeface="Meiryo UI" panose="020B0604030504040204" pitchFamily="50" charset="-128"/>
              </a:rPr>
              <a:t>/</a:t>
            </a:r>
            <a:r>
              <a:rPr lang="ja-JP" altLang="en-US" sz="1400">
                <a:solidFill>
                  <a:schemeClr val="tx1"/>
                </a:solidFill>
                <a:latin typeface="Meiryo UI" panose="020B0604030504040204" pitchFamily="50" charset="-128"/>
                <a:ea typeface="Meiryo UI" panose="020B0604030504040204" pitchFamily="50" charset="-128"/>
              </a:rPr>
              <a:t>年</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50" name="TextBox 40">
            <a:extLst>
              <a:ext uri="{FF2B5EF4-FFF2-40B4-BE49-F238E27FC236}">
                <a16:creationId xmlns:a16="http://schemas.microsoft.com/office/drawing/2014/main" id="{7DD14D96-8055-4BB2-B929-EAC5E8B4E889}"/>
              </a:ext>
            </a:extLst>
          </p:cNvPr>
          <p:cNvSpPr txBox="1"/>
          <p:nvPr/>
        </p:nvSpPr>
        <p:spPr>
          <a:xfrm>
            <a:off x="5769884" y="5214224"/>
            <a:ext cx="796017" cy="139201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排出量</a:t>
            </a:r>
            <a:endParaRPr kumimoji="1" lang="en-US" altLang="ja-JP" sz="1400">
              <a:solidFill>
                <a:schemeClr val="tx1"/>
              </a:solidFill>
              <a:latin typeface="Meiryo UI" panose="020B0604030504040204" pitchFamily="50" charset="-128"/>
              <a:ea typeface="Meiryo UI" panose="020B0604030504040204" pitchFamily="50" charset="-128"/>
            </a:endParaRPr>
          </a:p>
          <a:p>
            <a:pPr algn="ctr"/>
            <a:r>
              <a:rPr kumimoji="1" lang="ja-JP" altLang="en-US" sz="1400">
                <a:solidFill>
                  <a:schemeClr val="tx1"/>
                </a:solidFill>
                <a:latin typeface="Meiryo UI" panose="020B0604030504040204" pitchFamily="50" charset="-128"/>
                <a:ea typeface="Meiryo UI" panose="020B0604030504040204" pitchFamily="50" charset="-128"/>
              </a:rPr>
              <a:t>削減</a:t>
            </a:r>
            <a:r>
              <a:rPr lang="ja-JP" altLang="en-US" sz="1400">
                <a:solidFill>
                  <a:schemeClr val="tx1"/>
                </a:solidFill>
                <a:latin typeface="Meiryo UI" panose="020B0604030504040204" pitchFamily="50" charset="-128"/>
                <a:ea typeface="Meiryo UI" panose="020B0604030504040204" pitchFamily="50" charset="-128"/>
              </a:rPr>
              <a:t>に</a:t>
            </a:r>
            <a:endParaRPr lang="en-US" altLang="ja-JP" sz="1400">
              <a:solidFill>
                <a:schemeClr val="tx1"/>
              </a:solidFill>
              <a:latin typeface="Meiryo UI" panose="020B0604030504040204" pitchFamily="50" charset="-128"/>
              <a:ea typeface="Meiryo UI" panose="020B0604030504040204" pitchFamily="50" charset="-128"/>
            </a:endParaRPr>
          </a:p>
          <a:p>
            <a:pPr algn="ctr"/>
            <a:r>
              <a:rPr kumimoji="1" lang="ja-JP" altLang="en-US" sz="1400">
                <a:solidFill>
                  <a:schemeClr val="tx1"/>
                </a:solidFill>
                <a:latin typeface="Meiryo UI" panose="020B0604030504040204" pitchFamily="50" charset="-128"/>
                <a:ea typeface="Meiryo UI" panose="020B0604030504040204" pitchFamily="50" charset="-128"/>
              </a:rPr>
              <a:t>向けた</a:t>
            </a:r>
            <a:endParaRPr kumimoji="1" lang="en-US" altLang="ja-JP" sz="1400">
              <a:solidFill>
                <a:schemeClr val="tx1"/>
              </a:solidFill>
              <a:latin typeface="Meiryo UI" panose="020B0604030504040204" pitchFamily="50" charset="-128"/>
              <a:ea typeface="Meiryo UI" panose="020B0604030504040204" pitchFamily="50" charset="-128"/>
            </a:endParaRPr>
          </a:p>
          <a:p>
            <a:pPr algn="ctr"/>
            <a:r>
              <a:rPr lang="ja-JP" altLang="en-US" sz="1400">
                <a:solidFill>
                  <a:schemeClr val="tx1"/>
                </a:solidFill>
                <a:latin typeface="Meiryo UI" panose="020B0604030504040204" pitchFamily="50" charset="-128"/>
                <a:ea typeface="Meiryo UI" panose="020B0604030504040204" pitchFamily="50" charset="-128"/>
              </a:rPr>
              <a:t>取組</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51" name="TextBox 40">
            <a:extLst>
              <a:ext uri="{FF2B5EF4-FFF2-40B4-BE49-F238E27FC236}">
                <a16:creationId xmlns:a16="http://schemas.microsoft.com/office/drawing/2014/main" id="{6EE5308B-D35B-3DC0-6088-4495C94932C0}"/>
              </a:ext>
            </a:extLst>
          </p:cNvPr>
          <p:cNvSpPr txBox="1"/>
          <p:nvPr/>
        </p:nvSpPr>
        <p:spPr>
          <a:xfrm>
            <a:off x="6655874" y="5214224"/>
            <a:ext cx="5380125" cy="1392010"/>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a:t>
            </a:r>
          </a:p>
        </p:txBody>
      </p:sp>
      <p:sp>
        <p:nvSpPr>
          <p:cNvPr id="4" name="正方形/長方形 3">
            <a:extLst>
              <a:ext uri="{FF2B5EF4-FFF2-40B4-BE49-F238E27FC236}">
                <a16:creationId xmlns:a16="http://schemas.microsoft.com/office/drawing/2014/main" id="{C478C2DE-6F93-8439-5E8F-D29B8A99F2BF}"/>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3" name="TextBox 40">
            <a:extLst>
              <a:ext uri="{FF2B5EF4-FFF2-40B4-BE49-F238E27FC236}">
                <a16:creationId xmlns:a16="http://schemas.microsoft.com/office/drawing/2014/main" id="{03E12FB0-AB0D-A0CA-B401-8C0C65819B20}"/>
              </a:ext>
            </a:extLst>
          </p:cNvPr>
          <p:cNvSpPr txBox="1"/>
          <p:nvPr/>
        </p:nvSpPr>
        <p:spPr>
          <a:xfrm>
            <a:off x="156001" y="2269259"/>
            <a:ext cx="2806940" cy="450246"/>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対象年度</a:t>
            </a:r>
            <a:endParaRPr kumimoji="1" lang="en-US" altLang="ja-JP" sz="1400">
              <a:solidFill>
                <a:schemeClr val="tx1"/>
              </a:solidFill>
              <a:latin typeface="Meiryo UI" panose="020B0604030504040204" pitchFamily="50" charset="-128"/>
              <a:ea typeface="Meiryo UI" panose="020B0604030504040204" pitchFamily="50" charset="-128"/>
            </a:endParaRPr>
          </a:p>
          <a:p>
            <a:pPr algn="ctr"/>
            <a:r>
              <a:rPr kumimoji="1" lang="en-US" altLang="ja-JP" sz="1050">
                <a:solidFill>
                  <a:schemeClr val="tx1"/>
                </a:solidFill>
                <a:latin typeface="Meiryo UI" panose="020B0604030504040204" pitchFamily="50" charset="-128"/>
                <a:ea typeface="Meiryo UI" panose="020B0604030504040204" pitchFamily="50" charset="-128"/>
              </a:rPr>
              <a:t>※</a:t>
            </a:r>
            <a:r>
              <a:rPr kumimoji="1" lang="ja-JP" altLang="en-US" sz="1050">
                <a:solidFill>
                  <a:schemeClr val="tx1"/>
                </a:solidFill>
                <a:latin typeface="Meiryo UI" panose="020B0604030504040204" pitchFamily="50" charset="-128"/>
                <a:ea typeface="Meiryo UI" panose="020B0604030504040204" pitchFamily="50" charset="-128"/>
              </a:rPr>
              <a:t>通年で商用生産開始</a:t>
            </a:r>
            <a:r>
              <a:rPr lang="ja-JP" altLang="en-US" sz="1050">
                <a:solidFill>
                  <a:schemeClr val="tx1"/>
                </a:solidFill>
                <a:latin typeface="Meiryo UI" panose="020B0604030504040204" pitchFamily="50" charset="-128"/>
                <a:ea typeface="Meiryo UI" panose="020B0604030504040204" pitchFamily="50" charset="-128"/>
              </a:rPr>
              <a:t>する</a:t>
            </a:r>
            <a:r>
              <a:rPr kumimoji="1" lang="ja-JP" altLang="en-US" sz="1050">
                <a:solidFill>
                  <a:schemeClr val="tx1"/>
                </a:solidFill>
                <a:latin typeface="Meiryo UI" panose="020B0604030504040204" pitchFamily="50" charset="-128"/>
                <a:ea typeface="Meiryo UI" panose="020B0604030504040204" pitchFamily="50" charset="-128"/>
              </a:rPr>
              <a:t>年度</a:t>
            </a:r>
            <a:endParaRPr kumimoji="1" lang="en-US" sz="1050">
              <a:solidFill>
                <a:schemeClr val="tx1"/>
              </a:solidFill>
              <a:latin typeface="Meiryo UI" panose="020B0604030504040204" pitchFamily="50" charset="-128"/>
              <a:ea typeface="Meiryo UI" panose="020B0604030504040204" pitchFamily="50" charset="-128"/>
            </a:endParaRPr>
          </a:p>
        </p:txBody>
      </p:sp>
      <p:sp>
        <p:nvSpPr>
          <p:cNvPr id="6" name="TextBox 40">
            <a:extLst>
              <a:ext uri="{FF2B5EF4-FFF2-40B4-BE49-F238E27FC236}">
                <a16:creationId xmlns:a16="http://schemas.microsoft.com/office/drawing/2014/main" id="{8B2CC2C9-5673-631E-C43B-EB2F28FEBD37}"/>
              </a:ext>
            </a:extLst>
          </p:cNvPr>
          <p:cNvSpPr txBox="1"/>
          <p:nvPr/>
        </p:nvSpPr>
        <p:spPr>
          <a:xfrm>
            <a:off x="3038901" y="2269259"/>
            <a:ext cx="2587202" cy="450246"/>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年度</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52" name="正方形/長方形 51">
            <a:extLst>
              <a:ext uri="{FF2B5EF4-FFF2-40B4-BE49-F238E27FC236}">
                <a16:creationId xmlns:a16="http://schemas.microsoft.com/office/drawing/2014/main" id="{ECA329F4-2031-9C17-6489-AD00A200E51E}"/>
              </a:ext>
            </a:extLst>
          </p:cNvPr>
          <p:cNvSpPr/>
          <p:nvPr/>
        </p:nvSpPr>
        <p:spPr>
          <a:xfrm>
            <a:off x="2161953" y="1711319"/>
            <a:ext cx="7868093" cy="3764066"/>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フォーマットに記載された全ての項目</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→「商用生産時における原材料調達から製造・廃棄までのライフサイクル全体を通じた</a:t>
            </a:r>
            <a:r>
              <a:rPr lang="en-US" altLang="ja-JP" sz="1400">
                <a:solidFill>
                  <a:srgbClr val="FF0000"/>
                </a:solidFill>
                <a:latin typeface="Meiryo UI" panose="020B0604030504040204" pitchFamily="50" charset="-128"/>
                <a:ea typeface="Meiryo UI" panose="020B0604030504040204" pitchFamily="50" charset="-128"/>
              </a:rPr>
              <a:t>CO2</a:t>
            </a:r>
            <a:r>
              <a:rPr lang="ja-JP" altLang="en-US" sz="1400">
                <a:solidFill>
                  <a:srgbClr val="FF0000"/>
                </a:solidFill>
                <a:latin typeface="Meiryo UI" panose="020B0604030504040204" pitchFamily="50" charset="-128"/>
                <a:ea typeface="Meiryo UI" panose="020B0604030504040204" pitchFamily="50" charset="-128"/>
              </a:rPr>
              <a:t>排出削減率</a:t>
            </a:r>
            <a:r>
              <a:rPr lang="en-US" altLang="ja-JP" sz="1400">
                <a:solidFill>
                  <a:srgbClr val="FF0000"/>
                </a:solidFill>
                <a:latin typeface="Meiryo UI" panose="020B0604030504040204" pitchFamily="50" charset="-128"/>
                <a:ea typeface="Meiryo UI" panose="020B0604030504040204" pitchFamily="50" charset="-128"/>
              </a:rPr>
              <a:t>50%</a:t>
            </a:r>
            <a:r>
              <a:rPr lang="ja-JP" altLang="en-US" sz="1400">
                <a:solidFill>
                  <a:srgbClr val="FF0000"/>
                </a:solidFill>
                <a:latin typeface="Meiryo UI" panose="020B0604030504040204" pitchFamily="50" charset="-128"/>
                <a:ea typeface="Meiryo UI" panose="020B0604030504040204" pitchFamily="50" charset="-128"/>
              </a:rPr>
              <a:t>以上」という製造プロセス転換における要件を踏まえて記載すること。</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そのうえで、導出根拠の導出過程には、エネルギー消費量やそれに対する排出原単位（排出量を示す係数）を基に排出削減量を導出した計算式を、出典には、排出原単位の出典及びデータベース元等を記載すること。</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そのうえで以下に留意すること。</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■第三者が削減量の算定を再現できるように、導出過程を明確に記載すること</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■導出の際に、自社特有の専門用語や数値等を使用した場合は、その意味についても説明すること</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■紙面が足りない場合には頁を追加すること</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また、「排出量削減に向けた取組」は、商用生産時の原材料調達から製造・廃棄までの「ライフサイクル全体」での</a:t>
            </a:r>
            <a:r>
              <a:rPr lang="en-US" altLang="ja-JP" sz="1400">
                <a:solidFill>
                  <a:srgbClr val="FF0000"/>
                </a:solidFill>
                <a:latin typeface="Meiryo UI" panose="020B0604030504040204" pitchFamily="50" charset="-128"/>
                <a:ea typeface="Meiryo UI" panose="020B0604030504040204" pitchFamily="50" charset="-128"/>
              </a:rPr>
              <a:t>CO2</a:t>
            </a:r>
            <a:r>
              <a:rPr lang="ja-JP" altLang="en-US" sz="1400">
                <a:solidFill>
                  <a:srgbClr val="FF0000"/>
                </a:solidFill>
                <a:latin typeface="Meiryo UI" panose="020B0604030504040204" pitchFamily="50" charset="-128"/>
                <a:ea typeface="Meiryo UI" panose="020B0604030504040204" pitchFamily="50" charset="-128"/>
              </a:rPr>
              <a:t>排出削減に向けてどのような取組を予定しているかを記載すること</a:t>
            </a:r>
            <a:endParaRPr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a:solidFill>
                <a:srgbClr val="FF0000"/>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3233874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6AD4D2-953B-F513-C7B1-C735004874A6}"/>
            </a:ext>
          </a:extLst>
        </p:cNvPr>
        <p:cNvGrpSpPr/>
        <p:nvPr/>
      </p:nvGrpSpPr>
      <p:grpSpPr>
        <a:xfrm>
          <a:off x="0" y="0"/>
          <a:ext cx="0" cy="0"/>
          <a:chOff x="0" y="0"/>
          <a:chExt cx="0" cy="0"/>
        </a:xfrm>
      </p:grpSpPr>
      <p:graphicFrame>
        <p:nvGraphicFramePr>
          <p:cNvPr id="38" name="think-cell data - do not delete" hidden="1">
            <a:extLst>
              <a:ext uri="{FF2B5EF4-FFF2-40B4-BE49-F238E27FC236}">
                <a16:creationId xmlns:a16="http://schemas.microsoft.com/office/drawing/2014/main" id="{4271B7CD-CBB1-A51B-50C0-6FE55F8A92FF}"/>
              </a:ext>
            </a:extLst>
          </p:cNvPr>
          <p:cNvGraphicFramePr>
            <a:graphicFrameLocks noChangeAspect="1"/>
          </p:cNvGraphicFramePr>
          <p:nvPr>
            <p:custDataLst>
              <p:tags r:id="rId1"/>
            </p:custDataLst>
            <p:extLst>
              <p:ext uri="{D42A27DB-BD31-4B8C-83A1-F6EECF244321}">
                <p14:modId xmlns:p14="http://schemas.microsoft.com/office/powerpoint/2010/main" val="94293271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561" imgH="561" progId="TCLayout.ActiveDocument.1">
                  <p:embed/>
                </p:oleObj>
              </mc:Choice>
              <mc:Fallback>
                <p:oleObj name="think-cellスライド" r:id="rId4" imgW="561" imgH="561" progId="TCLayout.ActiveDocument.1">
                  <p:embed/>
                  <p:pic>
                    <p:nvPicPr>
                      <p:cNvPr id="38" name="think-cell data - do not delete" hidden="1">
                        <a:extLst>
                          <a:ext uri="{FF2B5EF4-FFF2-40B4-BE49-F238E27FC236}">
                            <a16:creationId xmlns:a16="http://schemas.microsoft.com/office/drawing/2014/main" id="{4271B7CD-CBB1-A51B-50C0-6FE55F8A92FF}"/>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 name="テキスト ボックス 5">
            <a:extLst>
              <a:ext uri="{FF2B5EF4-FFF2-40B4-BE49-F238E27FC236}">
                <a16:creationId xmlns:a16="http://schemas.microsoft.com/office/drawing/2014/main" id="{8B80B6B1-41A5-E43D-6D4E-562EEA78ECBB}"/>
              </a:ext>
            </a:extLst>
          </p:cNvPr>
          <p:cNvSpPr txBox="1"/>
          <p:nvPr/>
        </p:nvSpPr>
        <p:spPr>
          <a:xfrm>
            <a:off x="6829582" y="2047625"/>
            <a:ext cx="372450" cy="1070805"/>
          </a:xfrm>
          <a:prstGeom prst="rect">
            <a:avLst/>
          </a:prstGeom>
          <a:solidFill>
            <a:schemeClr val="tx1">
              <a:lumMod val="50000"/>
              <a:lumOff val="50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none" lIns="91440" tIns="45720" rIns="91440" bIns="45720" numCol="1" spcCol="0" rtlCol="0" fromWordArt="0" anchor="ctr" anchorCtr="0" forceAA="0" compatLnSpc="1">
            <a:prstTxWarp prst="textNoShape">
              <a:avLst/>
            </a:prstTxWarp>
            <a:noAutofit/>
          </a:bodyPr>
          <a:lstStyle/>
          <a:p>
            <a:pPr algn="ctr"/>
            <a:r>
              <a:rPr lang="ja-JP" altLang="en-US" sz="1200">
                <a:solidFill>
                  <a:schemeClr val="bg1"/>
                </a:solidFill>
                <a:latin typeface="Meiryo UI" panose="020B0604030504040204" pitchFamily="50" charset="-128"/>
                <a:ea typeface="Meiryo UI" panose="020B0604030504040204" pitchFamily="50" charset="-128"/>
              </a:rPr>
              <a:t>実施場所・</a:t>
            </a:r>
            <a:endParaRPr lang="en-US" altLang="ja-JP" sz="1200">
              <a:solidFill>
                <a:schemeClr val="bg1"/>
              </a:solidFill>
              <a:latin typeface="Meiryo UI" panose="020B0604030504040204" pitchFamily="50" charset="-128"/>
              <a:ea typeface="Meiryo UI" panose="020B0604030504040204" pitchFamily="50" charset="-128"/>
            </a:endParaRPr>
          </a:p>
          <a:p>
            <a:pPr algn="ctr"/>
            <a:r>
              <a:rPr lang="ja-JP" altLang="en-US" sz="1200">
                <a:solidFill>
                  <a:schemeClr val="bg1"/>
                </a:solidFill>
                <a:latin typeface="Meiryo UI" panose="020B0604030504040204" pitchFamily="50" charset="-128"/>
                <a:ea typeface="Meiryo UI" panose="020B0604030504040204" pitchFamily="50" charset="-128"/>
              </a:rPr>
              <a:t>対象設備</a:t>
            </a:r>
            <a:endParaRPr kumimoji="1" lang="ja-JP" altLang="en-US" sz="1200">
              <a:solidFill>
                <a:schemeClr val="bg1"/>
              </a:solidFill>
              <a:latin typeface="Meiryo UI" panose="020B0604030504040204" pitchFamily="50" charset="-128"/>
              <a:ea typeface="Meiryo UI" panose="020B0604030504040204" pitchFamily="50" charset="-128"/>
            </a:endParaRPr>
          </a:p>
        </p:txBody>
      </p:sp>
      <p:sp>
        <p:nvSpPr>
          <p:cNvPr id="44" name="テキスト ボックス 43">
            <a:extLst>
              <a:ext uri="{FF2B5EF4-FFF2-40B4-BE49-F238E27FC236}">
                <a16:creationId xmlns:a16="http://schemas.microsoft.com/office/drawing/2014/main" id="{0B2EDDD0-B116-BD41-928D-411F0B6ACF88}"/>
              </a:ext>
            </a:extLst>
          </p:cNvPr>
          <p:cNvSpPr txBox="1"/>
          <p:nvPr/>
        </p:nvSpPr>
        <p:spPr>
          <a:xfrm>
            <a:off x="7283160" y="2614429"/>
            <a:ext cx="912650"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対象設備</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
        <p:nvSpPr>
          <p:cNvPr id="26" name="Title 1">
            <a:extLst>
              <a:ext uri="{FF2B5EF4-FFF2-40B4-BE49-F238E27FC236}">
                <a16:creationId xmlns:a16="http://schemas.microsoft.com/office/drawing/2014/main" id="{921EF417-9691-3E0A-9F10-33C5AD2A0EDB}"/>
              </a:ext>
            </a:extLst>
          </p:cNvPr>
          <p:cNvSpPr txBox="1">
            <a:spLocks/>
          </p:cNvSpPr>
          <p:nvPr/>
        </p:nvSpPr>
        <p:spPr>
          <a:xfrm>
            <a:off x="180000" y="265563"/>
            <a:ext cx="11246652" cy="332399"/>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本応募申請の概要</a:t>
            </a:r>
            <a:endParaRPr kumimoji="1" lang="en-US" altLang="ja-JP">
              <a:solidFill>
                <a:schemeClr val="tx1"/>
              </a:solidFill>
            </a:endParaRPr>
          </a:p>
        </p:txBody>
      </p:sp>
      <p:cxnSp>
        <p:nvCxnSpPr>
          <p:cNvPr id="28" name="直線コネクタ 27">
            <a:extLst>
              <a:ext uri="{FF2B5EF4-FFF2-40B4-BE49-F238E27FC236}">
                <a16:creationId xmlns:a16="http://schemas.microsoft.com/office/drawing/2014/main" id="{013C2243-91F6-1453-5FCD-EEFD0A497A3E}"/>
              </a:ext>
            </a:extLst>
          </p:cNvPr>
          <p:cNvCxnSpPr>
            <a:cxnSpLocks/>
          </p:cNvCxnSpPr>
          <p:nvPr/>
        </p:nvCxnSpPr>
        <p:spPr>
          <a:xfrm flipV="1">
            <a:off x="156000" y="667632"/>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 name="テキスト ボックス 3">
            <a:extLst>
              <a:ext uri="{FF2B5EF4-FFF2-40B4-BE49-F238E27FC236}">
                <a16:creationId xmlns:a16="http://schemas.microsoft.com/office/drawing/2014/main" id="{B230CF6F-0827-4024-8626-210F12C27156}"/>
              </a:ext>
            </a:extLst>
          </p:cNvPr>
          <p:cNvSpPr txBox="1"/>
          <p:nvPr/>
        </p:nvSpPr>
        <p:spPr>
          <a:xfrm>
            <a:off x="633577" y="1423052"/>
            <a:ext cx="1366227" cy="1876674"/>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間接補助事業の</a:t>
            </a:r>
            <a:endParaRPr lang="en-US" altLang="ja-JP" sz="1200">
              <a:solidFill>
                <a:schemeClr val="tx1"/>
              </a:solidFill>
              <a:latin typeface="Meiryo UI" panose="020B0604030504040204" pitchFamily="50" charset="-128"/>
              <a:ea typeface="Meiryo UI" panose="020B0604030504040204" pitchFamily="50" charset="-128"/>
            </a:endParaRPr>
          </a:p>
          <a:p>
            <a:pPr algn="ctr"/>
            <a:r>
              <a:rPr kumimoji="1" lang="ja-JP" altLang="en-US" sz="1200">
                <a:solidFill>
                  <a:schemeClr val="tx1"/>
                </a:solidFill>
                <a:latin typeface="Meiryo UI" panose="020B0604030504040204" pitchFamily="50" charset="-128"/>
                <a:ea typeface="Meiryo UI" panose="020B0604030504040204" pitchFamily="50" charset="-128"/>
              </a:rPr>
              <a:t>目的・実施内容</a:t>
            </a:r>
          </a:p>
        </p:txBody>
      </p:sp>
      <p:sp>
        <p:nvSpPr>
          <p:cNvPr id="17" name="正方形/長方形 16">
            <a:extLst>
              <a:ext uri="{FF2B5EF4-FFF2-40B4-BE49-F238E27FC236}">
                <a16:creationId xmlns:a16="http://schemas.microsoft.com/office/drawing/2014/main" id="{36DE2EC1-0501-476F-5B3A-C958310E7D56}"/>
              </a:ext>
            </a:extLst>
          </p:cNvPr>
          <p:cNvSpPr/>
          <p:nvPr/>
        </p:nvSpPr>
        <p:spPr>
          <a:xfrm>
            <a:off x="2071886" y="1423052"/>
            <a:ext cx="4576564" cy="1866446"/>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（製造プロセス転換）</a:t>
            </a:r>
            <a:endParaRPr kumimoji="1" lang="en-US" altLang="ja-JP" sz="1200" dirty="0">
              <a:solidFill>
                <a:schemeClr val="tx1"/>
              </a:solidFill>
              <a:latin typeface="Meiryo UI" panose="020B0604030504040204" pitchFamily="50" charset="-128"/>
              <a:ea typeface="Meiryo UI" panose="020B0604030504040204" pitchFamily="50" charset="-128"/>
            </a:endParaRPr>
          </a:p>
          <a:p>
            <a:r>
              <a:rPr lang="en-US" altLang="ja-JP" sz="1200" dirty="0">
                <a:solidFill>
                  <a:schemeClr val="tx1"/>
                </a:solidFill>
                <a:latin typeface="Meiryo UI" panose="020B0604030504040204" pitchFamily="50" charset="-128"/>
                <a:ea typeface="Meiryo UI" panose="020B0604030504040204" pitchFamily="50" charset="-128"/>
              </a:rPr>
              <a:t>x</a:t>
            </a:r>
            <a:r>
              <a:rPr kumimoji="1" lang="en-US" altLang="ja-JP" sz="1200" dirty="0">
                <a:solidFill>
                  <a:schemeClr val="tx1"/>
                </a:solidFill>
                <a:latin typeface="Meiryo UI" panose="020B0604030504040204" pitchFamily="50" charset="-128"/>
                <a:ea typeface="Meiryo UI" panose="020B0604030504040204" pitchFamily="50" charset="-128"/>
              </a:rPr>
              <a:t>xx</a:t>
            </a:r>
          </a:p>
          <a:p>
            <a:endParaRPr lang="en-US" altLang="ja-JP" sz="1200" dirty="0">
              <a:solidFill>
                <a:schemeClr val="tx1"/>
              </a:solidFill>
              <a:latin typeface="Meiryo UI" panose="020B0604030504040204" pitchFamily="50" charset="-128"/>
              <a:ea typeface="Meiryo UI" panose="020B0604030504040204" pitchFamily="50" charset="-128"/>
            </a:endParaRPr>
          </a:p>
          <a:p>
            <a:r>
              <a:rPr kumimoji="1" lang="ja-JP" altLang="en-US" sz="1200" dirty="0">
                <a:solidFill>
                  <a:schemeClr val="tx1"/>
                </a:solidFill>
                <a:latin typeface="Meiryo UI" panose="020B0604030504040204" pitchFamily="50" charset="-128"/>
                <a:ea typeface="Meiryo UI" panose="020B0604030504040204" pitchFamily="50" charset="-128"/>
              </a:rPr>
              <a:t>（構造転換）</a:t>
            </a:r>
            <a:r>
              <a:rPr kumimoji="1" lang="en-US" altLang="ja-JP" sz="1200" dirty="0">
                <a:solidFill>
                  <a:schemeClr val="tx1"/>
                </a:solidFill>
                <a:latin typeface="Meiryo UI" panose="020B0604030504040204" pitchFamily="50" charset="-128"/>
                <a:ea typeface="Meiryo UI" panose="020B0604030504040204" pitchFamily="50" charset="-128"/>
              </a:rPr>
              <a:t>※</a:t>
            </a:r>
            <a:r>
              <a:rPr kumimoji="1" lang="ja-JP" altLang="en-US" sz="1200" dirty="0">
                <a:solidFill>
                  <a:schemeClr val="tx1"/>
                </a:solidFill>
                <a:latin typeface="Meiryo UI" panose="020B0604030504040204" pitchFamily="50" charset="-128"/>
                <a:ea typeface="Meiryo UI" panose="020B0604030504040204" pitchFamily="50" charset="-128"/>
              </a:rPr>
              <a:t>申請している場合のみ記載</a:t>
            </a:r>
            <a:endParaRPr kumimoji="1" lang="en-US" altLang="ja-JP" sz="1200" dirty="0">
              <a:solidFill>
                <a:schemeClr val="tx1"/>
              </a:solidFill>
              <a:latin typeface="Meiryo UI" panose="020B0604030504040204" pitchFamily="50" charset="-128"/>
              <a:ea typeface="Meiryo UI" panose="020B0604030504040204" pitchFamily="50" charset="-128"/>
            </a:endParaRPr>
          </a:p>
          <a:p>
            <a:r>
              <a:rPr lang="en-US" altLang="ja-JP" sz="1200" dirty="0">
                <a:solidFill>
                  <a:schemeClr val="tx1"/>
                </a:solidFill>
                <a:latin typeface="Meiryo UI" panose="020B0604030504040204" pitchFamily="50" charset="-128"/>
                <a:ea typeface="Meiryo UI" panose="020B0604030504040204" pitchFamily="50" charset="-128"/>
              </a:rPr>
              <a:t>xxx</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34" name="正方形/長方形 33">
            <a:extLst>
              <a:ext uri="{FF2B5EF4-FFF2-40B4-BE49-F238E27FC236}">
                <a16:creationId xmlns:a16="http://schemas.microsoft.com/office/drawing/2014/main" id="{3939AFE2-AEF2-028E-B13B-3DF472F2D425}"/>
              </a:ext>
            </a:extLst>
          </p:cNvPr>
          <p:cNvSpPr/>
          <p:nvPr/>
        </p:nvSpPr>
        <p:spPr>
          <a:xfrm>
            <a:off x="8290891" y="2047625"/>
            <a:ext cx="376644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35" name="正方形/長方形 34">
            <a:extLst>
              <a:ext uri="{FF2B5EF4-FFF2-40B4-BE49-F238E27FC236}">
                <a16:creationId xmlns:a16="http://schemas.microsoft.com/office/drawing/2014/main" id="{12F527ED-7A22-E9AF-11ED-FFA9F689E767}"/>
              </a:ext>
            </a:extLst>
          </p:cNvPr>
          <p:cNvSpPr/>
          <p:nvPr/>
        </p:nvSpPr>
        <p:spPr>
          <a:xfrm>
            <a:off x="8290891" y="2615535"/>
            <a:ext cx="376644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39" name="テキスト ボックス 38">
            <a:extLst>
              <a:ext uri="{FF2B5EF4-FFF2-40B4-BE49-F238E27FC236}">
                <a16:creationId xmlns:a16="http://schemas.microsoft.com/office/drawing/2014/main" id="{96D771C2-F647-70AB-DDBE-5D5D268AD1D0}"/>
              </a:ext>
            </a:extLst>
          </p:cNvPr>
          <p:cNvSpPr txBox="1"/>
          <p:nvPr/>
        </p:nvSpPr>
        <p:spPr>
          <a:xfrm>
            <a:off x="180000" y="856247"/>
            <a:ext cx="1008000" cy="504000"/>
          </a:xfrm>
          <a:prstGeom prst="rect">
            <a:avLst/>
          </a:prstGeom>
          <a:solidFill>
            <a:schemeClr val="tx1">
              <a:lumMod val="50000"/>
              <a:lumOff val="50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bg1"/>
                </a:solidFill>
                <a:latin typeface="Meiryo UI" panose="020B0604030504040204" pitchFamily="50" charset="-128"/>
                <a:ea typeface="Meiryo UI" panose="020B0604030504040204" pitchFamily="50" charset="-128"/>
              </a:rPr>
              <a:t>事業名称</a:t>
            </a:r>
          </a:p>
        </p:txBody>
      </p:sp>
      <p:sp>
        <p:nvSpPr>
          <p:cNvPr id="40" name="正方形/長方形 39">
            <a:extLst>
              <a:ext uri="{FF2B5EF4-FFF2-40B4-BE49-F238E27FC236}">
                <a16:creationId xmlns:a16="http://schemas.microsoft.com/office/drawing/2014/main" id="{BAACABB0-6C46-E1B1-2082-1982EB934AF4}"/>
              </a:ext>
            </a:extLst>
          </p:cNvPr>
          <p:cNvSpPr/>
          <p:nvPr/>
        </p:nvSpPr>
        <p:spPr>
          <a:xfrm>
            <a:off x="1241631" y="856247"/>
            <a:ext cx="2483827"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41" name="テキスト ボックス 40">
            <a:extLst>
              <a:ext uri="{FF2B5EF4-FFF2-40B4-BE49-F238E27FC236}">
                <a16:creationId xmlns:a16="http://schemas.microsoft.com/office/drawing/2014/main" id="{EF643CF7-5622-0A64-8340-540041B3029E}"/>
              </a:ext>
            </a:extLst>
          </p:cNvPr>
          <p:cNvSpPr txBox="1"/>
          <p:nvPr/>
        </p:nvSpPr>
        <p:spPr>
          <a:xfrm>
            <a:off x="180000" y="1423052"/>
            <a:ext cx="372450" cy="5270624"/>
          </a:xfrm>
          <a:prstGeom prst="rect">
            <a:avLst/>
          </a:prstGeom>
          <a:solidFill>
            <a:schemeClr val="tx1">
              <a:lumMod val="50000"/>
              <a:lumOff val="50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bg1"/>
                </a:solidFill>
                <a:latin typeface="Meiryo UI" panose="020B0604030504040204" pitchFamily="50" charset="-128"/>
                <a:ea typeface="Meiryo UI" panose="020B0604030504040204" pitchFamily="50" charset="-128"/>
              </a:rPr>
              <a:t>実施内容</a:t>
            </a:r>
          </a:p>
        </p:txBody>
      </p:sp>
      <p:sp>
        <p:nvSpPr>
          <p:cNvPr id="120" name="テキスト ボックス 119">
            <a:extLst>
              <a:ext uri="{FF2B5EF4-FFF2-40B4-BE49-F238E27FC236}">
                <a16:creationId xmlns:a16="http://schemas.microsoft.com/office/drawing/2014/main" id="{E1BAA768-3FEC-056E-23F3-4A78525A5841}"/>
              </a:ext>
            </a:extLst>
          </p:cNvPr>
          <p:cNvSpPr txBox="1"/>
          <p:nvPr/>
        </p:nvSpPr>
        <p:spPr>
          <a:xfrm>
            <a:off x="7282208" y="3184963"/>
            <a:ext cx="913601"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投資規模</a:t>
            </a:r>
            <a:endParaRPr lang="en-US" altLang="ja-JP" sz="1200">
              <a:solidFill>
                <a:schemeClr val="tx1"/>
              </a:solidFill>
              <a:latin typeface="Meiryo UI" panose="020B0604030504040204" pitchFamily="50" charset="-128"/>
              <a:ea typeface="Meiryo UI" panose="020B0604030504040204" pitchFamily="50" charset="-128"/>
            </a:endParaRPr>
          </a:p>
        </p:txBody>
      </p:sp>
      <p:sp>
        <p:nvSpPr>
          <p:cNvPr id="121" name="正方形/長方形 120">
            <a:extLst>
              <a:ext uri="{FF2B5EF4-FFF2-40B4-BE49-F238E27FC236}">
                <a16:creationId xmlns:a16="http://schemas.microsoft.com/office/drawing/2014/main" id="{7E5CE4EF-D062-40E2-953C-2CF94CACD178}"/>
              </a:ext>
            </a:extLst>
          </p:cNvPr>
          <p:cNvSpPr/>
          <p:nvPr/>
        </p:nvSpPr>
        <p:spPr>
          <a:xfrm>
            <a:off x="8290891" y="3186308"/>
            <a:ext cx="376644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200">
                <a:solidFill>
                  <a:schemeClr val="tx1"/>
                </a:solidFill>
                <a:latin typeface="Meiryo UI" panose="020B0604030504040204" pitchFamily="50" charset="-128"/>
                <a:ea typeface="Meiryo UI" panose="020B0604030504040204" pitchFamily="50" charset="-128"/>
              </a:rPr>
              <a:t>xxx</a:t>
            </a:r>
            <a:r>
              <a:rPr lang="ja-JP" altLang="en-US" sz="1200">
                <a:solidFill>
                  <a:schemeClr val="tx1"/>
                </a:solidFill>
                <a:latin typeface="Meiryo UI" panose="020B0604030504040204" pitchFamily="50" charset="-128"/>
                <a:ea typeface="Meiryo UI" panose="020B0604030504040204" pitchFamily="50" charset="-128"/>
              </a:rPr>
              <a:t>円（うち、補助対象経費総額　</a:t>
            </a:r>
            <a:r>
              <a:rPr lang="en-US" altLang="ja-JP" sz="1200">
                <a:solidFill>
                  <a:schemeClr val="tx1"/>
                </a:solidFill>
                <a:latin typeface="Meiryo UI" panose="020B0604030504040204" pitchFamily="50" charset="-128"/>
                <a:ea typeface="Meiryo UI" panose="020B0604030504040204" pitchFamily="50" charset="-128"/>
              </a:rPr>
              <a:t>xxx</a:t>
            </a:r>
            <a:r>
              <a:rPr lang="ja-JP" altLang="en-US" sz="1200">
                <a:solidFill>
                  <a:schemeClr val="tx1"/>
                </a:solidFill>
                <a:latin typeface="Meiryo UI" panose="020B0604030504040204" pitchFamily="50" charset="-128"/>
                <a:ea typeface="Meiryo UI" panose="020B0604030504040204" pitchFamily="50" charset="-128"/>
              </a:rPr>
              <a:t>円）</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22" name="テキスト ボックス 121">
            <a:extLst>
              <a:ext uri="{FF2B5EF4-FFF2-40B4-BE49-F238E27FC236}">
                <a16:creationId xmlns:a16="http://schemas.microsoft.com/office/drawing/2014/main" id="{04C0CBE9-0CA9-032A-84E1-1107F629BC0E}"/>
              </a:ext>
            </a:extLst>
          </p:cNvPr>
          <p:cNvSpPr txBox="1"/>
          <p:nvPr/>
        </p:nvSpPr>
        <p:spPr>
          <a:xfrm>
            <a:off x="6829582" y="3181681"/>
            <a:ext cx="372450" cy="2780265"/>
          </a:xfrm>
          <a:prstGeom prst="rect">
            <a:avLst/>
          </a:prstGeom>
          <a:solidFill>
            <a:schemeClr val="tx1">
              <a:lumMod val="50000"/>
              <a:lumOff val="50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bg1"/>
                </a:solidFill>
                <a:latin typeface="Meiryo UI" panose="020B0604030504040204" pitchFamily="50" charset="-128"/>
                <a:ea typeface="Meiryo UI" panose="020B0604030504040204" pitchFamily="50" charset="-128"/>
              </a:rPr>
              <a:t>投資計画</a:t>
            </a:r>
          </a:p>
        </p:txBody>
      </p:sp>
      <p:sp>
        <p:nvSpPr>
          <p:cNvPr id="123" name="テキスト ボックス 122">
            <a:extLst>
              <a:ext uri="{FF2B5EF4-FFF2-40B4-BE49-F238E27FC236}">
                <a16:creationId xmlns:a16="http://schemas.microsoft.com/office/drawing/2014/main" id="{B3A484AD-43D9-0600-F451-9D75D19254B4}"/>
              </a:ext>
            </a:extLst>
          </p:cNvPr>
          <p:cNvSpPr txBox="1"/>
          <p:nvPr/>
        </p:nvSpPr>
        <p:spPr>
          <a:xfrm>
            <a:off x="7282208" y="3753209"/>
            <a:ext cx="913601"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補助率</a:t>
            </a:r>
            <a:endParaRPr lang="en-US" altLang="ja-JP" sz="1200">
              <a:solidFill>
                <a:schemeClr val="tx1"/>
              </a:solidFill>
              <a:latin typeface="Meiryo UI" panose="020B0604030504040204" pitchFamily="50" charset="-128"/>
              <a:ea typeface="Meiryo UI" panose="020B0604030504040204" pitchFamily="50" charset="-128"/>
            </a:endParaRPr>
          </a:p>
        </p:txBody>
      </p:sp>
      <p:sp>
        <p:nvSpPr>
          <p:cNvPr id="124" name="正方形/長方形 123">
            <a:extLst>
              <a:ext uri="{FF2B5EF4-FFF2-40B4-BE49-F238E27FC236}">
                <a16:creationId xmlns:a16="http://schemas.microsoft.com/office/drawing/2014/main" id="{5613EB69-4556-03D3-233C-834192F02FEE}"/>
              </a:ext>
            </a:extLst>
          </p:cNvPr>
          <p:cNvSpPr/>
          <p:nvPr/>
        </p:nvSpPr>
        <p:spPr>
          <a:xfrm>
            <a:off x="8290891" y="3754218"/>
            <a:ext cx="376644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25" name="テキスト ボックス 124">
            <a:extLst>
              <a:ext uri="{FF2B5EF4-FFF2-40B4-BE49-F238E27FC236}">
                <a16:creationId xmlns:a16="http://schemas.microsoft.com/office/drawing/2014/main" id="{9CB40F13-0E5F-6BA0-0ADC-1563B23B5BBD}"/>
              </a:ext>
            </a:extLst>
          </p:cNvPr>
          <p:cNvSpPr txBox="1"/>
          <p:nvPr/>
        </p:nvSpPr>
        <p:spPr>
          <a:xfrm>
            <a:off x="7282208" y="4321455"/>
            <a:ext cx="913601"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交付申請額</a:t>
            </a:r>
            <a:endParaRPr lang="en-US" altLang="ja-JP" sz="1200">
              <a:solidFill>
                <a:schemeClr val="tx1"/>
              </a:solidFill>
              <a:latin typeface="Meiryo UI" panose="020B0604030504040204" pitchFamily="50" charset="-128"/>
              <a:ea typeface="Meiryo UI" panose="020B0604030504040204" pitchFamily="50" charset="-128"/>
            </a:endParaRPr>
          </a:p>
        </p:txBody>
      </p:sp>
      <p:sp>
        <p:nvSpPr>
          <p:cNvPr id="126" name="正方形/長方形 125">
            <a:extLst>
              <a:ext uri="{FF2B5EF4-FFF2-40B4-BE49-F238E27FC236}">
                <a16:creationId xmlns:a16="http://schemas.microsoft.com/office/drawing/2014/main" id="{A43DA4BA-D478-7ABE-BF3E-7D07AAC94E49}"/>
              </a:ext>
            </a:extLst>
          </p:cNvPr>
          <p:cNvSpPr/>
          <p:nvPr/>
        </p:nvSpPr>
        <p:spPr>
          <a:xfrm>
            <a:off x="8290891" y="4322128"/>
            <a:ext cx="376644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200">
                <a:solidFill>
                  <a:schemeClr val="tx1"/>
                </a:solidFill>
                <a:latin typeface="Meiryo UI" panose="020B0604030504040204" pitchFamily="50" charset="-128"/>
                <a:ea typeface="Meiryo UI" panose="020B0604030504040204" pitchFamily="50" charset="-128"/>
              </a:rPr>
              <a:t>xxx</a:t>
            </a:r>
            <a:r>
              <a:rPr lang="ja-JP" altLang="en-US" sz="1200">
                <a:solidFill>
                  <a:schemeClr val="tx1"/>
                </a:solidFill>
                <a:latin typeface="Meiryo UI" panose="020B0604030504040204" pitchFamily="50" charset="-128"/>
                <a:ea typeface="Meiryo UI" panose="020B0604030504040204" pitchFamily="50" charset="-128"/>
              </a:rPr>
              <a:t>円</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27" name="テキスト ボックス 126">
            <a:extLst>
              <a:ext uri="{FF2B5EF4-FFF2-40B4-BE49-F238E27FC236}">
                <a16:creationId xmlns:a16="http://schemas.microsoft.com/office/drawing/2014/main" id="{55D8918F-57A2-F4DE-B6A7-F56776529BA5}"/>
              </a:ext>
            </a:extLst>
          </p:cNvPr>
          <p:cNvSpPr txBox="1"/>
          <p:nvPr/>
        </p:nvSpPr>
        <p:spPr>
          <a:xfrm>
            <a:off x="7282208" y="4889701"/>
            <a:ext cx="913601"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開始予定日</a:t>
            </a:r>
            <a:endParaRPr lang="en-US" altLang="ja-JP" sz="1200">
              <a:solidFill>
                <a:schemeClr val="tx1"/>
              </a:solidFill>
              <a:latin typeface="Meiryo UI" panose="020B0604030504040204" pitchFamily="50" charset="-128"/>
              <a:ea typeface="Meiryo UI" panose="020B0604030504040204" pitchFamily="50" charset="-128"/>
            </a:endParaRPr>
          </a:p>
        </p:txBody>
      </p:sp>
      <p:sp>
        <p:nvSpPr>
          <p:cNvPr id="128" name="正方形/長方形 127">
            <a:extLst>
              <a:ext uri="{FF2B5EF4-FFF2-40B4-BE49-F238E27FC236}">
                <a16:creationId xmlns:a16="http://schemas.microsoft.com/office/drawing/2014/main" id="{ACF21DDF-F908-C465-CF63-8ED2F2C019BE}"/>
              </a:ext>
            </a:extLst>
          </p:cNvPr>
          <p:cNvSpPr/>
          <p:nvPr/>
        </p:nvSpPr>
        <p:spPr>
          <a:xfrm>
            <a:off x="8290891" y="4890038"/>
            <a:ext cx="376644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YYYY/MM/DD</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29" name="テキスト ボックス 128">
            <a:extLst>
              <a:ext uri="{FF2B5EF4-FFF2-40B4-BE49-F238E27FC236}">
                <a16:creationId xmlns:a16="http://schemas.microsoft.com/office/drawing/2014/main" id="{B9F051CF-20AC-AF7D-6FCC-9AB1E2EE7461}"/>
              </a:ext>
            </a:extLst>
          </p:cNvPr>
          <p:cNvSpPr txBox="1"/>
          <p:nvPr/>
        </p:nvSpPr>
        <p:spPr>
          <a:xfrm>
            <a:off x="7282208" y="5457945"/>
            <a:ext cx="913601"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終了予定日</a:t>
            </a:r>
            <a:endParaRPr lang="en-US" altLang="ja-JP" sz="1200">
              <a:solidFill>
                <a:schemeClr val="tx1"/>
              </a:solidFill>
              <a:latin typeface="Meiryo UI" panose="020B0604030504040204" pitchFamily="50" charset="-128"/>
              <a:ea typeface="Meiryo UI" panose="020B0604030504040204" pitchFamily="50" charset="-128"/>
            </a:endParaRPr>
          </a:p>
        </p:txBody>
      </p:sp>
      <p:sp>
        <p:nvSpPr>
          <p:cNvPr id="130" name="正方形/長方形 129">
            <a:extLst>
              <a:ext uri="{FF2B5EF4-FFF2-40B4-BE49-F238E27FC236}">
                <a16:creationId xmlns:a16="http://schemas.microsoft.com/office/drawing/2014/main" id="{0F2DC506-A4BB-B2FB-1962-A8DDB03C3A7C}"/>
              </a:ext>
            </a:extLst>
          </p:cNvPr>
          <p:cNvSpPr/>
          <p:nvPr/>
        </p:nvSpPr>
        <p:spPr>
          <a:xfrm>
            <a:off x="8290891" y="5457945"/>
            <a:ext cx="376644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YYYY/MM/DD</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61B410E4-E162-BA99-8CFE-E729B2B8C077}"/>
              </a:ext>
            </a:extLst>
          </p:cNvPr>
          <p:cNvSpPr/>
          <p:nvPr/>
        </p:nvSpPr>
        <p:spPr>
          <a:xfrm>
            <a:off x="2071886" y="3360560"/>
            <a:ext cx="4576564" cy="50400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200" dirty="0">
                <a:solidFill>
                  <a:schemeClr val="tx1"/>
                </a:solidFill>
                <a:latin typeface="Meiryo UI" panose="020B0604030504040204" pitchFamily="50" charset="-128"/>
                <a:ea typeface="Meiryo UI" panose="020B0604030504040204" pitchFamily="50" charset="-128"/>
              </a:rPr>
              <a:t>x</a:t>
            </a:r>
            <a:r>
              <a:rPr kumimoji="1" lang="en-US" altLang="ja-JP" sz="1200" dirty="0">
                <a:solidFill>
                  <a:schemeClr val="tx1"/>
                </a:solidFill>
                <a:latin typeface="Meiryo UI" panose="020B0604030504040204" pitchFamily="50" charset="-128"/>
                <a:ea typeface="Meiryo UI" panose="020B0604030504040204" pitchFamily="50" charset="-128"/>
              </a:rPr>
              <a:t>xx</a:t>
            </a:r>
            <a:br>
              <a:rPr kumimoji="1" lang="en-US" altLang="ja-JP" sz="1200" dirty="0">
                <a:solidFill>
                  <a:schemeClr val="tx1"/>
                </a:solidFill>
                <a:latin typeface="Meiryo UI" panose="020B0604030504040204" pitchFamily="50" charset="-128"/>
                <a:ea typeface="Meiryo UI" panose="020B0604030504040204" pitchFamily="50" charset="-128"/>
              </a:rPr>
            </a:br>
            <a:r>
              <a:rPr kumimoji="1" lang="ja-JP" altLang="en-US" sz="1200" dirty="0">
                <a:solidFill>
                  <a:schemeClr val="tx1"/>
                </a:solidFill>
                <a:latin typeface="Meiryo UI" panose="020B0604030504040204" pitchFamily="50" charset="-128"/>
                <a:ea typeface="Meiryo UI" panose="020B0604030504040204" pitchFamily="50" charset="-128"/>
              </a:rPr>
              <a:t>（</a:t>
            </a:r>
            <a:r>
              <a:rPr kumimoji="1" lang="zh-TW" altLang="en-US" sz="1200" dirty="0">
                <a:solidFill>
                  <a:schemeClr val="tx1"/>
                </a:solidFill>
                <a:latin typeface="Meiryo UI" panose="020B0604030504040204" pitchFamily="50" charset="-128"/>
                <a:ea typeface="Meiryo UI" panose="020B0604030504040204" pitchFamily="50" charset="-128"/>
              </a:rPr>
              <a:t>公募要領「</a:t>
            </a:r>
            <a:r>
              <a:rPr kumimoji="1" lang="en-US" altLang="zh-TW" sz="1200" dirty="0">
                <a:solidFill>
                  <a:schemeClr val="tx1"/>
                </a:solidFill>
                <a:latin typeface="Meiryo UI" panose="020B0604030504040204" pitchFamily="50" charset="-128"/>
                <a:ea typeface="Meiryo UI" panose="020B0604030504040204" pitchFamily="50" charset="-128"/>
              </a:rPr>
              <a:t>1.2. </a:t>
            </a:r>
            <a:r>
              <a:rPr kumimoji="1" lang="zh-TW" altLang="en-US" sz="1200" dirty="0">
                <a:solidFill>
                  <a:schemeClr val="tx1"/>
                </a:solidFill>
                <a:latin typeface="Meiryo UI" panose="020B0604030504040204" pitchFamily="50" charset="-128"/>
                <a:ea typeface="Meiryo UI" panose="020B0604030504040204" pitchFamily="50" charset="-128"/>
              </a:rPr>
              <a:t>事業目的」</a:t>
            </a:r>
            <a:r>
              <a:rPr kumimoji="1" lang="ja-JP" altLang="en-US" sz="1200" dirty="0">
                <a:solidFill>
                  <a:schemeClr val="tx1"/>
                </a:solidFill>
                <a:latin typeface="Meiryo UI" panose="020B0604030504040204" pitchFamily="50" charset="-128"/>
                <a:ea typeface="Meiryo UI" panose="020B0604030504040204" pitchFamily="50" charset="-128"/>
              </a:rPr>
              <a:t>を踏まえ、内需型</a:t>
            </a:r>
            <a:r>
              <a:rPr lang="ja-JP" altLang="en-US" sz="1200" dirty="0">
                <a:solidFill>
                  <a:schemeClr val="tx1"/>
                </a:solidFill>
                <a:latin typeface="Meiryo UI" panose="020B0604030504040204" pitchFamily="50" charset="-128"/>
                <a:ea typeface="Meiryo UI" panose="020B0604030504040204" pitchFamily="50" charset="-128"/>
              </a:rPr>
              <a:t>・</a:t>
            </a:r>
            <a:r>
              <a:rPr kumimoji="1" lang="ja-JP" altLang="en-US" sz="1200" dirty="0">
                <a:solidFill>
                  <a:schemeClr val="tx1"/>
                </a:solidFill>
                <a:latin typeface="Meiryo UI" panose="020B0604030504040204" pitchFamily="50" charset="-128"/>
                <a:ea typeface="Meiryo UI" panose="020B0604030504040204" pitchFamily="50" charset="-128"/>
              </a:rPr>
              <a:t>外需型いずれか又は</a:t>
            </a:r>
            <a:endParaRPr kumimoji="1" lang="en-US" altLang="ja-JP" sz="1200" dirty="0">
              <a:solidFill>
                <a:schemeClr val="tx1"/>
              </a:solidFill>
              <a:latin typeface="Meiryo UI" panose="020B0604030504040204" pitchFamily="50" charset="-128"/>
              <a:ea typeface="Meiryo UI" panose="020B0604030504040204" pitchFamily="50" charset="-128"/>
            </a:endParaRPr>
          </a:p>
          <a:p>
            <a:r>
              <a:rPr kumimoji="1" lang="ja-JP" altLang="en-US" sz="1200" dirty="0">
                <a:solidFill>
                  <a:schemeClr val="tx1"/>
                </a:solidFill>
                <a:latin typeface="Meiryo UI" panose="020B0604030504040204" pitchFamily="50" charset="-128"/>
                <a:ea typeface="Meiryo UI" panose="020B0604030504040204" pitchFamily="50" charset="-128"/>
              </a:rPr>
              <a:t>いずれも記載）</a:t>
            </a:r>
          </a:p>
        </p:txBody>
      </p:sp>
      <p:sp>
        <p:nvSpPr>
          <p:cNvPr id="14" name="テキスト ボックス 13">
            <a:extLst>
              <a:ext uri="{FF2B5EF4-FFF2-40B4-BE49-F238E27FC236}">
                <a16:creationId xmlns:a16="http://schemas.microsoft.com/office/drawing/2014/main" id="{A95B8124-A268-336F-F016-97F093497EAF}"/>
              </a:ext>
            </a:extLst>
          </p:cNvPr>
          <p:cNvSpPr txBox="1"/>
          <p:nvPr/>
        </p:nvSpPr>
        <p:spPr>
          <a:xfrm>
            <a:off x="633577" y="3361504"/>
            <a:ext cx="1366227" cy="503056"/>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GX</a:t>
            </a:r>
            <a:r>
              <a:rPr kumimoji="1" lang="ja-JP" altLang="en-US" sz="1200">
                <a:solidFill>
                  <a:schemeClr val="tx1"/>
                </a:solidFill>
                <a:latin typeface="Meiryo UI" panose="020B0604030504040204" pitchFamily="50" charset="-128"/>
                <a:ea typeface="Meiryo UI" panose="020B0604030504040204" pitchFamily="50" charset="-128"/>
              </a:rPr>
              <a:t>投資による</a:t>
            </a:r>
            <a:endParaRPr kumimoji="1" lang="en-US" altLang="ja-JP" sz="1200">
              <a:solidFill>
                <a:schemeClr val="tx1"/>
              </a:solidFill>
              <a:latin typeface="Meiryo UI" panose="020B0604030504040204" pitchFamily="50" charset="-128"/>
              <a:ea typeface="Meiryo UI" panose="020B0604030504040204" pitchFamily="50" charset="-128"/>
            </a:endParaRPr>
          </a:p>
          <a:p>
            <a:pPr algn="ctr"/>
            <a:r>
              <a:rPr kumimoji="1" lang="ja-JP" altLang="en-US" sz="1200">
                <a:solidFill>
                  <a:schemeClr val="tx1"/>
                </a:solidFill>
                <a:latin typeface="Meiryo UI" panose="020B0604030504040204" pitchFamily="50" charset="-128"/>
                <a:ea typeface="Meiryo UI" panose="020B0604030504040204" pitchFamily="50" charset="-128"/>
              </a:rPr>
              <a:t>競争力強化の方向性</a:t>
            </a:r>
          </a:p>
        </p:txBody>
      </p:sp>
      <p:sp>
        <p:nvSpPr>
          <p:cNvPr id="18" name="テキスト ボックス 17">
            <a:extLst>
              <a:ext uri="{FF2B5EF4-FFF2-40B4-BE49-F238E27FC236}">
                <a16:creationId xmlns:a16="http://schemas.microsoft.com/office/drawing/2014/main" id="{9DBE196E-BB3A-7EEA-C3CB-6B0DE755DDF6}"/>
              </a:ext>
            </a:extLst>
          </p:cNvPr>
          <p:cNvSpPr txBox="1"/>
          <p:nvPr/>
        </p:nvSpPr>
        <p:spPr>
          <a:xfrm>
            <a:off x="6829582" y="856247"/>
            <a:ext cx="372450" cy="1070805"/>
          </a:xfrm>
          <a:prstGeom prst="rect">
            <a:avLst/>
          </a:prstGeom>
          <a:solidFill>
            <a:schemeClr val="tx1">
              <a:lumMod val="50000"/>
              <a:lumOff val="50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bg1"/>
                </a:solidFill>
                <a:latin typeface="Meiryo UI" panose="020B0604030504040204" pitchFamily="50" charset="-128"/>
                <a:ea typeface="Meiryo UI" panose="020B0604030504040204" pitchFamily="50" charset="-128"/>
              </a:rPr>
              <a:t>実施体制</a:t>
            </a:r>
          </a:p>
        </p:txBody>
      </p:sp>
      <p:sp>
        <p:nvSpPr>
          <p:cNvPr id="19" name="正方形/長方形 18">
            <a:extLst>
              <a:ext uri="{FF2B5EF4-FFF2-40B4-BE49-F238E27FC236}">
                <a16:creationId xmlns:a16="http://schemas.microsoft.com/office/drawing/2014/main" id="{671E7FDD-30C2-3CD2-DAAE-760BBAFA0509}"/>
              </a:ext>
            </a:extLst>
          </p:cNvPr>
          <p:cNvSpPr/>
          <p:nvPr/>
        </p:nvSpPr>
        <p:spPr>
          <a:xfrm>
            <a:off x="7282208" y="856246"/>
            <a:ext cx="4775131" cy="107080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（幹事会社）</a:t>
            </a:r>
            <a:endParaRPr kumimoji="1" lang="en-US" altLang="ja-JP" sz="1200">
              <a:solidFill>
                <a:schemeClr val="tx1"/>
              </a:solidFill>
              <a:latin typeface="Meiryo UI" panose="020B0604030504040204" pitchFamily="50" charset="-128"/>
              <a:ea typeface="Meiryo UI" panose="020B0604030504040204" pitchFamily="50" charset="-128"/>
            </a:endParaRPr>
          </a:p>
          <a:p>
            <a:r>
              <a:rPr lang="en-US" altLang="ja-JP" sz="1200">
                <a:solidFill>
                  <a:schemeClr val="tx1"/>
                </a:solidFill>
                <a:latin typeface="Meiryo UI" panose="020B0604030504040204" pitchFamily="50" charset="-128"/>
                <a:ea typeface="Meiryo UI" panose="020B0604030504040204" pitchFamily="50" charset="-128"/>
              </a:rPr>
              <a:t>x</a:t>
            </a:r>
            <a:r>
              <a:rPr kumimoji="1" lang="en-US" altLang="ja-JP" sz="1200">
                <a:solidFill>
                  <a:schemeClr val="tx1"/>
                </a:solidFill>
                <a:latin typeface="Meiryo UI" panose="020B0604030504040204" pitchFamily="50" charset="-128"/>
                <a:ea typeface="Meiryo UI" panose="020B0604030504040204" pitchFamily="50" charset="-128"/>
              </a:rPr>
              <a:t>xx</a:t>
            </a:r>
          </a:p>
          <a:p>
            <a:r>
              <a:rPr lang="ja-JP" altLang="en-US" sz="1200">
                <a:solidFill>
                  <a:schemeClr val="tx1"/>
                </a:solidFill>
                <a:latin typeface="Meiryo UI" panose="020B0604030504040204" pitchFamily="50" charset="-128"/>
                <a:ea typeface="Meiryo UI" panose="020B0604030504040204" pitchFamily="50" charset="-128"/>
              </a:rPr>
              <a:t>（共同実施者）</a:t>
            </a:r>
            <a:endParaRPr lang="en-US" altLang="ja-JP" sz="1200">
              <a:solidFill>
                <a:schemeClr val="tx1"/>
              </a:solidFill>
              <a:latin typeface="Meiryo UI" panose="020B0604030504040204" pitchFamily="50" charset="-128"/>
              <a:ea typeface="Meiryo UI" panose="020B0604030504040204" pitchFamily="50" charset="-128"/>
            </a:endParaRPr>
          </a:p>
          <a:p>
            <a:r>
              <a:rPr kumimoji="1" lang="en-US" altLang="ja-JP" sz="1200">
                <a:solidFill>
                  <a:schemeClr val="tx1"/>
                </a:solidFill>
                <a:latin typeface="Meiryo UI" panose="020B0604030504040204" pitchFamily="50" charset="-128"/>
                <a:ea typeface="Meiryo UI" panose="020B0604030504040204" pitchFamily="50" charset="-128"/>
              </a:rPr>
              <a:t>xxx</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a:t>
            </a:r>
            <a:r>
              <a:rPr lang="en-US" altLang="ja-JP" sz="1200">
                <a:solidFill>
                  <a:schemeClr val="tx1"/>
                </a:solidFill>
                <a:latin typeface="Meiryo UI" panose="020B0604030504040204" pitchFamily="50" charset="-128"/>
                <a:ea typeface="Meiryo UI" panose="020B0604030504040204" pitchFamily="50" charset="-128"/>
              </a:rPr>
              <a:t>xx</a:t>
            </a:r>
            <a:r>
              <a:rPr lang="ja-JP" altLang="en-US" sz="1200">
                <a:solidFill>
                  <a:schemeClr val="tx1"/>
                </a:solidFill>
                <a:latin typeface="Meiryo UI" panose="020B0604030504040204" pitchFamily="50" charset="-128"/>
                <a:ea typeface="Meiryo UI" panose="020B0604030504040204" pitchFamily="50" charset="-128"/>
              </a:rPr>
              <a:t>、</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2" name="テキスト ボックス 1">
            <a:extLst>
              <a:ext uri="{FF2B5EF4-FFF2-40B4-BE49-F238E27FC236}">
                <a16:creationId xmlns:a16="http://schemas.microsoft.com/office/drawing/2014/main" id="{BA66D323-1DAA-D315-9036-411B9756F162}"/>
              </a:ext>
            </a:extLst>
          </p:cNvPr>
          <p:cNvSpPr txBox="1"/>
          <p:nvPr/>
        </p:nvSpPr>
        <p:spPr>
          <a:xfrm>
            <a:off x="1087156" y="4486952"/>
            <a:ext cx="912650"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生産物</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229D974C-4E7A-E670-27B3-F8126CD12020}"/>
              </a:ext>
            </a:extLst>
          </p:cNvPr>
          <p:cNvSpPr/>
          <p:nvPr/>
        </p:nvSpPr>
        <p:spPr>
          <a:xfrm>
            <a:off x="2071887" y="4482477"/>
            <a:ext cx="1785612"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5" name="テキスト ボックス 4">
            <a:extLst>
              <a:ext uri="{FF2B5EF4-FFF2-40B4-BE49-F238E27FC236}">
                <a16:creationId xmlns:a16="http://schemas.microsoft.com/office/drawing/2014/main" id="{8C43AAFC-29EF-D883-B3BB-631CBA701D45}"/>
              </a:ext>
            </a:extLst>
          </p:cNvPr>
          <p:cNvSpPr txBox="1"/>
          <p:nvPr/>
        </p:nvSpPr>
        <p:spPr>
          <a:xfrm>
            <a:off x="1087156" y="5622102"/>
            <a:ext cx="912650"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原料</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F7DB2E35-3EA1-6D74-B3D8-A2E75EDEBE1A}"/>
              </a:ext>
            </a:extLst>
          </p:cNvPr>
          <p:cNvSpPr/>
          <p:nvPr/>
        </p:nvSpPr>
        <p:spPr>
          <a:xfrm>
            <a:off x="2071886" y="5620609"/>
            <a:ext cx="1785612"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dirty="0">
                <a:solidFill>
                  <a:schemeClr val="tx1"/>
                </a:solidFill>
                <a:latin typeface="Meiryo UI" panose="020B0604030504040204" pitchFamily="50" charset="-128"/>
                <a:ea typeface="Meiryo UI" panose="020B0604030504040204" pitchFamily="50" charset="-128"/>
              </a:rPr>
              <a:t>xxx</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9" name="テキスト ボックス 8">
            <a:extLst>
              <a:ext uri="{FF2B5EF4-FFF2-40B4-BE49-F238E27FC236}">
                <a16:creationId xmlns:a16="http://schemas.microsoft.com/office/drawing/2014/main" id="{47BC59D6-C0D7-5194-5873-6464A6B0743B}"/>
              </a:ext>
            </a:extLst>
          </p:cNvPr>
          <p:cNvSpPr txBox="1"/>
          <p:nvPr/>
        </p:nvSpPr>
        <p:spPr>
          <a:xfrm>
            <a:off x="1087156" y="6189676"/>
            <a:ext cx="912650"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100">
                <a:solidFill>
                  <a:schemeClr val="tx1"/>
                </a:solidFill>
                <a:latin typeface="Meiryo UI" panose="020B0604030504040204" pitchFamily="50" charset="-128"/>
                <a:ea typeface="Meiryo UI" panose="020B0604030504040204" pitchFamily="50" charset="-128"/>
              </a:rPr>
              <a:t>原料調達先</a:t>
            </a:r>
          </a:p>
        </p:txBody>
      </p:sp>
      <p:sp>
        <p:nvSpPr>
          <p:cNvPr id="12" name="正方形/長方形 11">
            <a:extLst>
              <a:ext uri="{FF2B5EF4-FFF2-40B4-BE49-F238E27FC236}">
                <a16:creationId xmlns:a16="http://schemas.microsoft.com/office/drawing/2014/main" id="{68F177DB-B419-F4EF-52FC-1BBF029974FA}"/>
              </a:ext>
            </a:extLst>
          </p:cNvPr>
          <p:cNvSpPr/>
          <p:nvPr/>
        </p:nvSpPr>
        <p:spPr>
          <a:xfrm>
            <a:off x="2071886" y="6189676"/>
            <a:ext cx="4576564"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3" name="テキスト ボックス 12">
            <a:extLst>
              <a:ext uri="{FF2B5EF4-FFF2-40B4-BE49-F238E27FC236}">
                <a16:creationId xmlns:a16="http://schemas.microsoft.com/office/drawing/2014/main" id="{BC971F3A-5D08-91E3-1FE4-E1BEEB2DCA92}"/>
              </a:ext>
            </a:extLst>
          </p:cNvPr>
          <p:cNvSpPr txBox="1"/>
          <p:nvPr/>
        </p:nvSpPr>
        <p:spPr>
          <a:xfrm>
            <a:off x="3929581" y="4482477"/>
            <a:ext cx="912650"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生産量</a:t>
            </a:r>
            <a:endParaRPr kumimoji="1" lang="en-US" altLang="ja-JP" sz="1200">
              <a:solidFill>
                <a:schemeClr val="tx1"/>
              </a:solidFill>
              <a:latin typeface="Meiryo UI" panose="020B0604030504040204" pitchFamily="50" charset="-128"/>
              <a:ea typeface="Meiryo UI" panose="020B0604030504040204" pitchFamily="50" charset="-128"/>
            </a:endParaRPr>
          </a:p>
          <a:p>
            <a:pPr algn="ctr"/>
            <a:r>
              <a:rPr lang="en-US" altLang="ja-JP" sz="1050">
                <a:solidFill>
                  <a:schemeClr val="tx1"/>
                </a:solidFill>
                <a:latin typeface="Meiryo UI" panose="020B0604030504040204" pitchFamily="50" charset="-128"/>
                <a:ea typeface="Meiryo UI" panose="020B0604030504040204" pitchFamily="50" charset="-128"/>
              </a:rPr>
              <a:t>※</a:t>
            </a:r>
            <a:r>
              <a:rPr lang="ja-JP" altLang="en-US" sz="1050">
                <a:solidFill>
                  <a:schemeClr val="tx1"/>
                </a:solidFill>
                <a:latin typeface="Meiryo UI" panose="020B0604030504040204" pitchFamily="50" charset="-128"/>
                <a:ea typeface="Meiryo UI" panose="020B0604030504040204" pitchFamily="50" charset="-128"/>
              </a:rPr>
              <a:t>万トン／年</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20" name="正方形/長方形 19">
            <a:extLst>
              <a:ext uri="{FF2B5EF4-FFF2-40B4-BE49-F238E27FC236}">
                <a16:creationId xmlns:a16="http://schemas.microsoft.com/office/drawing/2014/main" id="{903EBBD2-280B-2E1B-EA79-C774332ACB9E}"/>
              </a:ext>
            </a:extLst>
          </p:cNvPr>
          <p:cNvSpPr/>
          <p:nvPr/>
        </p:nvSpPr>
        <p:spPr>
          <a:xfrm>
            <a:off x="4914312" y="4482477"/>
            <a:ext cx="173413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err="1">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21" name="テキスト ボックス 20">
            <a:extLst>
              <a:ext uri="{FF2B5EF4-FFF2-40B4-BE49-F238E27FC236}">
                <a16:creationId xmlns:a16="http://schemas.microsoft.com/office/drawing/2014/main" id="{48A28A4A-6320-DCFF-483C-3DFEE1ECA289}"/>
              </a:ext>
            </a:extLst>
          </p:cNvPr>
          <p:cNvSpPr txBox="1"/>
          <p:nvPr/>
        </p:nvSpPr>
        <p:spPr>
          <a:xfrm>
            <a:off x="3929581" y="5620609"/>
            <a:ext cx="912650"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消費</a:t>
            </a:r>
            <a:r>
              <a:rPr kumimoji="1" lang="ja-JP" altLang="en-US" sz="1200">
                <a:solidFill>
                  <a:schemeClr val="tx1"/>
                </a:solidFill>
                <a:latin typeface="Meiryo UI" panose="020B0604030504040204" pitchFamily="50" charset="-128"/>
                <a:ea typeface="Meiryo UI" panose="020B0604030504040204" pitchFamily="50" charset="-128"/>
              </a:rPr>
              <a:t>量</a:t>
            </a:r>
            <a:endParaRPr kumimoji="1" lang="en-US" altLang="ja-JP" sz="1200">
              <a:solidFill>
                <a:schemeClr val="tx1"/>
              </a:solidFill>
              <a:latin typeface="Meiryo UI" panose="020B0604030504040204" pitchFamily="50" charset="-128"/>
              <a:ea typeface="Meiryo UI" panose="020B0604030504040204" pitchFamily="50" charset="-128"/>
            </a:endParaRPr>
          </a:p>
          <a:p>
            <a:pPr algn="ctr"/>
            <a:r>
              <a:rPr lang="en-US" altLang="ja-JP" sz="1050">
                <a:solidFill>
                  <a:schemeClr val="tx1"/>
                </a:solidFill>
                <a:latin typeface="Meiryo UI" panose="020B0604030504040204" pitchFamily="50" charset="-128"/>
                <a:ea typeface="Meiryo UI" panose="020B0604030504040204" pitchFamily="50" charset="-128"/>
              </a:rPr>
              <a:t>※</a:t>
            </a:r>
            <a:r>
              <a:rPr lang="ja-JP" altLang="en-US" sz="1050">
                <a:solidFill>
                  <a:schemeClr val="tx1"/>
                </a:solidFill>
                <a:latin typeface="Meiryo UI" panose="020B0604030504040204" pitchFamily="50" charset="-128"/>
                <a:ea typeface="Meiryo UI" panose="020B0604030504040204" pitchFamily="50" charset="-128"/>
              </a:rPr>
              <a:t>万トン／年</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C3C50B75-09FB-9F38-B26B-482D53804034}"/>
              </a:ext>
            </a:extLst>
          </p:cNvPr>
          <p:cNvSpPr/>
          <p:nvPr/>
        </p:nvSpPr>
        <p:spPr>
          <a:xfrm>
            <a:off x="4914312" y="5620609"/>
            <a:ext cx="173413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23" name="テキスト ボックス 22">
            <a:extLst>
              <a:ext uri="{FF2B5EF4-FFF2-40B4-BE49-F238E27FC236}">
                <a16:creationId xmlns:a16="http://schemas.microsoft.com/office/drawing/2014/main" id="{1A0D322F-AA82-B302-26B9-E92E370BBCBD}"/>
              </a:ext>
            </a:extLst>
          </p:cNvPr>
          <p:cNvSpPr txBox="1"/>
          <p:nvPr/>
        </p:nvSpPr>
        <p:spPr>
          <a:xfrm>
            <a:off x="1087156" y="5054527"/>
            <a:ext cx="912650"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100" dirty="0">
                <a:solidFill>
                  <a:schemeClr val="tx1"/>
                </a:solidFill>
                <a:latin typeface="Meiryo UI" panose="020B0604030504040204" pitchFamily="50" charset="-128"/>
                <a:ea typeface="Meiryo UI" panose="020B0604030504040204" pitchFamily="50" charset="-128"/>
              </a:rPr>
              <a:t>主要用途市場</a:t>
            </a:r>
            <a:endParaRPr kumimoji="1" lang="en-US" altLang="ja-JP" sz="1100" dirty="0">
              <a:solidFill>
                <a:schemeClr val="tx1"/>
              </a:solidFill>
              <a:latin typeface="Meiryo UI" panose="020B0604030504040204" pitchFamily="50" charset="-128"/>
              <a:ea typeface="Meiryo UI" panose="020B0604030504040204" pitchFamily="50" charset="-128"/>
            </a:endParaRPr>
          </a:p>
          <a:p>
            <a:pPr algn="ctr"/>
            <a:r>
              <a:rPr kumimoji="1" lang="ja-JP" altLang="en-US" sz="1100" dirty="0">
                <a:solidFill>
                  <a:schemeClr val="tx1"/>
                </a:solidFill>
                <a:latin typeface="Meiryo UI" panose="020B0604030504040204" pitchFamily="50" charset="-128"/>
                <a:ea typeface="Meiryo UI" panose="020B0604030504040204" pitchFamily="50" charset="-128"/>
              </a:rPr>
              <a:t>・主要顧客</a:t>
            </a:r>
          </a:p>
        </p:txBody>
      </p:sp>
      <p:sp>
        <p:nvSpPr>
          <p:cNvPr id="24" name="正方形/長方形 23">
            <a:extLst>
              <a:ext uri="{FF2B5EF4-FFF2-40B4-BE49-F238E27FC236}">
                <a16:creationId xmlns:a16="http://schemas.microsoft.com/office/drawing/2014/main" id="{8EFBF6FB-A6EA-D14C-32D5-C674FE71B092}"/>
              </a:ext>
            </a:extLst>
          </p:cNvPr>
          <p:cNvSpPr/>
          <p:nvPr/>
        </p:nvSpPr>
        <p:spPr>
          <a:xfrm>
            <a:off x="2071886" y="5051543"/>
            <a:ext cx="4576564"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25" name="テキスト ボックス 24">
            <a:extLst>
              <a:ext uri="{FF2B5EF4-FFF2-40B4-BE49-F238E27FC236}">
                <a16:creationId xmlns:a16="http://schemas.microsoft.com/office/drawing/2014/main" id="{129709B7-7830-02F1-6463-1AD646DDE34C}"/>
              </a:ext>
            </a:extLst>
          </p:cNvPr>
          <p:cNvSpPr txBox="1"/>
          <p:nvPr/>
        </p:nvSpPr>
        <p:spPr>
          <a:xfrm>
            <a:off x="633578" y="4493702"/>
            <a:ext cx="372450" cy="1067448"/>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川下</a:t>
            </a:r>
            <a:r>
              <a:rPr kumimoji="1" lang="en-US" altLang="ja-JP" sz="1200" baseline="30000" dirty="0">
                <a:solidFill>
                  <a:schemeClr val="tx1"/>
                </a:solidFill>
                <a:latin typeface="Meiryo UI" panose="020B0604030504040204" pitchFamily="50" charset="-128"/>
                <a:ea typeface="Meiryo UI" panose="020B0604030504040204" pitchFamily="50" charset="-128"/>
              </a:rPr>
              <a:t>※2</a:t>
            </a:r>
          </a:p>
        </p:txBody>
      </p:sp>
      <p:sp>
        <p:nvSpPr>
          <p:cNvPr id="27" name="テキスト ボックス 26">
            <a:extLst>
              <a:ext uri="{FF2B5EF4-FFF2-40B4-BE49-F238E27FC236}">
                <a16:creationId xmlns:a16="http://schemas.microsoft.com/office/drawing/2014/main" id="{A2B4811F-3BF9-01A1-28C6-75543DC4F3D4}"/>
              </a:ext>
            </a:extLst>
          </p:cNvPr>
          <p:cNvSpPr txBox="1"/>
          <p:nvPr/>
        </p:nvSpPr>
        <p:spPr>
          <a:xfrm>
            <a:off x="633578" y="5626228"/>
            <a:ext cx="372450" cy="1067448"/>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none" lIns="91440" tIns="45720" rIns="91440" bIns="45720" numCol="1" spcCol="0" rtlCol="0" fromWordArt="0" anchor="ctr" anchorCtr="0" forceAA="0" compatLnSpc="1">
            <a:prstTxWarp prst="textNoShape">
              <a:avLst/>
            </a:prstTxWarp>
            <a:noAutofit/>
          </a:bodyPr>
          <a:lstStyle/>
          <a:p>
            <a:pPr algn="ctr"/>
            <a:r>
              <a:rPr lang="ja-JP" altLang="en-US" sz="1200" dirty="0">
                <a:solidFill>
                  <a:schemeClr val="tx1"/>
                </a:solidFill>
                <a:latin typeface="Meiryo UI" panose="020B0604030504040204" pitchFamily="50" charset="-128"/>
                <a:ea typeface="Meiryo UI" panose="020B0604030504040204" pitchFamily="50" charset="-128"/>
              </a:rPr>
              <a:t>川上</a:t>
            </a:r>
            <a:r>
              <a:rPr kumimoji="1" lang="en-US" altLang="ja-JP" sz="1200" baseline="30000" dirty="0">
                <a:solidFill>
                  <a:schemeClr val="tx1"/>
                </a:solidFill>
                <a:latin typeface="Meiryo UI" panose="020B0604030504040204" pitchFamily="50" charset="-128"/>
                <a:ea typeface="Meiryo UI" panose="020B0604030504040204" pitchFamily="50" charset="-128"/>
              </a:rPr>
              <a:t>※2</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4E596915-6989-9B47-2FDB-3292C2914B43}"/>
              </a:ext>
            </a:extLst>
          </p:cNvPr>
          <p:cNvSpPr/>
          <p:nvPr/>
        </p:nvSpPr>
        <p:spPr>
          <a:xfrm>
            <a:off x="2071886" y="3920890"/>
            <a:ext cx="4576564"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dirty="0">
                <a:solidFill>
                  <a:schemeClr val="tx1"/>
                </a:solidFill>
                <a:latin typeface="Meiryo UI" panose="020B0604030504040204" pitchFamily="50" charset="-128"/>
                <a:ea typeface="Meiryo UI" panose="020B0604030504040204" pitchFamily="50" charset="-128"/>
              </a:rPr>
              <a:t>xxx</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30" name="テキスト ボックス 29">
            <a:extLst>
              <a:ext uri="{FF2B5EF4-FFF2-40B4-BE49-F238E27FC236}">
                <a16:creationId xmlns:a16="http://schemas.microsoft.com/office/drawing/2014/main" id="{24A87B4F-25C4-B92C-E8D5-F9C319164E54}"/>
              </a:ext>
            </a:extLst>
          </p:cNvPr>
          <p:cNvSpPr txBox="1"/>
          <p:nvPr/>
        </p:nvSpPr>
        <p:spPr>
          <a:xfrm>
            <a:off x="633577" y="3920890"/>
            <a:ext cx="1366227" cy="503056"/>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転換前後の燃料種</a:t>
            </a:r>
            <a:r>
              <a:rPr kumimoji="1" lang="en-US" altLang="ja-JP" sz="1200" baseline="30000" dirty="0">
                <a:solidFill>
                  <a:schemeClr val="tx1"/>
                </a:solidFill>
                <a:latin typeface="Meiryo UI" panose="020B0604030504040204" pitchFamily="50" charset="-128"/>
                <a:ea typeface="Meiryo UI" panose="020B0604030504040204" pitchFamily="50" charset="-128"/>
              </a:rPr>
              <a:t>※1</a:t>
            </a:r>
          </a:p>
        </p:txBody>
      </p:sp>
      <p:sp>
        <p:nvSpPr>
          <p:cNvPr id="8" name="正方形/長方形 7">
            <a:extLst>
              <a:ext uri="{FF2B5EF4-FFF2-40B4-BE49-F238E27FC236}">
                <a16:creationId xmlns:a16="http://schemas.microsoft.com/office/drawing/2014/main" id="{807A4E05-F1BE-BEAD-1F0A-B2807035E684}"/>
              </a:ext>
            </a:extLst>
          </p:cNvPr>
          <p:cNvSpPr/>
          <p:nvPr/>
        </p:nvSpPr>
        <p:spPr>
          <a:xfrm>
            <a:off x="4842231" y="856247"/>
            <a:ext cx="1806219"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200" dirty="0">
                <a:solidFill>
                  <a:schemeClr val="tx1"/>
                </a:solidFill>
                <a:latin typeface="Meiryo UI" panose="020B0604030504040204" pitchFamily="50" charset="-128"/>
                <a:ea typeface="Meiryo UI" panose="020B0604030504040204" pitchFamily="50" charset="-128"/>
              </a:rPr>
              <a:t>x</a:t>
            </a:r>
            <a:r>
              <a:rPr kumimoji="1" lang="en-US" altLang="ja-JP" sz="1200" dirty="0">
                <a:solidFill>
                  <a:schemeClr val="tx1"/>
                </a:solidFill>
                <a:latin typeface="Meiryo UI" panose="020B0604030504040204" pitchFamily="50" charset="-128"/>
                <a:ea typeface="Meiryo UI" panose="020B0604030504040204" pitchFamily="50" charset="-128"/>
              </a:rPr>
              <a:t>xx</a:t>
            </a:r>
            <a:r>
              <a:rPr lang="ja-JP" altLang="en-US" sz="800" dirty="0">
                <a:solidFill>
                  <a:schemeClr val="tx1"/>
                </a:solidFill>
                <a:latin typeface="Meiryo UI" panose="020B0604030504040204" pitchFamily="50" charset="-128"/>
                <a:ea typeface="Meiryo UI" panose="020B0604030504040204" pitchFamily="50" charset="-128"/>
              </a:rPr>
              <a:t>（「製造プロセス転換」又は「構造転換（製造プロセス転換）」のいずれかを記載）</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
        <p:nvSpPr>
          <p:cNvPr id="10" name="テキスト ボックス 9">
            <a:extLst>
              <a:ext uri="{FF2B5EF4-FFF2-40B4-BE49-F238E27FC236}">
                <a16:creationId xmlns:a16="http://schemas.microsoft.com/office/drawing/2014/main" id="{A3DF62A6-9605-F18B-F024-48583FC4D3F4}"/>
              </a:ext>
            </a:extLst>
          </p:cNvPr>
          <p:cNvSpPr txBox="1"/>
          <p:nvPr/>
        </p:nvSpPr>
        <p:spPr>
          <a:xfrm>
            <a:off x="3779089" y="856247"/>
            <a:ext cx="1009510" cy="503056"/>
          </a:xfrm>
          <a:prstGeom prst="rect">
            <a:avLst/>
          </a:prstGeom>
          <a:solidFill>
            <a:schemeClr val="tx1">
              <a:lumMod val="50000"/>
              <a:lumOff val="50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bg1"/>
                </a:solidFill>
                <a:latin typeface="Meiryo UI" panose="020B0604030504040204" pitchFamily="50" charset="-128"/>
                <a:ea typeface="Meiryo UI" panose="020B0604030504040204" pitchFamily="50" charset="-128"/>
              </a:rPr>
              <a:t>補助対象となる</a:t>
            </a:r>
            <a:endParaRPr kumimoji="1" lang="en-US" altLang="ja-JP" sz="1200">
              <a:solidFill>
                <a:schemeClr val="bg1"/>
              </a:solidFill>
              <a:latin typeface="Meiryo UI" panose="020B0604030504040204" pitchFamily="50" charset="-128"/>
              <a:ea typeface="Meiryo UI" panose="020B0604030504040204" pitchFamily="50" charset="-128"/>
            </a:endParaRPr>
          </a:p>
          <a:p>
            <a:pPr algn="ctr"/>
            <a:r>
              <a:rPr kumimoji="1" lang="ja-JP" altLang="en-US" sz="1200">
                <a:solidFill>
                  <a:schemeClr val="bg1"/>
                </a:solidFill>
                <a:latin typeface="Meiryo UI" panose="020B0604030504040204" pitchFamily="50" charset="-128"/>
                <a:ea typeface="Meiryo UI" panose="020B0604030504040204" pitchFamily="50" charset="-128"/>
              </a:rPr>
              <a:t>事業の区分</a:t>
            </a:r>
          </a:p>
        </p:txBody>
      </p:sp>
      <p:sp>
        <p:nvSpPr>
          <p:cNvPr id="37" name="テキスト ボックス 36">
            <a:extLst>
              <a:ext uri="{FF2B5EF4-FFF2-40B4-BE49-F238E27FC236}">
                <a16:creationId xmlns:a16="http://schemas.microsoft.com/office/drawing/2014/main" id="{F49CDDE9-985E-40BC-1F98-C9003C5BC80C}"/>
              </a:ext>
            </a:extLst>
          </p:cNvPr>
          <p:cNvSpPr txBox="1"/>
          <p:nvPr/>
        </p:nvSpPr>
        <p:spPr>
          <a:xfrm>
            <a:off x="7283160" y="2047625"/>
            <a:ext cx="912650"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事業所名</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
        <p:nvSpPr>
          <p:cNvPr id="42" name="正方形/長方形 41">
            <a:extLst>
              <a:ext uri="{FF2B5EF4-FFF2-40B4-BE49-F238E27FC236}">
                <a16:creationId xmlns:a16="http://schemas.microsoft.com/office/drawing/2014/main" id="{27505212-E259-8E83-E88E-570521D93D15}"/>
              </a:ext>
            </a:extLst>
          </p:cNvPr>
          <p:cNvSpPr/>
          <p:nvPr/>
        </p:nvSpPr>
        <p:spPr>
          <a:xfrm>
            <a:off x="6829581" y="6001753"/>
            <a:ext cx="5227757" cy="427974"/>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en-US" altLang="ja-JP" sz="1000" dirty="0">
                <a:solidFill>
                  <a:schemeClr val="tx1"/>
                </a:solidFill>
                <a:latin typeface="Meiryo UI" panose="020B0604030504040204" pitchFamily="50" charset="-128"/>
                <a:ea typeface="Meiryo UI" panose="020B0604030504040204" pitchFamily="50" charset="-128"/>
              </a:rPr>
              <a:t>※1</a:t>
            </a:r>
            <a:r>
              <a:rPr lang="ja-JP" altLang="en-US" sz="1000" dirty="0">
                <a:solidFill>
                  <a:schemeClr val="tx1"/>
                </a:solidFill>
                <a:latin typeface="Meiryo UI" panose="020B0604030504040204" pitchFamily="50" charset="-128"/>
                <a:ea typeface="Meiryo UI" panose="020B0604030504040204" pitchFamily="50" charset="-128"/>
              </a:rPr>
              <a:t>：燃料転換・構造転換（燃料転換）の申請者のみ記載</a:t>
            </a:r>
            <a:endParaRPr lang="en-US" altLang="ja-JP" sz="1000" dirty="0">
              <a:solidFill>
                <a:schemeClr val="tx1"/>
              </a:solidFill>
              <a:latin typeface="Meiryo UI" panose="020B0604030504040204" pitchFamily="50" charset="-128"/>
              <a:ea typeface="Meiryo UI" panose="020B0604030504040204" pitchFamily="50" charset="-128"/>
            </a:endParaRPr>
          </a:p>
          <a:p>
            <a:r>
              <a:rPr kumimoji="1" lang="en-US" altLang="ja-JP" sz="1000" dirty="0">
                <a:solidFill>
                  <a:schemeClr val="tx1"/>
                </a:solidFill>
                <a:latin typeface="Meiryo UI" panose="020B0604030504040204" pitchFamily="50" charset="-128"/>
                <a:ea typeface="Meiryo UI" panose="020B0604030504040204" pitchFamily="50" charset="-128"/>
              </a:rPr>
              <a:t>※2</a:t>
            </a:r>
            <a:r>
              <a:rPr kumimoji="1" lang="ja-JP" altLang="en-US" sz="1000" dirty="0">
                <a:solidFill>
                  <a:schemeClr val="tx1"/>
                </a:solidFill>
                <a:latin typeface="Meiryo UI" panose="020B0604030504040204" pitchFamily="50" charset="-128"/>
                <a:ea typeface="Meiryo UI" panose="020B0604030504040204" pitchFamily="50" charset="-128"/>
              </a:rPr>
              <a:t>：製造プロセス転換・構造転換（製造プロセス転換）の申請者のみ記載</a:t>
            </a:r>
          </a:p>
        </p:txBody>
      </p:sp>
      <p:sp>
        <p:nvSpPr>
          <p:cNvPr id="32" name="正方形/長方形 31">
            <a:extLst>
              <a:ext uri="{FF2B5EF4-FFF2-40B4-BE49-F238E27FC236}">
                <a16:creationId xmlns:a16="http://schemas.microsoft.com/office/drawing/2014/main" id="{17641276-E178-FCB5-A8C4-09654EDD4B6D}"/>
              </a:ext>
            </a:extLst>
          </p:cNvPr>
          <p:cNvSpPr/>
          <p:nvPr/>
        </p:nvSpPr>
        <p:spPr>
          <a:xfrm>
            <a:off x="2677068" y="1886425"/>
            <a:ext cx="6837864"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フォーマットに記載された全ての項目</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→様式第１などの他の様式と整合するよう記載すること。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36079576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50A0AD-70E9-8C95-6B15-918BE31BE921}"/>
            </a:ext>
          </a:extLst>
        </p:cNvPr>
        <p:cNvGrpSpPr/>
        <p:nvPr/>
      </p:nvGrpSpPr>
      <p:grpSpPr>
        <a:xfrm>
          <a:off x="0" y="0"/>
          <a:ext cx="0" cy="0"/>
          <a:chOff x="0" y="0"/>
          <a:chExt cx="0" cy="0"/>
        </a:xfrm>
      </p:grpSpPr>
      <p:graphicFrame>
        <p:nvGraphicFramePr>
          <p:cNvPr id="30" name="think-cell data - do not delete" hidden="1">
            <a:extLst>
              <a:ext uri="{FF2B5EF4-FFF2-40B4-BE49-F238E27FC236}">
                <a16:creationId xmlns:a16="http://schemas.microsoft.com/office/drawing/2014/main" id="{47C99ECB-706F-BA5D-C334-6E7C63AFBB4E}"/>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93" imgH="689" progId="TCLayout.ActiveDocument.1">
                  <p:embed/>
                </p:oleObj>
              </mc:Choice>
              <mc:Fallback>
                <p:oleObj name="think-cellスライド" r:id="rId4" imgW="693" imgH="689" progId="TCLayout.ActiveDocument.1">
                  <p:embed/>
                  <p:pic>
                    <p:nvPicPr>
                      <p:cNvPr id="30" name="think-cell data - do not delete" hidden="1">
                        <a:extLst>
                          <a:ext uri="{FF2B5EF4-FFF2-40B4-BE49-F238E27FC236}">
                            <a16:creationId xmlns:a16="http://schemas.microsoft.com/office/drawing/2014/main" id="{47C99ECB-706F-BA5D-C334-6E7C63AFBB4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Title 1">
            <a:extLst>
              <a:ext uri="{FF2B5EF4-FFF2-40B4-BE49-F238E27FC236}">
                <a16:creationId xmlns:a16="http://schemas.microsoft.com/office/drawing/2014/main" id="{A58DB009-411A-EB0F-ED91-E377BDADBB85}"/>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④イ ＧＸ製品・サービスの社会実装への貢献</a:t>
            </a:r>
          </a:p>
        </p:txBody>
      </p:sp>
      <p:sp>
        <p:nvSpPr>
          <p:cNvPr id="13" name="Title 1">
            <a:extLst>
              <a:ext uri="{FF2B5EF4-FFF2-40B4-BE49-F238E27FC236}">
                <a16:creationId xmlns:a16="http://schemas.microsoft.com/office/drawing/2014/main" id="{CC1142C8-6D1E-73DE-ABD8-F86FE844396E}"/>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ja-JP" altLang="en-US" dirty="0">
                <a:solidFill>
                  <a:schemeClr val="tx1"/>
                </a:solidFill>
              </a:rPr>
              <a:t>様式第３別添３に記載の通り、幹事会社である</a:t>
            </a:r>
            <a:r>
              <a:rPr lang="en-US" altLang="ja-JP" dirty="0">
                <a:solidFill>
                  <a:schemeClr val="tx1"/>
                </a:solidFill>
              </a:rPr>
              <a:t>xx</a:t>
            </a:r>
            <a:r>
              <a:rPr lang="ja-JP" altLang="en-US" dirty="0">
                <a:solidFill>
                  <a:schemeClr val="tx1"/>
                </a:solidFill>
              </a:rPr>
              <a:t>は、ＧＸ率先実行宣言を行っている</a:t>
            </a:r>
            <a:endParaRPr kumimoji="1" lang="en-US" altLang="ja-JP" dirty="0">
              <a:solidFill>
                <a:schemeClr val="tx1"/>
              </a:solidFill>
            </a:endParaRPr>
          </a:p>
        </p:txBody>
      </p:sp>
      <p:cxnSp>
        <p:nvCxnSpPr>
          <p:cNvPr id="15" name="直線コネクタ 14">
            <a:extLst>
              <a:ext uri="{FF2B5EF4-FFF2-40B4-BE49-F238E27FC236}">
                <a16:creationId xmlns:a16="http://schemas.microsoft.com/office/drawing/2014/main" id="{15A299F2-0784-B214-ACC8-60A00AE111E1}"/>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8" name="正方形/長方形 17">
            <a:extLst>
              <a:ext uri="{FF2B5EF4-FFF2-40B4-BE49-F238E27FC236}">
                <a16:creationId xmlns:a16="http://schemas.microsoft.com/office/drawing/2014/main" id="{16FAE77A-3A90-EDEC-9633-64ADBB1555B3}"/>
              </a:ext>
            </a:extLst>
          </p:cNvPr>
          <p:cNvSpPr/>
          <p:nvPr/>
        </p:nvSpPr>
        <p:spPr>
          <a:xfrm>
            <a:off x="11152486" y="85758"/>
            <a:ext cx="953793" cy="324000"/>
          </a:xfrm>
          <a:prstGeom prst="rect">
            <a:avLst/>
          </a:prstGeom>
          <a:ln w="28575">
            <a:solidFill>
              <a:schemeClr val="accent4"/>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加点項目</a:t>
            </a:r>
          </a:p>
        </p:txBody>
      </p:sp>
      <p:sp>
        <p:nvSpPr>
          <p:cNvPr id="2" name="正方形/長方形 1">
            <a:extLst>
              <a:ext uri="{FF2B5EF4-FFF2-40B4-BE49-F238E27FC236}">
                <a16:creationId xmlns:a16="http://schemas.microsoft.com/office/drawing/2014/main" id="{1ACE81CE-A31F-588E-713B-CBD9D95AF578}"/>
              </a:ext>
            </a:extLst>
          </p:cNvPr>
          <p:cNvSpPr/>
          <p:nvPr/>
        </p:nvSpPr>
        <p:spPr>
          <a:xfrm>
            <a:off x="1957278" y="2195504"/>
            <a:ext cx="7868093" cy="3085151"/>
          </a:xfrm>
          <a:prstGeom prst="rect">
            <a:avLst/>
          </a:prstGeom>
          <a:solidFill>
            <a:schemeClr val="bg1">
              <a:lumMod val="95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400">
                <a:solidFill>
                  <a:schemeClr val="tx1"/>
                </a:solidFill>
                <a:latin typeface="Meiryo UI" panose="020B0604030504040204" pitchFamily="50" charset="-128"/>
                <a:ea typeface="Meiryo UI" panose="020B0604030504040204" pitchFamily="50" charset="-128"/>
              </a:rPr>
              <a:t>詳細は様式第３別添３を参照すること</a:t>
            </a:r>
          </a:p>
        </p:txBody>
      </p:sp>
    </p:spTree>
    <p:extLst>
      <p:ext uri="{BB962C8B-B14F-4D97-AF65-F5344CB8AC3E}">
        <p14:creationId xmlns:p14="http://schemas.microsoft.com/office/powerpoint/2010/main" val="181799045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tx2">
            <a:lumMod val="10000"/>
            <a:lumOff val="90000"/>
          </a:schemeClr>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37C069A-96FF-4DC6-B902-B9C519ABB687}"/>
              </a:ext>
            </a:extLst>
          </p:cNvPr>
          <p:cNvSpPr/>
          <p:nvPr>
            <p:custDataLst>
              <p:tags r:id="rId2"/>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4800">
                <a:solidFill>
                  <a:schemeClr val="tx1"/>
                </a:solidFill>
                <a:latin typeface="Meiryo UI" panose="020B0604030504040204" pitchFamily="50" charset="-128"/>
                <a:ea typeface="Meiryo UI" panose="020B0604030504040204" pitchFamily="50" charset="-128"/>
              </a:rPr>
              <a:t>⑤民間企業のみでは投資判断が</a:t>
            </a:r>
            <a:endParaRPr kumimoji="1" lang="en-US" altLang="ja-JP" sz="4800">
              <a:solidFill>
                <a:schemeClr val="tx1"/>
              </a:solidFill>
              <a:latin typeface="Meiryo UI" panose="020B0604030504040204" pitchFamily="50" charset="-128"/>
              <a:ea typeface="Meiryo UI" panose="020B0604030504040204" pitchFamily="50" charset="-128"/>
            </a:endParaRPr>
          </a:p>
          <a:p>
            <a:pPr algn="ctr">
              <a:lnSpc>
                <a:spcPts val="6000"/>
              </a:lnSpc>
            </a:pPr>
            <a:r>
              <a:rPr kumimoji="1" lang="ja-JP" altLang="en-US" sz="4800">
                <a:solidFill>
                  <a:schemeClr val="tx1"/>
                </a:solidFill>
                <a:latin typeface="Meiryo UI" panose="020B0604030504040204" pitchFamily="50" charset="-128"/>
                <a:ea typeface="Meiryo UI" panose="020B0604030504040204" pitchFamily="50" charset="-128"/>
              </a:rPr>
              <a:t>真に困難な事業であることに関する審査</a:t>
            </a:r>
            <a:endParaRPr kumimoji="1" lang="en-US" sz="480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35962242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35" descr="ｔ">
            <a:extLst>
              <a:ext uri="{FF2B5EF4-FFF2-40B4-BE49-F238E27FC236}">
                <a16:creationId xmlns:a16="http://schemas.microsoft.com/office/drawing/2014/main" id="{86592024-6AEC-E6A6-0502-741CE9482E85}"/>
              </a:ext>
            </a:extLst>
          </p:cNvPr>
          <p:cNvSpPr txBox="1"/>
          <p:nvPr/>
        </p:nvSpPr>
        <p:spPr>
          <a:xfrm>
            <a:off x="765598" y="2588923"/>
            <a:ext cx="5184000" cy="1641958"/>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0" lvl="1">
              <a:buClr>
                <a:schemeClr val="tx2"/>
              </a:buClr>
              <a:buSzPct val="100000"/>
            </a:pPr>
            <a:r>
              <a:rPr kumimoji="1" lang="ja-JP" altLang="en-US" sz="1400">
                <a:solidFill>
                  <a:schemeClr val="tx1"/>
                </a:solidFill>
                <a:latin typeface="Meiryo UI" panose="020B0604030504040204" pitchFamily="50" charset="-128"/>
                <a:ea typeface="Meiryo UI" panose="020B0604030504040204" pitchFamily="50" charset="-128"/>
              </a:rPr>
              <a:t>（設定根拠）</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355600"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p:txBody>
      </p:sp>
      <p:sp>
        <p:nvSpPr>
          <p:cNvPr id="20" name="TextBox 35" descr="ｔ">
            <a:extLst>
              <a:ext uri="{FF2B5EF4-FFF2-40B4-BE49-F238E27FC236}">
                <a16:creationId xmlns:a16="http://schemas.microsoft.com/office/drawing/2014/main" id="{3BDF1C5A-B13B-874E-453F-A24EE0E62985}"/>
              </a:ext>
            </a:extLst>
          </p:cNvPr>
          <p:cNvSpPr txBox="1"/>
          <p:nvPr/>
        </p:nvSpPr>
        <p:spPr>
          <a:xfrm>
            <a:off x="765598" y="2101373"/>
            <a:ext cx="3998869" cy="407464"/>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en-US" altLang="ja-JP" sz="1400" b="1">
                <a:solidFill>
                  <a:schemeClr val="tx1"/>
                </a:solidFill>
                <a:latin typeface="Meiryo UI" panose="020B0604030504040204" pitchFamily="50" charset="-128"/>
                <a:ea typeface="Meiryo UI" panose="020B0604030504040204" pitchFamily="50" charset="-128"/>
              </a:rPr>
              <a:t>TRL</a:t>
            </a:r>
            <a:r>
              <a:rPr kumimoji="1" lang="ja-JP" altLang="en-US" sz="1400" b="1">
                <a:solidFill>
                  <a:schemeClr val="tx1"/>
                </a:solidFill>
                <a:latin typeface="Meiryo UI" panose="020B0604030504040204" pitchFamily="50" charset="-128"/>
                <a:ea typeface="Meiryo UI" panose="020B0604030504040204" pitchFamily="50" charset="-128"/>
              </a:rPr>
              <a:t>：</a:t>
            </a:r>
            <a:r>
              <a:rPr kumimoji="1" lang="en-US" altLang="ja-JP" sz="1400" b="1">
                <a:solidFill>
                  <a:schemeClr val="tx1"/>
                </a:solidFill>
                <a:latin typeface="Meiryo UI" panose="020B0604030504040204" pitchFamily="50" charset="-128"/>
                <a:ea typeface="Meiryo UI" panose="020B0604030504040204" pitchFamily="50" charset="-128"/>
              </a:rPr>
              <a:t>XX</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23" name="TextBox 35" descr="ｔ">
            <a:extLst>
              <a:ext uri="{FF2B5EF4-FFF2-40B4-BE49-F238E27FC236}">
                <a16:creationId xmlns:a16="http://schemas.microsoft.com/office/drawing/2014/main" id="{9B214298-023A-0520-F372-807F8D84F990}"/>
              </a:ext>
            </a:extLst>
          </p:cNvPr>
          <p:cNvSpPr txBox="1"/>
          <p:nvPr/>
        </p:nvSpPr>
        <p:spPr>
          <a:xfrm>
            <a:off x="6231521" y="2156772"/>
            <a:ext cx="5323912" cy="2609871"/>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355600"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355600"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p:txBody>
      </p:sp>
      <p:grpSp>
        <p:nvGrpSpPr>
          <p:cNvPr id="5" name="グループ化 4">
            <a:extLst>
              <a:ext uri="{FF2B5EF4-FFF2-40B4-BE49-F238E27FC236}">
                <a16:creationId xmlns:a16="http://schemas.microsoft.com/office/drawing/2014/main" id="{62EABAE4-0467-FB78-63EE-F43520141557}"/>
              </a:ext>
            </a:extLst>
          </p:cNvPr>
          <p:cNvGrpSpPr/>
          <p:nvPr/>
        </p:nvGrpSpPr>
        <p:grpSpPr>
          <a:xfrm>
            <a:off x="765598" y="1733286"/>
            <a:ext cx="5184000" cy="288000"/>
            <a:chOff x="156000" y="1879963"/>
            <a:chExt cx="5760000" cy="288000"/>
          </a:xfrm>
        </p:grpSpPr>
        <p:sp>
          <p:nvSpPr>
            <p:cNvPr id="8" name="正方形/長方形 7">
              <a:extLst>
                <a:ext uri="{FF2B5EF4-FFF2-40B4-BE49-F238E27FC236}">
                  <a16:creationId xmlns:a16="http://schemas.microsoft.com/office/drawing/2014/main" id="{3799E601-2193-BE27-DDE2-CE284AE77BE3}"/>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400">
                  <a:solidFill>
                    <a:schemeClr val="tx1"/>
                  </a:solidFill>
                  <a:latin typeface="Meiryo UI" panose="020B0604030504040204" pitchFamily="50" charset="-128"/>
                  <a:ea typeface="Meiryo UI" panose="020B0604030504040204" pitchFamily="50" charset="-128"/>
                </a:rPr>
                <a:t>TRL</a:t>
              </a:r>
              <a:r>
                <a:rPr lang="ja-JP" altLang="en-US" sz="1400">
                  <a:solidFill>
                    <a:schemeClr val="tx1"/>
                  </a:solidFill>
                  <a:latin typeface="Meiryo UI" panose="020B0604030504040204" pitchFamily="50" charset="-128"/>
                  <a:ea typeface="Meiryo UI" panose="020B0604030504040204" pitchFamily="50" charset="-128"/>
                </a:rPr>
                <a:t>（</a:t>
              </a:r>
              <a:r>
                <a:rPr lang="en-US" altLang="ja-JP" sz="1400">
                  <a:solidFill>
                    <a:schemeClr val="tx1"/>
                  </a:solidFill>
                  <a:latin typeface="Meiryo UI" panose="020B0604030504040204" pitchFamily="50" charset="-128"/>
                  <a:ea typeface="Meiryo UI" panose="020B0604030504040204" pitchFamily="50" charset="-128"/>
                </a:rPr>
                <a:t>Technology Readiness Level</a:t>
              </a:r>
              <a:r>
                <a:rPr lang="ja-JP" altLang="en-US" sz="1400">
                  <a:solidFill>
                    <a:schemeClr val="tx1"/>
                  </a:solidFill>
                  <a:latin typeface="Meiryo UI" panose="020B0604030504040204" pitchFamily="50" charset="-128"/>
                  <a:ea typeface="Meiryo UI" panose="020B0604030504040204" pitchFamily="50" charset="-128"/>
                </a:rPr>
                <a:t>）</a:t>
              </a:r>
            </a:p>
          </p:txBody>
        </p:sp>
        <p:cxnSp>
          <p:nvCxnSpPr>
            <p:cNvPr id="9" name="直線コネクタ 8">
              <a:extLst>
                <a:ext uri="{FF2B5EF4-FFF2-40B4-BE49-F238E27FC236}">
                  <a16:creationId xmlns:a16="http://schemas.microsoft.com/office/drawing/2014/main" id="{076DE088-5B9E-E177-ED9D-0EDC5905C171}"/>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0" name="グループ化 9">
            <a:extLst>
              <a:ext uri="{FF2B5EF4-FFF2-40B4-BE49-F238E27FC236}">
                <a16:creationId xmlns:a16="http://schemas.microsoft.com/office/drawing/2014/main" id="{4B64B03F-3817-7665-65D4-434DCD01A1CC}"/>
              </a:ext>
            </a:extLst>
          </p:cNvPr>
          <p:cNvGrpSpPr/>
          <p:nvPr/>
        </p:nvGrpSpPr>
        <p:grpSpPr>
          <a:xfrm>
            <a:off x="6239438" y="1733286"/>
            <a:ext cx="5184000" cy="288000"/>
            <a:chOff x="156000" y="1879963"/>
            <a:chExt cx="5760000" cy="288000"/>
          </a:xfrm>
        </p:grpSpPr>
        <p:sp>
          <p:nvSpPr>
            <p:cNvPr id="13" name="正方形/長方形 12">
              <a:extLst>
                <a:ext uri="{FF2B5EF4-FFF2-40B4-BE49-F238E27FC236}">
                  <a16:creationId xmlns:a16="http://schemas.microsoft.com/office/drawing/2014/main" id="{A1421886-3FF6-D265-030B-17CEAE4E0380}"/>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国際水準に基づく設備等の先進性</a:t>
              </a:r>
            </a:p>
          </p:txBody>
        </p:sp>
        <p:cxnSp>
          <p:nvCxnSpPr>
            <p:cNvPr id="16" name="直線コネクタ 15">
              <a:extLst>
                <a:ext uri="{FF2B5EF4-FFF2-40B4-BE49-F238E27FC236}">
                  <a16:creationId xmlns:a16="http://schemas.microsoft.com/office/drawing/2014/main" id="{26F0FA8F-5455-E655-02BA-F2F5498A5699}"/>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7" name="グループ化 16">
            <a:extLst>
              <a:ext uri="{FF2B5EF4-FFF2-40B4-BE49-F238E27FC236}">
                <a16:creationId xmlns:a16="http://schemas.microsoft.com/office/drawing/2014/main" id="{B179935C-02AE-8DA0-4EF5-BE84694F58EB}"/>
              </a:ext>
            </a:extLst>
          </p:cNvPr>
          <p:cNvGrpSpPr/>
          <p:nvPr/>
        </p:nvGrpSpPr>
        <p:grpSpPr>
          <a:xfrm>
            <a:off x="765597" y="5186806"/>
            <a:ext cx="10657837" cy="288000"/>
            <a:chOff x="156000" y="1879963"/>
            <a:chExt cx="5760000" cy="288000"/>
          </a:xfrm>
        </p:grpSpPr>
        <p:sp>
          <p:nvSpPr>
            <p:cNvPr id="18" name="正方形/長方形 17">
              <a:extLst>
                <a:ext uri="{FF2B5EF4-FFF2-40B4-BE49-F238E27FC236}">
                  <a16:creationId xmlns:a16="http://schemas.microsoft.com/office/drawing/2014/main" id="{3CDB7653-978E-8DF3-D892-78BE3FB859D2}"/>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商用目的での使用が限定的であることに対する追加の説明</a:t>
              </a:r>
            </a:p>
          </p:txBody>
        </p:sp>
        <p:cxnSp>
          <p:nvCxnSpPr>
            <p:cNvPr id="24" name="直線コネクタ 23">
              <a:extLst>
                <a:ext uri="{FF2B5EF4-FFF2-40B4-BE49-F238E27FC236}">
                  <a16:creationId xmlns:a16="http://schemas.microsoft.com/office/drawing/2014/main" id="{EA7BD145-7A30-3AE7-38F7-933E96E18B08}"/>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5" name="TextBox 35" descr="ｔ">
            <a:extLst>
              <a:ext uri="{FF2B5EF4-FFF2-40B4-BE49-F238E27FC236}">
                <a16:creationId xmlns:a16="http://schemas.microsoft.com/office/drawing/2014/main" id="{6DABBC12-9C16-A7F6-FF22-6C3F10A8D772}"/>
              </a:ext>
            </a:extLst>
          </p:cNvPr>
          <p:cNvSpPr txBox="1"/>
          <p:nvPr/>
        </p:nvSpPr>
        <p:spPr>
          <a:xfrm>
            <a:off x="772087" y="5603915"/>
            <a:ext cx="10657837" cy="9406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355600"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355600"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p:txBody>
      </p:sp>
      <p:cxnSp>
        <p:nvCxnSpPr>
          <p:cNvPr id="26" name="Straight Connector 40">
            <a:extLst>
              <a:ext uri="{FF2B5EF4-FFF2-40B4-BE49-F238E27FC236}">
                <a16:creationId xmlns:a16="http://schemas.microsoft.com/office/drawing/2014/main" id="{E1FE0F58-5AEC-E34B-B12E-E39CE2737C76}"/>
              </a:ext>
            </a:extLst>
          </p:cNvPr>
          <p:cNvCxnSpPr>
            <a:cxnSpLocks/>
          </p:cNvCxnSpPr>
          <p:nvPr/>
        </p:nvCxnSpPr>
        <p:spPr>
          <a:xfrm flipV="1">
            <a:off x="6096000" y="1733286"/>
            <a:ext cx="0" cy="3251072"/>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4" name="Title 1">
            <a:extLst>
              <a:ext uri="{FF2B5EF4-FFF2-40B4-BE49-F238E27FC236}">
                <a16:creationId xmlns:a16="http://schemas.microsoft.com/office/drawing/2014/main" id="{6B736EBA-696D-9CEF-B76E-2B3F25E95837}"/>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⑤イ 技術的基準</a:t>
            </a:r>
          </a:p>
        </p:txBody>
      </p:sp>
      <p:sp>
        <p:nvSpPr>
          <p:cNvPr id="6" name="Title 1">
            <a:extLst>
              <a:ext uri="{FF2B5EF4-FFF2-40B4-BE49-F238E27FC236}">
                <a16:creationId xmlns:a16="http://schemas.microsoft.com/office/drawing/2014/main" id="{B9CE8DEA-0813-C7CD-653D-9E581EBDDA37}"/>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kumimoji="1" lang="ja-JP" altLang="en-US">
                <a:solidFill>
                  <a:schemeClr val="tx1"/>
                </a:solidFill>
              </a:rPr>
              <a:t>補助を前提としない場合、商用目的での使用が限定的であり、投資が困難</a:t>
            </a:r>
            <a:endParaRPr kumimoji="1" lang="en-US" altLang="ja-JP">
              <a:solidFill>
                <a:schemeClr val="tx1"/>
              </a:solidFill>
            </a:endParaRPr>
          </a:p>
        </p:txBody>
      </p:sp>
      <p:cxnSp>
        <p:nvCxnSpPr>
          <p:cNvPr id="7" name="直線コネクタ 6">
            <a:extLst>
              <a:ext uri="{FF2B5EF4-FFF2-40B4-BE49-F238E27FC236}">
                <a16:creationId xmlns:a16="http://schemas.microsoft.com/office/drawing/2014/main" id="{B34EAA4B-9D84-E490-8BD4-E2E79D20C035}"/>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5" name="正方形/長方形 14">
            <a:extLst>
              <a:ext uri="{FF2B5EF4-FFF2-40B4-BE49-F238E27FC236}">
                <a16:creationId xmlns:a16="http://schemas.microsoft.com/office/drawing/2014/main" id="{CDFBB9BC-2D86-BA61-B118-4D27246EE228}"/>
              </a:ext>
            </a:extLst>
          </p:cNvPr>
          <p:cNvSpPr/>
          <p:nvPr/>
        </p:nvSpPr>
        <p:spPr>
          <a:xfrm>
            <a:off x="2161954" y="1492909"/>
            <a:ext cx="7868093" cy="387218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商用目的での使用が限定的であること、設備等の先進性のいずれか（</a:t>
            </a:r>
            <a:r>
              <a:rPr lang="en-US" altLang="ja-JP" sz="1400" dirty="0">
                <a:solidFill>
                  <a:srgbClr val="FF0000"/>
                </a:solidFill>
                <a:latin typeface="Meiryo UI" panose="020B0604030504040204" pitchFamily="50" charset="-128"/>
                <a:ea typeface="Meiryo UI" panose="020B0604030504040204" pitchFamily="50" charset="-128"/>
              </a:rPr>
              <a:t>1</a:t>
            </a:r>
            <a:r>
              <a:rPr lang="ja-JP" altLang="en-US" sz="1400" dirty="0">
                <a:solidFill>
                  <a:srgbClr val="FF0000"/>
                </a:solidFill>
                <a:latin typeface="Meiryo UI" panose="020B0604030504040204" pitchFamily="50" charset="-128"/>
                <a:ea typeface="Meiryo UI" panose="020B0604030504040204" pitchFamily="50" charset="-128"/>
              </a:rPr>
              <a:t>つ以上の記載が必須）</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TRL </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Technology Readiness Level</a:t>
            </a:r>
            <a:r>
              <a:rPr lang="ja-JP" altLang="en-US" sz="1400" dirty="0">
                <a:solidFill>
                  <a:srgbClr val="FF0000"/>
                </a:solidFill>
                <a:latin typeface="Meiryo UI" panose="020B0604030504040204" pitchFamily="50" charset="-128"/>
                <a:ea typeface="Meiryo UI" panose="020B0604030504040204" pitchFamily="50" charset="-128"/>
              </a:rPr>
              <a:t>）などを用いて記載すること。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また、</a:t>
            </a:r>
            <a:r>
              <a:rPr lang="en-US" altLang="ja-JP" sz="1400" dirty="0">
                <a:solidFill>
                  <a:srgbClr val="FF0000"/>
                </a:solidFill>
                <a:latin typeface="Meiryo UI" panose="020B0604030504040204" pitchFamily="50" charset="-128"/>
                <a:ea typeface="Meiryo UI" panose="020B0604030504040204" pitchFamily="50" charset="-128"/>
              </a:rPr>
              <a:t>TRL</a:t>
            </a:r>
            <a:r>
              <a:rPr lang="ja-JP" altLang="en-US" sz="1400" dirty="0">
                <a:solidFill>
                  <a:srgbClr val="FF0000"/>
                </a:solidFill>
                <a:latin typeface="Meiryo UI" panose="020B0604030504040204" pitchFamily="50" charset="-128"/>
                <a:ea typeface="Meiryo UI" panose="020B0604030504040204" pitchFamily="50" charset="-128"/>
              </a:rPr>
              <a:t>の設定をする場合はその根拠について具体的に記載すること。</a:t>
            </a: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国際水準に照らし合わせて、補助対象となる設備等が先進性を有する場合、その内容を記載すること。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2" name="正方形/長方形 1">
            <a:extLst>
              <a:ext uri="{FF2B5EF4-FFF2-40B4-BE49-F238E27FC236}">
                <a16:creationId xmlns:a16="http://schemas.microsoft.com/office/drawing/2014/main" id="{681E80A2-C61D-ED0D-AAA0-91902E57D3EE}"/>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Tree>
    <p:extLst>
      <p:ext uri="{BB962C8B-B14F-4D97-AF65-F5344CB8AC3E}">
        <p14:creationId xmlns:p14="http://schemas.microsoft.com/office/powerpoint/2010/main" val="34847255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tx2">
            <a:lumMod val="10000"/>
            <a:lumOff val="90000"/>
          </a:schemeClr>
        </a:solidFill>
        <a:effectLst/>
      </p:bgPr>
    </p:bg>
    <p:spTree>
      <p:nvGrpSpPr>
        <p:cNvPr id="1" name="">
          <a:extLst>
            <a:ext uri="{FF2B5EF4-FFF2-40B4-BE49-F238E27FC236}">
              <a16:creationId xmlns:a16="http://schemas.microsoft.com/office/drawing/2014/main" id="{F4DEED14-2550-36FC-34BB-6E0FC1A4140D}"/>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A053CAC3-C05E-23A2-695C-1504D15FAC5C}"/>
              </a:ext>
            </a:extLst>
          </p:cNvPr>
          <p:cNvSpPr/>
          <p:nvPr>
            <p:custDataLst>
              <p:tags r:id="rId2"/>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4800">
                <a:solidFill>
                  <a:schemeClr val="tx1"/>
                </a:solidFill>
                <a:latin typeface="Meiryo UI" panose="020B0604030504040204" pitchFamily="50" charset="-128"/>
                <a:ea typeface="Meiryo UI" panose="020B0604030504040204" pitchFamily="50" charset="-128"/>
              </a:rPr>
              <a:t>⑥人材確保に向けた取組に関する審査</a:t>
            </a:r>
            <a:endParaRPr kumimoji="1" lang="en-US" sz="480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344365767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5BF499-4055-5049-5FCC-95CB7F1194CB}"/>
            </a:ext>
          </a:extLst>
        </p:cNvPr>
        <p:cNvGrpSpPr/>
        <p:nvPr/>
      </p:nvGrpSpPr>
      <p:grpSpPr>
        <a:xfrm>
          <a:off x="0" y="0"/>
          <a:ext cx="0" cy="0"/>
          <a:chOff x="0" y="0"/>
          <a:chExt cx="0" cy="0"/>
        </a:xfrm>
      </p:grpSpPr>
      <p:graphicFrame>
        <p:nvGraphicFramePr>
          <p:cNvPr id="26" name="think-cell data - do not delete" hidden="1">
            <a:extLst>
              <a:ext uri="{FF2B5EF4-FFF2-40B4-BE49-F238E27FC236}">
                <a16:creationId xmlns:a16="http://schemas.microsoft.com/office/drawing/2014/main" id="{50AC623C-4CE2-954F-2282-1C34224EC3BF}"/>
              </a:ext>
            </a:extLst>
          </p:cNvPr>
          <p:cNvGraphicFramePr>
            <a:graphicFrameLocks noChangeAspect="1"/>
          </p:cNvGraphicFramePr>
          <p:nvPr>
            <p:custDataLst>
              <p:tags r:id="rId1"/>
            </p:custDataLst>
            <p:extLst>
              <p:ext uri="{D42A27DB-BD31-4B8C-83A1-F6EECF244321}">
                <p14:modId xmlns:p14="http://schemas.microsoft.com/office/powerpoint/2010/main" val="276919187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93" imgH="689" progId="TCLayout.ActiveDocument.1">
                  <p:embed/>
                </p:oleObj>
              </mc:Choice>
              <mc:Fallback>
                <p:oleObj name="think-cellスライド" r:id="rId4" imgW="693" imgH="689" progId="TCLayout.ActiveDocument.1">
                  <p:embed/>
                  <p:pic>
                    <p:nvPicPr>
                      <p:cNvPr id="26" name="think-cell data - do not delete" hidden="1">
                        <a:extLst>
                          <a:ext uri="{FF2B5EF4-FFF2-40B4-BE49-F238E27FC236}">
                            <a16:creationId xmlns:a16="http://schemas.microsoft.com/office/drawing/2014/main" id="{50AC623C-4CE2-954F-2282-1C34224EC3BF}"/>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Title 1">
            <a:extLst>
              <a:ext uri="{FF2B5EF4-FFF2-40B4-BE49-F238E27FC236}">
                <a16:creationId xmlns:a16="http://schemas.microsoft.com/office/drawing/2014/main" id="{298B258F-C8E3-B999-025C-6F317645ABB1}"/>
              </a:ext>
            </a:extLst>
          </p:cNvPr>
          <p:cNvSpPr txBox="1">
            <a:spLocks/>
          </p:cNvSpPr>
          <p:nvPr/>
        </p:nvSpPr>
        <p:spPr>
          <a:xfrm>
            <a:off x="179999" y="292726"/>
            <a:ext cx="1142032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⑥ア</a:t>
            </a:r>
            <a:r>
              <a:rPr lang="en-US" altLang="ja-JP" sz="2000">
                <a:solidFill>
                  <a:schemeClr val="tx1">
                    <a:lumMod val="50000"/>
                    <a:lumOff val="50000"/>
                  </a:schemeClr>
                </a:solidFill>
              </a:rPr>
              <a:t> </a:t>
            </a:r>
            <a:r>
              <a:rPr lang="ja-JP" altLang="en-US" sz="2000">
                <a:solidFill>
                  <a:schemeClr val="tx1">
                    <a:lumMod val="50000"/>
                    <a:lumOff val="50000"/>
                  </a:schemeClr>
                </a:solidFill>
              </a:rPr>
              <a:t>人材確保に向けた取組、イ　従業員の賃金引上げ計画の表明、ウ　ワーク・ライフ・バランス等の推進</a:t>
            </a:r>
          </a:p>
        </p:txBody>
      </p:sp>
      <p:sp>
        <p:nvSpPr>
          <p:cNvPr id="5" name="Title 1">
            <a:extLst>
              <a:ext uri="{FF2B5EF4-FFF2-40B4-BE49-F238E27FC236}">
                <a16:creationId xmlns:a16="http://schemas.microsoft.com/office/drawing/2014/main" id="{5095C69B-8D49-EA64-1444-FF77F5F17860}"/>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p>
          <a:p>
            <a:r>
              <a:rPr lang="ja-JP" altLang="en-US">
                <a:solidFill>
                  <a:schemeClr val="tx1"/>
                </a:solidFill>
              </a:rPr>
              <a:t>以下の通り、必須項目については満たしている</a:t>
            </a:r>
            <a:endParaRPr kumimoji="1" lang="en-US" altLang="ja-JP">
              <a:solidFill>
                <a:schemeClr val="tx1"/>
              </a:solidFill>
            </a:endParaRPr>
          </a:p>
        </p:txBody>
      </p:sp>
      <p:cxnSp>
        <p:nvCxnSpPr>
          <p:cNvPr id="6" name="直線コネクタ 5">
            <a:extLst>
              <a:ext uri="{FF2B5EF4-FFF2-40B4-BE49-F238E27FC236}">
                <a16:creationId xmlns:a16="http://schemas.microsoft.com/office/drawing/2014/main" id="{53390A2A-FC4C-A6FF-87B8-008614C1704B}"/>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aphicFrame>
        <p:nvGraphicFramePr>
          <p:cNvPr id="11" name="表 10">
            <a:extLst>
              <a:ext uri="{FF2B5EF4-FFF2-40B4-BE49-F238E27FC236}">
                <a16:creationId xmlns:a16="http://schemas.microsoft.com/office/drawing/2014/main" id="{1B782462-83C2-7298-DF75-431D6EC360AE}"/>
              </a:ext>
            </a:extLst>
          </p:cNvPr>
          <p:cNvGraphicFramePr>
            <a:graphicFrameLocks noGrp="1"/>
          </p:cNvGraphicFramePr>
          <p:nvPr>
            <p:extLst>
              <p:ext uri="{D42A27DB-BD31-4B8C-83A1-F6EECF244321}">
                <p14:modId xmlns:p14="http://schemas.microsoft.com/office/powerpoint/2010/main" val="1633161702"/>
              </p:ext>
            </p:extLst>
          </p:nvPr>
        </p:nvGraphicFramePr>
        <p:xfrm>
          <a:off x="179998" y="1551333"/>
          <a:ext cx="11856001" cy="4704587"/>
        </p:xfrm>
        <a:graphic>
          <a:graphicData uri="http://schemas.openxmlformats.org/drawingml/2006/table">
            <a:tbl>
              <a:tblPr firstRow="1" bandRow="1">
                <a:tableStyleId>{5C22544A-7EE6-4342-B048-85BDC9FD1C3A}</a:tableStyleId>
              </a:tblPr>
              <a:tblGrid>
                <a:gridCol w="6092613">
                  <a:extLst>
                    <a:ext uri="{9D8B030D-6E8A-4147-A177-3AD203B41FA5}">
                      <a16:colId xmlns:a16="http://schemas.microsoft.com/office/drawing/2014/main" val="3449904519"/>
                    </a:ext>
                  </a:extLst>
                </a:gridCol>
                <a:gridCol w="5763388">
                  <a:extLst>
                    <a:ext uri="{9D8B030D-6E8A-4147-A177-3AD203B41FA5}">
                      <a16:colId xmlns:a16="http://schemas.microsoft.com/office/drawing/2014/main" val="2365904519"/>
                    </a:ext>
                  </a:extLst>
                </a:gridCol>
              </a:tblGrid>
              <a:tr h="284099">
                <a:tc>
                  <a:txBody>
                    <a:bodyPr/>
                    <a:lstStyle/>
                    <a:p>
                      <a:pPr algn="ctr"/>
                      <a:r>
                        <a:rPr kumimoji="1" lang="ja-JP" altLang="en-US" sz="1200">
                          <a:latin typeface="Meiryo UI" panose="020B0604030504040204" pitchFamily="50" charset="-128"/>
                          <a:ea typeface="Meiryo UI" panose="020B0604030504040204" pitchFamily="50" charset="-128"/>
                        </a:rPr>
                        <a:t>審査項目</a:t>
                      </a:r>
                    </a:p>
                  </a:txBody>
                  <a:tcPr>
                    <a:lnL w="12700" cap="flat" cmpd="sng" algn="ctr">
                      <a:noFill/>
                      <a:prstDash val="solid"/>
                      <a:round/>
                      <a:headEnd type="none" w="med" len="med"/>
                      <a:tailEnd type="none" w="med" len="med"/>
                    </a:lnL>
                    <a:lnR w="28575" cap="flat" cmpd="sng" algn="ctr">
                      <a:solidFill>
                        <a:srgbClr val="C00000"/>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本応募申請における対応状況</a:t>
                      </a:r>
                    </a:p>
                  </a:txBody>
                  <a:tcP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28575"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extLst>
                  <a:ext uri="{0D108BD9-81ED-4DB2-BD59-A6C34878D82A}">
                    <a16:rowId xmlns:a16="http://schemas.microsoft.com/office/drawing/2014/main" val="2996951091"/>
                  </a:ext>
                </a:extLst>
              </a:tr>
              <a:tr h="147349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a:latin typeface="Meiryo UI" panose="020B0604030504040204" pitchFamily="50" charset="-128"/>
                          <a:ea typeface="Meiryo UI" panose="020B0604030504040204" pitchFamily="50" charset="-128"/>
                        </a:rPr>
                        <a:t>ア　人材確保に向けた取組</a:t>
                      </a:r>
                      <a:endParaRPr kumimoji="1" lang="en-US" altLang="ja-JP" sz="1200">
                        <a:latin typeface="Meiryo UI" panose="020B0604030504040204" pitchFamily="50" charset="-128"/>
                        <a:ea typeface="Meiryo UI" panose="020B0604030504040204" pitchFamily="50" charset="-128"/>
                      </a:endParaRPr>
                    </a:p>
                    <a:p>
                      <a:endParaRPr kumimoji="1" lang="en-US" altLang="ja-JP" sz="1200">
                        <a:latin typeface="Meiryo UI" panose="020B0604030504040204" pitchFamily="50" charset="-128"/>
                        <a:ea typeface="Meiryo UI" panose="020B0604030504040204" pitchFamily="50" charset="-128"/>
                      </a:endParaRPr>
                    </a:p>
                    <a:p>
                      <a:r>
                        <a:rPr kumimoji="1" lang="ja-JP" altLang="en-US" sz="1200">
                          <a:latin typeface="Meiryo UI" panose="020B0604030504040204" pitchFamily="50" charset="-128"/>
                          <a:ea typeface="Meiryo UI" panose="020B0604030504040204" pitchFamily="50" charset="-128"/>
                        </a:rPr>
                        <a:t>間接補助事業の実施にあたり、賃上げ等の具体的な手段によって、人材確保に向けた取組を行っているか</a:t>
                      </a:r>
                    </a:p>
                  </a:txBody>
                  <a:tcPr anchor="ctr">
                    <a:lnL w="12700" cap="flat" cmpd="sng" algn="ctr">
                      <a:no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a:latin typeface="Meiryo UI" panose="020B0604030504040204" pitchFamily="50" charset="-128"/>
                          <a:ea typeface="Meiryo UI" panose="020B0604030504040204" pitchFamily="50" charset="-128"/>
                        </a:rPr>
                        <a:t>様式第３別添４に記載の通り、要件を満たす</a:t>
                      </a:r>
                      <a:r>
                        <a:rPr kumimoji="1" lang="en-US" altLang="ja-JP" sz="1200">
                          <a:latin typeface="Meiryo UI" panose="020B0604030504040204" pitchFamily="50" charset="-128"/>
                          <a:ea typeface="Meiryo UI" panose="020B0604030504040204" pitchFamily="50" charset="-128"/>
                        </a:rPr>
                        <a:t>/</a:t>
                      </a:r>
                      <a:r>
                        <a:rPr kumimoji="1" lang="ja-JP" altLang="en-US" sz="1200">
                          <a:latin typeface="Meiryo UI" panose="020B0604030504040204" pitchFamily="50" charset="-128"/>
                          <a:ea typeface="Meiryo UI" panose="020B0604030504040204" pitchFamily="50" charset="-128"/>
                        </a:rPr>
                        <a:t>満たさない</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06743642"/>
                  </a:ext>
                </a:extLst>
              </a:tr>
              <a:tr h="1473496">
                <a:tc>
                  <a:txBody>
                    <a:bodyPr/>
                    <a:lstStyle/>
                    <a:p>
                      <a:pPr marL="0" marR="0" lvl="0" indent="0" algn="l" defTabSz="914400" rtl="0" eaLnBrk="1" fontAlgn="auto" latinLnBrk="0" hangingPunct="1">
                        <a:lnSpc>
                          <a:spcPct val="100000"/>
                        </a:lnSpc>
                        <a:spcBef>
                          <a:spcPts val="0"/>
                        </a:spcBef>
                        <a:spcAft>
                          <a:spcPts val="0"/>
                        </a:spcAft>
                        <a:buClrTx/>
                        <a:buSzTx/>
                        <a:buFont typeface="+mj-ea"/>
                        <a:buNone/>
                        <a:tabLst/>
                        <a:defRPr/>
                      </a:pPr>
                      <a:r>
                        <a:rPr kumimoji="1" lang="ja-JP" altLang="en-US" sz="1200">
                          <a:latin typeface="Meiryo UI" panose="020B0604030504040204" pitchFamily="50" charset="-128"/>
                          <a:ea typeface="Meiryo UI" panose="020B0604030504040204" pitchFamily="50" charset="-128"/>
                        </a:rPr>
                        <a:t>イ　従業員の賃金引上げ計画の表明</a:t>
                      </a:r>
                      <a:endParaRPr kumimoji="1" lang="en-US" altLang="ja-JP" sz="120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 typeface="+mj-ea"/>
                        <a:buNone/>
                        <a:tabLst/>
                        <a:defRPr/>
                      </a:pPr>
                      <a:endParaRPr kumimoji="1" lang="en-US" altLang="ja-JP" sz="120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 typeface="+mj-ea"/>
                        <a:buNone/>
                        <a:tabLst/>
                        <a:defRPr/>
                      </a:pPr>
                      <a:r>
                        <a:rPr kumimoji="1" lang="ja-JP" altLang="en-US" sz="1200">
                          <a:latin typeface="Meiryo UI" panose="020B0604030504040204" pitchFamily="50" charset="-128"/>
                          <a:ea typeface="Meiryo UI" panose="020B0604030504040204" pitchFamily="50" charset="-128"/>
                        </a:rPr>
                        <a:t>暦年</a:t>
                      </a:r>
                      <a:r>
                        <a:rPr kumimoji="1" lang="en-US" altLang="ja-JP" sz="1200">
                          <a:latin typeface="Meiryo UI" panose="020B0604030504040204" pitchFamily="50" charset="-128"/>
                          <a:ea typeface="Meiryo UI" panose="020B0604030504040204" pitchFamily="50" charset="-128"/>
                        </a:rPr>
                        <a:t>/</a:t>
                      </a:r>
                      <a:r>
                        <a:rPr kumimoji="1" lang="ja-JP" altLang="en-US" sz="1200">
                          <a:latin typeface="Meiryo UI" panose="020B0604030504040204" pitchFamily="50" charset="-128"/>
                          <a:ea typeface="Meiryo UI" panose="020B0604030504040204" pitchFamily="50" charset="-128"/>
                        </a:rPr>
                        <a:t>事業年度において、対前年</a:t>
                      </a:r>
                      <a:r>
                        <a:rPr kumimoji="1" lang="en-US" altLang="ja-JP" sz="1200">
                          <a:latin typeface="Meiryo UI" panose="020B0604030504040204" pitchFamily="50" charset="-128"/>
                          <a:ea typeface="Meiryo UI" panose="020B0604030504040204" pitchFamily="50" charset="-128"/>
                        </a:rPr>
                        <a:t>/</a:t>
                      </a:r>
                      <a:r>
                        <a:rPr kumimoji="1" lang="ja-JP" altLang="en-US" sz="1200">
                          <a:latin typeface="Meiryo UI" panose="020B0604030504040204" pitchFamily="50" charset="-128"/>
                          <a:ea typeface="Meiryo UI" panose="020B0604030504040204" pitchFamily="50" charset="-128"/>
                        </a:rPr>
                        <a:t>前年度比で大企業は３％以上、中小企業等は</a:t>
                      </a:r>
                      <a:r>
                        <a:rPr kumimoji="1" lang="en-US" altLang="ja-JP" sz="1200">
                          <a:latin typeface="Meiryo UI" panose="020B0604030504040204" pitchFamily="50" charset="-128"/>
                          <a:ea typeface="Meiryo UI" panose="020B0604030504040204" pitchFamily="50" charset="-128"/>
                        </a:rPr>
                        <a:t>1.5</a:t>
                      </a:r>
                      <a:r>
                        <a:rPr kumimoji="1" lang="ja-JP" altLang="en-US" sz="1200">
                          <a:latin typeface="Meiryo UI" panose="020B0604030504040204" pitchFamily="50" charset="-128"/>
                          <a:ea typeface="Meiryo UI" panose="020B0604030504040204" pitchFamily="50" charset="-128"/>
                        </a:rPr>
                        <a:t>％以上の賃上げに取り組む予定があり、その旨を従業員に表明しているか</a:t>
                      </a:r>
                    </a:p>
                  </a:txBody>
                  <a:tcPr anchor="ctr">
                    <a:lnL w="12700" cap="flat" cmpd="sng" algn="ctr">
                      <a:no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a:latin typeface="Meiryo UI" panose="020B0604030504040204" pitchFamily="50" charset="-128"/>
                          <a:ea typeface="Meiryo UI" panose="020B0604030504040204" pitchFamily="50" charset="-128"/>
                        </a:rPr>
                        <a:t>様式第３別添４に記載の通り、要件を満たす</a:t>
                      </a:r>
                      <a:r>
                        <a:rPr kumimoji="1" lang="en-US" altLang="ja-JP" sz="1200">
                          <a:latin typeface="Meiryo UI" panose="020B0604030504040204" pitchFamily="50" charset="-128"/>
                          <a:ea typeface="Meiryo UI" panose="020B0604030504040204" pitchFamily="50" charset="-128"/>
                        </a:rPr>
                        <a:t>/</a:t>
                      </a:r>
                      <a:r>
                        <a:rPr kumimoji="1" lang="ja-JP" altLang="en-US" sz="1200">
                          <a:latin typeface="Meiryo UI" panose="020B0604030504040204" pitchFamily="50" charset="-128"/>
                          <a:ea typeface="Meiryo UI" panose="020B0604030504040204" pitchFamily="50" charset="-128"/>
                        </a:rPr>
                        <a:t>満たさない</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70080660"/>
                  </a:ext>
                </a:extLst>
              </a:tr>
              <a:tr h="1473496">
                <a:tc>
                  <a:txBody>
                    <a:bodyPr/>
                    <a:lstStyle/>
                    <a:p>
                      <a:r>
                        <a:rPr kumimoji="1" lang="ja-JP" altLang="en-US" sz="1200">
                          <a:latin typeface="Meiryo UI" panose="020B0604030504040204" pitchFamily="50" charset="-128"/>
                          <a:ea typeface="Meiryo UI" panose="020B0604030504040204" pitchFamily="50" charset="-128"/>
                        </a:rPr>
                        <a:t>ウ　ワーク・ライフ・バランス等の推進</a:t>
                      </a:r>
                      <a:endParaRPr kumimoji="1" lang="en-US" altLang="ja-JP" sz="1200">
                        <a:latin typeface="Meiryo UI" panose="020B0604030504040204" pitchFamily="50" charset="-128"/>
                        <a:ea typeface="Meiryo UI" panose="020B0604030504040204" pitchFamily="50" charset="-128"/>
                      </a:endParaRPr>
                    </a:p>
                    <a:p>
                      <a:endParaRPr kumimoji="1" lang="en-US" altLang="ja-JP" sz="1200">
                        <a:latin typeface="Meiryo UI" panose="020B0604030504040204" pitchFamily="50" charset="-128"/>
                        <a:ea typeface="Meiryo UI" panose="020B0604030504040204" pitchFamily="50" charset="-128"/>
                      </a:endParaRPr>
                    </a:p>
                    <a:p>
                      <a:r>
                        <a:rPr kumimoji="1" lang="ja-JP" altLang="en-US" sz="1200">
                          <a:latin typeface="Meiryo UI" panose="020B0604030504040204" pitchFamily="50" charset="-128"/>
                          <a:ea typeface="Meiryo UI" panose="020B0604030504040204" pitchFamily="50" charset="-128"/>
                        </a:rPr>
                        <a:t>ワーク・ライフ・バランス等の推進に向けて、女性の職業生活における活躍の推進や次世代育成支援対策、青少年の雇用の促進等に関する取組を行っているか、ワーク・ライフ・バランス等推進企業の認定等を受けているか</a:t>
                      </a:r>
                    </a:p>
                  </a:txBody>
                  <a:tcPr anchor="ctr">
                    <a:lnL w="12700" cap="flat" cmpd="sng" algn="ctr">
                      <a:no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dirty="0">
                          <a:latin typeface="Meiryo UI" panose="020B0604030504040204" pitchFamily="50" charset="-128"/>
                          <a:ea typeface="Meiryo UI" panose="020B0604030504040204" pitchFamily="50" charset="-128"/>
                        </a:rPr>
                        <a:t>様式第３別添５に記載の通り、要件を満たす</a:t>
                      </a:r>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満たさない</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35435985"/>
                  </a:ext>
                </a:extLst>
              </a:tr>
            </a:tbl>
          </a:graphicData>
        </a:graphic>
      </p:graphicFrame>
      <p:sp>
        <p:nvSpPr>
          <p:cNvPr id="9" name="正方形/長方形 8">
            <a:extLst>
              <a:ext uri="{FF2B5EF4-FFF2-40B4-BE49-F238E27FC236}">
                <a16:creationId xmlns:a16="http://schemas.microsoft.com/office/drawing/2014/main" id="{0E1F891F-EFBC-2427-1F66-ECD5F762EC13}"/>
              </a:ext>
            </a:extLst>
          </p:cNvPr>
          <p:cNvSpPr/>
          <p:nvPr/>
        </p:nvSpPr>
        <p:spPr>
          <a:xfrm>
            <a:off x="5142207" y="1963833"/>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2" name="正方形/長方形 1">
            <a:extLst>
              <a:ext uri="{FF2B5EF4-FFF2-40B4-BE49-F238E27FC236}">
                <a16:creationId xmlns:a16="http://schemas.microsoft.com/office/drawing/2014/main" id="{A3AF6902-840F-4422-03CD-17062C3FDF22}"/>
              </a:ext>
            </a:extLst>
          </p:cNvPr>
          <p:cNvSpPr/>
          <p:nvPr/>
        </p:nvSpPr>
        <p:spPr>
          <a:xfrm>
            <a:off x="5142206" y="3429000"/>
            <a:ext cx="953793" cy="324000"/>
          </a:xfrm>
          <a:prstGeom prst="rect">
            <a:avLst/>
          </a:prstGeom>
          <a:ln w="28575">
            <a:solidFill>
              <a:schemeClr val="accent4"/>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加点項目</a:t>
            </a:r>
          </a:p>
        </p:txBody>
      </p:sp>
      <p:sp>
        <p:nvSpPr>
          <p:cNvPr id="3" name="正方形/長方形 2">
            <a:extLst>
              <a:ext uri="{FF2B5EF4-FFF2-40B4-BE49-F238E27FC236}">
                <a16:creationId xmlns:a16="http://schemas.microsoft.com/office/drawing/2014/main" id="{4E338E7B-4E48-C246-379E-F2D9CFC3A363}"/>
              </a:ext>
            </a:extLst>
          </p:cNvPr>
          <p:cNvSpPr/>
          <p:nvPr/>
        </p:nvSpPr>
        <p:spPr>
          <a:xfrm>
            <a:off x="5142206" y="4906042"/>
            <a:ext cx="953793" cy="324000"/>
          </a:xfrm>
          <a:prstGeom prst="rect">
            <a:avLst/>
          </a:prstGeom>
          <a:ln w="28575">
            <a:solidFill>
              <a:schemeClr val="accent4"/>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加点項目</a:t>
            </a:r>
          </a:p>
        </p:txBody>
      </p:sp>
      <p:sp>
        <p:nvSpPr>
          <p:cNvPr id="8" name="正方形/長方形 7">
            <a:extLst>
              <a:ext uri="{FF2B5EF4-FFF2-40B4-BE49-F238E27FC236}">
                <a16:creationId xmlns:a16="http://schemas.microsoft.com/office/drawing/2014/main" id="{334EF495-A991-6D06-6B29-5F2FE151A485}"/>
              </a:ext>
            </a:extLst>
          </p:cNvPr>
          <p:cNvSpPr/>
          <p:nvPr/>
        </p:nvSpPr>
        <p:spPr>
          <a:xfrm>
            <a:off x="2344833" y="3097246"/>
            <a:ext cx="7868093" cy="1970796"/>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アからウの「本応募申請における対応状況」</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→各項目について、要件を満たす／満たさないについて明記すること。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92703265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tx2">
            <a:lumMod val="10000"/>
            <a:lumOff val="90000"/>
          </a:schemeClr>
        </a:solidFill>
        <a:effectLst/>
      </p:bgPr>
    </p:bg>
    <p:spTree>
      <p:nvGrpSpPr>
        <p:cNvPr id="1" name="">
          <a:extLst>
            <a:ext uri="{FF2B5EF4-FFF2-40B4-BE49-F238E27FC236}">
              <a16:creationId xmlns:a16="http://schemas.microsoft.com/office/drawing/2014/main" id="{7BFAC1B1-A6CB-D9C2-E2C6-B4C20847B4BA}"/>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C2AA6B7A-5843-F5A9-A8CB-0CAE9E6C6018}"/>
              </a:ext>
            </a:extLst>
          </p:cNvPr>
          <p:cNvSpPr/>
          <p:nvPr>
            <p:custDataLst>
              <p:tags r:id="rId2"/>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4800">
                <a:solidFill>
                  <a:schemeClr val="tx1"/>
                </a:solidFill>
                <a:latin typeface="Meiryo UI" panose="020B0604030504040204" pitchFamily="50" charset="-128"/>
                <a:ea typeface="Meiryo UI" panose="020B0604030504040204" pitchFamily="50" charset="-128"/>
              </a:rPr>
              <a:t>参考資料</a:t>
            </a:r>
            <a:endParaRPr kumimoji="1" lang="en-US" sz="480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115072491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D690ED-B602-4D3A-168E-24BF200484B9}"/>
            </a:ext>
          </a:extLst>
        </p:cNvPr>
        <p:cNvGrpSpPr/>
        <p:nvPr/>
      </p:nvGrpSpPr>
      <p:grpSpPr>
        <a:xfrm>
          <a:off x="0" y="0"/>
          <a:ext cx="0" cy="0"/>
          <a:chOff x="0" y="0"/>
          <a:chExt cx="0" cy="0"/>
        </a:xfrm>
      </p:grpSpPr>
      <p:sp>
        <p:nvSpPr>
          <p:cNvPr id="16" name="正方形/長方形 15">
            <a:extLst>
              <a:ext uri="{FF2B5EF4-FFF2-40B4-BE49-F238E27FC236}">
                <a16:creationId xmlns:a16="http://schemas.microsoft.com/office/drawing/2014/main" id="{87E485B1-B77F-8AC7-C28C-0F354DC8D6BE}"/>
              </a:ext>
            </a:extLst>
          </p:cNvPr>
          <p:cNvSpPr/>
          <p:nvPr/>
        </p:nvSpPr>
        <p:spPr>
          <a:xfrm>
            <a:off x="2413755" y="2156706"/>
            <a:ext cx="7868093" cy="292091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適宜追加することも差し支えない。</a:t>
            </a:r>
          </a:p>
        </p:txBody>
      </p:sp>
    </p:spTree>
    <p:extLst>
      <p:ext uri="{BB962C8B-B14F-4D97-AF65-F5344CB8AC3E}">
        <p14:creationId xmlns:p14="http://schemas.microsoft.com/office/powerpoint/2010/main" val="21178241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tx2">
            <a:lumMod val="10000"/>
            <a:lumOff val="90000"/>
          </a:schemeClr>
        </a:solidFill>
        <a:effectLst/>
      </p:bgPr>
    </p:bg>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009164B1-1444-B60C-96B6-722652BB86A8}"/>
              </a:ext>
            </a:extLst>
          </p:cNvPr>
          <p:cNvSpPr/>
          <p:nvPr>
            <p:custDataLst>
              <p:tags r:id="rId1"/>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en-US" altLang="ja-JP" sz="5400">
                <a:solidFill>
                  <a:schemeClr val="tx1"/>
                </a:solidFill>
                <a:latin typeface="Meiryo UI" panose="020B0604030504040204" pitchFamily="50" charset="-128"/>
                <a:ea typeface="Meiryo UI" panose="020B0604030504040204" pitchFamily="50" charset="-128"/>
              </a:rPr>
              <a:t>EOF</a:t>
            </a:r>
            <a:endParaRPr kumimoji="1" lang="en-US" sz="54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456077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2">
            <a:lumMod val="10000"/>
            <a:lumOff val="90000"/>
          </a:schemeClr>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37C069A-96FF-4DC6-B902-B9C519ABB687}"/>
              </a:ext>
            </a:extLst>
          </p:cNvPr>
          <p:cNvSpPr/>
          <p:nvPr>
            <p:custDataLst>
              <p:tags r:id="rId2"/>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lang="ja-JP" altLang="en-US" sz="4800">
                <a:solidFill>
                  <a:schemeClr val="tx1"/>
                </a:solidFill>
                <a:latin typeface="Meiryo UI" panose="020B0604030504040204" pitchFamily="50" charset="-128"/>
                <a:ea typeface="Meiryo UI" panose="020B0604030504040204" pitchFamily="50" charset="-128"/>
              </a:rPr>
              <a:t>①基本的事項の審査</a:t>
            </a:r>
            <a:endParaRPr lang="en-US" altLang="ja-JP" sz="4800">
              <a:solidFill>
                <a:schemeClr val="tx1"/>
              </a:solidFill>
              <a:latin typeface="Meiryo UI" panose="020B0604030504040204" pitchFamily="50" charset="-128"/>
              <a:ea typeface="Meiryo UI" panose="020B0604030504040204" pitchFamily="50" charset="-128"/>
            </a:endParaRPr>
          </a:p>
        </p:txBody>
      </p:sp>
      <p:sp>
        <p:nvSpPr>
          <p:cNvPr id="2" name="テキスト ボックス 1">
            <a:extLst>
              <a:ext uri="{FF2B5EF4-FFF2-40B4-BE49-F238E27FC236}">
                <a16:creationId xmlns:a16="http://schemas.microsoft.com/office/drawing/2014/main" id="{791EC0B3-2F6E-537C-4BC8-85F7F3BFB406}"/>
              </a:ext>
            </a:extLst>
          </p:cNvPr>
          <p:cNvSpPr txBox="1"/>
          <p:nvPr/>
        </p:nvSpPr>
        <p:spPr>
          <a:xfrm>
            <a:off x="5155473" y="4624925"/>
            <a:ext cx="1680755" cy="13062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kumimoji="1" lang="ja-JP" altLang="en-US" sz="360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2964156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8" name="think-cell data - do not delete" hidden="1">
            <a:extLst>
              <a:ext uri="{FF2B5EF4-FFF2-40B4-BE49-F238E27FC236}">
                <a16:creationId xmlns:a16="http://schemas.microsoft.com/office/drawing/2014/main" id="{AEFBCDF6-E847-1CF7-B2D4-E9801CF18390}"/>
              </a:ext>
            </a:extLst>
          </p:cNvPr>
          <p:cNvGraphicFramePr>
            <a:graphicFrameLocks noChangeAspect="1"/>
          </p:cNvGraphicFramePr>
          <p:nvPr>
            <p:custDataLst>
              <p:tags r:id="rId1"/>
            </p:custDataLst>
            <p:extLst>
              <p:ext uri="{D42A27DB-BD31-4B8C-83A1-F6EECF244321}">
                <p14:modId xmlns:p14="http://schemas.microsoft.com/office/powerpoint/2010/main" val="332870322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561" imgH="561" progId="TCLayout.ActiveDocument.1">
                  <p:embed/>
                </p:oleObj>
              </mc:Choice>
              <mc:Fallback>
                <p:oleObj name="think-cellスライド" r:id="rId4" imgW="561" imgH="561" progId="TCLayout.ActiveDocument.1">
                  <p:embed/>
                  <p:pic>
                    <p:nvPicPr>
                      <p:cNvPr id="38" name="think-cell data - do not delete" hidden="1">
                        <a:extLst>
                          <a:ext uri="{FF2B5EF4-FFF2-40B4-BE49-F238E27FC236}">
                            <a16:creationId xmlns:a16="http://schemas.microsoft.com/office/drawing/2014/main" id="{AEFBCDF6-E847-1CF7-B2D4-E9801CF18390}"/>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5" name="Title 1">
            <a:extLst>
              <a:ext uri="{FF2B5EF4-FFF2-40B4-BE49-F238E27FC236}">
                <a16:creationId xmlns:a16="http://schemas.microsoft.com/office/drawing/2014/main" id="{BE657B5D-2F4A-05C9-936E-303D5641D6FA}"/>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①ア</a:t>
            </a:r>
            <a:r>
              <a:rPr lang="en-US" altLang="ja-JP" sz="2000">
                <a:solidFill>
                  <a:schemeClr val="tx1">
                    <a:lumMod val="50000"/>
                    <a:lumOff val="50000"/>
                  </a:schemeClr>
                </a:solidFill>
              </a:rPr>
              <a:t> </a:t>
            </a:r>
            <a:r>
              <a:rPr lang="ja-JP" altLang="en-US" sz="2000">
                <a:solidFill>
                  <a:schemeClr val="tx1">
                    <a:lumMod val="50000"/>
                    <a:lumOff val="50000"/>
                  </a:schemeClr>
                </a:solidFill>
              </a:rPr>
              <a:t>基本的要件</a:t>
            </a:r>
          </a:p>
        </p:txBody>
      </p:sp>
      <p:sp>
        <p:nvSpPr>
          <p:cNvPr id="26" name="Title 1">
            <a:extLst>
              <a:ext uri="{FF2B5EF4-FFF2-40B4-BE49-F238E27FC236}">
                <a16:creationId xmlns:a16="http://schemas.microsoft.com/office/drawing/2014/main" id="{E5F9F7F0-99C2-E0A3-8208-32A5BECAB10B}"/>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ja-JP" altLang="en-US" dirty="0">
                <a:solidFill>
                  <a:schemeClr val="tx1"/>
                </a:solidFill>
              </a:rPr>
              <a:t>各社の事業戦略を踏まえ、</a:t>
            </a:r>
            <a:r>
              <a:rPr lang="en-US" altLang="ja-JP" dirty="0">
                <a:solidFill>
                  <a:schemeClr val="tx1"/>
                </a:solidFill>
              </a:rPr>
              <a:t>x</a:t>
            </a:r>
            <a:r>
              <a:rPr kumimoji="1" lang="en-US" altLang="ja-JP" dirty="0">
                <a:solidFill>
                  <a:schemeClr val="tx1"/>
                </a:solidFill>
              </a:rPr>
              <a:t>x</a:t>
            </a:r>
            <a:r>
              <a:rPr kumimoji="1" lang="ja-JP" altLang="en-US" dirty="0">
                <a:solidFill>
                  <a:schemeClr val="tx1"/>
                </a:solidFill>
              </a:rPr>
              <a:t>を目的として、</a:t>
            </a:r>
            <a:r>
              <a:rPr lang="en-US" altLang="ja-JP" dirty="0">
                <a:solidFill>
                  <a:schemeClr val="tx1"/>
                </a:solidFill>
              </a:rPr>
              <a:t>x</a:t>
            </a:r>
            <a:r>
              <a:rPr kumimoji="1" lang="en-US" altLang="ja-JP" dirty="0">
                <a:solidFill>
                  <a:schemeClr val="tx1"/>
                </a:solidFill>
              </a:rPr>
              <a:t>x</a:t>
            </a:r>
            <a:r>
              <a:rPr kumimoji="1" lang="ja-JP" altLang="en-US" dirty="0">
                <a:solidFill>
                  <a:schemeClr val="tx1"/>
                </a:solidFill>
              </a:rPr>
              <a:t>を実施する</a:t>
            </a:r>
            <a:endParaRPr kumimoji="1" lang="en-US" altLang="ja-JP" dirty="0">
              <a:solidFill>
                <a:schemeClr val="tx1"/>
              </a:solidFill>
            </a:endParaRPr>
          </a:p>
        </p:txBody>
      </p:sp>
      <p:cxnSp>
        <p:nvCxnSpPr>
          <p:cNvPr id="28" name="直線コネクタ 27">
            <a:extLst>
              <a:ext uri="{FF2B5EF4-FFF2-40B4-BE49-F238E27FC236}">
                <a16:creationId xmlns:a16="http://schemas.microsoft.com/office/drawing/2014/main" id="{AB7D9066-B986-5BA1-913C-01FE03564797}"/>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 name="正方形/長方形 1">
            <a:extLst>
              <a:ext uri="{FF2B5EF4-FFF2-40B4-BE49-F238E27FC236}">
                <a16:creationId xmlns:a16="http://schemas.microsoft.com/office/drawing/2014/main" id="{53A8BD12-345E-BD6C-D67B-D6762D9CFAB2}"/>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grpSp>
        <p:nvGrpSpPr>
          <p:cNvPr id="10" name="グループ化 9">
            <a:extLst>
              <a:ext uri="{FF2B5EF4-FFF2-40B4-BE49-F238E27FC236}">
                <a16:creationId xmlns:a16="http://schemas.microsoft.com/office/drawing/2014/main" id="{BEB0BC8F-5063-4661-F9F4-C07B12281F66}"/>
              </a:ext>
            </a:extLst>
          </p:cNvPr>
          <p:cNvGrpSpPr/>
          <p:nvPr/>
        </p:nvGrpSpPr>
        <p:grpSpPr>
          <a:xfrm>
            <a:off x="180000" y="1732958"/>
            <a:ext cx="5702400" cy="288000"/>
            <a:chOff x="156000" y="1879963"/>
            <a:chExt cx="5760000" cy="288000"/>
          </a:xfrm>
        </p:grpSpPr>
        <p:sp>
          <p:nvSpPr>
            <p:cNvPr id="11" name="正方形/長方形 10">
              <a:extLst>
                <a:ext uri="{FF2B5EF4-FFF2-40B4-BE49-F238E27FC236}">
                  <a16:creationId xmlns:a16="http://schemas.microsoft.com/office/drawing/2014/main" id="{EBFC7BF7-D6D7-91B2-4996-02F757B6E0F7}"/>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間接補助事業の実施目的</a:t>
              </a:r>
            </a:p>
          </p:txBody>
        </p:sp>
        <p:cxnSp>
          <p:nvCxnSpPr>
            <p:cNvPr id="14" name="直線コネクタ 13">
              <a:extLst>
                <a:ext uri="{FF2B5EF4-FFF2-40B4-BE49-F238E27FC236}">
                  <a16:creationId xmlns:a16="http://schemas.microsoft.com/office/drawing/2014/main" id="{54518CA4-CC3A-3D8C-4694-A90A38DDA1A5}"/>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5" name="グループ化 14">
            <a:extLst>
              <a:ext uri="{FF2B5EF4-FFF2-40B4-BE49-F238E27FC236}">
                <a16:creationId xmlns:a16="http://schemas.microsoft.com/office/drawing/2014/main" id="{A48C7FD9-1FB3-F079-69FE-365CD4C4B9C2}"/>
              </a:ext>
            </a:extLst>
          </p:cNvPr>
          <p:cNvGrpSpPr/>
          <p:nvPr/>
        </p:nvGrpSpPr>
        <p:grpSpPr>
          <a:xfrm>
            <a:off x="6333600" y="1732958"/>
            <a:ext cx="5702400" cy="288000"/>
            <a:chOff x="156000" y="1879963"/>
            <a:chExt cx="5760000" cy="288000"/>
          </a:xfrm>
        </p:grpSpPr>
        <p:sp>
          <p:nvSpPr>
            <p:cNvPr id="16" name="正方形/長方形 15">
              <a:extLst>
                <a:ext uri="{FF2B5EF4-FFF2-40B4-BE49-F238E27FC236}">
                  <a16:creationId xmlns:a16="http://schemas.microsoft.com/office/drawing/2014/main" id="{EA4439BB-F5AF-0655-C3CD-3848706571BF}"/>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間接補助事業の実施内容</a:t>
              </a:r>
            </a:p>
          </p:txBody>
        </p:sp>
        <p:cxnSp>
          <p:nvCxnSpPr>
            <p:cNvPr id="18" name="直線コネクタ 17">
              <a:extLst>
                <a:ext uri="{FF2B5EF4-FFF2-40B4-BE49-F238E27FC236}">
                  <a16:creationId xmlns:a16="http://schemas.microsoft.com/office/drawing/2014/main" id="{F8791303-8DA1-C55A-FAAB-B24285DBDC1D}"/>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cxnSp>
        <p:nvCxnSpPr>
          <p:cNvPr id="19" name="Straight Connector 40">
            <a:extLst>
              <a:ext uri="{FF2B5EF4-FFF2-40B4-BE49-F238E27FC236}">
                <a16:creationId xmlns:a16="http://schemas.microsoft.com/office/drawing/2014/main" id="{9F97D60E-A819-6197-F20A-E127FDEF54A5}"/>
              </a:ext>
            </a:extLst>
          </p:cNvPr>
          <p:cNvCxnSpPr>
            <a:cxnSpLocks/>
          </p:cNvCxnSpPr>
          <p:nvPr/>
        </p:nvCxnSpPr>
        <p:spPr>
          <a:xfrm flipV="1">
            <a:off x="6108000" y="2125833"/>
            <a:ext cx="0" cy="4517338"/>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4" name="正方形/長方形 3">
            <a:extLst>
              <a:ext uri="{FF2B5EF4-FFF2-40B4-BE49-F238E27FC236}">
                <a16:creationId xmlns:a16="http://schemas.microsoft.com/office/drawing/2014/main" id="{1AC3FB3E-EEED-92FF-A665-7A68444C10B8}"/>
              </a:ext>
            </a:extLst>
          </p:cNvPr>
          <p:cNvSpPr/>
          <p:nvPr/>
        </p:nvSpPr>
        <p:spPr>
          <a:xfrm>
            <a:off x="6333600" y="2135154"/>
            <a:ext cx="5702398" cy="2121695"/>
          </a:xfrm>
          <a:prstGeom prst="rect">
            <a:avLst/>
          </a:prstGeom>
          <a:noFill/>
          <a:ln w="9525" cap="rnd" cmpd="sng" algn="ctr">
            <a:solidFill>
              <a:schemeClr val="tx1">
                <a:lumMod val="50000"/>
                <a:lumOff val="50000"/>
              </a:schemeClr>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a:t>
            </a:r>
            <a:r>
              <a:rPr lang="ja-JP" altLang="en-US" sz="1400">
                <a:solidFill>
                  <a:schemeClr val="tx1"/>
                </a:solidFill>
                <a:latin typeface="Meiryo UI" panose="020B0604030504040204" pitchFamily="50" charset="-128"/>
                <a:ea typeface="Meiryo UI" panose="020B0604030504040204" pitchFamily="50" charset="-128"/>
              </a:rPr>
              <a:t>燃料転換／製造プロセス転換として実施する内容</a:t>
            </a:r>
            <a:r>
              <a:rPr kumimoji="1" lang="en-US" altLang="ja-JP" sz="140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5" name="正方形/長方形 4">
            <a:extLst>
              <a:ext uri="{FF2B5EF4-FFF2-40B4-BE49-F238E27FC236}">
                <a16:creationId xmlns:a16="http://schemas.microsoft.com/office/drawing/2014/main" id="{0D7D73C4-7D43-E9DD-5EBE-1E027A4F231D}"/>
              </a:ext>
            </a:extLst>
          </p:cNvPr>
          <p:cNvSpPr/>
          <p:nvPr/>
        </p:nvSpPr>
        <p:spPr>
          <a:xfrm>
            <a:off x="6333600" y="4521476"/>
            <a:ext cx="5702398" cy="2121695"/>
          </a:xfrm>
          <a:prstGeom prst="rect">
            <a:avLst/>
          </a:prstGeom>
          <a:noFill/>
          <a:ln w="9525" cap="rnd" cmpd="sng" algn="ctr">
            <a:solidFill>
              <a:schemeClr val="tx1">
                <a:lumMod val="50000"/>
                <a:lumOff val="50000"/>
              </a:schemeClr>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a:t>
            </a:r>
            <a:r>
              <a:rPr lang="ja-JP" altLang="en-US" sz="1400">
                <a:solidFill>
                  <a:schemeClr val="tx1"/>
                </a:solidFill>
                <a:latin typeface="Meiryo UI" panose="020B0604030504040204" pitchFamily="50" charset="-128"/>
                <a:ea typeface="Meiryo UI" panose="020B0604030504040204" pitchFamily="50" charset="-128"/>
              </a:rPr>
              <a:t>構造転換として、追加で実施する内容</a:t>
            </a:r>
            <a:r>
              <a:rPr kumimoji="1" lang="en-US" altLang="ja-JP" sz="140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産業のプレイヤーは○○社ほどプレイヤーがおり、市場の</a:t>
            </a:r>
            <a:r>
              <a:rPr kumimoji="1" lang="en-US" altLang="ja-JP" sz="1400">
                <a:solidFill>
                  <a:schemeClr val="tx1"/>
                </a:solidFill>
                <a:latin typeface="Meiryo UI" panose="020B0604030504040204" pitchFamily="50" charset="-128"/>
                <a:ea typeface="Meiryo UI" panose="020B0604030504040204" pitchFamily="50" charset="-128"/>
              </a:rPr>
              <a:t>3</a:t>
            </a:r>
            <a:r>
              <a:rPr kumimoji="1" lang="ja-JP" altLang="en-US" sz="1400">
                <a:solidFill>
                  <a:schemeClr val="tx1"/>
                </a:solidFill>
                <a:latin typeface="Meiryo UI" panose="020B0604030504040204" pitchFamily="50" charset="-128"/>
                <a:ea typeface="Meiryo UI" panose="020B0604030504040204" pitchFamily="50" charset="-128"/>
              </a:rPr>
              <a:t>割を、競合</a:t>
            </a:r>
            <a:r>
              <a:rPr kumimoji="1" lang="en-US" altLang="ja-JP" sz="1400">
                <a:solidFill>
                  <a:schemeClr val="tx1"/>
                </a:solidFill>
                <a:latin typeface="Meiryo UI" panose="020B0604030504040204" pitchFamily="50" charset="-128"/>
                <a:ea typeface="Meiryo UI" panose="020B0604030504040204" pitchFamily="50" charset="-128"/>
              </a:rPr>
              <a:t>A</a:t>
            </a:r>
            <a:r>
              <a:rPr kumimoji="1" lang="ja-JP" altLang="en-US" sz="1400">
                <a:solidFill>
                  <a:schemeClr val="tx1"/>
                </a:solidFill>
                <a:latin typeface="Meiryo UI" panose="020B0604030504040204" pitchFamily="50" charset="-128"/>
                <a:ea typeface="Meiryo UI" panose="020B0604030504040204" pitchFamily="50" charset="-128"/>
              </a:rPr>
              <a:t>社が占めている。</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C0A2CB9A-22D9-8F1F-E6B3-AB88ED68B396}"/>
              </a:ext>
            </a:extLst>
          </p:cNvPr>
          <p:cNvSpPr/>
          <p:nvPr/>
        </p:nvSpPr>
        <p:spPr>
          <a:xfrm>
            <a:off x="2161954" y="1886425"/>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間接補助事業の実施目的</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→本事業の事業目的については、公募要領「</a:t>
            </a:r>
            <a:r>
              <a:rPr lang="en-US" altLang="ja-JP" sz="1400" dirty="0">
                <a:solidFill>
                  <a:srgbClr val="FF0000"/>
                </a:solidFill>
                <a:latin typeface="Meiryo UI" panose="020B0604030504040204" pitchFamily="50" charset="-128"/>
                <a:ea typeface="Meiryo UI" panose="020B0604030504040204" pitchFamily="50" charset="-128"/>
              </a:rPr>
              <a:t>1.2 </a:t>
            </a:r>
            <a:r>
              <a:rPr lang="ja-JP" altLang="en-US" sz="1400" dirty="0">
                <a:solidFill>
                  <a:srgbClr val="FF0000"/>
                </a:solidFill>
                <a:latin typeface="Meiryo UI" panose="020B0604030504040204" pitchFamily="50" charset="-128"/>
                <a:ea typeface="Meiryo UI" panose="020B0604030504040204" pitchFamily="50" charset="-128"/>
              </a:rPr>
              <a:t>事業目的」を参照し、内需・外需のいずれ又はいずれも獲得していくことが目的かについても言及すること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間接補助事業の実施内容</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→以下に注意すること。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製造プロセス転換で申請する場合は、その実施内容を記載すること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構造転換（製造プロセス転換）で申請する場合は、製造プロセス転換として実施する内容に加えて、構造転換として追加で実施する内容についても記載すること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導入する設備についてもイメージが明確となるよう、図や写真などを掲載すること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1873009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2EDCBE-4A28-2F38-775D-28EC3747488B}"/>
            </a:ext>
          </a:extLst>
        </p:cNvPr>
        <p:cNvGrpSpPr/>
        <p:nvPr/>
      </p:nvGrpSpPr>
      <p:grpSpPr>
        <a:xfrm>
          <a:off x="0" y="0"/>
          <a:ext cx="0" cy="0"/>
          <a:chOff x="0" y="0"/>
          <a:chExt cx="0" cy="0"/>
        </a:xfrm>
      </p:grpSpPr>
      <p:graphicFrame>
        <p:nvGraphicFramePr>
          <p:cNvPr id="38" name="think-cell data - do not delete" hidden="1">
            <a:extLst>
              <a:ext uri="{FF2B5EF4-FFF2-40B4-BE49-F238E27FC236}">
                <a16:creationId xmlns:a16="http://schemas.microsoft.com/office/drawing/2014/main" id="{8EA6A9C0-9694-40E9-7B25-7E0A7AAFCE81}"/>
              </a:ext>
            </a:extLst>
          </p:cNvPr>
          <p:cNvGraphicFramePr>
            <a:graphicFrameLocks noChangeAspect="1"/>
          </p:cNvGraphicFramePr>
          <p:nvPr>
            <p:custDataLst>
              <p:tags r:id="rId1"/>
            </p:custDataLst>
            <p:extLst>
              <p:ext uri="{D42A27DB-BD31-4B8C-83A1-F6EECF244321}">
                <p14:modId xmlns:p14="http://schemas.microsoft.com/office/powerpoint/2010/main" val="54293167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561" imgH="561" progId="TCLayout.ActiveDocument.1">
                  <p:embed/>
                </p:oleObj>
              </mc:Choice>
              <mc:Fallback>
                <p:oleObj name="think-cellスライド" r:id="rId4" imgW="561" imgH="561" progId="TCLayout.ActiveDocument.1">
                  <p:embed/>
                  <p:pic>
                    <p:nvPicPr>
                      <p:cNvPr id="38" name="think-cell data - do not delete" hidden="1">
                        <a:extLst>
                          <a:ext uri="{FF2B5EF4-FFF2-40B4-BE49-F238E27FC236}">
                            <a16:creationId xmlns:a16="http://schemas.microsoft.com/office/drawing/2014/main" id="{8EA6A9C0-9694-40E9-7B25-7E0A7AAFCE81}"/>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5" name="Title 1">
            <a:extLst>
              <a:ext uri="{FF2B5EF4-FFF2-40B4-BE49-F238E27FC236}">
                <a16:creationId xmlns:a16="http://schemas.microsoft.com/office/drawing/2014/main" id="{177E3C48-62B6-90B6-4B57-C2915087957A}"/>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①ア</a:t>
            </a:r>
            <a:r>
              <a:rPr lang="en-US" altLang="ja-JP" sz="2000">
                <a:solidFill>
                  <a:schemeClr val="tx1">
                    <a:lumMod val="50000"/>
                    <a:lumOff val="50000"/>
                  </a:schemeClr>
                </a:solidFill>
              </a:rPr>
              <a:t> </a:t>
            </a:r>
            <a:r>
              <a:rPr lang="ja-JP" altLang="en-US" sz="2000">
                <a:solidFill>
                  <a:schemeClr val="tx1">
                    <a:lumMod val="50000"/>
                    <a:lumOff val="50000"/>
                  </a:schemeClr>
                </a:solidFill>
              </a:rPr>
              <a:t>基本的要件（製造プロセス転換）</a:t>
            </a:r>
          </a:p>
        </p:txBody>
      </p:sp>
      <p:sp>
        <p:nvSpPr>
          <p:cNvPr id="26" name="Title 1">
            <a:extLst>
              <a:ext uri="{FF2B5EF4-FFF2-40B4-BE49-F238E27FC236}">
                <a16:creationId xmlns:a16="http://schemas.microsoft.com/office/drawing/2014/main" id="{38CB82A2-918E-97F8-6219-A75A03925ADA}"/>
              </a:ext>
            </a:extLst>
          </p:cNvPr>
          <p:cNvSpPr txBox="1">
            <a:spLocks/>
          </p:cNvSpPr>
          <p:nvPr/>
        </p:nvSpPr>
        <p:spPr>
          <a:xfrm>
            <a:off x="180000" y="980545"/>
            <a:ext cx="11246652" cy="332399"/>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公募要領「</a:t>
            </a:r>
            <a:r>
              <a:rPr kumimoji="1" lang="en-US" altLang="ja-JP">
                <a:solidFill>
                  <a:schemeClr val="tx1"/>
                </a:solidFill>
              </a:rPr>
              <a:t>3.1. </a:t>
            </a:r>
            <a:r>
              <a:rPr kumimoji="1" lang="ja-JP" altLang="en-US">
                <a:solidFill>
                  <a:schemeClr val="tx1"/>
                </a:solidFill>
              </a:rPr>
              <a:t>補助対象事業の要件」に記載の内容を全て満たしている</a:t>
            </a:r>
            <a:endParaRPr kumimoji="1" lang="en-US" altLang="ja-JP">
              <a:solidFill>
                <a:schemeClr val="tx1"/>
              </a:solidFill>
            </a:endParaRPr>
          </a:p>
        </p:txBody>
      </p:sp>
      <p:cxnSp>
        <p:nvCxnSpPr>
          <p:cNvPr id="28" name="直線コネクタ 27">
            <a:extLst>
              <a:ext uri="{FF2B5EF4-FFF2-40B4-BE49-F238E27FC236}">
                <a16:creationId xmlns:a16="http://schemas.microsoft.com/office/drawing/2014/main" id="{E3BE9414-DB12-8B97-1DDB-6543D5A3AEEC}"/>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 name="正方形/長方形 1">
            <a:extLst>
              <a:ext uri="{FF2B5EF4-FFF2-40B4-BE49-F238E27FC236}">
                <a16:creationId xmlns:a16="http://schemas.microsoft.com/office/drawing/2014/main" id="{4103790F-1204-DEC9-2090-9C44765411C3}"/>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graphicFrame>
        <p:nvGraphicFramePr>
          <p:cNvPr id="3" name="表 2">
            <a:extLst>
              <a:ext uri="{FF2B5EF4-FFF2-40B4-BE49-F238E27FC236}">
                <a16:creationId xmlns:a16="http://schemas.microsoft.com/office/drawing/2014/main" id="{A9E5D727-58AB-6225-30EF-371D16D8F3A9}"/>
              </a:ext>
            </a:extLst>
          </p:cNvPr>
          <p:cNvGraphicFramePr>
            <a:graphicFrameLocks noGrp="1"/>
          </p:cNvGraphicFramePr>
          <p:nvPr>
            <p:extLst>
              <p:ext uri="{D42A27DB-BD31-4B8C-83A1-F6EECF244321}">
                <p14:modId xmlns:p14="http://schemas.microsoft.com/office/powerpoint/2010/main" val="246584422"/>
              </p:ext>
            </p:extLst>
          </p:nvPr>
        </p:nvGraphicFramePr>
        <p:xfrm>
          <a:off x="180000" y="1551334"/>
          <a:ext cx="11856000" cy="4220282"/>
        </p:xfrm>
        <a:graphic>
          <a:graphicData uri="http://schemas.openxmlformats.org/drawingml/2006/table">
            <a:tbl>
              <a:tblPr firstRow="1" bandRow="1">
                <a:tableStyleId>{5C22544A-7EE6-4342-B048-85BDC9FD1C3A}</a:tableStyleId>
              </a:tblPr>
              <a:tblGrid>
                <a:gridCol w="932704">
                  <a:extLst>
                    <a:ext uri="{9D8B030D-6E8A-4147-A177-3AD203B41FA5}">
                      <a16:colId xmlns:a16="http://schemas.microsoft.com/office/drawing/2014/main" val="680503965"/>
                    </a:ext>
                  </a:extLst>
                </a:gridCol>
                <a:gridCol w="484742">
                  <a:extLst>
                    <a:ext uri="{9D8B030D-6E8A-4147-A177-3AD203B41FA5}">
                      <a16:colId xmlns:a16="http://schemas.microsoft.com/office/drawing/2014/main" val="1833360980"/>
                    </a:ext>
                  </a:extLst>
                </a:gridCol>
                <a:gridCol w="6486554">
                  <a:extLst>
                    <a:ext uri="{9D8B030D-6E8A-4147-A177-3AD203B41FA5}">
                      <a16:colId xmlns:a16="http://schemas.microsoft.com/office/drawing/2014/main" val="3449904519"/>
                    </a:ext>
                  </a:extLst>
                </a:gridCol>
                <a:gridCol w="3952000">
                  <a:extLst>
                    <a:ext uri="{9D8B030D-6E8A-4147-A177-3AD203B41FA5}">
                      <a16:colId xmlns:a16="http://schemas.microsoft.com/office/drawing/2014/main" val="2365904519"/>
                    </a:ext>
                  </a:extLst>
                </a:gridCol>
              </a:tblGrid>
              <a:tr h="266521">
                <a:tc>
                  <a:txBody>
                    <a:bodyPr/>
                    <a:lstStyle/>
                    <a:p>
                      <a:endParaRPr kumimoji="1" lang="ja-JP" altLang="en-US" sz="1200">
                        <a:latin typeface="Meiryo UI" panose="020B0604030504040204" pitchFamily="50" charset="-128"/>
                        <a:ea typeface="Meiryo UI" panose="020B0604030504040204" pitchFamily="50" charset="-128"/>
                      </a:endParaRP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pPr algn="ctr"/>
                      <a:r>
                        <a:rPr kumimoji="1" lang="en-US" altLang="ja-JP" sz="1200">
                          <a:latin typeface="Meiryo UI" panose="020B0604030504040204" pitchFamily="50" charset="-128"/>
                          <a:ea typeface="Meiryo UI" panose="020B0604030504040204" pitchFamily="50" charset="-128"/>
                        </a:rPr>
                        <a:t>#</a:t>
                      </a:r>
                      <a:endParaRPr kumimoji="1" lang="ja-JP" altLang="en-US" sz="120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公募要領「</a:t>
                      </a:r>
                      <a:r>
                        <a:rPr kumimoji="1" lang="en-US" altLang="ja-JP" sz="1200">
                          <a:latin typeface="Meiryo UI" panose="020B0604030504040204" pitchFamily="50" charset="-128"/>
                          <a:ea typeface="Meiryo UI" panose="020B0604030504040204" pitchFamily="50" charset="-128"/>
                        </a:rPr>
                        <a:t>3.1. </a:t>
                      </a:r>
                      <a:r>
                        <a:rPr kumimoji="1" lang="ja-JP" altLang="en-US" sz="1200">
                          <a:latin typeface="Meiryo UI" panose="020B0604030504040204" pitchFamily="50" charset="-128"/>
                          <a:ea typeface="Meiryo UI" panose="020B0604030504040204" pitchFamily="50" charset="-128"/>
                        </a:rPr>
                        <a:t>補助対象事業の要件」</a:t>
                      </a:r>
                    </a:p>
                  </a:txBody>
                  <a:tcP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本応募申請における充足状況</a:t>
                      </a:r>
                    </a:p>
                  </a:txBody>
                  <a:tcP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28575"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extLst>
                  <a:ext uri="{0D108BD9-81ED-4DB2-BD59-A6C34878D82A}">
                    <a16:rowId xmlns:a16="http://schemas.microsoft.com/office/drawing/2014/main" val="2996951091"/>
                  </a:ext>
                </a:extLst>
              </a:tr>
              <a:tr h="643789">
                <a:tc>
                  <a:txBody>
                    <a:bodyPr/>
                    <a:lstStyle/>
                    <a:p>
                      <a:r>
                        <a:rPr kumimoji="1" lang="ja-JP" altLang="en-US" sz="1200">
                          <a:latin typeface="Meiryo UI" panose="020B0604030504040204" pitchFamily="50" charset="-128"/>
                          <a:ea typeface="Meiryo UI" panose="020B0604030504040204" pitchFamily="50" charset="-128"/>
                        </a:rPr>
                        <a:t>事業全体・各項目</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200">
                          <a:latin typeface="Meiryo UI" panose="020B0604030504040204" pitchFamily="50" charset="-128"/>
                          <a:ea typeface="Meiryo UI" panose="020B0604030504040204" pitchFamily="50" charset="-128"/>
                        </a:rPr>
                        <a:t>A</a:t>
                      </a: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200">
                          <a:latin typeface="Meiryo UI" panose="020B0604030504040204" pitchFamily="50" charset="-128"/>
                          <a:ea typeface="Meiryo UI" panose="020B0604030504040204" pitchFamily="50" charset="-128"/>
                        </a:rPr>
                        <a:t>CN</a:t>
                      </a:r>
                      <a:r>
                        <a:rPr kumimoji="1" lang="ja-JP" altLang="en-US" sz="1200">
                          <a:latin typeface="Meiryo UI" panose="020B0604030504040204" pitchFamily="50" charset="-128"/>
                          <a:ea typeface="Meiryo UI" panose="020B0604030504040204" pitchFamily="50" charset="-128"/>
                        </a:rPr>
                        <a:t>に向けた取り組みを推進することを通じて、競争力強化に繋がる原料転換等の製造プロセス転換を伴う設備投資事業であり、公募要領の表</a:t>
                      </a:r>
                      <a:r>
                        <a:rPr kumimoji="1" lang="en-US" altLang="ja-JP" sz="1200">
                          <a:latin typeface="Meiryo UI" panose="020B0604030504040204" pitchFamily="50" charset="-128"/>
                          <a:ea typeface="Meiryo UI" panose="020B0604030504040204" pitchFamily="50" charset="-128"/>
                        </a:rPr>
                        <a:t>4</a:t>
                      </a:r>
                      <a:r>
                        <a:rPr kumimoji="1" lang="ja-JP" altLang="en-US" sz="1200">
                          <a:latin typeface="Meiryo UI" panose="020B0604030504040204" pitchFamily="50" charset="-128"/>
                          <a:ea typeface="Meiryo UI" panose="020B0604030504040204" pitchFamily="50" charset="-128"/>
                        </a:rPr>
                        <a:t>に記載する要件の全てを満たすこと。</a:t>
                      </a:r>
                      <a:endParaRPr kumimoji="1"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a:solidFill>
                            <a:srgbClr val="C00000"/>
                          </a:solidFill>
                          <a:latin typeface="Meiryo UI" panose="020B0604030504040204" pitchFamily="50" charset="-128"/>
                          <a:ea typeface="Meiryo UI" panose="020B0604030504040204" pitchFamily="50" charset="-128"/>
                        </a:rPr>
                        <a:t>例：本様式（①ア 基本的要件（製造プロセス転換（</a:t>
                      </a:r>
                      <a:r>
                        <a:rPr kumimoji="1" lang="en-US" altLang="ja-JP" sz="1200">
                          <a:solidFill>
                            <a:srgbClr val="C00000"/>
                          </a:solidFill>
                          <a:latin typeface="Meiryo UI" panose="020B0604030504040204" pitchFamily="50" charset="-128"/>
                          <a:ea typeface="Meiryo UI" panose="020B0604030504040204" pitchFamily="50" charset="-128"/>
                        </a:rPr>
                        <a:t>#A</a:t>
                      </a:r>
                      <a:r>
                        <a:rPr kumimoji="1" lang="ja-JP" altLang="en-US" sz="1200">
                          <a:solidFill>
                            <a:srgbClr val="C00000"/>
                          </a:solidFill>
                          <a:latin typeface="Meiryo UI" panose="020B0604030504040204" pitchFamily="50" charset="-128"/>
                          <a:ea typeface="Meiryo UI" panose="020B0604030504040204" pitchFamily="50" charset="-128"/>
                        </a:rPr>
                        <a:t>））等）に記載のとおり、要件を満たす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06743642"/>
                  </a:ext>
                </a:extLst>
              </a:tr>
              <a:tr h="727017">
                <a:tc rowSpan="4">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a:latin typeface="Meiryo UI" panose="020B0604030504040204" pitchFamily="50" charset="-128"/>
                          <a:ea typeface="Meiryo UI" panose="020B0604030504040204" pitchFamily="50" charset="-128"/>
                        </a:rPr>
                        <a:t>投資計画</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200"/>
                        <a:t>B</a:t>
                      </a:r>
                      <a:endParaRPr kumimoji="1" lang="ja-JP" altLang="en-US" sz="12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a:latin typeface="Meiryo UI" panose="020B0604030504040204" pitchFamily="50" charset="-128"/>
                          <a:ea typeface="Meiryo UI" panose="020B0604030504040204" pitchFamily="50" charset="-128"/>
                        </a:rPr>
                        <a:t>将来的に公募要領の表</a:t>
                      </a:r>
                      <a:r>
                        <a:rPr kumimoji="1" lang="en-US" altLang="ja-JP" sz="1200">
                          <a:latin typeface="Meiryo UI" panose="020B0604030504040204" pitchFamily="50" charset="-128"/>
                          <a:ea typeface="Meiryo UI" panose="020B0604030504040204" pitchFamily="50" charset="-128"/>
                        </a:rPr>
                        <a:t>4</a:t>
                      </a:r>
                      <a:r>
                        <a:rPr kumimoji="1" lang="ja-JP" altLang="en-US" sz="1200">
                          <a:latin typeface="Meiryo UI" panose="020B0604030504040204" pitchFamily="50" charset="-128"/>
                          <a:ea typeface="Meiryo UI" panose="020B0604030504040204" pitchFamily="50" charset="-128"/>
                        </a:rPr>
                        <a:t>に示す補助対象生産物を着実に市場展開させる観点から、マーケットイン型での市場獲得を目指す事業であること（既存のサプライチェーンの枠を超えて、自らオフテイカー（ブランドオーナー、最終製品メーカー）と意見交換を実施する計画を有する等）。</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a:solidFill>
                            <a:srgbClr val="C00000"/>
                          </a:solidFill>
                          <a:latin typeface="Meiryo UI" panose="020B0604030504040204" pitchFamily="50" charset="-128"/>
                          <a:ea typeface="Meiryo UI" panose="020B0604030504040204" pitchFamily="50" charset="-128"/>
                        </a:rPr>
                        <a:t>例：本様式（③ア グリーン市場創造に向けた事業戦略（</a:t>
                      </a:r>
                      <a:r>
                        <a:rPr kumimoji="1" lang="en-US" altLang="ja-JP" sz="1200">
                          <a:solidFill>
                            <a:srgbClr val="C00000"/>
                          </a:solidFill>
                          <a:latin typeface="Meiryo UI" panose="020B0604030504040204" pitchFamily="50" charset="-128"/>
                          <a:ea typeface="Meiryo UI" panose="020B0604030504040204" pitchFamily="50" charset="-128"/>
                        </a:rPr>
                        <a:t>ⅲ</a:t>
                      </a:r>
                      <a:r>
                        <a:rPr kumimoji="1" lang="ja-JP" altLang="en-US" sz="1200">
                          <a:solidFill>
                            <a:srgbClr val="C00000"/>
                          </a:solidFill>
                          <a:latin typeface="Meiryo UI" panose="020B0604030504040204" pitchFamily="50" charset="-128"/>
                          <a:ea typeface="Meiryo UI" panose="020B0604030504040204" pitchFamily="50" charset="-128"/>
                        </a:rPr>
                        <a:t>）等）に記載のとおり、要件を満たす。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5394019"/>
                  </a:ext>
                </a:extLst>
              </a:tr>
              <a:tr h="643789">
                <a:tc vMerge="1">
                  <a:txBody>
                    <a:bodyPr/>
                    <a:lstStyle/>
                    <a:p>
                      <a:endParaRPr kumimoji="1" lang="ja-JP" altLang="en-US" sz="1200">
                        <a:latin typeface="Meiryo UI" panose="020B0604030504040204" pitchFamily="50" charset="-128"/>
                        <a:ea typeface="Meiryo UI" panose="020B0604030504040204" pitchFamily="50" charset="-128"/>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200"/>
                        <a:t>C</a:t>
                      </a:r>
                      <a:endParaRPr kumimoji="1" lang="ja-JP" altLang="en-US" sz="12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a:latin typeface="Meiryo UI" panose="020B0604030504040204" pitchFamily="50" charset="-128"/>
                          <a:ea typeface="Meiryo UI" panose="020B0604030504040204" pitchFamily="50" charset="-128"/>
                        </a:rPr>
                        <a:t>当該間接補助事業に係る投資計画について、原則として、採択決定日より前に投資の決定を対外発表した事業でないこと。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a:solidFill>
                            <a:srgbClr val="C00000"/>
                          </a:solidFill>
                          <a:latin typeface="Meiryo UI" panose="020B0604030504040204" pitchFamily="50" charset="-128"/>
                          <a:ea typeface="Meiryo UI" panose="020B0604030504040204" pitchFamily="50" charset="-128"/>
                        </a:rPr>
                        <a:t>例：該当しないため、要件を満たす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063774331"/>
                  </a:ext>
                </a:extLst>
              </a:tr>
              <a:tr h="643789">
                <a:tc vMerge="1">
                  <a:txBody>
                    <a:bodyPr/>
                    <a:lstStyle/>
                    <a:p>
                      <a:endParaRPr kumimoji="1" lang="ja-JP" altLang="en-US" sz="1200">
                        <a:latin typeface="Meiryo UI" panose="020B0604030504040204" pitchFamily="50" charset="-128"/>
                        <a:ea typeface="Meiryo UI" panose="020B0604030504040204" pitchFamily="50" charset="-128"/>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200">
                          <a:latin typeface="Meiryo UI" panose="020B0604030504040204" pitchFamily="50" charset="-128"/>
                          <a:ea typeface="Meiryo UI" panose="020B0604030504040204" pitchFamily="50" charset="-128"/>
                        </a:rPr>
                        <a:t>D</a:t>
                      </a: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a:latin typeface="Meiryo UI" panose="020B0604030504040204" pitchFamily="50" charset="-128"/>
                          <a:ea typeface="Meiryo UI" panose="020B0604030504040204" pitchFamily="50" charset="-128"/>
                        </a:rPr>
                        <a:t>経済産業省がやむを得ないと認める事情が生じない限り、間接補助事業終了後</a:t>
                      </a:r>
                      <a:r>
                        <a:rPr kumimoji="1" lang="en-US" altLang="ja-JP" sz="1200">
                          <a:latin typeface="Meiryo UI" panose="020B0604030504040204" pitchFamily="50" charset="-128"/>
                          <a:ea typeface="Meiryo UI" panose="020B0604030504040204" pitchFamily="50" charset="-128"/>
                        </a:rPr>
                        <a:t>5</a:t>
                      </a:r>
                      <a:r>
                        <a:rPr kumimoji="1" lang="ja-JP" altLang="en-US" sz="1200">
                          <a:latin typeface="Meiryo UI" panose="020B0604030504040204" pitchFamily="50" charset="-128"/>
                          <a:ea typeface="Meiryo UI" panose="020B0604030504040204" pitchFamily="50" charset="-128"/>
                        </a:rPr>
                        <a:t>年間以上、間接補助事業により整備した設備の利用を継続すること。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a:solidFill>
                            <a:srgbClr val="C00000"/>
                          </a:solidFill>
                          <a:latin typeface="Meiryo UI" panose="020B0604030504040204" pitchFamily="50" charset="-128"/>
                          <a:ea typeface="Meiryo UI" panose="020B0604030504040204" pitchFamily="50" charset="-128"/>
                        </a:rPr>
                        <a:t>例：該当するため、要件を満たす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24639750"/>
                  </a:ext>
                </a:extLst>
              </a:tr>
              <a:tr h="643789">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a:latin typeface="Meiryo UI" panose="020B0604030504040204" pitchFamily="50" charset="-128"/>
                        <a:ea typeface="Meiryo UI" panose="020B0604030504040204" pitchFamily="50" charset="-128"/>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200">
                          <a:latin typeface="Meiryo UI" panose="020B0604030504040204" pitchFamily="50" charset="-128"/>
                          <a:ea typeface="Meiryo UI" panose="020B0604030504040204" pitchFamily="50" charset="-128"/>
                        </a:rPr>
                        <a:t>E</a:t>
                      </a: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a:latin typeface="Meiryo UI" panose="020B0604030504040204" pitchFamily="50" charset="-128"/>
                          <a:ea typeface="Meiryo UI" panose="020B0604030504040204" pitchFamily="50" charset="-128"/>
                        </a:rPr>
                        <a:t>間接補助事業により整備した設備によって製造される全製品について、本事業の目的である原料用途向け製品と燃料用途向け製品の割合の見込みを、商用生産開始見込から</a:t>
                      </a:r>
                      <a:r>
                        <a:rPr kumimoji="1" lang="en-US" altLang="ja-JP" sz="1200">
                          <a:latin typeface="Meiryo UI" panose="020B0604030504040204" pitchFamily="50" charset="-128"/>
                          <a:ea typeface="Meiryo UI" panose="020B0604030504040204" pitchFamily="50" charset="-128"/>
                        </a:rPr>
                        <a:t>5</a:t>
                      </a:r>
                      <a:r>
                        <a:rPr kumimoji="1" lang="ja-JP" altLang="en-US" sz="1200">
                          <a:latin typeface="Meiryo UI" panose="020B0604030504040204" pitchFamily="50" charset="-128"/>
                          <a:ea typeface="Meiryo UI" panose="020B0604030504040204" pitchFamily="50" charset="-128"/>
                        </a:rPr>
                        <a:t>年間分記載すること。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a:solidFill>
                            <a:srgbClr val="C00000"/>
                          </a:solidFill>
                          <a:latin typeface="Meiryo UI" panose="020B0604030504040204" pitchFamily="50" charset="-128"/>
                          <a:ea typeface="Meiryo UI" panose="020B0604030504040204" pitchFamily="50" charset="-128"/>
                        </a:rPr>
                        <a:t>例：本様式（①ア 基本的要件（製造プロセス転換（</a:t>
                      </a:r>
                      <a:r>
                        <a:rPr kumimoji="1" lang="en-US" altLang="ja-JP" sz="1200">
                          <a:solidFill>
                            <a:srgbClr val="C00000"/>
                          </a:solidFill>
                          <a:latin typeface="Meiryo UI" panose="020B0604030504040204" pitchFamily="50" charset="-128"/>
                          <a:ea typeface="Meiryo UI" panose="020B0604030504040204" pitchFamily="50" charset="-128"/>
                        </a:rPr>
                        <a:t>#E</a:t>
                      </a:r>
                      <a:r>
                        <a:rPr kumimoji="1" lang="ja-JP" altLang="en-US" sz="1200">
                          <a:solidFill>
                            <a:srgbClr val="C00000"/>
                          </a:solidFill>
                          <a:latin typeface="Meiryo UI" panose="020B0604030504040204" pitchFamily="50" charset="-128"/>
                          <a:ea typeface="Meiryo UI" panose="020B0604030504040204" pitchFamily="50" charset="-128"/>
                        </a:rPr>
                        <a:t>））等）に記載のとおり、要件を満たす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755468776"/>
                  </a:ext>
                </a:extLst>
              </a:tr>
              <a:tr h="64378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a:latin typeface="Meiryo UI" panose="020B0604030504040204" pitchFamily="50" charset="-128"/>
                          <a:ea typeface="Meiryo UI" panose="020B0604030504040204" pitchFamily="50" charset="-128"/>
                        </a:rPr>
                        <a:t>その他</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200">
                          <a:latin typeface="Meiryo UI" panose="020B0604030504040204" pitchFamily="50" charset="-128"/>
                          <a:ea typeface="Meiryo UI" panose="020B0604030504040204" pitchFamily="50" charset="-128"/>
                        </a:rPr>
                        <a:t>F</a:t>
                      </a: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a:latin typeface="Meiryo UI" panose="020B0604030504040204" pitchFamily="50" charset="-128"/>
                          <a:ea typeface="Meiryo UI" panose="020B0604030504040204" pitchFamily="50" charset="-128"/>
                        </a:rPr>
                        <a:t>第三者委員会が実施する面接審査について、提案する企業等の代表権を有する者が参加できること。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dirty="0">
                          <a:solidFill>
                            <a:srgbClr val="C00000"/>
                          </a:solidFill>
                          <a:latin typeface="Meiryo UI" panose="020B0604030504040204" pitchFamily="50" charset="-128"/>
                          <a:ea typeface="Meiryo UI" panose="020B0604030504040204" pitchFamily="50" charset="-128"/>
                        </a:rPr>
                        <a:t>例：該当するため、要件を満たす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C00000"/>
                      </a:solidFill>
                      <a:prstDash val="solid"/>
                      <a:round/>
                      <a:headEnd type="none" w="med" len="med"/>
                      <a:tailEnd type="none" w="med" len="med"/>
                    </a:lnB>
                    <a:solidFill>
                      <a:schemeClr val="bg1"/>
                    </a:solidFill>
                  </a:tcPr>
                </a:tc>
                <a:extLst>
                  <a:ext uri="{0D108BD9-81ED-4DB2-BD59-A6C34878D82A}">
                    <a16:rowId xmlns:a16="http://schemas.microsoft.com/office/drawing/2014/main" val="3039349123"/>
                  </a:ext>
                </a:extLst>
              </a:tr>
            </a:tbl>
          </a:graphicData>
        </a:graphic>
      </p:graphicFrame>
      <p:sp>
        <p:nvSpPr>
          <p:cNvPr id="5" name="正方形/長方形 4">
            <a:extLst>
              <a:ext uri="{FF2B5EF4-FFF2-40B4-BE49-F238E27FC236}">
                <a16:creationId xmlns:a16="http://schemas.microsoft.com/office/drawing/2014/main" id="{35226847-56BB-013D-2DC5-2F19E41560EC}"/>
              </a:ext>
            </a:extLst>
          </p:cNvPr>
          <p:cNvSpPr/>
          <p:nvPr/>
        </p:nvSpPr>
        <p:spPr>
          <a:xfrm>
            <a:off x="2161954" y="1562484"/>
            <a:ext cx="7868093" cy="373303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A</a:t>
            </a:r>
            <a:r>
              <a:rPr lang="ja-JP" altLang="en-US" sz="1400" dirty="0">
                <a:solidFill>
                  <a:srgbClr val="FF0000"/>
                </a:solidFill>
                <a:latin typeface="Meiryo UI" panose="020B0604030504040204" pitchFamily="50" charset="-128"/>
                <a:ea typeface="Meiryo UI" panose="020B0604030504040204" pitchFamily="50" charset="-128"/>
              </a:rPr>
              <a:t>から</a:t>
            </a:r>
            <a:r>
              <a:rPr lang="en-US" altLang="ja-JP" sz="1400" dirty="0">
                <a:solidFill>
                  <a:srgbClr val="FF0000"/>
                </a:solidFill>
                <a:latin typeface="Meiryo UI" panose="020B0604030504040204" pitchFamily="50" charset="-128"/>
                <a:ea typeface="Meiryo UI" panose="020B0604030504040204" pitchFamily="50" charset="-128"/>
              </a:rPr>
              <a:t>F</a:t>
            </a:r>
            <a:r>
              <a:rPr lang="ja-JP" altLang="en-US" sz="1400" dirty="0">
                <a:solidFill>
                  <a:srgbClr val="FF0000"/>
                </a:solidFill>
                <a:latin typeface="Meiryo UI" panose="020B0604030504040204" pitchFamily="50" charset="-128"/>
                <a:ea typeface="Meiryo UI" panose="020B0604030504040204" pitchFamily="50" charset="-128"/>
              </a:rPr>
              <a:t>の「本応募申請における充足状況」</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→各項目について、要件を満たす／満たさないについて明記すること。また、以下に注意すること。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A</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B</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E</a:t>
            </a:r>
            <a:r>
              <a:rPr lang="ja-JP" altLang="en-US" sz="1400" dirty="0">
                <a:solidFill>
                  <a:srgbClr val="FF0000"/>
                </a:solidFill>
                <a:latin typeface="Meiryo UI" panose="020B0604030504040204" pitchFamily="50" charset="-128"/>
                <a:ea typeface="Meiryo UI" panose="020B0604030504040204" pitchFamily="50" charset="-128"/>
              </a:rPr>
              <a:t>：要件を満たす場合には例文のように記載のうえ、本様式の該当頁についても作成すること。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C</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D</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F</a:t>
            </a:r>
            <a:r>
              <a:rPr lang="ja-JP" altLang="en-US" sz="1400" dirty="0">
                <a:solidFill>
                  <a:srgbClr val="FF0000"/>
                </a:solidFill>
                <a:latin typeface="Meiryo UI" panose="020B0604030504040204" pitchFamily="50" charset="-128"/>
                <a:ea typeface="Meiryo UI" panose="020B0604030504040204" pitchFamily="50" charset="-128"/>
              </a:rPr>
              <a:t>：要件を満たす場合には例文のように記載すること。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lvl="1"/>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99006094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6E1722-6EFC-E968-ABF3-2974DF386CE3}"/>
            </a:ext>
          </a:extLst>
        </p:cNvPr>
        <p:cNvGrpSpPr/>
        <p:nvPr/>
      </p:nvGrpSpPr>
      <p:grpSpPr>
        <a:xfrm>
          <a:off x="0" y="0"/>
          <a:ext cx="0" cy="0"/>
          <a:chOff x="0" y="0"/>
          <a:chExt cx="0" cy="0"/>
        </a:xfrm>
      </p:grpSpPr>
      <p:graphicFrame>
        <p:nvGraphicFramePr>
          <p:cNvPr id="26" name="think-cell data - do not delete" hidden="1">
            <a:extLst>
              <a:ext uri="{FF2B5EF4-FFF2-40B4-BE49-F238E27FC236}">
                <a16:creationId xmlns:a16="http://schemas.microsoft.com/office/drawing/2014/main" id="{AA917865-A271-515B-447B-9DD38E8E76DA}"/>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93" imgH="689" progId="TCLayout.ActiveDocument.1">
                  <p:embed/>
                </p:oleObj>
              </mc:Choice>
              <mc:Fallback>
                <p:oleObj name="think-cellスライド" r:id="rId4" imgW="693" imgH="689" progId="TCLayout.ActiveDocument.1">
                  <p:embed/>
                  <p:pic>
                    <p:nvPicPr>
                      <p:cNvPr id="26" name="think-cell data - do not delete" hidden="1">
                        <a:extLst>
                          <a:ext uri="{FF2B5EF4-FFF2-40B4-BE49-F238E27FC236}">
                            <a16:creationId xmlns:a16="http://schemas.microsoft.com/office/drawing/2014/main" id="{AA917865-A271-515B-447B-9DD38E8E76DA}"/>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grpSp>
        <p:nvGrpSpPr>
          <p:cNvPr id="16" name="グループ化 15">
            <a:extLst>
              <a:ext uri="{FF2B5EF4-FFF2-40B4-BE49-F238E27FC236}">
                <a16:creationId xmlns:a16="http://schemas.microsoft.com/office/drawing/2014/main" id="{62B5B05A-9FAB-F947-AA32-2506A84DCEC6}"/>
              </a:ext>
            </a:extLst>
          </p:cNvPr>
          <p:cNvGrpSpPr/>
          <p:nvPr/>
        </p:nvGrpSpPr>
        <p:grpSpPr>
          <a:xfrm>
            <a:off x="180000" y="1551333"/>
            <a:ext cx="11856000" cy="288000"/>
            <a:chOff x="156000" y="1879963"/>
            <a:chExt cx="5760000" cy="288000"/>
          </a:xfrm>
        </p:grpSpPr>
        <p:sp>
          <p:nvSpPr>
            <p:cNvPr id="17" name="正方形/長方形 16">
              <a:extLst>
                <a:ext uri="{FF2B5EF4-FFF2-40B4-BE49-F238E27FC236}">
                  <a16:creationId xmlns:a16="http://schemas.microsoft.com/office/drawing/2014/main" id="{77E16F13-8C8E-7A58-6FCB-7BA26B168F84}"/>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製造プロセス転換における補助対象生産物等、各種要件の確認</a:t>
              </a:r>
            </a:p>
          </p:txBody>
        </p:sp>
        <p:cxnSp>
          <p:nvCxnSpPr>
            <p:cNvPr id="18" name="直線コネクタ 17">
              <a:extLst>
                <a:ext uri="{FF2B5EF4-FFF2-40B4-BE49-F238E27FC236}">
                  <a16:creationId xmlns:a16="http://schemas.microsoft.com/office/drawing/2014/main" id="{6E17734B-C49D-BC75-B293-A5261FEA0691}"/>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 name="Title 1">
            <a:extLst>
              <a:ext uri="{FF2B5EF4-FFF2-40B4-BE49-F238E27FC236}">
                <a16:creationId xmlns:a16="http://schemas.microsoft.com/office/drawing/2014/main" id="{0F0DD90D-CC49-62CC-32D2-0399824197A8}"/>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①ア</a:t>
            </a:r>
            <a:r>
              <a:rPr lang="en-US" altLang="ja-JP" sz="2000">
                <a:solidFill>
                  <a:schemeClr val="tx1">
                    <a:lumMod val="50000"/>
                    <a:lumOff val="50000"/>
                  </a:schemeClr>
                </a:solidFill>
              </a:rPr>
              <a:t> </a:t>
            </a:r>
            <a:r>
              <a:rPr lang="ja-JP" altLang="en-US" sz="2000">
                <a:solidFill>
                  <a:schemeClr val="tx1">
                    <a:lumMod val="50000"/>
                    <a:lumOff val="50000"/>
                  </a:schemeClr>
                </a:solidFill>
              </a:rPr>
              <a:t>基本的要件（製造プロセス転換（</a:t>
            </a:r>
            <a:r>
              <a:rPr lang="en-US" altLang="ja-JP" sz="2000">
                <a:solidFill>
                  <a:schemeClr val="tx1">
                    <a:lumMod val="50000"/>
                    <a:lumOff val="50000"/>
                  </a:schemeClr>
                </a:solidFill>
              </a:rPr>
              <a:t>#A</a:t>
            </a:r>
            <a:r>
              <a:rPr lang="ja-JP" altLang="en-US" sz="2000">
                <a:solidFill>
                  <a:schemeClr val="tx1">
                    <a:lumMod val="50000"/>
                    <a:lumOff val="50000"/>
                  </a:schemeClr>
                </a:solidFill>
              </a:rPr>
              <a:t>））</a:t>
            </a:r>
          </a:p>
        </p:txBody>
      </p:sp>
      <p:sp>
        <p:nvSpPr>
          <p:cNvPr id="9" name="正方形/長方形 8">
            <a:extLst>
              <a:ext uri="{FF2B5EF4-FFF2-40B4-BE49-F238E27FC236}">
                <a16:creationId xmlns:a16="http://schemas.microsoft.com/office/drawing/2014/main" id="{792B4340-DBCB-8840-6EF3-E2A923FE7765}"/>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5" name="Title 1">
            <a:extLst>
              <a:ext uri="{FF2B5EF4-FFF2-40B4-BE49-F238E27FC236}">
                <a16:creationId xmlns:a16="http://schemas.microsoft.com/office/drawing/2014/main" id="{139B05BC-9AFD-286E-E1BE-5D88A7182563}"/>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本事業の主旨に鑑みた事業であり、補助対象生産物等についても要件を満たしている</a:t>
            </a:r>
            <a:endParaRPr kumimoji="1" lang="en-US" altLang="ja-JP">
              <a:solidFill>
                <a:schemeClr val="tx1"/>
              </a:solidFill>
            </a:endParaRPr>
          </a:p>
        </p:txBody>
      </p:sp>
      <p:cxnSp>
        <p:nvCxnSpPr>
          <p:cNvPr id="6" name="直線コネクタ 5">
            <a:extLst>
              <a:ext uri="{FF2B5EF4-FFF2-40B4-BE49-F238E27FC236}">
                <a16:creationId xmlns:a16="http://schemas.microsoft.com/office/drawing/2014/main" id="{F4900F81-8B63-B6A2-35F7-712153BA66CB}"/>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aphicFrame>
        <p:nvGraphicFramePr>
          <p:cNvPr id="20" name="表 19">
            <a:extLst>
              <a:ext uri="{FF2B5EF4-FFF2-40B4-BE49-F238E27FC236}">
                <a16:creationId xmlns:a16="http://schemas.microsoft.com/office/drawing/2014/main" id="{12E78710-9517-7AE8-BFC1-87FC90528EE8}"/>
              </a:ext>
            </a:extLst>
          </p:cNvPr>
          <p:cNvGraphicFramePr>
            <a:graphicFrameLocks noGrp="1"/>
          </p:cNvGraphicFramePr>
          <p:nvPr>
            <p:extLst>
              <p:ext uri="{D42A27DB-BD31-4B8C-83A1-F6EECF244321}">
                <p14:modId xmlns:p14="http://schemas.microsoft.com/office/powerpoint/2010/main" val="2457061368"/>
              </p:ext>
            </p:extLst>
          </p:nvPr>
        </p:nvGraphicFramePr>
        <p:xfrm>
          <a:off x="180000" y="1937426"/>
          <a:ext cx="11856001" cy="4744081"/>
        </p:xfrm>
        <a:graphic>
          <a:graphicData uri="http://schemas.openxmlformats.org/drawingml/2006/table">
            <a:tbl>
              <a:tblPr firstRow="1" bandRow="1">
                <a:tableStyleId>{5C22544A-7EE6-4342-B048-85BDC9FD1C3A}</a:tableStyleId>
              </a:tblPr>
              <a:tblGrid>
                <a:gridCol w="1255100">
                  <a:extLst>
                    <a:ext uri="{9D8B030D-6E8A-4147-A177-3AD203B41FA5}">
                      <a16:colId xmlns:a16="http://schemas.microsoft.com/office/drawing/2014/main" val="680503965"/>
                    </a:ext>
                  </a:extLst>
                </a:gridCol>
                <a:gridCol w="4829222">
                  <a:extLst>
                    <a:ext uri="{9D8B030D-6E8A-4147-A177-3AD203B41FA5}">
                      <a16:colId xmlns:a16="http://schemas.microsoft.com/office/drawing/2014/main" val="3449904519"/>
                    </a:ext>
                  </a:extLst>
                </a:gridCol>
                <a:gridCol w="1651210">
                  <a:extLst>
                    <a:ext uri="{9D8B030D-6E8A-4147-A177-3AD203B41FA5}">
                      <a16:colId xmlns:a16="http://schemas.microsoft.com/office/drawing/2014/main" val="4270866125"/>
                    </a:ext>
                  </a:extLst>
                </a:gridCol>
                <a:gridCol w="4120469">
                  <a:extLst>
                    <a:ext uri="{9D8B030D-6E8A-4147-A177-3AD203B41FA5}">
                      <a16:colId xmlns:a16="http://schemas.microsoft.com/office/drawing/2014/main" val="2365904519"/>
                    </a:ext>
                  </a:extLst>
                </a:gridCol>
              </a:tblGrid>
              <a:tr h="320857">
                <a:tc>
                  <a:txBody>
                    <a:bodyPr/>
                    <a:lstStyle/>
                    <a:p>
                      <a:pPr algn="ctr"/>
                      <a:r>
                        <a:rPr kumimoji="1" lang="ja-JP" altLang="en-US" sz="1050" dirty="0">
                          <a:latin typeface="Meiryo UI" panose="020B0604030504040204" pitchFamily="50" charset="-128"/>
                          <a:ea typeface="Meiryo UI" panose="020B0604030504040204" pitchFamily="50" charset="-128"/>
                        </a:rPr>
                        <a:t>項目</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2">
                  <a:txBody>
                    <a:bodyPr/>
                    <a:lstStyle/>
                    <a:p>
                      <a:pPr algn="ctr"/>
                      <a:r>
                        <a:rPr kumimoji="1" lang="ja-JP" altLang="en-US" sz="1050">
                          <a:latin typeface="Meiryo UI" panose="020B0604030504040204" pitchFamily="50" charset="-128"/>
                          <a:ea typeface="Meiryo UI" panose="020B0604030504040204" pitchFamily="50" charset="-128"/>
                        </a:rPr>
                        <a:t>要件</a:t>
                      </a:r>
                    </a:p>
                  </a:txBody>
                  <a:tcP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hMerge="1">
                  <a:txBody>
                    <a:bodyPr/>
                    <a:lstStyle/>
                    <a:p>
                      <a:endParaRPr kumimoji="1" lang="ja-JP" altLang="en-US"/>
                    </a:p>
                  </a:txBody>
                  <a:tcPr/>
                </a:tc>
                <a:tc>
                  <a:txBody>
                    <a:bodyPr/>
                    <a:lstStyle/>
                    <a:p>
                      <a:pPr algn="ctr"/>
                      <a:r>
                        <a:rPr kumimoji="1" lang="ja-JP" altLang="en-US" sz="1050">
                          <a:latin typeface="Meiryo UI" panose="020B0604030504040204" pitchFamily="50" charset="-128"/>
                          <a:ea typeface="Meiryo UI" panose="020B0604030504040204" pitchFamily="50" charset="-128"/>
                        </a:rPr>
                        <a:t>自社の申請内容（要件充足状況）</a:t>
                      </a:r>
                    </a:p>
                  </a:txBody>
                  <a:tcP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28575"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extLst>
                  <a:ext uri="{0D108BD9-81ED-4DB2-BD59-A6C34878D82A}">
                    <a16:rowId xmlns:a16="http://schemas.microsoft.com/office/drawing/2014/main" val="2996951091"/>
                  </a:ext>
                </a:extLst>
              </a:tr>
              <a:tr h="615284">
                <a:tc>
                  <a:txBody>
                    <a:bodyPr/>
                    <a:lstStyle/>
                    <a:p>
                      <a:r>
                        <a:rPr kumimoji="1" lang="ja-JP" altLang="en-US" sz="1050">
                          <a:latin typeface="Meiryo UI" panose="020B0604030504040204" pitchFamily="50" charset="-128"/>
                          <a:ea typeface="Meiryo UI" panose="020B0604030504040204" pitchFamily="50" charset="-128"/>
                        </a:rPr>
                        <a:t>補助対象生産物</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r>
                        <a:rPr kumimoji="1" lang="ja-JP" altLang="en-US" sz="1050">
                          <a:latin typeface="Meiryo UI" panose="020B0604030504040204" pitchFamily="50" charset="-128"/>
                          <a:ea typeface="Meiryo UI" panose="020B0604030504040204" pitchFamily="50" charset="-128"/>
                        </a:rPr>
                        <a:t>化石由来原料不使用の化学製品（</a:t>
                      </a:r>
                      <a:r>
                        <a:rPr kumimoji="1" lang="en-US" altLang="ja-JP" sz="1050">
                          <a:latin typeface="Meiryo UI" panose="020B0604030504040204" pitchFamily="50" charset="-128"/>
                          <a:ea typeface="Meiryo UI" panose="020B0604030504040204" pitchFamily="50" charset="-128"/>
                        </a:rPr>
                        <a:t>CCU</a:t>
                      </a:r>
                      <a:r>
                        <a:rPr kumimoji="1" lang="ja-JP" altLang="en-US" sz="1050">
                          <a:latin typeface="Meiryo UI" panose="020B0604030504040204" pitchFamily="50" charset="-128"/>
                          <a:ea typeface="Meiryo UI" panose="020B0604030504040204" pitchFamily="50" charset="-128"/>
                        </a:rPr>
                        <a:t>の場合は、低炭素水素等を原料とした化学製品とする）</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a:txBody>
                    <a:bodyPr/>
                    <a:lstStyle/>
                    <a:p>
                      <a:r>
                        <a:rPr kumimoji="1" lang="en-US" altLang="ja-JP" sz="1050">
                          <a:solidFill>
                            <a:srgbClr val="C00000"/>
                          </a:solidFill>
                          <a:latin typeface="Meiryo UI" panose="020B0604030504040204" pitchFamily="50" charset="-128"/>
                          <a:ea typeface="Meiryo UI" panose="020B0604030504040204" pitchFamily="50" charset="-128"/>
                        </a:rPr>
                        <a:t>xx</a:t>
                      </a:r>
                      <a:endParaRPr kumimoji="1" lang="ja-JP" altLang="en-US" sz="1050">
                        <a:solidFill>
                          <a:srgbClr val="C00000"/>
                        </a:solidFill>
                        <a:latin typeface="Meiryo UI" panose="020B0604030504040204" pitchFamily="50" charset="-128"/>
                        <a:ea typeface="Meiryo UI" panose="020B0604030504040204" pitchFamily="50" charset="-128"/>
                      </a:endParaRP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06743642"/>
                  </a:ext>
                </a:extLst>
              </a:tr>
              <a:tr h="61528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補助対象設備</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r>
                        <a:rPr kumimoji="1" lang="ja-JP" altLang="en-US" sz="1050">
                          <a:latin typeface="Meiryo UI" panose="020B0604030504040204" pitchFamily="50" charset="-128"/>
                          <a:ea typeface="Meiryo UI" panose="020B0604030504040204" pitchFamily="50" charset="-128"/>
                        </a:rPr>
                        <a:t>上記の補助対象生産物製造設備及びそれに関連する附帯設備</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a:txBody>
                    <a:bodyPr/>
                    <a:lstStyle/>
                    <a:p>
                      <a:r>
                        <a:rPr kumimoji="1" lang="en-US" altLang="ja-JP" sz="1050">
                          <a:solidFill>
                            <a:srgbClr val="C00000"/>
                          </a:solidFill>
                          <a:latin typeface="Meiryo UI" panose="020B0604030504040204" pitchFamily="50" charset="-128"/>
                          <a:ea typeface="Meiryo UI" panose="020B0604030504040204" pitchFamily="50" charset="-128"/>
                        </a:rPr>
                        <a:t>xx</a:t>
                      </a:r>
                      <a:endParaRPr kumimoji="1" lang="ja-JP" altLang="en-US" sz="1050">
                        <a:solidFill>
                          <a:srgbClr val="C00000"/>
                        </a:solidFill>
                        <a:latin typeface="Meiryo UI" panose="020B0604030504040204" pitchFamily="50" charset="-128"/>
                        <a:ea typeface="Meiryo UI" panose="020B0604030504040204" pitchFamily="50" charset="-128"/>
                      </a:endParaRP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394019"/>
                  </a:ext>
                </a:extLst>
              </a:tr>
              <a:tr h="615284">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補助対象技術方式とグリーン化学製品の生産能力</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050">
                          <a:latin typeface="Meiryo UI" panose="020B0604030504040204" pitchFamily="50" charset="-128"/>
                          <a:ea typeface="Meiryo UI" panose="020B0604030504040204" pitchFamily="50" charset="-128"/>
                        </a:rPr>
                        <a:t>ケミカルリサイクル（例：廃プラスチックを原料とした熱分解油由来の基礎化学品製造、廃プラスチックからの基礎化学品製造等）</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just"/>
                      <a:r>
                        <a:rPr lang="ja-JP" sz="1050" kern="100">
                          <a:effectLst/>
                          <a:latin typeface="Meiryo UI" panose="020B0604030504040204" pitchFamily="50" charset="-128"/>
                          <a:ea typeface="Meiryo UI" panose="020B0604030504040204" pitchFamily="50" charset="-128"/>
                          <a:cs typeface="Times New Roman" panose="02020603050405020304" pitchFamily="18" charset="0"/>
                        </a:rPr>
                        <a:t>（生産能力要件）</a:t>
                      </a:r>
                    </a:p>
                    <a:p>
                      <a:pPr algn="just"/>
                      <a:r>
                        <a:rPr lang="ja-JP" sz="1050" kern="100">
                          <a:effectLst/>
                          <a:latin typeface="Meiryo UI" panose="020B0604030504040204" pitchFamily="50" charset="-128"/>
                          <a:ea typeface="Meiryo UI" panose="020B0604030504040204" pitchFamily="50" charset="-128"/>
                          <a:cs typeface="Times New Roman" panose="02020603050405020304" pitchFamily="18" charset="0"/>
                        </a:rPr>
                        <a:t>生産能力</a:t>
                      </a:r>
                      <a:r>
                        <a:rPr lang="en-US" sz="1050" kern="100">
                          <a:effectLst/>
                          <a:latin typeface="Meiryo UI" panose="020B0604030504040204" pitchFamily="50" charset="-128"/>
                          <a:ea typeface="Meiryo UI" panose="020B0604030504040204" pitchFamily="50" charset="-128"/>
                          <a:cs typeface="Times New Roman" panose="02020603050405020304" pitchFamily="18" charset="0"/>
                        </a:rPr>
                        <a:t>4</a:t>
                      </a:r>
                      <a:r>
                        <a:rPr lang="ja-JP" sz="1050" kern="100">
                          <a:effectLst/>
                          <a:latin typeface="Meiryo UI" panose="020B0604030504040204" pitchFamily="50" charset="-128"/>
                          <a:ea typeface="Meiryo UI" panose="020B0604030504040204" pitchFamily="50" charset="-128"/>
                          <a:cs typeface="Times New Roman" panose="02020603050405020304" pitchFamily="18" charset="0"/>
                        </a:rPr>
                        <a:t>万トン</a:t>
                      </a:r>
                      <a:r>
                        <a:rPr lang="en-US" sz="1050" kern="100">
                          <a:effectLst/>
                          <a:latin typeface="Meiryo UI" panose="020B0604030504040204" pitchFamily="50" charset="-128"/>
                          <a:ea typeface="Meiryo UI" panose="020B0604030504040204" pitchFamily="50" charset="-128"/>
                          <a:cs typeface="Times New Roman" panose="02020603050405020304" pitchFamily="18" charset="0"/>
                        </a:rPr>
                        <a:t>/</a:t>
                      </a:r>
                      <a:r>
                        <a:rPr lang="ja-JP" sz="1050" kern="100">
                          <a:effectLst/>
                          <a:latin typeface="Meiryo UI" panose="020B0604030504040204" pitchFamily="50" charset="-128"/>
                          <a:ea typeface="Meiryo UI" panose="020B0604030504040204" pitchFamily="50" charset="-128"/>
                          <a:cs typeface="Times New Roman" panose="02020603050405020304" pitchFamily="18" charset="0"/>
                        </a:rPr>
                        <a:t>年以上</a:t>
                      </a:r>
                    </a:p>
                  </a:txBody>
                  <a:tcPr marL="68580" marR="68580" marT="0" marB="0"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rowSpan="3">
                  <a:txBody>
                    <a:bodyPr/>
                    <a:lstStyle/>
                    <a:p>
                      <a:r>
                        <a:rPr kumimoji="1" lang="ja-JP" altLang="en-US" sz="1050">
                          <a:solidFill>
                            <a:srgbClr val="C00000"/>
                          </a:solidFill>
                          <a:latin typeface="Meiryo UI" panose="020B0604030504040204" pitchFamily="50" charset="-128"/>
                          <a:ea typeface="Meiryo UI" panose="020B0604030504040204" pitchFamily="50" charset="-128"/>
                        </a:rPr>
                        <a:t>（技術方式）</a:t>
                      </a:r>
                      <a:r>
                        <a:rPr kumimoji="1" lang="en-US" altLang="ja-JP" sz="1050">
                          <a:solidFill>
                            <a:srgbClr val="C00000"/>
                          </a:solidFill>
                          <a:latin typeface="Meiryo UI" panose="020B0604030504040204" pitchFamily="50" charset="-128"/>
                          <a:ea typeface="Meiryo UI" panose="020B0604030504040204" pitchFamily="50" charset="-128"/>
                        </a:rPr>
                        <a:t>xx</a:t>
                      </a:r>
                    </a:p>
                    <a:p>
                      <a:r>
                        <a:rPr kumimoji="1" lang="ja-JP" altLang="en-US" sz="1050">
                          <a:solidFill>
                            <a:srgbClr val="C00000"/>
                          </a:solidFill>
                          <a:latin typeface="Meiryo UI" panose="020B0604030504040204" pitchFamily="50" charset="-128"/>
                          <a:ea typeface="Meiryo UI" panose="020B0604030504040204" pitchFamily="50" charset="-128"/>
                        </a:rPr>
                        <a:t>（生産能力）</a:t>
                      </a:r>
                      <a:r>
                        <a:rPr kumimoji="1" lang="en-US" altLang="ja-JP" sz="1050">
                          <a:solidFill>
                            <a:srgbClr val="C00000"/>
                          </a:solidFill>
                          <a:latin typeface="Meiryo UI" panose="020B0604030504040204" pitchFamily="50" charset="-128"/>
                          <a:ea typeface="Meiryo UI" panose="020B0604030504040204" pitchFamily="50" charset="-128"/>
                        </a:rPr>
                        <a:t>x</a:t>
                      </a:r>
                      <a:r>
                        <a:rPr kumimoji="1" lang="ja-JP" altLang="en-US" sz="1050">
                          <a:solidFill>
                            <a:srgbClr val="C00000"/>
                          </a:solidFill>
                          <a:latin typeface="Meiryo UI" panose="020B0604030504040204" pitchFamily="50" charset="-128"/>
                          <a:ea typeface="Meiryo UI" panose="020B0604030504040204" pitchFamily="50" charset="-128"/>
                        </a:rPr>
                        <a:t>万トン</a:t>
                      </a:r>
                      <a:r>
                        <a:rPr kumimoji="1" lang="en-US" altLang="ja-JP" sz="1050">
                          <a:solidFill>
                            <a:srgbClr val="C00000"/>
                          </a:solidFill>
                          <a:latin typeface="Meiryo UI" panose="020B0604030504040204" pitchFamily="50" charset="-128"/>
                          <a:ea typeface="Meiryo UI" panose="020B0604030504040204" pitchFamily="50" charset="-128"/>
                        </a:rPr>
                        <a:t>/</a:t>
                      </a:r>
                      <a:r>
                        <a:rPr kumimoji="1" lang="ja-JP" altLang="en-US" sz="1050">
                          <a:solidFill>
                            <a:srgbClr val="C00000"/>
                          </a:solidFill>
                          <a:latin typeface="Meiryo UI" panose="020B0604030504040204" pitchFamily="50" charset="-128"/>
                          <a:ea typeface="Meiryo UI" panose="020B0604030504040204" pitchFamily="50" charset="-128"/>
                        </a:rPr>
                        <a:t>年</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039349123"/>
                  </a:ext>
                </a:extLst>
              </a:tr>
              <a:tr h="615284">
                <a:tc vMerge="1">
                  <a:txBody>
                    <a:bodyPr/>
                    <a:lstStyle/>
                    <a:p>
                      <a:endParaRPr kumimoji="1" lang="ja-JP" altLang="en-US"/>
                    </a:p>
                  </a:txBody>
                  <a:tcPr/>
                </a:tc>
                <a:tc>
                  <a:txBody>
                    <a:bodyPr/>
                    <a:lstStyle/>
                    <a:p>
                      <a:r>
                        <a:rPr kumimoji="1" lang="ja-JP" altLang="en-US" sz="1050">
                          <a:latin typeface="Meiryo UI" panose="020B0604030504040204" pitchFamily="50" charset="-128"/>
                          <a:ea typeface="Meiryo UI" panose="020B0604030504040204" pitchFamily="50" charset="-128"/>
                        </a:rPr>
                        <a:t>バイオケミカル（例：パルプ等からのエタノール製造、バイオエタノールからの基礎化学品製造等）</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just"/>
                      <a:r>
                        <a:rPr lang="ja-JP" sz="1050" kern="100">
                          <a:effectLst/>
                          <a:latin typeface="Meiryo UI" panose="020B0604030504040204" pitchFamily="50" charset="-128"/>
                          <a:ea typeface="Meiryo UI" panose="020B0604030504040204" pitchFamily="50" charset="-128"/>
                          <a:cs typeface="Times New Roman" panose="02020603050405020304" pitchFamily="18" charset="0"/>
                        </a:rPr>
                        <a:t>（生産能力要件）</a:t>
                      </a:r>
                    </a:p>
                    <a:p>
                      <a:pPr algn="just"/>
                      <a:r>
                        <a:rPr lang="ja-JP" sz="1050" kern="100">
                          <a:effectLst/>
                          <a:latin typeface="Meiryo UI" panose="020B0604030504040204" pitchFamily="50" charset="-128"/>
                          <a:ea typeface="Meiryo UI" panose="020B0604030504040204" pitchFamily="50" charset="-128"/>
                          <a:cs typeface="Times New Roman" panose="02020603050405020304" pitchFamily="18" charset="0"/>
                        </a:rPr>
                        <a:t>生産能力</a:t>
                      </a:r>
                      <a:r>
                        <a:rPr lang="en-US" sz="1050" kern="100">
                          <a:effectLst/>
                          <a:latin typeface="Meiryo UI" panose="020B0604030504040204" pitchFamily="50" charset="-128"/>
                          <a:ea typeface="Meiryo UI" panose="020B0604030504040204" pitchFamily="50" charset="-128"/>
                          <a:cs typeface="Times New Roman" panose="02020603050405020304" pitchFamily="18" charset="0"/>
                        </a:rPr>
                        <a:t>3</a:t>
                      </a:r>
                      <a:r>
                        <a:rPr lang="ja-JP" sz="1050" kern="100">
                          <a:effectLst/>
                          <a:latin typeface="Meiryo UI" panose="020B0604030504040204" pitchFamily="50" charset="-128"/>
                          <a:ea typeface="Meiryo UI" panose="020B0604030504040204" pitchFamily="50" charset="-128"/>
                          <a:cs typeface="Times New Roman" panose="02020603050405020304" pitchFamily="18" charset="0"/>
                        </a:rPr>
                        <a:t>万トン</a:t>
                      </a:r>
                      <a:r>
                        <a:rPr lang="en-US" sz="1050" kern="100">
                          <a:effectLst/>
                          <a:latin typeface="Meiryo UI" panose="020B0604030504040204" pitchFamily="50" charset="-128"/>
                          <a:ea typeface="Meiryo UI" panose="020B0604030504040204" pitchFamily="50" charset="-128"/>
                          <a:cs typeface="Times New Roman" panose="02020603050405020304" pitchFamily="18" charset="0"/>
                        </a:rPr>
                        <a:t>/</a:t>
                      </a:r>
                      <a:r>
                        <a:rPr lang="ja-JP" sz="1050" kern="100">
                          <a:effectLst/>
                          <a:latin typeface="Meiryo UI" panose="020B0604030504040204" pitchFamily="50" charset="-128"/>
                          <a:ea typeface="Meiryo UI" panose="020B0604030504040204" pitchFamily="50" charset="-128"/>
                          <a:cs typeface="Times New Roman" panose="02020603050405020304" pitchFamily="18" charset="0"/>
                        </a:rPr>
                        <a:t>年以上</a:t>
                      </a:r>
                    </a:p>
                  </a:txBody>
                  <a:tcPr marL="68580" marR="68580" marT="0" marB="0"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kumimoji="1" lang="ja-JP" altLang="en-US"/>
                    </a:p>
                  </a:txBody>
                  <a:tcPr/>
                </a:tc>
                <a:extLst>
                  <a:ext uri="{0D108BD9-81ED-4DB2-BD59-A6C34878D82A}">
                    <a16:rowId xmlns:a16="http://schemas.microsoft.com/office/drawing/2014/main" val="3342248164"/>
                  </a:ext>
                </a:extLst>
              </a:tr>
              <a:tr h="615284">
                <a:tc vMerge="1">
                  <a:txBody>
                    <a:bodyPr/>
                    <a:lstStyle/>
                    <a:p>
                      <a:endParaRPr kumimoji="1" lang="ja-JP" altLang="en-US"/>
                    </a:p>
                  </a:txBody>
                  <a:tcPr/>
                </a:tc>
                <a:tc>
                  <a:txBody>
                    <a:bodyPr/>
                    <a:lstStyle/>
                    <a:p>
                      <a:r>
                        <a:rPr kumimoji="1" lang="en-US" altLang="ja-JP" sz="1050" dirty="0">
                          <a:latin typeface="Meiryo UI" panose="020B0604030504040204" pitchFamily="50" charset="-128"/>
                          <a:ea typeface="Meiryo UI" panose="020B0604030504040204" pitchFamily="50" charset="-128"/>
                        </a:rPr>
                        <a:t>CCU</a:t>
                      </a:r>
                      <a:r>
                        <a:rPr kumimoji="1" lang="ja-JP" altLang="en-US" sz="1050" dirty="0">
                          <a:latin typeface="Meiryo UI" panose="020B0604030504040204" pitchFamily="50" charset="-128"/>
                          <a:ea typeface="Meiryo UI" panose="020B0604030504040204" pitchFamily="50" charset="-128"/>
                        </a:rPr>
                        <a:t>（</a:t>
                      </a:r>
                      <a:r>
                        <a:rPr kumimoji="1" lang="en-US" altLang="ja-JP" sz="1050" dirty="0">
                          <a:latin typeface="Meiryo UI" panose="020B0604030504040204" pitchFamily="50" charset="-128"/>
                          <a:ea typeface="Meiryo UI" panose="020B0604030504040204" pitchFamily="50" charset="-128"/>
                        </a:rPr>
                        <a:t>Carbon dioxide Capture and Utilization</a:t>
                      </a:r>
                      <a:r>
                        <a:rPr kumimoji="1" lang="ja-JP" altLang="en-US" sz="1050" dirty="0">
                          <a:latin typeface="Meiryo UI" panose="020B0604030504040204" pitchFamily="50" charset="-128"/>
                          <a:ea typeface="Meiryo UI" panose="020B0604030504040204" pitchFamily="50" charset="-128"/>
                        </a:rPr>
                        <a:t>：二酸化炭素の分離回収と有効利用）</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just"/>
                      <a:r>
                        <a:rPr lang="ja-JP" sz="1050" kern="100">
                          <a:effectLst/>
                          <a:latin typeface="Meiryo UI" panose="020B0604030504040204" pitchFamily="50" charset="-128"/>
                          <a:ea typeface="Meiryo UI" panose="020B0604030504040204" pitchFamily="50" charset="-128"/>
                          <a:cs typeface="Times New Roman" panose="02020603050405020304" pitchFamily="18" charset="0"/>
                        </a:rPr>
                        <a:t>（生産能力要件）</a:t>
                      </a:r>
                    </a:p>
                    <a:p>
                      <a:pPr algn="just"/>
                      <a:r>
                        <a:rPr lang="ja-JP" sz="1050" kern="100">
                          <a:effectLst/>
                          <a:latin typeface="Meiryo UI" panose="020B0604030504040204" pitchFamily="50" charset="-128"/>
                          <a:ea typeface="Meiryo UI" panose="020B0604030504040204" pitchFamily="50" charset="-128"/>
                          <a:cs typeface="Times New Roman" panose="02020603050405020304" pitchFamily="18" charset="0"/>
                        </a:rPr>
                        <a:t>生産能力</a:t>
                      </a:r>
                      <a:r>
                        <a:rPr lang="en-US" sz="1050" kern="100">
                          <a:effectLst/>
                          <a:latin typeface="Meiryo UI" panose="020B0604030504040204" pitchFamily="50" charset="-128"/>
                          <a:ea typeface="Meiryo UI" panose="020B0604030504040204" pitchFamily="50" charset="-128"/>
                          <a:cs typeface="Times New Roman" panose="02020603050405020304" pitchFamily="18" charset="0"/>
                        </a:rPr>
                        <a:t>4</a:t>
                      </a:r>
                      <a:r>
                        <a:rPr lang="ja-JP" sz="1050" kern="100">
                          <a:effectLst/>
                          <a:latin typeface="Meiryo UI" panose="020B0604030504040204" pitchFamily="50" charset="-128"/>
                          <a:ea typeface="Meiryo UI" panose="020B0604030504040204" pitchFamily="50" charset="-128"/>
                          <a:cs typeface="Times New Roman" panose="02020603050405020304" pitchFamily="18" charset="0"/>
                        </a:rPr>
                        <a:t>万トン</a:t>
                      </a:r>
                      <a:r>
                        <a:rPr lang="en-US" sz="1050" kern="100">
                          <a:effectLst/>
                          <a:latin typeface="Meiryo UI" panose="020B0604030504040204" pitchFamily="50" charset="-128"/>
                          <a:ea typeface="Meiryo UI" panose="020B0604030504040204" pitchFamily="50" charset="-128"/>
                          <a:cs typeface="Times New Roman" panose="02020603050405020304" pitchFamily="18" charset="0"/>
                        </a:rPr>
                        <a:t>/</a:t>
                      </a:r>
                      <a:r>
                        <a:rPr lang="ja-JP" sz="1050" kern="100">
                          <a:effectLst/>
                          <a:latin typeface="Meiryo UI" panose="020B0604030504040204" pitchFamily="50" charset="-128"/>
                          <a:ea typeface="Meiryo UI" panose="020B0604030504040204" pitchFamily="50" charset="-128"/>
                          <a:cs typeface="Times New Roman" panose="02020603050405020304" pitchFamily="18" charset="0"/>
                        </a:rPr>
                        <a:t>年以上</a:t>
                      </a:r>
                    </a:p>
                  </a:txBody>
                  <a:tcPr marL="68580" marR="68580" marT="0" marB="0"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kumimoji="1" lang="ja-JP" altLang="en-US"/>
                    </a:p>
                  </a:txBody>
                  <a:tcPr/>
                </a:tc>
                <a:extLst>
                  <a:ext uri="{0D108BD9-81ED-4DB2-BD59-A6C34878D82A}">
                    <a16:rowId xmlns:a16="http://schemas.microsoft.com/office/drawing/2014/main" val="2223751704"/>
                  </a:ext>
                </a:extLst>
              </a:tr>
              <a:tr h="61528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商用生産開始年度</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r>
                        <a:rPr kumimoji="1" lang="ja-JP" altLang="en-US" sz="1050">
                          <a:latin typeface="Meiryo UI" panose="020B0604030504040204" pitchFamily="50" charset="-128"/>
                          <a:ea typeface="Meiryo UI" panose="020B0604030504040204" pitchFamily="50" charset="-128"/>
                        </a:rPr>
                        <a:t>間接補助事業終了年度から</a:t>
                      </a:r>
                      <a:r>
                        <a:rPr kumimoji="1" lang="en-US" altLang="ja-JP" sz="1050">
                          <a:latin typeface="Meiryo UI" panose="020B0604030504040204" pitchFamily="50" charset="-128"/>
                          <a:ea typeface="Meiryo UI" panose="020B0604030504040204" pitchFamily="50" charset="-128"/>
                        </a:rPr>
                        <a:t>2034</a:t>
                      </a:r>
                      <a:r>
                        <a:rPr kumimoji="1" lang="ja-JP" altLang="en-US" sz="1050">
                          <a:latin typeface="Meiryo UI" panose="020B0604030504040204" pitchFamily="50" charset="-128"/>
                          <a:ea typeface="Meiryo UI" panose="020B0604030504040204" pitchFamily="50" charset="-128"/>
                        </a:rPr>
                        <a:t>年度目途</a:t>
                      </a:r>
                    </a:p>
                    <a:p>
                      <a:pPr marL="171450" indent="-171450">
                        <a:buFont typeface="Arial" panose="020B0604020202020204" pitchFamily="34" charset="0"/>
                        <a:buChar char="•"/>
                      </a:pPr>
                      <a:r>
                        <a:rPr kumimoji="1" lang="ja-JP" altLang="en-US" sz="1050">
                          <a:latin typeface="Meiryo UI" panose="020B0604030504040204" pitchFamily="50" charset="-128"/>
                          <a:ea typeface="Meiryo UI" panose="020B0604030504040204" pitchFamily="50" charset="-128"/>
                        </a:rPr>
                        <a:t>補助対象期間において実証規模の生産能力を有する設備の整備であっても、</a:t>
                      </a:r>
                      <a:r>
                        <a:rPr kumimoji="1" lang="en-US" altLang="ja-JP" sz="1050">
                          <a:latin typeface="Meiryo UI" panose="020B0604030504040204" pitchFamily="50" charset="-128"/>
                          <a:ea typeface="Meiryo UI" panose="020B0604030504040204" pitchFamily="50" charset="-128"/>
                        </a:rPr>
                        <a:t>2034</a:t>
                      </a:r>
                      <a:r>
                        <a:rPr kumimoji="1" lang="ja-JP" altLang="en-US" sz="1050">
                          <a:latin typeface="Meiryo UI" panose="020B0604030504040204" pitchFamily="50" charset="-128"/>
                          <a:ea typeface="Meiryo UI" panose="020B0604030504040204" pitchFamily="50" charset="-128"/>
                        </a:rPr>
                        <a:t>年度目途で商用規模の生産能力（上記のグリーン化学製品の生産能力をいう）を有する設備の整備を計画し商用規模の生産の開始を予定しているものは対象とする</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a:txBody>
                    <a:bodyPr/>
                    <a:lstStyle/>
                    <a:p>
                      <a:r>
                        <a:rPr kumimoji="1" lang="en-US" altLang="ja-JP" sz="1050">
                          <a:solidFill>
                            <a:srgbClr val="C00000"/>
                          </a:solidFill>
                          <a:latin typeface="Meiryo UI" panose="020B0604030504040204" pitchFamily="50" charset="-128"/>
                          <a:ea typeface="Meiryo UI" panose="020B0604030504040204" pitchFamily="50" charset="-128"/>
                        </a:rPr>
                        <a:t>20xx</a:t>
                      </a:r>
                      <a:r>
                        <a:rPr kumimoji="1" lang="ja-JP" altLang="en-US" sz="1050">
                          <a:solidFill>
                            <a:srgbClr val="C00000"/>
                          </a:solidFill>
                          <a:latin typeface="Meiryo UI" panose="020B0604030504040204" pitchFamily="50" charset="-128"/>
                          <a:ea typeface="Meiryo UI" panose="020B0604030504040204" pitchFamily="50" charset="-128"/>
                        </a:rPr>
                        <a:t>年度</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39550297"/>
                  </a:ext>
                </a:extLst>
              </a:tr>
              <a:tr h="61528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a:latin typeface="Meiryo UI" panose="020B0604030504040204" pitchFamily="50" charset="-128"/>
                          <a:ea typeface="Meiryo UI" panose="020B0604030504040204" pitchFamily="50" charset="-128"/>
                        </a:rPr>
                        <a:t>CO2</a:t>
                      </a:r>
                      <a:r>
                        <a:rPr kumimoji="1" lang="ja-JP" altLang="en-US" sz="1050">
                          <a:latin typeface="Meiryo UI" panose="020B0604030504040204" pitchFamily="50" charset="-128"/>
                          <a:ea typeface="Meiryo UI" panose="020B0604030504040204" pitchFamily="50" charset="-128"/>
                        </a:rPr>
                        <a:t>排出削減</a:t>
                      </a:r>
                      <a:endParaRPr kumimoji="1" lang="en-US" altLang="ja-JP" sz="1050">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r>
                        <a:rPr kumimoji="1" lang="ja-JP" altLang="en-US" sz="1050">
                          <a:latin typeface="Meiryo UI" panose="020B0604030504040204" pitchFamily="50" charset="-128"/>
                          <a:ea typeface="Meiryo UI" panose="020B0604030504040204" pitchFamily="50" charset="-128"/>
                        </a:rPr>
                        <a:t>商用生産時における原材料調達から製造・廃棄までのライフサイクル全体を通じた</a:t>
                      </a:r>
                      <a:r>
                        <a:rPr kumimoji="1" lang="en-US" altLang="ja-JP" sz="1050">
                          <a:latin typeface="Meiryo UI" panose="020B0604030504040204" pitchFamily="50" charset="-128"/>
                          <a:ea typeface="Meiryo UI" panose="020B0604030504040204" pitchFamily="50" charset="-128"/>
                        </a:rPr>
                        <a:t>CO2</a:t>
                      </a:r>
                      <a:r>
                        <a:rPr kumimoji="1" lang="ja-JP" altLang="en-US" sz="1050">
                          <a:latin typeface="Meiryo UI" panose="020B0604030504040204" pitchFamily="50" charset="-128"/>
                          <a:ea typeface="Meiryo UI" panose="020B0604030504040204" pitchFamily="50" charset="-128"/>
                        </a:rPr>
                        <a:t>排出削減率</a:t>
                      </a:r>
                      <a:r>
                        <a:rPr kumimoji="1" lang="en-US" altLang="ja-JP" sz="1050">
                          <a:latin typeface="Meiryo UI" panose="020B0604030504040204" pitchFamily="50" charset="-128"/>
                          <a:ea typeface="Meiryo UI" panose="020B0604030504040204" pitchFamily="50" charset="-128"/>
                        </a:rPr>
                        <a:t>50%</a:t>
                      </a:r>
                      <a:r>
                        <a:rPr kumimoji="1" lang="ja-JP" altLang="en-US" sz="1050">
                          <a:latin typeface="Meiryo UI" panose="020B0604030504040204" pitchFamily="50" charset="-128"/>
                          <a:ea typeface="Meiryo UI" panose="020B0604030504040204" pitchFamily="50" charset="-128"/>
                        </a:rPr>
                        <a:t>以上</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a:txBody>
                    <a:bodyPr/>
                    <a:lstStyle/>
                    <a:p>
                      <a:r>
                        <a:rPr kumimoji="1" lang="ja-JP" altLang="en-US" sz="1050" dirty="0">
                          <a:solidFill>
                            <a:srgbClr val="C00000"/>
                          </a:solidFill>
                          <a:latin typeface="Meiryo UI" panose="020B0604030504040204" pitchFamily="50" charset="-128"/>
                          <a:ea typeface="Meiryo UI" panose="020B0604030504040204" pitchFamily="50" charset="-128"/>
                        </a:rPr>
                        <a:t>本様式（④ア 間接補助事業による</a:t>
                      </a:r>
                      <a:r>
                        <a:rPr kumimoji="1" lang="en-US" altLang="ja-JP" sz="1050" dirty="0">
                          <a:solidFill>
                            <a:srgbClr val="C00000"/>
                          </a:solidFill>
                          <a:latin typeface="Meiryo UI" panose="020B0604030504040204" pitchFamily="50" charset="-128"/>
                          <a:ea typeface="Meiryo UI" panose="020B0604030504040204" pitchFamily="50" charset="-128"/>
                        </a:rPr>
                        <a:t>CO2</a:t>
                      </a:r>
                      <a:r>
                        <a:rPr kumimoji="1" lang="ja-JP" altLang="en-US" sz="1050" dirty="0">
                          <a:solidFill>
                            <a:srgbClr val="C00000"/>
                          </a:solidFill>
                          <a:latin typeface="Meiryo UI" panose="020B0604030504040204" pitchFamily="50" charset="-128"/>
                          <a:ea typeface="Meiryo UI" panose="020B0604030504040204" pitchFamily="50" charset="-128"/>
                        </a:rPr>
                        <a:t>排出削減効果）を参照すること。</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089435773"/>
                  </a:ext>
                </a:extLst>
              </a:tr>
            </a:tbl>
          </a:graphicData>
        </a:graphic>
      </p:graphicFrame>
      <p:sp>
        <p:nvSpPr>
          <p:cNvPr id="3" name="正方形/長方形 2">
            <a:extLst>
              <a:ext uri="{FF2B5EF4-FFF2-40B4-BE49-F238E27FC236}">
                <a16:creationId xmlns:a16="http://schemas.microsoft.com/office/drawing/2014/main" id="{C3DD6EF9-25A7-D57F-393F-8CDA3714C815}"/>
              </a:ext>
            </a:extLst>
          </p:cNvPr>
          <p:cNvSpPr/>
          <p:nvPr/>
        </p:nvSpPr>
        <p:spPr>
          <a:xfrm>
            <a:off x="2161954" y="1959463"/>
            <a:ext cx="7868093" cy="2939074"/>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製造プロセス転換における補助対象生産物等、各種要件の確認</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→公募要領の表</a:t>
            </a:r>
            <a:r>
              <a:rPr lang="en-US" altLang="ja-JP" sz="1400" dirty="0">
                <a:solidFill>
                  <a:srgbClr val="FF0000"/>
                </a:solidFill>
                <a:latin typeface="Meiryo UI" panose="020B0604030504040204" pitchFamily="50" charset="-128"/>
                <a:ea typeface="Meiryo UI" panose="020B0604030504040204" pitchFamily="50" charset="-128"/>
              </a:rPr>
              <a:t>4</a:t>
            </a:r>
            <a:r>
              <a:rPr lang="ja-JP" altLang="en-US" sz="1400" dirty="0">
                <a:solidFill>
                  <a:srgbClr val="FF0000"/>
                </a:solidFill>
                <a:latin typeface="Meiryo UI" panose="020B0604030504040204" pitchFamily="50" charset="-128"/>
                <a:ea typeface="Meiryo UI" panose="020B0604030504040204" pitchFamily="50" charset="-128"/>
              </a:rPr>
              <a:t>やその注意事項を踏まえ、「自社の申請内容（要件充足状況）」を記載すること。なお、</a:t>
            </a:r>
            <a:r>
              <a:rPr lang="en-US" altLang="ja-JP" sz="1400" dirty="0">
                <a:solidFill>
                  <a:srgbClr val="FF0000"/>
                </a:solidFill>
                <a:latin typeface="Meiryo UI" panose="020B0604030504040204" pitchFamily="50" charset="-128"/>
                <a:ea typeface="Meiryo UI" panose="020B0604030504040204" pitchFamily="50" charset="-128"/>
              </a:rPr>
              <a:t>CO2</a:t>
            </a:r>
            <a:r>
              <a:rPr lang="ja-JP" altLang="en-US" sz="1400" dirty="0">
                <a:solidFill>
                  <a:srgbClr val="FF0000"/>
                </a:solidFill>
                <a:latin typeface="Meiryo UI" panose="020B0604030504040204" pitchFamily="50" charset="-128"/>
                <a:ea typeface="Meiryo UI" panose="020B0604030504040204" pitchFamily="50" charset="-128"/>
              </a:rPr>
              <a:t>排出削減の要件については、本様式の該当頁を参照する運びとすること。</a:t>
            </a:r>
            <a:br>
              <a:rPr lang="en-US" altLang="ja-JP" sz="1400" dirty="0">
                <a:solidFill>
                  <a:srgbClr val="FF0000"/>
                </a:solidFill>
                <a:latin typeface="Meiryo UI" panose="020B0604030504040204" pitchFamily="50" charset="-128"/>
                <a:ea typeface="Meiryo UI" panose="020B0604030504040204" pitchFamily="50" charset="-128"/>
              </a:rPr>
            </a:br>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7082541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494787-BACA-3920-BF5F-01357E2E96F7}"/>
            </a:ext>
          </a:extLst>
        </p:cNvPr>
        <p:cNvGrpSpPr/>
        <p:nvPr/>
      </p:nvGrpSpPr>
      <p:grpSpPr>
        <a:xfrm>
          <a:off x="0" y="0"/>
          <a:ext cx="0" cy="0"/>
          <a:chOff x="0" y="0"/>
          <a:chExt cx="0" cy="0"/>
        </a:xfrm>
      </p:grpSpPr>
      <p:graphicFrame>
        <p:nvGraphicFramePr>
          <p:cNvPr id="26" name="think-cell data - do not delete" hidden="1">
            <a:extLst>
              <a:ext uri="{FF2B5EF4-FFF2-40B4-BE49-F238E27FC236}">
                <a16:creationId xmlns:a16="http://schemas.microsoft.com/office/drawing/2014/main" id="{6D81F424-48A1-DD7D-E5E1-B64D741CE4A3}"/>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93" imgH="689" progId="TCLayout.ActiveDocument.1">
                  <p:embed/>
                </p:oleObj>
              </mc:Choice>
              <mc:Fallback>
                <p:oleObj name="think-cellスライド" r:id="rId4" imgW="693" imgH="689" progId="TCLayout.ActiveDocument.1">
                  <p:embed/>
                  <p:pic>
                    <p:nvPicPr>
                      <p:cNvPr id="26" name="think-cell data - do not delete" hidden="1">
                        <a:extLst>
                          <a:ext uri="{FF2B5EF4-FFF2-40B4-BE49-F238E27FC236}">
                            <a16:creationId xmlns:a16="http://schemas.microsoft.com/office/drawing/2014/main" id="{6D81F424-48A1-DD7D-E5E1-B64D741CE4A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grpSp>
        <p:nvGrpSpPr>
          <p:cNvPr id="16" name="グループ化 15">
            <a:extLst>
              <a:ext uri="{FF2B5EF4-FFF2-40B4-BE49-F238E27FC236}">
                <a16:creationId xmlns:a16="http://schemas.microsoft.com/office/drawing/2014/main" id="{5A78C848-9143-D23A-0A5F-DCF10242A297}"/>
              </a:ext>
            </a:extLst>
          </p:cNvPr>
          <p:cNvGrpSpPr/>
          <p:nvPr/>
        </p:nvGrpSpPr>
        <p:grpSpPr>
          <a:xfrm>
            <a:off x="180000" y="2927763"/>
            <a:ext cx="11856000" cy="288000"/>
            <a:chOff x="156000" y="1879963"/>
            <a:chExt cx="5760000" cy="288000"/>
          </a:xfrm>
        </p:grpSpPr>
        <p:sp>
          <p:nvSpPr>
            <p:cNvPr id="17" name="正方形/長方形 16">
              <a:extLst>
                <a:ext uri="{FF2B5EF4-FFF2-40B4-BE49-F238E27FC236}">
                  <a16:creationId xmlns:a16="http://schemas.microsoft.com/office/drawing/2014/main" id="{780095E7-3194-97E6-5D85-4EB5563CC040}"/>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間接補助事業により整備した設備によって製造される全製品における、原料用途向け製品と燃料用途向け製品の割合の見込み</a:t>
              </a:r>
              <a:r>
                <a:rPr lang="ja-JP" altLang="en-US" sz="1400">
                  <a:solidFill>
                    <a:schemeClr val="tx1"/>
                  </a:solidFill>
                  <a:latin typeface="Meiryo UI" panose="020B0604030504040204" pitchFamily="50" charset="-128"/>
                  <a:ea typeface="Meiryo UI" panose="020B0604030504040204" pitchFamily="50" charset="-128"/>
                </a:rPr>
                <a:t>（商用生産開始見込後</a:t>
              </a:r>
              <a:r>
                <a:rPr lang="en-US" altLang="ja-JP" sz="1400">
                  <a:solidFill>
                    <a:schemeClr val="tx1"/>
                  </a:solidFill>
                  <a:latin typeface="Meiryo UI" panose="020B0604030504040204" pitchFamily="50" charset="-128"/>
                  <a:ea typeface="Meiryo UI" panose="020B0604030504040204" pitchFamily="50" charset="-128"/>
                </a:rPr>
                <a:t>5</a:t>
              </a:r>
              <a:r>
                <a:rPr lang="ja-JP" altLang="en-US" sz="1400">
                  <a:solidFill>
                    <a:schemeClr val="tx1"/>
                  </a:solidFill>
                  <a:latin typeface="Meiryo UI" panose="020B0604030504040204" pitchFamily="50" charset="-128"/>
                  <a:ea typeface="Meiryo UI" panose="020B0604030504040204" pitchFamily="50" charset="-128"/>
                </a:rPr>
                <a:t>年間）</a:t>
              </a:r>
              <a:endParaRPr kumimoji="1" lang="ja-JP" altLang="en-US" sz="1400">
                <a:solidFill>
                  <a:schemeClr val="tx1"/>
                </a:solidFill>
                <a:latin typeface="Meiryo UI" panose="020B0604030504040204" pitchFamily="50" charset="-128"/>
                <a:ea typeface="Meiryo UI" panose="020B0604030504040204" pitchFamily="50" charset="-128"/>
              </a:endParaRPr>
            </a:p>
          </p:txBody>
        </p:sp>
        <p:cxnSp>
          <p:nvCxnSpPr>
            <p:cNvPr id="18" name="直線コネクタ 17">
              <a:extLst>
                <a:ext uri="{FF2B5EF4-FFF2-40B4-BE49-F238E27FC236}">
                  <a16:creationId xmlns:a16="http://schemas.microsoft.com/office/drawing/2014/main" id="{75E76053-D996-10F5-BC7E-A1FA74AF7573}"/>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 name="Title 1">
            <a:extLst>
              <a:ext uri="{FF2B5EF4-FFF2-40B4-BE49-F238E27FC236}">
                <a16:creationId xmlns:a16="http://schemas.microsoft.com/office/drawing/2014/main" id="{2BCB6E0B-8F10-8110-DA70-7657127C2F90}"/>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①ア</a:t>
            </a:r>
            <a:r>
              <a:rPr lang="en-US" altLang="ja-JP" sz="2000">
                <a:solidFill>
                  <a:schemeClr val="tx1">
                    <a:lumMod val="50000"/>
                    <a:lumOff val="50000"/>
                  </a:schemeClr>
                </a:solidFill>
              </a:rPr>
              <a:t> </a:t>
            </a:r>
            <a:r>
              <a:rPr lang="ja-JP" altLang="en-US" sz="2000">
                <a:solidFill>
                  <a:schemeClr val="tx1">
                    <a:lumMod val="50000"/>
                    <a:lumOff val="50000"/>
                  </a:schemeClr>
                </a:solidFill>
              </a:rPr>
              <a:t>基本的要件（製造プロセス転換（</a:t>
            </a:r>
            <a:r>
              <a:rPr lang="en-US" altLang="ja-JP" sz="2000">
                <a:solidFill>
                  <a:schemeClr val="tx1">
                    <a:lumMod val="50000"/>
                    <a:lumOff val="50000"/>
                  </a:schemeClr>
                </a:solidFill>
              </a:rPr>
              <a:t>#E</a:t>
            </a:r>
            <a:r>
              <a:rPr lang="ja-JP" altLang="en-US" sz="2000">
                <a:solidFill>
                  <a:schemeClr val="tx1">
                    <a:lumMod val="50000"/>
                    <a:lumOff val="50000"/>
                  </a:schemeClr>
                </a:solidFill>
              </a:rPr>
              <a:t>））</a:t>
            </a:r>
          </a:p>
        </p:txBody>
      </p:sp>
      <p:sp>
        <p:nvSpPr>
          <p:cNvPr id="9" name="正方形/長方形 8">
            <a:extLst>
              <a:ext uri="{FF2B5EF4-FFF2-40B4-BE49-F238E27FC236}">
                <a16:creationId xmlns:a16="http://schemas.microsoft.com/office/drawing/2014/main" id="{3767D56E-F8E1-DCA5-B02A-45DC2405932B}"/>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5" name="Title 1">
            <a:extLst>
              <a:ext uri="{FF2B5EF4-FFF2-40B4-BE49-F238E27FC236}">
                <a16:creationId xmlns:a16="http://schemas.microsoft.com/office/drawing/2014/main" id="{8CFC3658-8969-D066-E8C3-EEE67020576F}"/>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商用生産開始後、原料用途向け製品と燃料用途向け製品の割合の見込みは</a:t>
            </a:r>
            <a:r>
              <a:rPr lang="en-US" altLang="ja-JP">
                <a:solidFill>
                  <a:schemeClr val="tx1"/>
                </a:solidFill>
              </a:rPr>
              <a:t>xx</a:t>
            </a:r>
            <a:r>
              <a:rPr lang="ja-JP" altLang="en-US">
                <a:solidFill>
                  <a:schemeClr val="tx1"/>
                </a:solidFill>
              </a:rPr>
              <a:t>である</a:t>
            </a:r>
            <a:endParaRPr kumimoji="1" lang="en-US" altLang="ja-JP">
              <a:solidFill>
                <a:schemeClr val="tx1"/>
              </a:solidFill>
            </a:endParaRPr>
          </a:p>
        </p:txBody>
      </p:sp>
      <p:cxnSp>
        <p:nvCxnSpPr>
          <p:cNvPr id="6" name="直線コネクタ 5">
            <a:extLst>
              <a:ext uri="{FF2B5EF4-FFF2-40B4-BE49-F238E27FC236}">
                <a16:creationId xmlns:a16="http://schemas.microsoft.com/office/drawing/2014/main" id="{5BF071FB-773A-6B0E-BC5A-AD4004C659AA}"/>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7" name="グループ化 6">
            <a:extLst>
              <a:ext uri="{FF2B5EF4-FFF2-40B4-BE49-F238E27FC236}">
                <a16:creationId xmlns:a16="http://schemas.microsoft.com/office/drawing/2014/main" id="{2D72D2E2-847C-9E41-5168-1617D5141E94}"/>
              </a:ext>
            </a:extLst>
          </p:cNvPr>
          <p:cNvGrpSpPr/>
          <p:nvPr/>
        </p:nvGrpSpPr>
        <p:grpSpPr>
          <a:xfrm>
            <a:off x="180000" y="1709989"/>
            <a:ext cx="11856000" cy="288000"/>
            <a:chOff x="156000" y="1879963"/>
            <a:chExt cx="5760000" cy="288000"/>
          </a:xfrm>
        </p:grpSpPr>
        <p:sp>
          <p:nvSpPr>
            <p:cNvPr id="8" name="正方形/長方形 7">
              <a:extLst>
                <a:ext uri="{FF2B5EF4-FFF2-40B4-BE49-F238E27FC236}">
                  <a16:creationId xmlns:a16="http://schemas.microsoft.com/office/drawing/2014/main" id="{4BE22891-CBB9-3229-A57A-C679681F58C9}"/>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商用生産開始見込時期</a:t>
              </a:r>
            </a:p>
          </p:txBody>
        </p:sp>
        <p:cxnSp>
          <p:nvCxnSpPr>
            <p:cNvPr id="10" name="直線コネクタ 9">
              <a:extLst>
                <a:ext uri="{FF2B5EF4-FFF2-40B4-BE49-F238E27FC236}">
                  <a16:creationId xmlns:a16="http://schemas.microsoft.com/office/drawing/2014/main" id="{8012BAA7-CADD-5348-C7FD-C3E3A6B7DD76}"/>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aphicFrame>
        <p:nvGraphicFramePr>
          <p:cNvPr id="21" name="表 20">
            <a:extLst>
              <a:ext uri="{FF2B5EF4-FFF2-40B4-BE49-F238E27FC236}">
                <a16:creationId xmlns:a16="http://schemas.microsoft.com/office/drawing/2014/main" id="{D255D622-48A7-64A9-7318-F4ACFF0F4A7D}"/>
              </a:ext>
            </a:extLst>
          </p:cNvPr>
          <p:cNvGraphicFramePr>
            <a:graphicFrameLocks noGrp="1"/>
          </p:cNvGraphicFramePr>
          <p:nvPr>
            <p:extLst>
              <p:ext uri="{D42A27DB-BD31-4B8C-83A1-F6EECF244321}">
                <p14:modId xmlns:p14="http://schemas.microsoft.com/office/powerpoint/2010/main" val="3181718424"/>
              </p:ext>
            </p:extLst>
          </p:nvPr>
        </p:nvGraphicFramePr>
        <p:xfrm>
          <a:off x="180000" y="3467763"/>
          <a:ext cx="11856002" cy="3048000"/>
        </p:xfrm>
        <a:graphic>
          <a:graphicData uri="http://schemas.openxmlformats.org/drawingml/2006/table">
            <a:tbl>
              <a:tblPr firstRow="1" bandRow="1">
                <a:tableStyleId>{5C22544A-7EE6-4342-B048-85BDC9FD1C3A}</a:tableStyleId>
              </a:tblPr>
              <a:tblGrid>
                <a:gridCol w="1810165">
                  <a:extLst>
                    <a:ext uri="{9D8B030D-6E8A-4147-A177-3AD203B41FA5}">
                      <a16:colId xmlns:a16="http://schemas.microsoft.com/office/drawing/2014/main" val="1881591420"/>
                    </a:ext>
                  </a:extLst>
                </a:gridCol>
                <a:gridCol w="3147517">
                  <a:extLst>
                    <a:ext uri="{9D8B030D-6E8A-4147-A177-3AD203B41FA5}">
                      <a16:colId xmlns:a16="http://schemas.microsoft.com/office/drawing/2014/main" val="3388569529"/>
                    </a:ext>
                  </a:extLst>
                </a:gridCol>
                <a:gridCol w="1379664">
                  <a:extLst>
                    <a:ext uri="{9D8B030D-6E8A-4147-A177-3AD203B41FA5}">
                      <a16:colId xmlns:a16="http://schemas.microsoft.com/office/drawing/2014/main" val="2047262168"/>
                    </a:ext>
                  </a:extLst>
                </a:gridCol>
                <a:gridCol w="1379664">
                  <a:extLst>
                    <a:ext uri="{9D8B030D-6E8A-4147-A177-3AD203B41FA5}">
                      <a16:colId xmlns:a16="http://schemas.microsoft.com/office/drawing/2014/main" val="2948321011"/>
                    </a:ext>
                  </a:extLst>
                </a:gridCol>
                <a:gridCol w="1379664">
                  <a:extLst>
                    <a:ext uri="{9D8B030D-6E8A-4147-A177-3AD203B41FA5}">
                      <a16:colId xmlns:a16="http://schemas.microsoft.com/office/drawing/2014/main" val="153905703"/>
                    </a:ext>
                  </a:extLst>
                </a:gridCol>
                <a:gridCol w="1379664">
                  <a:extLst>
                    <a:ext uri="{9D8B030D-6E8A-4147-A177-3AD203B41FA5}">
                      <a16:colId xmlns:a16="http://schemas.microsoft.com/office/drawing/2014/main" val="4142155359"/>
                    </a:ext>
                  </a:extLst>
                </a:gridCol>
                <a:gridCol w="1379664">
                  <a:extLst>
                    <a:ext uri="{9D8B030D-6E8A-4147-A177-3AD203B41FA5}">
                      <a16:colId xmlns:a16="http://schemas.microsoft.com/office/drawing/2014/main" val="587844735"/>
                    </a:ext>
                  </a:extLst>
                </a:gridCol>
              </a:tblGrid>
              <a:tr h="205530">
                <a:tc rowSpan="2" gridSpan="2">
                  <a:txBody>
                    <a:bodyPr/>
                    <a:lstStyle/>
                    <a:p>
                      <a:r>
                        <a:rPr kumimoji="1" lang="ja-JP" altLang="en-US" sz="1400" b="0">
                          <a:solidFill>
                            <a:schemeClr val="bg1"/>
                          </a:solidFill>
                          <a:latin typeface="Meiryo UI" panose="020B0604030504040204" pitchFamily="50" charset="-128"/>
                          <a:ea typeface="Meiryo UI" panose="020B0604030504040204" pitchFamily="50" charset="-128"/>
                        </a:rPr>
                        <a:t>間接補助事業により整備した設備によって製造される全製品</a:t>
                      </a: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1">
                        <a:lumMod val="50000"/>
                        <a:lumOff val="50000"/>
                      </a:schemeClr>
                    </a:solidFill>
                  </a:tcPr>
                </a:tc>
                <a:tc rowSpan="2" hMerge="1">
                  <a:txBody>
                    <a:bodyPr/>
                    <a:lstStyle/>
                    <a:p>
                      <a:endParaRPr kumimoji="1" lang="ja-JP" altLang="en-US" sz="1400">
                        <a:solidFill>
                          <a:schemeClr val="bg1"/>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1">
                        <a:lumMod val="50000"/>
                        <a:lumOff val="50000"/>
                      </a:schemeClr>
                    </a:solidFill>
                  </a:tcPr>
                </a:tc>
                <a:tc gridSpan="5">
                  <a:txBody>
                    <a:bodyPr/>
                    <a:lstStyle/>
                    <a:p>
                      <a:r>
                        <a:rPr kumimoji="1" lang="ja-JP" altLang="en-US" sz="1400" b="0">
                          <a:solidFill>
                            <a:schemeClr val="bg1"/>
                          </a:solidFill>
                          <a:latin typeface="Meiryo UI" panose="020B0604030504040204" pitchFamily="50" charset="-128"/>
                          <a:ea typeface="Meiryo UI" panose="020B0604030504040204" pitchFamily="50" charset="-128"/>
                        </a:rPr>
                        <a:t>製品の生産見込量（単位：</a:t>
                      </a:r>
                      <a:r>
                        <a:rPr kumimoji="1" lang="en-US" altLang="ja-JP" sz="1400" b="0">
                          <a:solidFill>
                            <a:schemeClr val="bg1"/>
                          </a:solidFill>
                          <a:latin typeface="Meiryo UI" panose="020B0604030504040204" pitchFamily="50" charset="-128"/>
                          <a:ea typeface="Meiryo UI" panose="020B0604030504040204" pitchFamily="50" charset="-128"/>
                        </a:rPr>
                        <a:t>XX</a:t>
                      </a:r>
                      <a:r>
                        <a:rPr kumimoji="1" lang="ja-JP" altLang="en-US" sz="1400" b="0">
                          <a:solidFill>
                            <a:schemeClr val="bg1"/>
                          </a:solidFill>
                          <a:latin typeface="Meiryo UI" panose="020B0604030504040204" pitchFamily="50" charset="-128"/>
                          <a:ea typeface="Meiryo UI" panose="020B0604030504040204" pitchFamily="50" charset="-128"/>
                        </a:rPr>
                        <a:t>）</a:t>
                      </a: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solidFill>
                      <a:schemeClr val="tx1">
                        <a:lumMod val="50000"/>
                        <a:lumOff val="50000"/>
                      </a:schemeClr>
                    </a:solidFill>
                  </a:tcPr>
                </a:tc>
                <a:tc hMerge="1">
                  <a:txBody>
                    <a:bodyPr/>
                    <a:lstStyle/>
                    <a:p>
                      <a:endParaRPr kumimoji="1" lang="ja-JP" altLang="en-US" sz="1400">
                        <a:solidFill>
                          <a:schemeClr val="bg1"/>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1">
                        <a:lumMod val="50000"/>
                        <a:lumOff val="50000"/>
                      </a:schemeClr>
                    </a:solidFill>
                  </a:tcPr>
                </a:tc>
                <a:tc hMerge="1">
                  <a:txBody>
                    <a:bodyPr/>
                    <a:lstStyle/>
                    <a:p>
                      <a:endParaRPr kumimoji="1" lang="ja-JP" altLang="en-US" sz="1400">
                        <a:solidFill>
                          <a:schemeClr val="bg1"/>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1">
                        <a:lumMod val="50000"/>
                        <a:lumOff val="50000"/>
                      </a:schemeClr>
                    </a:solidFill>
                  </a:tcPr>
                </a:tc>
                <a:tc hMerge="1">
                  <a:txBody>
                    <a:bodyPr/>
                    <a:lstStyle/>
                    <a:p>
                      <a:endParaRPr kumimoji="1" lang="ja-JP" altLang="en-US" sz="1400">
                        <a:solidFill>
                          <a:schemeClr val="bg1"/>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1">
                        <a:lumMod val="50000"/>
                        <a:lumOff val="50000"/>
                      </a:schemeClr>
                    </a:solidFill>
                  </a:tcPr>
                </a:tc>
                <a:tc hMerge="1">
                  <a:txBody>
                    <a:bodyPr/>
                    <a:lstStyle/>
                    <a:p>
                      <a:endParaRPr kumimoji="1" lang="ja-JP" altLang="en-US" sz="1400">
                        <a:solidFill>
                          <a:schemeClr val="bg1"/>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solidFill>
                      <a:schemeClr val="tx1">
                        <a:lumMod val="50000"/>
                        <a:lumOff val="50000"/>
                      </a:schemeClr>
                    </a:solidFill>
                  </a:tcPr>
                </a:tc>
                <a:extLst>
                  <a:ext uri="{0D108BD9-81ED-4DB2-BD59-A6C34878D82A}">
                    <a16:rowId xmlns:a16="http://schemas.microsoft.com/office/drawing/2014/main" val="2260226855"/>
                  </a:ext>
                </a:extLst>
              </a:tr>
              <a:tr h="205530">
                <a:tc gridSpan="2" vMerge="1">
                  <a:txBody>
                    <a:bodyPr/>
                    <a:lstStyle/>
                    <a:p>
                      <a:endParaRPr kumimoji="1" lang="ja-JP" altLang="en-US" sz="1400">
                        <a:solidFill>
                          <a:schemeClr val="bg1"/>
                        </a:solidFill>
                        <a:latin typeface="Meiryo UI" panose="020B0604030504040204" pitchFamily="50" charset="-128"/>
                        <a:ea typeface="Meiryo UI" panose="020B0604030504040204" pitchFamily="50" charset="-128"/>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50000"/>
                        <a:lumOff val="50000"/>
                      </a:schemeClr>
                    </a:solidFill>
                  </a:tcPr>
                </a:tc>
                <a:tc hMerge="1" vMerge="1">
                  <a:txBody>
                    <a:bodyPr/>
                    <a:lstStyle/>
                    <a:p>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r>
                        <a:rPr kumimoji="1" lang="en-US" altLang="ja-JP" sz="1400" b="0">
                          <a:solidFill>
                            <a:schemeClr val="bg1"/>
                          </a:solidFill>
                          <a:latin typeface="Meiryo UI" panose="020B0604030504040204" pitchFamily="50" charset="-128"/>
                          <a:ea typeface="Meiryo UI" panose="020B0604030504040204" pitchFamily="50" charset="-128"/>
                        </a:rPr>
                        <a:t>20xx</a:t>
                      </a:r>
                      <a:r>
                        <a:rPr kumimoji="1" lang="ja-JP" altLang="en-US" sz="1400" b="0">
                          <a:solidFill>
                            <a:schemeClr val="bg1"/>
                          </a:solidFill>
                          <a:latin typeface="Meiryo UI" panose="020B0604030504040204" pitchFamily="50" charset="-128"/>
                          <a:ea typeface="Meiryo UI" panose="020B0604030504040204" pitchFamily="50" charset="-128"/>
                        </a:rPr>
                        <a:t>年度</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n-cs"/>
                        </a:rPr>
                        <a:t>20xx</a:t>
                      </a:r>
                      <a:r>
                        <a:rPr kumimoji="1" lang="ja-JP" altLang="en-US" sz="14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n-cs"/>
                        </a:rPr>
                        <a:t>年度</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n-cs"/>
                        </a:rPr>
                        <a:t>20xx</a:t>
                      </a:r>
                      <a:r>
                        <a:rPr kumimoji="1" lang="ja-JP" altLang="en-US" sz="14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n-cs"/>
                        </a:rPr>
                        <a:t>年度</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n-cs"/>
                        </a:rPr>
                        <a:t>20xx</a:t>
                      </a:r>
                      <a:r>
                        <a:rPr kumimoji="1" lang="ja-JP" altLang="en-US" sz="14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n-cs"/>
                        </a:rPr>
                        <a:t>年度</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n-cs"/>
                        </a:rPr>
                        <a:t>20xx</a:t>
                      </a:r>
                      <a:r>
                        <a:rPr kumimoji="1" lang="ja-JP" altLang="en-US" sz="14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n-cs"/>
                        </a:rPr>
                        <a:t>年度</a:t>
                      </a: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50000"/>
                        <a:lumOff val="50000"/>
                      </a:schemeClr>
                    </a:solidFill>
                  </a:tcPr>
                </a:tc>
                <a:extLst>
                  <a:ext uri="{0D108BD9-81ED-4DB2-BD59-A6C34878D82A}">
                    <a16:rowId xmlns:a16="http://schemas.microsoft.com/office/drawing/2014/main" val="3998239826"/>
                  </a:ext>
                </a:extLst>
              </a:tr>
              <a:tr h="205530">
                <a:tc gridSpan="2">
                  <a:txBody>
                    <a:bodyPr/>
                    <a:lstStyle/>
                    <a:p>
                      <a:r>
                        <a:rPr kumimoji="1" lang="ja-JP" altLang="en-US" sz="1400" b="0">
                          <a:latin typeface="Meiryo UI" panose="020B0604030504040204" pitchFamily="50" charset="-128"/>
                          <a:ea typeface="Meiryo UI" panose="020B0604030504040204" pitchFamily="50" charset="-128"/>
                        </a:rPr>
                        <a:t>原料用途向け製品</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endParaRPr kumimoji="1" lang="ja-JP" altLang="en-US"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89417059"/>
                  </a:ext>
                </a:extLst>
              </a:tr>
              <a:tr h="205530">
                <a:tc gridSpan="2">
                  <a:txBody>
                    <a:bodyPr/>
                    <a:lstStyle/>
                    <a:p>
                      <a:r>
                        <a:rPr kumimoji="1" lang="ja-JP" altLang="en-US" sz="1400" b="0">
                          <a:latin typeface="Meiryo UI" panose="020B0604030504040204" pitchFamily="50" charset="-128"/>
                          <a:ea typeface="Meiryo UI" panose="020B0604030504040204" pitchFamily="50" charset="-128"/>
                        </a:rPr>
                        <a:t>燃料用途向け製品</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kumimoji="1" lang="ja-JP" altLang="en-US"/>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endParaRPr kumimoji="1" lang="ja-JP" altLang="en-US"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534547372"/>
                  </a:ext>
                </a:extLst>
              </a:tr>
              <a:tr h="205530">
                <a:tc rowSpan="2">
                  <a:txBody>
                    <a:bodyPr/>
                    <a:lstStyle/>
                    <a:p>
                      <a:r>
                        <a:rPr kumimoji="1" lang="ja-JP" altLang="en-US" sz="1400" b="0">
                          <a:solidFill>
                            <a:schemeClr val="tx1">
                              <a:lumMod val="50000"/>
                              <a:lumOff val="50000"/>
                            </a:schemeClr>
                          </a:solidFill>
                          <a:latin typeface="Meiryo UI" panose="020B0604030504040204" pitchFamily="50" charset="-128"/>
                          <a:ea typeface="Meiryo UI" panose="020B0604030504040204" pitchFamily="50" charset="-128"/>
                        </a:rPr>
                        <a:t>その他製品</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r>
                        <a:rPr kumimoji="1" lang="en-US" altLang="ja-JP" sz="1400" b="0">
                          <a:solidFill>
                            <a:schemeClr val="tx1">
                              <a:lumMod val="50000"/>
                              <a:lumOff val="50000"/>
                            </a:schemeClr>
                          </a:solidFill>
                          <a:latin typeface="Meiryo UI" panose="020B0604030504040204" pitchFamily="50" charset="-128"/>
                          <a:ea typeface="Meiryo UI" panose="020B0604030504040204" pitchFamily="50" charset="-128"/>
                        </a:rPr>
                        <a:t>xx</a:t>
                      </a:r>
                      <a:endParaRPr kumimoji="1" lang="ja-JP" altLang="en-US" sz="1400" b="0">
                        <a:solidFill>
                          <a:schemeClr val="tx1">
                            <a:lumMod val="50000"/>
                            <a:lumOff val="50000"/>
                          </a:schemeClr>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a:ln>
                            <a:noFill/>
                          </a:ln>
                          <a:solidFill>
                            <a:schemeClr val="tx1">
                              <a:lumMod val="50000"/>
                              <a:lumOff val="50000"/>
                            </a:schemeClr>
                          </a:solidFill>
                          <a:effectLst/>
                          <a:uLnTx/>
                          <a:uFillTx/>
                          <a:latin typeface="Meiryo UI" panose="020B0604030504040204" pitchFamily="50" charset="-128"/>
                          <a:ea typeface="Meiryo UI" panose="020B0604030504040204" pitchFamily="50" charset="-128"/>
                          <a:cs typeface="+mn-cs"/>
                        </a:rPr>
                        <a:t>xx</a:t>
                      </a:r>
                      <a:endParaRPr kumimoji="1" lang="ja-JP" altLang="en-US" sz="1400" b="0" i="0" u="none" strike="noStrike" kern="1200" cap="none" spc="0" normalizeH="0" baseline="0" noProof="0">
                        <a:ln>
                          <a:noFill/>
                        </a:ln>
                        <a:solidFill>
                          <a:schemeClr val="tx1">
                            <a:lumMod val="50000"/>
                            <a:lumOff val="50000"/>
                          </a:schemeClr>
                        </a:solidFill>
                        <a:effectLst/>
                        <a:uLnTx/>
                        <a:uFillTx/>
                        <a:latin typeface="Meiryo UI" panose="020B0604030504040204" pitchFamily="50" charset="-128"/>
                        <a:ea typeface="Meiryo UI" panose="020B0604030504040204" pitchFamily="50" charset="-128"/>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endParaRPr kumimoji="1" lang="ja-JP" altLang="en-US" sz="1400" b="0">
                        <a:solidFill>
                          <a:schemeClr val="tx1">
                            <a:lumMod val="50000"/>
                            <a:lumOff val="50000"/>
                          </a:schemeClr>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endParaRPr kumimoji="1" lang="ja-JP" altLang="en-US" sz="1400" b="0">
                        <a:solidFill>
                          <a:schemeClr val="tx1">
                            <a:lumMod val="50000"/>
                            <a:lumOff val="50000"/>
                          </a:schemeClr>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endParaRPr kumimoji="1" lang="ja-JP" altLang="en-US" sz="1400" b="0">
                        <a:solidFill>
                          <a:schemeClr val="tx1">
                            <a:lumMod val="50000"/>
                            <a:lumOff val="50000"/>
                          </a:schemeClr>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endParaRPr kumimoji="1" lang="ja-JP" altLang="en-US" sz="1400" b="0">
                        <a:solidFill>
                          <a:schemeClr val="tx1">
                            <a:lumMod val="50000"/>
                            <a:lumOff val="50000"/>
                          </a:schemeClr>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val="2347019232"/>
                  </a:ext>
                </a:extLst>
              </a:tr>
              <a:tr h="205530">
                <a:tc vMerge="1">
                  <a:txBody>
                    <a:bodyPr/>
                    <a:lstStyle/>
                    <a:p>
                      <a:endParaRPr kumimoji="1" lang="ja-JP" altLang="en-US" sz="1400">
                        <a:latin typeface="Meiryo UI" panose="020B0604030504040204" pitchFamily="50" charset="-128"/>
                        <a:ea typeface="Meiryo UI" panose="020B0604030504040204" pitchFamily="50" charset="-128"/>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a:ln>
                            <a:noFill/>
                          </a:ln>
                          <a:solidFill>
                            <a:schemeClr val="tx1">
                              <a:lumMod val="50000"/>
                              <a:lumOff val="50000"/>
                            </a:schemeClr>
                          </a:solidFill>
                          <a:effectLst/>
                          <a:uLnTx/>
                          <a:uFillTx/>
                          <a:latin typeface="Meiryo UI" panose="020B0604030504040204" pitchFamily="50" charset="-128"/>
                          <a:ea typeface="Meiryo UI" panose="020B0604030504040204" pitchFamily="50" charset="-128"/>
                          <a:cs typeface="+mn-cs"/>
                        </a:rPr>
                        <a:t>xx</a:t>
                      </a:r>
                      <a:endParaRPr kumimoji="1" lang="ja-JP" altLang="en-US" sz="1400" b="0" i="0" u="none" strike="noStrike" kern="1200" cap="none" spc="0" normalizeH="0" baseline="0" noProof="0">
                        <a:ln>
                          <a:noFill/>
                        </a:ln>
                        <a:solidFill>
                          <a:schemeClr val="tx1">
                            <a:lumMod val="50000"/>
                            <a:lumOff val="50000"/>
                          </a:schemeClr>
                        </a:solidFill>
                        <a:effectLst/>
                        <a:uLnTx/>
                        <a:uFillTx/>
                        <a:latin typeface="Meiryo UI" panose="020B0604030504040204" pitchFamily="50" charset="-128"/>
                        <a:ea typeface="Meiryo UI" panose="020B0604030504040204" pitchFamily="50" charset="-128"/>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a:ln>
                            <a:noFill/>
                          </a:ln>
                          <a:solidFill>
                            <a:schemeClr val="tx1">
                              <a:lumMod val="50000"/>
                              <a:lumOff val="50000"/>
                            </a:schemeClr>
                          </a:solidFill>
                          <a:effectLst/>
                          <a:uLnTx/>
                          <a:uFillTx/>
                          <a:latin typeface="Meiryo UI" panose="020B0604030504040204" pitchFamily="50" charset="-128"/>
                          <a:ea typeface="Meiryo UI" panose="020B0604030504040204" pitchFamily="50" charset="-128"/>
                          <a:cs typeface="+mn-cs"/>
                        </a:rPr>
                        <a:t>xx</a:t>
                      </a:r>
                      <a:endParaRPr kumimoji="1" lang="ja-JP" altLang="en-US" sz="1400" b="0" i="0" u="none" strike="noStrike" kern="1200" cap="none" spc="0" normalizeH="0" baseline="0" noProof="0">
                        <a:ln>
                          <a:noFill/>
                        </a:ln>
                        <a:solidFill>
                          <a:schemeClr val="tx1">
                            <a:lumMod val="50000"/>
                            <a:lumOff val="50000"/>
                          </a:schemeClr>
                        </a:solidFill>
                        <a:effectLst/>
                        <a:uLnTx/>
                        <a:uFillTx/>
                        <a:latin typeface="Meiryo UI" panose="020B0604030504040204" pitchFamily="50" charset="-128"/>
                        <a:ea typeface="Meiryo UI" panose="020B0604030504040204" pitchFamily="50" charset="-128"/>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endParaRPr kumimoji="1" lang="ja-JP" altLang="en-US" sz="1400" b="0">
                        <a:solidFill>
                          <a:schemeClr val="tx1">
                            <a:lumMod val="50000"/>
                            <a:lumOff val="50000"/>
                          </a:schemeClr>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endParaRPr kumimoji="1" lang="ja-JP" altLang="en-US" sz="1400" b="0">
                        <a:solidFill>
                          <a:schemeClr val="tx1">
                            <a:lumMod val="50000"/>
                            <a:lumOff val="50000"/>
                          </a:schemeClr>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endParaRPr kumimoji="1" lang="ja-JP" altLang="en-US" sz="1400" b="0">
                        <a:solidFill>
                          <a:schemeClr val="tx1">
                            <a:lumMod val="50000"/>
                            <a:lumOff val="50000"/>
                          </a:schemeClr>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endParaRPr kumimoji="1" lang="ja-JP" altLang="en-US" sz="1400" b="0">
                        <a:solidFill>
                          <a:schemeClr val="tx1">
                            <a:lumMod val="50000"/>
                            <a:lumOff val="50000"/>
                          </a:schemeClr>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val="3691349018"/>
                  </a:ext>
                </a:extLst>
              </a:tr>
              <a:tr h="205530">
                <a:tc>
                  <a:txBody>
                    <a:bodyPr/>
                    <a:lstStyle/>
                    <a:p>
                      <a:endParaRPr kumimoji="1" lang="ja-JP" altLang="en-US" sz="1400" b="0">
                        <a:latin typeface="Meiryo UI" panose="020B0604030504040204" pitchFamily="50" charset="-128"/>
                        <a:ea typeface="Meiryo UI" panose="020B0604030504040204" pitchFamily="50" charset="-128"/>
                      </a:endParaRPr>
                    </a:p>
                  </a:txBody>
                  <a:tcPr>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400" b="0">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ja-JP" altLang="en-US" sz="1400" b="0">
                          <a:latin typeface="Meiryo UI" panose="020B0604030504040204" pitchFamily="50" charset="-128"/>
                          <a:ea typeface="Meiryo UI" panose="020B0604030504040204" pitchFamily="50" charset="-128"/>
                        </a:rPr>
                        <a:t>▼</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ja-JP" altLang="en-US" sz="1400" b="0">
                          <a:latin typeface="Meiryo UI" panose="020B0604030504040204" pitchFamily="50" charset="-128"/>
                          <a:ea typeface="Meiryo UI" panose="020B0604030504040204" pitchFamily="50" charset="-128"/>
                        </a:rPr>
                        <a:t>▼</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ja-JP" altLang="en-US" sz="1400" b="0">
                          <a:latin typeface="Meiryo UI" panose="020B0604030504040204" pitchFamily="50" charset="-128"/>
                          <a:ea typeface="Meiryo UI" panose="020B0604030504040204" pitchFamily="50" charset="-128"/>
                        </a:rPr>
                        <a:t>▼</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ja-JP" altLang="en-US" sz="1400" b="0">
                          <a:latin typeface="Meiryo UI" panose="020B0604030504040204" pitchFamily="50" charset="-128"/>
                          <a:ea typeface="Meiryo UI" panose="020B0604030504040204" pitchFamily="50" charset="-128"/>
                        </a:rPr>
                        <a:t>▼</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ja-JP" altLang="en-US" sz="1400" b="0">
                          <a:latin typeface="Meiryo UI" panose="020B0604030504040204" pitchFamily="50" charset="-128"/>
                          <a:ea typeface="Meiryo UI" panose="020B0604030504040204" pitchFamily="50" charset="-128"/>
                        </a:rPr>
                        <a:t>▼</a:t>
                      </a:r>
                    </a:p>
                  </a:txBody>
                  <a:tcPr>
                    <a:lnL w="12700" cap="flat" cmpd="sng" algn="ctr">
                      <a:no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599060839"/>
                  </a:ext>
                </a:extLst>
              </a:tr>
              <a:tr h="205530">
                <a:tc gridSpan="2">
                  <a:txBody>
                    <a:bodyPr/>
                    <a:lstStyle/>
                    <a:p>
                      <a:r>
                        <a:rPr kumimoji="1" lang="ja-JP" altLang="en-US" sz="1400" b="0">
                          <a:latin typeface="Meiryo UI" panose="020B0604030504040204" pitchFamily="50" charset="-128"/>
                          <a:ea typeface="Meiryo UI" panose="020B0604030504040204" pitchFamily="50" charset="-128"/>
                        </a:rPr>
                        <a:t>原料用途向け製品</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400" b="0">
                          <a:latin typeface="Meiryo UI" panose="020B0604030504040204" pitchFamily="50" charset="-128"/>
                          <a:ea typeface="Meiryo UI" panose="020B0604030504040204" pitchFamily="50" charset="-128"/>
                        </a:rPr>
                        <a:t>xx</a:t>
                      </a:r>
                      <a:r>
                        <a:rPr kumimoji="1" lang="ja-JP" altLang="en-US" sz="1400" b="0">
                          <a:latin typeface="Meiryo UI" panose="020B0604030504040204" pitchFamily="50" charset="-128"/>
                          <a:ea typeface="Meiryo UI" panose="020B0604030504040204" pitchFamily="50" charset="-128"/>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417481089"/>
                  </a:ext>
                </a:extLst>
              </a:tr>
              <a:tr h="205530">
                <a:tc gridSpan="2">
                  <a:txBody>
                    <a:bodyPr/>
                    <a:lstStyle/>
                    <a:p>
                      <a:r>
                        <a:rPr kumimoji="1" lang="ja-JP" altLang="en-US" sz="1400" b="0">
                          <a:latin typeface="Meiryo UI" panose="020B0604030504040204" pitchFamily="50" charset="-128"/>
                          <a:ea typeface="Meiryo UI" panose="020B0604030504040204" pitchFamily="50" charset="-128"/>
                        </a:rPr>
                        <a:t>燃料用途向け製品</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400" b="0">
                          <a:latin typeface="Meiryo UI" panose="020B0604030504040204" pitchFamily="50" charset="-128"/>
                          <a:ea typeface="Meiryo UI" panose="020B0604030504040204" pitchFamily="50" charset="-128"/>
                        </a:rPr>
                        <a:t>xx</a:t>
                      </a:r>
                      <a:r>
                        <a:rPr kumimoji="1" lang="ja-JP" altLang="en-US" sz="1400" b="0">
                          <a:latin typeface="Meiryo UI" panose="020B0604030504040204" pitchFamily="50" charset="-128"/>
                          <a:ea typeface="Meiryo UI" panose="020B0604030504040204" pitchFamily="50" charset="-128"/>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964161578"/>
                  </a:ext>
                </a:extLst>
              </a:tr>
              <a:tr h="205530">
                <a:tc gridSpan="2">
                  <a:txBody>
                    <a:bodyPr/>
                    <a:lstStyle/>
                    <a:p>
                      <a:r>
                        <a:rPr kumimoji="1" lang="ja-JP" altLang="en-US" sz="1400" b="0">
                          <a:solidFill>
                            <a:schemeClr val="tx1">
                              <a:lumMod val="50000"/>
                              <a:lumOff val="50000"/>
                            </a:schemeClr>
                          </a:solidFill>
                          <a:latin typeface="Meiryo UI" panose="020B0604030504040204" pitchFamily="50" charset="-128"/>
                          <a:ea typeface="Meiryo UI" panose="020B0604030504040204" pitchFamily="50" charset="-128"/>
                        </a:rPr>
                        <a:t>その他製品</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hMerge="1">
                  <a:txBody>
                    <a:bodyPr/>
                    <a:lstStyle/>
                    <a:p>
                      <a:endParaRPr kumimoji="1" lang="ja-JP" altLang="en-US"/>
                    </a:p>
                  </a:txBody>
                  <a:tcPr/>
                </a:tc>
                <a:tc>
                  <a:txBody>
                    <a:bodyPr/>
                    <a:lstStyle/>
                    <a:p>
                      <a:r>
                        <a:rPr kumimoji="1" lang="en-US" altLang="ja-JP" sz="1400" b="0">
                          <a:solidFill>
                            <a:schemeClr val="tx1">
                              <a:lumMod val="50000"/>
                              <a:lumOff val="50000"/>
                            </a:schemeClr>
                          </a:solidFill>
                          <a:latin typeface="Meiryo UI" panose="020B0604030504040204" pitchFamily="50" charset="-128"/>
                          <a:ea typeface="Meiryo UI" panose="020B0604030504040204" pitchFamily="50" charset="-128"/>
                        </a:rPr>
                        <a:t>xx%</a:t>
                      </a:r>
                      <a:endParaRPr kumimoji="1" lang="ja-JP" altLang="en-US" sz="1400" b="0">
                        <a:solidFill>
                          <a:schemeClr val="tx1">
                            <a:lumMod val="50000"/>
                            <a:lumOff val="50000"/>
                          </a:schemeClr>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endParaRPr kumimoji="1" lang="ja-JP" altLang="en-US" sz="1400" b="0">
                        <a:solidFill>
                          <a:schemeClr val="tx1">
                            <a:lumMod val="50000"/>
                            <a:lumOff val="50000"/>
                          </a:schemeClr>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endParaRPr kumimoji="1" lang="ja-JP" altLang="en-US" sz="1400" b="0">
                        <a:solidFill>
                          <a:schemeClr val="tx1">
                            <a:lumMod val="50000"/>
                            <a:lumOff val="50000"/>
                          </a:schemeClr>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endParaRPr kumimoji="1" lang="ja-JP" altLang="en-US" sz="1400" b="0">
                        <a:solidFill>
                          <a:schemeClr val="tx1">
                            <a:lumMod val="50000"/>
                            <a:lumOff val="50000"/>
                          </a:schemeClr>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endParaRPr kumimoji="1" lang="ja-JP" altLang="en-US" sz="1400" b="0" dirty="0">
                        <a:solidFill>
                          <a:schemeClr val="tx1">
                            <a:lumMod val="50000"/>
                            <a:lumOff val="50000"/>
                          </a:schemeClr>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val="3686957158"/>
                  </a:ext>
                </a:extLst>
              </a:tr>
            </a:tbl>
          </a:graphicData>
        </a:graphic>
      </p:graphicFrame>
      <p:sp>
        <p:nvSpPr>
          <p:cNvPr id="30" name="TextBox 40">
            <a:extLst>
              <a:ext uri="{FF2B5EF4-FFF2-40B4-BE49-F238E27FC236}">
                <a16:creationId xmlns:a16="http://schemas.microsoft.com/office/drawing/2014/main" id="{3B6450B5-B41C-9E26-1CB2-D77B71B72358}"/>
              </a:ext>
            </a:extLst>
          </p:cNvPr>
          <p:cNvSpPr txBox="1"/>
          <p:nvPr/>
        </p:nvSpPr>
        <p:spPr>
          <a:xfrm>
            <a:off x="180000" y="2095500"/>
            <a:ext cx="2159306" cy="887496"/>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b="1">
                <a:solidFill>
                  <a:schemeClr val="tx1"/>
                </a:solidFill>
                <a:latin typeface="Meiryo UI" panose="020B0604030504040204" pitchFamily="50" charset="-128"/>
                <a:ea typeface="Meiryo UI" panose="020B0604030504040204" pitchFamily="50" charset="-128"/>
              </a:rPr>
              <a:t>20xx</a:t>
            </a:r>
            <a:r>
              <a:rPr kumimoji="1" lang="ja-JP" altLang="en-US" b="1">
                <a:solidFill>
                  <a:schemeClr val="tx1"/>
                </a:solidFill>
                <a:latin typeface="Meiryo UI" panose="020B0604030504040204" pitchFamily="50" charset="-128"/>
                <a:ea typeface="Meiryo UI" panose="020B0604030504040204" pitchFamily="50" charset="-128"/>
              </a:rPr>
              <a:t>年度</a:t>
            </a:r>
            <a:endParaRPr kumimoji="1" lang="en-US" altLang="ja-JP" b="1">
              <a:solidFill>
                <a:schemeClr val="tx1"/>
              </a:solidFill>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5EEB132C-B3A5-2220-DD7A-51A003A6D57D}"/>
              </a:ext>
            </a:extLst>
          </p:cNvPr>
          <p:cNvSpPr/>
          <p:nvPr/>
        </p:nvSpPr>
        <p:spPr>
          <a:xfrm>
            <a:off x="2161954" y="1887073"/>
            <a:ext cx="7868093" cy="3083855"/>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zh-TW" altLang="en-US" sz="1400" dirty="0">
                <a:solidFill>
                  <a:srgbClr val="FF0000"/>
                </a:solidFill>
                <a:latin typeface="Meiryo UI" panose="020B0604030504040204" pitchFamily="50" charset="-128"/>
                <a:ea typeface="Meiryo UI" panose="020B0604030504040204" pitchFamily="50" charset="-128"/>
              </a:rPr>
              <a:t>商用生産開始見込時期</a:t>
            </a:r>
            <a:br>
              <a:rPr lang="en-US" altLang="zh-TW"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→間接補助事業終了年度から</a:t>
            </a:r>
            <a:r>
              <a:rPr lang="en-US" altLang="ja-JP" sz="1400" dirty="0">
                <a:solidFill>
                  <a:srgbClr val="FF0000"/>
                </a:solidFill>
                <a:latin typeface="Meiryo UI" panose="020B0604030504040204" pitchFamily="50" charset="-128"/>
                <a:ea typeface="Meiryo UI" panose="020B0604030504040204" pitchFamily="50" charset="-128"/>
              </a:rPr>
              <a:t>2034</a:t>
            </a:r>
            <a:r>
              <a:rPr lang="ja-JP" altLang="en-US" sz="1400" dirty="0">
                <a:solidFill>
                  <a:srgbClr val="FF0000"/>
                </a:solidFill>
                <a:latin typeface="Meiryo UI" panose="020B0604030504040204" pitchFamily="50" charset="-128"/>
                <a:ea typeface="Meiryo UI" panose="020B0604030504040204" pitchFamily="50" charset="-128"/>
              </a:rPr>
              <a:t>年度を目途とすること。</a:t>
            </a:r>
            <a:endParaRPr lang="zh-TW" altLang="en-US"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間接補助事業により整備した設備によって製造される全製品における、原料用途向け製品と燃料用途向け製品の割合の見込み（商用生産開始見込後</a:t>
            </a:r>
            <a:r>
              <a:rPr lang="en-US" altLang="ja-JP" sz="1400" dirty="0">
                <a:solidFill>
                  <a:srgbClr val="FF0000"/>
                </a:solidFill>
                <a:latin typeface="Meiryo UI" panose="020B0604030504040204" pitchFamily="50" charset="-128"/>
                <a:ea typeface="Meiryo UI" panose="020B0604030504040204" pitchFamily="50" charset="-128"/>
              </a:rPr>
              <a:t>5</a:t>
            </a:r>
            <a:r>
              <a:rPr lang="ja-JP" altLang="en-US" sz="1400" dirty="0">
                <a:solidFill>
                  <a:srgbClr val="FF0000"/>
                </a:solidFill>
                <a:latin typeface="Meiryo UI" panose="020B0604030504040204" pitchFamily="50" charset="-128"/>
                <a:ea typeface="Meiryo UI" panose="020B0604030504040204" pitchFamily="50" charset="-128"/>
              </a:rPr>
              <a:t>年間）</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→商用生産開始見込時期を初年度とすること。また、その他製品がある場合は、それらについても記載すること。なお、燃料用途向け製品のみを生産する場合は、要件未充足となることに留意すること。</a:t>
            </a:r>
            <a:br>
              <a:rPr lang="en-US" altLang="ja-JP" sz="1400" dirty="0">
                <a:solidFill>
                  <a:srgbClr val="FF0000"/>
                </a:solidFill>
                <a:latin typeface="Meiryo UI" panose="020B0604030504040204" pitchFamily="50" charset="-128"/>
                <a:ea typeface="Meiryo UI" panose="020B0604030504040204" pitchFamily="50" charset="-128"/>
              </a:rPr>
            </a:br>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p>
        </p:txBody>
      </p:sp>
    </p:spTree>
    <p:extLst>
      <p:ext uri="{BB962C8B-B14F-4D97-AF65-F5344CB8AC3E}">
        <p14:creationId xmlns:p14="http://schemas.microsoft.com/office/powerpoint/2010/main" val="390107089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4F5330-A9DD-F2F4-00F0-BAB1A841AE99}"/>
            </a:ext>
          </a:extLst>
        </p:cNvPr>
        <p:cNvGrpSpPr/>
        <p:nvPr/>
      </p:nvGrpSpPr>
      <p:grpSpPr>
        <a:xfrm>
          <a:off x="0" y="0"/>
          <a:ext cx="0" cy="0"/>
          <a:chOff x="0" y="0"/>
          <a:chExt cx="0" cy="0"/>
        </a:xfrm>
      </p:grpSpPr>
      <p:graphicFrame>
        <p:nvGraphicFramePr>
          <p:cNvPr id="38" name="think-cell data - do not delete" hidden="1">
            <a:extLst>
              <a:ext uri="{FF2B5EF4-FFF2-40B4-BE49-F238E27FC236}">
                <a16:creationId xmlns:a16="http://schemas.microsoft.com/office/drawing/2014/main" id="{09D5B633-C904-5B75-9540-BE287CA59013}"/>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561" imgH="561" progId="TCLayout.ActiveDocument.1">
                  <p:embed/>
                </p:oleObj>
              </mc:Choice>
              <mc:Fallback>
                <p:oleObj name="think-cellスライド" r:id="rId4" imgW="561" imgH="561" progId="TCLayout.ActiveDocument.1">
                  <p:embed/>
                  <p:pic>
                    <p:nvPicPr>
                      <p:cNvPr id="38" name="think-cell data - do not delete" hidden="1">
                        <a:extLst>
                          <a:ext uri="{FF2B5EF4-FFF2-40B4-BE49-F238E27FC236}">
                            <a16:creationId xmlns:a16="http://schemas.microsoft.com/office/drawing/2014/main" id="{09D5B633-C904-5B75-9540-BE287CA5901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5" name="Title 1">
            <a:extLst>
              <a:ext uri="{FF2B5EF4-FFF2-40B4-BE49-F238E27FC236}">
                <a16:creationId xmlns:a16="http://schemas.microsoft.com/office/drawing/2014/main" id="{4087AFFF-8210-F230-4F3E-7548E28C99BC}"/>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①ア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基本的要件（構造転換（製造プロセス転換） ）</a:t>
            </a:r>
          </a:p>
        </p:txBody>
      </p:sp>
      <p:sp>
        <p:nvSpPr>
          <p:cNvPr id="26" name="Title 1">
            <a:extLst>
              <a:ext uri="{FF2B5EF4-FFF2-40B4-BE49-F238E27FC236}">
                <a16:creationId xmlns:a16="http://schemas.microsoft.com/office/drawing/2014/main" id="{2BF07EC2-03AE-9059-16D4-9A267915AF67}"/>
              </a:ext>
            </a:extLst>
          </p:cNvPr>
          <p:cNvSpPr txBox="1">
            <a:spLocks/>
          </p:cNvSpPr>
          <p:nvPr/>
        </p:nvSpPr>
        <p:spPr>
          <a:xfrm>
            <a:off x="180000" y="980545"/>
            <a:ext cx="11246652" cy="332399"/>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公募要領「</a:t>
            </a:r>
            <a:r>
              <a:rPr kumimoji="1" lang="en-US" altLang="ja-JP">
                <a:solidFill>
                  <a:schemeClr val="tx1"/>
                </a:solidFill>
              </a:rPr>
              <a:t>3.1. </a:t>
            </a:r>
            <a:r>
              <a:rPr kumimoji="1" lang="ja-JP" altLang="en-US">
                <a:solidFill>
                  <a:schemeClr val="tx1"/>
                </a:solidFill>
              </a:rPr>
              <a:t>補助対象事業の要件」に記載の内容を全て満たしている</a:t>
            </a:r>
            <a:endParaRPr kumimoji="1" lang="en-US" altLang="ja-JP">
              <a:solidFill>
                <a:schemeClr val="tx1"/>
              </a:solidFill>
            </a:endParaRPr>
          </a:p>
        </p:txBody>
      </p:sp>
      <p:cxnSp>
        <p:nvCxnSpPr>
          <p:cNvPr id="28" name="直線コネクタ 27">
            <a:extLst>
              <a:ext uri="{FF2B5EF4-FFF2-40B4-BE49-F238E27FC236}">
                <a16:creationId xmlns:a16="http://schemas.microsoft.com/office/drawing/2014/main" id="{2E4C283E-7BC7-1B55-D1E1-A5B13D4CFC1A}"/>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aphicFrame>
        <p:nvGraphicFramePr>
          <p:cNvPr id="3" name="表 2">
            <a:extLst>
              <a:ext uri="{FF2B5EF4-FFF2-40B4-BE49-F238E27FC236}">
                <a16:creationId xmlns:a16="http://schemas.microsoft.com/office/drawing/2014/main" id="{452F9D99-6ADE-D098-C7F4-6B727455002D}"/>
              </a:ext>
            </a:extLst>
          </p:cNvPr>
          <p:cNvGraphicFramePr>
            <a:graphicFrameLocks noGrp="1"/>
          </p:cNvGraphicFramePr>
          <p:nvPr>
            <p:extLst>
              <p:ext uri="{D42A27DB-BD31-4B8C-83A1-F6EECF244321}">
                <p14:modId xmlns:p14="http://schemas.microsoft.com/office/powerpoint/2010/main" val="3006061989"/>
              </p:ext>
            </p:extLst>
          </p:nvPr>
        </p:nvGraphicFramePr>
        <p:xfrm>
          <a:off x="180000" y="1716613"/>
          <a:ext cx="11856000" cy="2288915"/>
        </p:xfrm>
        <a:graphic>
          <a:graphicData uri="http://schemas.openxmlformats.org/drawingml/2006/table">
            <a:tbl>
              <a:tblPr firstRow="1" bandRow="1">
                <a:tableStyleId>{5C22544A-7EE6-4342-B048-85BDC9FD1C3A}</a:tableStyleId>
              </a:tblPr>
              <a:tblGrid>
                <a:gridCol w="932704">
                  <a:extLst>
                    <a:ext uri="{9D8B030D-6E8A-4147-A177-3AD203B41FA5}">
                      <a16:colId xmlns:a16="http://schemas.microsoft.com/office/drawing/2014/main" val="680503965"/>
                    </a:ext>
                  </a:extLst>
                </a:gridCol>
                <a:gridCol w="484742">
                  <a:extLst>
                    <a:ext uri="{9D8B030D-6E8A-4147-A177-3AD203B41FA5}">
                      <a16:colId xmlns:a16="http://schemas.microsoft.com/office/drawing/2014/main" val="1833360980"/>
                    </a:ext>
                  </a:extLst>
                </a:gridCol>
                <a:gridCol w="6486554">
                  <a:extLst>
                    <a:ext uri="{9D8B030D-6E8A-4147-A177-3AD203B41FA5}">
                      <a16:colId xmlns:a16="http://schemas.microsoft.com/office/drawing/2014/main" val="3449904519"/>
                    </a:ext>
                  </a:extLst>
                </a:gridCol>
                <a:gridCol w="3952000">
                  <a:extLst>
                    <a:ext uri="{9D8B030D-6E8A-4147-A177-3AD203B41FA5}">
                      <a16:colId xmlns:a16="http://schemas.microsoft.com/office/drawing/2014/main" val="2365904519"/>
                    </a:ext>
                  </a:extLst>
                </a:gridCol>
              </a:tblGrid>
              <a:tr h="266521">
                <a:tc>
                  <a:txBody>
                    <a:bodyPr/>
                    <a:lstStyle/>
                    <a:p>
                      <a:endParaRPr kumimoji="1" lang="ja-JP" altLang="en-US" sz="1200">
                        <a:latin typeface="Meiryo UI" panose="020B0604030504040204" pitchFamily="50" charset="-128"/>
                        <a:ea typeface="Meiryo UI" panose="020B0604030504040204" pitchFamily="50" charset="-128"/>
                      </a:endParaRP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pPr algn="ctr"/>
                      <a:r>
                        <a:rPr kumimoji="1" lang="en-US" altLang="ja-JP" sz="1200">
                          <a:latin typeface="Meiryo UI" panose="020B0604030504040204" pitchFamily="50" charset="-128"/>
                          <a:ea typeface="Meiryo UI" panose="020B0604030504040204" pitchFamily="50" charset="-128"/>
                        </a:rPr>
                        <a:t>#</a:t>
                      </a:r>
                      <a:endParaRPr kumimoji="1" lang="ja-JP" altLang="en-US" sz="120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公募要領「</a:t>
                      </a:r>
                      <a:r>
                        <a:rPr kumimoji="1" lang="en-US" altLang="ja-JP" sz="1200">
                          <a:latin typeface="Meiryo UI" panose="020B0604030504040204" pitchFamily="50" charset="-128"/>
                          <a:ea typeface="Meiryo UI" panose="020B0604030504040204" pitchFamily="50" charset="-128"/>
                        </a:rPr>
                        <a:t>3.1. </a:t>
                      </a:r>
                      <a:r>
                        <a:rPr kumimoji="1" lang="ja-JP" altLang="en-US" sz="1200">
                          <a:latin typeface="Meiryo UI" panose="020B0604030504040204" pitchFamily="50" charset="-128"/>
                          <a:ea typeface="Meiryo UI" panose="020B0604030504040204" pitchFamily="50" charset="-128"/>
                        </a:rPr>
                        <a:t>補助対象事業の要件」</a:t>
                      </a:r>
                    </a:p>
                  </a:txBody>
                  <a:tcPr>
                    <a:lnL w="12700" cap="flat" cmpd="sng" algn="ctr">
                      <a:solidFill>
                        <a:schemeClr val="tx1"/>
                      </a:solidFill>
                      <a:prstDash val="solid"/>
                      <a:round/>
                      <a:headEnd type="none" w="med" len="med"/>
                      <a:tailEnd type="none" w="med" len="med"/>
                    </a:lnL>
                    <a:lnR w="19050" cap="flat" cmpd="sng" algn="ctr">
                      <a:solidFill>
                        <a:srgbClr val="C00000"/>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本応募申請における充足状況</a:t>
                      </a:r>
                    </a:p>
                  </a:txBody>
                  <a:tcPr>
                    <a:lnL w="19050" cap="flat" cmpd="sng" algn="ctr">
                      <a:solidFill>
                        <a:srgbClr val="C00000"/>
                      </a:solidFill>
                      <a:prstDash val="solid"/>
                      <a:round/>
                      <a:headEnd type="none" w="med" len="med"/>
                      <a:tailEnd type="none" w="med" len="med"/>
                    </a:lnL>
                    <a:lnR w="19050" cap="flat" cmpd="sng" algn="ctr">
                      <a:solidFill>
                        <a:srgbClr val="C00000"/>
                      </a:solidFill>
                      <a:prstDash val="solid"/>
                      <a:round/>
                      <a:headEnd type="none" w="med" len="med"/>
                      <a:tailEnd type="none" w="med" len="med"/>
                    </a:lnR>
                    <a:lnT w="19050"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extLst>
                  <a:ext uri="{0D108BD9-81ED-4DB2-BD59-A6C34878D82A}">
                    <a16:rowId xmlns:a16="http://schemas.microsoft.com/office/drawing/2014/main" val="2996951091"/>
                  </a:ext>
                </a:extLst>
              </a:tr>
              <a:tr h="643789">
                <a:tc>
                  <a:txBody>
                    <a:bodyPr/>
                    <a:lstStyle/>
                    <a:p>
                      <a:r>
                        <a:rPr kumimoji="1" lang="ja-JP" altLang="en-US" sz="1200">
                          <a:latin typeface="Meiryo UI" panose="020B0604030504040204" pitchFamily="50" charset="-128"/>
                          <a:ea typeface="Meiryo UI" panose="020B0604030504040204" pitchFamily="50" charset="-128"/>
                        </a:rPr>
                        <a:t>内容</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200">
                          <a:latin typeface="Meiryo UI" panose="020B0604030504040204" pitchFamily="50" charset="-128"/>
                          <a:ea typeface="Meiryo UI" panose="020B0604030504040204" pitchFamily="50" charset="-128"/>
                        </a:rPr>
                        <a:t>A</a:t>
                      </a: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a:latin typeface="Meiryo UI" panose="020B0604030504040204" pitchFamily="50" charset="-128"/>
                          <a:ea typeface="Meiryo UI" panose="020B0604030504040204" pitchFamily="50" charset="-128"/>
                        </a:rPr>
                        <a:t>燃料転換又は製造プロセス転換を行うことに加え、自ら経営効率化を図りＧＸ投資の原資を積極的に確保し、持続的にＧＸを推進しつつ、競争力の強化に繋がる事業であること</a:t>
                      </a:r>
                      <a:endParaRPr kumimoji="1"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a:solidFill>
                            <a:srgbClr val="C00000"/>
                          </a:solidFill>
                          <a:latin typeface="Meiryo UI" panose="020B0604030504040204" pitchFamily="50" charset="-128"/>
                          <a:ea typeface="Meiryo UI" panose="020B0604030504040204" pitchFamily="50" charset="-128"/>
                        </a:rPr>
                        <a:t>例：本様式（①ア 基本的要件）に記載のとおり、要件を満たす</a:t>
                      </a:r>
                    </a:p>
                  </a:txBody>
                  <a:tcPr anchor="ctr">
                    <a:lnL w="19050" cap="flat" cmpd="sng" algn="ctr">
                      <a:solidFill>
                        <a:srgbClr val="C00000"/>
                      </a:solid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06743642"/>
                  </a:ext>
                </a:extLst>
              </a:tr>
              <a:tr h="72701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a:latin typeface="Meiryo UI" panose="020B0604030504040204" pitchFamily="50" charset="-128"/>
                          <a:ea typeface="Meiryo UI" panose="020B0604030504040204" pitchFamily="50" charset="-128"/>
                        </a:rPr>
                        <a:t>投資計画</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200"/>
                        <a:t>B</a:t>
                      </a:r>
                      <a:endParaRPr kumimoji="1" lang="ja-JP" altLang="en-US" sz="12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a:latin typeface="Meiryo UI" panose="020B0604030504040204" pitchFamily="50" charset="-128"/>
                          <a:ea typeface="Meiryo UI" panose="020B0604030504040204" pitchFamily="50" charset="-128"/>
                        </a:rPr>
                        <a:t>公募要領「</a:t>
                      </a:r>
                      <a:r>
                        <a:rPr kumimoji="1" lang="en-US" altLang="ja-JP" sz="1200">
                          <a:latin typeface="Meiryo UI" panose="020B0604030504040204" pitchFamily="50" charset="-128"/>
                          <a:ea typeface="Meiryo UI" panose="020B0604030504040204" pitchFamily="50" charset="-128"/>
                        </a:rPr>
                        <a:t>3.1.1. </a:t>
                      </a:r>
                      <a:r>
                        <a:rPr kumimoji="1" lang="ja-JP" altLang="en-US" sz="1200">
                          <a:latin typeface="Meiryo UI" panose="020B0604030504040204" pitchFamily="50" charset="-128"/>
                          <a:ea typeface="Meiryo UI" panose="020B0604030504040204" pitchFamily="50" charset="-128"/>
                        </a:rPr>
                        <a:t>燃料転換の要件」又は「</a:t>
                      </a:r>
                      <a:r>
                        <a:rPr kumimoji="1" lang="en-US" altLang="ja-JP" sz="1200">
                          <a:latin typeface="Meiryo UI" panose="020B0604030504040204" pitchFamily="50" charset="-128"/>
                          <a:ea typeface="Meiryo UI" panose="020B0604030504040204" pitchFamily="50" charset="-128"/>
                        </a:rPr>
                        <a:t>3.1.2. </a:t>
                      </a:r>
                      <a:r>
                        <a:rPr kumimoji="1" lang="ja-JP" altLang="en-US" sz="1200">
                          <a:latin typeface="Meiryo UI" panose="020B0604030504040204" pitchFamily="50" charset="-128"/>
                          <a:ea typeface="Meiryo UI" panose="020B0604030504040204" pitchFamily="50" charset="-128"/>
                        </a:rPr>
                        <a:t>製造プロセス転換の要件」に準ずる。</a:t>
                      </a:r>
                    </a:p>
                  </a:txBody>
                  <a:tcPr anchor="ctr">
                    <a:lnL w="12700" cap="flat" cmpd="sng" algn="ctr">
                      <a:solidFill>
                        <a:schemeClr val="tx1"/>
                      </a:solid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a:solidFill>
                            <a:srgbClr val="C00000"/>
                          </a:solidFill>
                          <a:latin typeface="Meiryo UI" panose="020B0604030504040204" pitchFamily="50" charset="-128"/>
                          <a:ea typeface="Meiryo UI" panose="020B0604030504040204" pitchFamily="50" charset="-128"/>
                        </a:rPr>
                        <a:t>例：本様式（①ア 基本的要件（燃料転換）又は①ア 基本的要件（製造プロセス転換）等）に記載のとおり、要件を満たす</a:t>
                      </a:r>
                    </a:p>
                  </a:txBody>
                  <a:tcPr anchor="ctr">
                    <a:lnL w="19050" cap="flat" cmpd="sng" algn="ctr">
                      <a:solidFill>
                        <a:srgbClr val="C00000"/>
                      </a:solid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5394019"/>
                  </a:ext>
                </a:extLst>
              </a:tr>
              <a:tr h="64378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a:latin typeface="Meiryo UI" panose="020B0604030504040204" pitchFamily="50" charset="-128"/>
                          <a:ea typeface="Meiryo UI" panose="020B0604030504040204" pitchFamily="50" charset="-128"/>
                        </a:rPr>
                        <a:t>その他</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200">
                          <a:latin typeface="Meiryo UI" panose="020B0604030504040204" pitchFamily="50" charset="-128"/>
                          <a:ea typeface="Meiryo UI" panose="020B0604030504040204" pitchFamily="50" charset="-128"/>
                        </a:rPr>
                        <a:t>C</a:t>
                      </a: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a:latin typeface="Meiryo UI" panose="020B0604030504040204" pitchFamily="50" charset="-128"/>
                          <a:ea typeface="Meiryo UI" panose="020B0604030504040204" pitchFamily="50" charset="-128"/>
                        </a:rPr>
                        <a:t>第三者委員会が実施する面接審査について、提案する企業等の代表権を有する者が参加できること。</a:t>
                      </a:r>
                    </a:p>
                  </a:txBody>
                  <a:tcPr anchor="ctr">
                    <a:lnL w="12700" cap="flat" cmpd="sng" algn="ctr">
                      <a:solidFill>
                        <a:schemeClr val="tx1"/>
                      </a:solid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dirty="0">
                          <a:solidFill>
                            <a:srgbClr val="C00000"/>
                          </a:solidFill>
                          <a:latin typeface="Meiryo UI" panose="020B0604030504040204" pitchFamily="50" charset="-128"/>
                          <a:ea typeface="Meiryo UI" panose="020B0604030504040204" pitchFamily="50" charset="-128"/>
                        </a:rPr>
                        <a:t>例：該当するため、要件を満たす</a:t>
                      </a:r>
                    </a:p>
                  </a:txBody>
                  <a:tcPr anchor="ctr">
                    <a:lnL w="19050" cap="flat" cmpd="sng" algn="ctr">
                      <a:solidFill>
                        <a:srgbClr val="C00000"/>
                      </a:solid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rgbClr val="C00000"/>
                      </a:solidFill>
                      <a:prstDash val="solid"/>
                      <a:round/>
                      <a:headEnd type="none" w="med" len="med"/>
                      <a:tailEnd type="none" w="med" len="med"/>
                    </a:lnB>
                    <a:solidFill>
                      <a:schemeClr val="bg1"/>
                    </a:solidFill>
                  </a:tcPr>
                </a:tc>
                <a:extLst>
                  <a:ext uri="{0D108BD9-81ED-4DB2-BD59-A6C34878D82A}">
                    <a16:rowId xmlns:a16="http://schemas.microsoft.com/office/drawing/2014/main" val="3039349123"/>
                  </a:ext>
                </a:extLst>
              </a:tr>
            </a:tbl>
          </a:graphicData>
        </a:graphic>
      </p:graphicFrame>
      <p:sp>
        <p:nvSpPr>
          <p:cNvPr id="5" name="正方形/長方形 4">
            <a:extLst>
              <a:ext uri="{FF2B5EF4-FFF2-40B4-BE49-F238E27FC236}">
                <a16:creationId xmlns:a16="http://schemas.microsoft.com/office/drawing/2014/main" id="{6251EFCD-6188-1944-3D0B-FE6E86520E39}"/>
              </a:ext>
            </a:extLst>
          </p:cNvPr>
          <p:cNvSpPr/>
          <p:nvPr/>
        </p:nvSpPr>
        <p:spPr>
          <a:xfrm>
            <a:off x="2161954" y="1562484"/>
            <a:ext cx="7868093" cy="373303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en-US" altLang="ja-JP" sz="1400" b="1" u="sng" dirty="0">
                <a:solidFill>
                  <a:srgbClr val="FF0000"/>
                </a:solidFill>
                <a:latin typeface="Meiryo UI" panose="020B0604030504040204" pitchFamily="50" charset="-128"/>
                <a:ea typeface="Meiryo UI" panose="020B0604030504040204" pitchFamily="50" charset="-128"/>
              </a:rPr>
              <a:t>※</a:t>
            </a:r>
            <a:r>
              <a:rPr kumimoji="1" lang="ja-JP" altLang="en-US" sz="1400" b="1" u="sng" dirty="0">
                <a:solidFill>
                  <a:srgbClr val="FF0000"/>
                </a:solidFill>
                <a:latin typeface="Meiryo UI" panose="020B0604030504040204" pitchFamily="50" charset="-128"/>
                <a:ea typeface="Meiryo UI" panose="020B0604030504040204" pitchFamily="50" charset="-128"/>
              </a:rPr>
              <a:t>構造転換（製造プロセス転換）向け</a:t>
            </a:r>
            <a:endParaRPr kumimoji="1" lang="en-US" altLang="ja-JP" sz="1400" b="1" dirty="0">
              <a:solidFill>
                <a:srgbClr val="FF0000"/>
              </a:solidFill>
              <a:latin typeface="Meiryo UI" panose="020B0604030504040204" pitchFamily="50" charset="-128"/>
              <a:ea typeface="Meiryo UI" panose="020B0604030504040204" pitchFamily="50" charset="-128"/>
            </a:endParaRPr>
          </a:p>
          <a:p>
            <a:endParaRPr kumimoji="1"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A</a:t>
            </a:r>
            <a:r>
              <a:rPr lang="ja-JP" altLang="en-US" sz="1400" dirty="0">
                <a:solidFill>
                  <a:srgbClr val="FF0000"/>
                </a:solidFill>
                <a:latin typeface="Meiryo UI" panose="020B0604030504040204" pitchFamily="50" charset="-128"/>
                <a:ea typeface="Meiryo UI" panose="020B0604030504040204" pitchFamily="50" charset="-128"/>
              </a:rPr>
              <a:t>から</a:t>
            </a:r>
            <a:r>
              <a:rPr lang="en-US" altLang="ja-JP" sz="1400" dirty="0">
                <a:solidFill>
                  <a:srgbClr val="FF0000"/>
                </a:solidFill>
                <a:latin typeface="Meiryo UI" panose="020B0604030504040204" pitchFamily="50" charset="-128"/>
                <a:ea typeface="Meiryo UI" panose="020B0604030504040204" pitchFamily="50" charset="-128"/>
              </a:rPr>
              <a:t>C</a:t>
            </a:r>
            <a:r>
              <a:rPr lang="ja-JP" altLang="en-US" sz="1400" dirty="0">
                <a:solidFill>
                  <a:srgbClr val="FF0000"/>
                </a:solidFill>
                <a:latin typeface="Meiryo UI" panose="020B0604030504040204" pitchFamily="50" charset="-128"/>
                <a:ea typeface="Meiryo UI" panose="020B0604030504040204" pitchFamily="50" charset="-128"/>
              </a:rPr>
              <a:t>の「本応募申請における充足状況」</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→各項目について、要件を満たす／満たさないについて明記すること。また、以下に注意すること。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A</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B</a:t>
            </a:r>
            <a:r>
              <a:rPr lang="ja-JP" altLang="en-US" sz="1400" dirty="0">
                <a:solidFill>
                  <a:srgbClr val="FF0000"/>
                </a:solidFill>
                <a:latin typeface="Meiryo UI" panose="020B0604030504040204" pitchFamily="50" charset="-128"/>
                <a:ea typeface="Meiryo UI" panose="020B0604030504040204" pitchFamily="50" charset="-128"/>
              </a:rPr>
              <a:t>：要件を満たす場合には例文のように記載のうえ、本様式の該当頁についても作成すること。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C</a:t>
            </a:r>
            <a:r>
              <a:rPr lang="ja-JP" altLang="en-US" sz="1400" dirty="0">
                <a:solidFill>
                  <a:srgbClr val="FF0000"/>
                </a:solidFill>
                <a:latin typeface="Meiryo UI" panose="020B0604030504040204" pitchFamily="50" charset="-128"/>
                <a:ea typeface="Meiryo UI" panose="020B0604030504040204" pitchFamily="50" charset="-128"/>
              </a:rPr>
              <a:t>：要件を満たす場合には例文のように記載すること。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b="1" u="sng" dirty="0">
                <a:solidFill>
                  <a:schemeClr val="tx1"/>
                </a:solidFill>
                <a:latin typeface="Meiryo UI" panose="020B0604030504040204" pitchFamily="50" charset="-128"/>
                <a:ea typeface="Meiryo UI" panose="020B0604030504040204" pitchFamily="50" charset="-128"/>
              </a:rPr>
              <a:t>製造プロセス転換（</a:t>
            </a:r>
            <a:r>
              <a:rPr kumimoji="1" lang="en-US" altLang="ja-JP" sz="1400" b="1" u="sng" dirty="0">
                <a:solidFill>
                  <a:schemeClr val="tx1"/>
                </a:solidFill>
                <a:latin typeface="Meiryo UI" panose="020B0604030504040204" pitchFamily="50" charset="-128"/>
                <a:ea typeface="Meiryo UI" panose="020B0604030504040204" pitchFamily="50" charset="-128"/>
              </a:rPr>
              <a:t>※</a:t>
            </a:r>
            <a:r>
              <a:rPr kumimoji="1" lang="ja-JP" altLang="en-US" sz="1400" b="1" u="sng" dirty="0">
                <a:solidFill>
                  <a:schemeClr val="tx1"/>
                </a:solidFill>
                <a:latin typeface="Meiryo UI" panose="020B0604030504040204" pitchFamily="50" charset="-128"/>
                <a:ea typeface="Meiryo UI" panose="020B0604030504040204" pitchFamily="50" charset="-128"/>
              </a:rPr>
              <a:t>構造転換を伴わない）の申請者は、本頁は記載せず削除すること。</a:t>
            </a:r>
          </a:p>
        </p:txBody>
      </p:sp>
      <p:sp>
        <p:nvSpPr>
          <p:cNvPr id="4" name="正方形/長方形 3">
            <a:extLst>
              <a:ext uri="{FF2B5EF4-FFF2-40B4-BE49-F238E27FC236}">
                <a16:creationId xmlns:a16="http://schemas.microsoft.com/office/drawing/2014/main" id="{B1838C6B-6678-5E21-02EF-C0E9EFB7504D}"/>
              </a:ext>
            </a:extLst>
          </p:cNvPr>
          <p:cNvSpPr/>
          <p:nvPr/>
        </p:nvSpPr>
        <p:spPr>
          <a:xfrm>
            <a:off x="10370448" y="85757"/>
            <a:ext cx="1735831" cy="522699"/>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endParaRPr lang="en-US" altLang="ja-JP" sz="1600" dirty="0">
              <a:latin typeface="Meiryo UI" panose="020B0604030504040204" pitchFamily="50" charset="-128"/>
              <a:ea typeface="Meiryo UI" panose="020B0604030504040204" pitchFamily="50" charset="-128"/>
              <a:cs typeface="+mj-cs"/>
            </a:endParaRPr>
          </a:p>
          <a:p>
            <a:pPr algn="ctr">
              <a:lnSpc>
                <a:spcPct val="90000"/>
              </a:lnSpc>
              <a:spcBef>
                <a:spcPct val="0"/>
              </a:spcBef>
            </a:pPr>
            <a:r>
              <a:rPr lang="en-US" altLang="ja-JP" sz="1000" b="1" dirty="0">
                <a:latin typeface="Meiryo UI" panose="020B0604030504040204" pitchFamily="50" charset="-128"/>
                <a:ea typeface="Meiryo UI" panose="020B0604030504040204" pitchFamily="50" charset="-128"/>
                <a:cs typeface="+mj-cs"/>
              </a:rPr>
              <a:t>※</a:t>
            </a:r>
            <a:r>
              <a:rPr lang="ja-JP" altLang="en-US" sz="1000" b="1" dirty="0">
                <a:latin typeface="Meiryo UI" panose="020B0604030504040204" pitchFamily="50" charset="-128"/>
                <a:ea typeface="Meiryo UI" panose="020B0604030504040204" pitchFamily="50" charset="-128"/>
                <a:cs typeface="+mj-cs"/>
              </a:rPr>
              <a:t>構造転換</a:t>
            </a:r>
            <a:br>
              <a:rPr lang="en-US" altLang="ja-JP" sz="1000" b="1" dirty="0">
                <a:latin typeface="Meiryo UI" panose="020B0604030504040204" pitchFamily="50" charset="-128"/>
                <a:ea typeface="Meiryo UI" panose="020B0604030504040204" pitchFamily="50" charset="-128"/>
                <a:cs typeface="+mj-cs"/>
              </a:rPr>
            </a:br>
            <a:r>
              <a:rPr lang="ja-JP" altLang="en-US" sz="1000" b="1" dirty="0">
                <a:latin typeface="Meiryo UI" panose="020B0604030504040204" pitchFamily="50" charset="-128"/>
                <a:ea typeface="Meiryo UI" panose="020B0604030504040204" pitchFamily="50" charset="-128"/>
                <a:cs typeface="+mj-cs"/>
              </a:rPr>
              <a:t>（製造プロセス転換）</a:t>
            </a:r>
          </a:p>
        </p:txBody>
      </p:sp>
    </p:spTree>
    <p:extLst>
      <p:ext uri="{BB962C8B-B14F-4D97-AF65-F5344CB8AC3E}">
        <p14:creationId xmlns:p14="http://schemas.microsoft.com/office/powerpoint/2010/main" val="113642499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18.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22.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EE4P_SLIDEID" val="86868848-8185-4f58-934c-a44cb1236748"/>
</p:tagLst>
</file>

<file path=ppt/tags/tag30.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31.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3.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34.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35.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36.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8.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39.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0.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7.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gray">
        <a:solidFill>
          <a:schemeClr val="tx1">
            <a:lumMod val="50000"/>
            <a:lumOff val="50000"/>
          </a:schemeClr>
        </a:solidFill>
        <a:ln>
          <a:solidFill>
            <a:schemeClr val="tx1">
              <a:lumMod val="50000"/>
              <a:lumOff val="50000"/>
            </a:schemeClr>
          </a:solidFill>
        </a:ln>
      </a:spPr>
      <a:bodyPr vert="horz" wrap="square" lIns="88641" tIns="44321" rIns="88641" bIns="44321" numCol="1" anchor="ctr" anchorCtr="0" compatLnSpc="1">
        <a:prstTxWarp prst="textNoShape">
          <a:avLst/>
        </a:prstTxWarp>
      </a:bodyPr>
      <a:lstStyle>
        <a:defPPr marL="0" marR="0" indent="0" algn="ctr" defTabSz="914400" rtl="0" eaLnBrk="1" fontAlgn="auto" latinLnBrk="0" hangingPunct="1">
          <a:lnSpc>
            <a:spcPct val="100000"/>
          </a:lnSpc>
          <a:spcBef>
            <a:spcPts val="0"/>
          </a:spcBef>
          <a:spcAft>
            <a:spcPts val="0"/>
          </a:spcAft>
          <a:buClrTx/>
          <a:buSzTx/>
          <a:buFontTx/>
          <a:buNone/>
          <a:tabLst/>
          <a:defRPr kumimoji="0" sz="1400" dirty="0">
            <a:solidFill>
              <a:schemeClr val="bg1"/>
            </a:solidFill>
            <a:latin typeface="Meiryo UI" panose="020B0604030504040204" pitchFamily="50" charset="-128"/>
            <a:ea typeface="Meiryo UI" panose="020B0604030504040204" pitchFamily="50" charset="-128"/>
          </a:defRPr>
        </a:defPPr>
      </a:lst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0</TotalTime>
  <Words>8602</Words>
  <Application>Microsoft Office PowerPoint</Application>
  <PresentationFormat>ワイド画面</PresentationFormat>
  <Paragraphs>896</Paragraphs>
  <Slides>37</Slides>
  <Notes>27</Notes>
  <HiddenSlides>0</HiddenSlides>
  <MMClips>0</MMClips>
  <ScaleCrop>false</ScaleCrop>
  <HeadingPairs>
    <vt:vector size="8" baseType="variant">
      <vt:variant>
        <vt:lpstr>使用されているフォント</vt:lpstr>
      </vt:variant>
      <vt:variant>
        <vt:i4>6</vt:i4>
      </vt:variant>
      <vt:variant>
        <vt:lpstr>テーマ</vt:lpstr>
      </vt:variant>
      <vt:variant>
        <vt:i4>1</vt:i4>
      </vt:variant>
      <vt:variant>
        <vt:lpstr>埋め込まれた OLE サーバー</vt:lpstr>
      </vt:variant>
      <vt:variant>
        <vt:i4>1</vt:i4>
      </vt:variant>
      <vt:variant>
        <vt:lpstr>スライド タイトル</vt:lpstr>
      </vt:variant>
      <vt:variant>
        <vt:i4>37</vt:i4>
      </vt:variant>
    </vt:vector>
  </HeadingPairs>
  <TitlesOfParts>
    <vt:vector size="45" baseType="lpstr">
      <vt:lpstr>Meiryo UI</vt:lpstr>
      <vt:lpstr>游ゴシック</vt:lpstr>
      <vt:lpstr>游ゴシック Light</vt:lpstr>
      <vt:lpstr>Arial</vt:lpstr>
      <vt:lpstr>Trebuchet MS</vt:lpstr>
      <vt:lpstr>Wingdings</vt:lpstr>
      <vt:lpstr>Office テーマ</vt:lpstr>
      <vt:lpstr>think-cellスライド</vt:lpstr>
      <vt:lpstr>＠＠＠（間接補助事業の名称）</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cp:lastModifiedBy/>
  <cp:revision>1</cp:revision>
  <dcterms:created xsi:type="dcterms:W3CDTF">2025-10-07T05:28:34Z</dcterms:created>
  <dcterms:modified xsi:type="dcterms:W3CDTF">2025-10-07T07:36:21Z</dcterms:modified>
</cp:coreProperties>
</file>