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lsb" ContentType="application/vnd.ms-excel.sheet.binary.macroEnabled.12"/>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5.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6.xml" ContentType="application/vnd.openxmlformats-officedocument.presentationml.notesSlide+xml"/>
  <Override PartName="/ppt/charts/chart1.xml" ContentType="application/vnd.openxmlformats-officedocument.drawingml.chart+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7.xml" ContentType="application/vnd.openxmlformats-officedocument.presentationml.notesSlide+xml"/>
  <Override PartName="/ppt/charts/chart2.xml" ContentType="application/vnd.openxmlformats-officedocument.drawingml.chart+xml"/>
  <Override PartName="/ppt/tags/tag31.xml" ContentType="application/vnd.openxmlformats-officedocument.presentationml.tags+xml"/>
  <Override PartName="/ppt/notesSlides/notesSlide8.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9.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notesSlides/notesSlide10.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notesSlides/notesSlide11.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notesSlides/notesSlide12.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notesSlides/notesSlide13.xml" ContentType="application/vnd.openxmlformats-officedocument.presentationml.notesSlide+xml"/>
  <Override PartName="/ppt/tags/tag42.xml" ContentType="application/vnd.openxmlformats-officedocument.presentationml.tags+xml"/>
  <Override PartName="/ppt/notesSlides/notesSlide14.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notesSlides/notesSlide15.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20.xml" ContentType="application/vnd.openxmlformats-officedocument.presentationml.notesSlide+xml"/>
  <Override PartName="/ppt/tags/tag52.xml" ContentType="application/vnd.openxmlformats-officedocument.presentationml.tags+xml"/>
  <Override PartName="/ppt/notesSlides/notesSlide21.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notesSlides/notesSlide22.xml" ContentType="application/vnd.openxmlformats-officedocument.presentationml.notesSlide+xml"/>
  <Override PartName="/ppt/tags/tag55.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notesSlides/notesSlide26.xml" ContentType="application/vnd.openxmlformats-officedocument.presentationml.notesSlide+xml"/>
  <Override PartName="/ppt/tags/tag58.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notesSlides/notesSlide34.xml" ContentType="application/vnd.openxmlformats-officedocument.presentationml.notesSlide+xml"/>
  <Override PartName="/ppt/tags/tag61.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notesSlides/notesSlide40.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notesSlides/notesSlide41.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45.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65"/>
  </p:notesMasterIdLst>
  <p:sldIdLst>
    <p:sldId id="2147483336" r:id="rId5"/>
    <p:sldId id="2145705059" r:id="rId6"/>
    <p:sldId id="2145705333" r:id="rId7"/>
    <p:sldId id="2147483285" r:id="rId8"/>
    <p:sldId id="267" r:id="rId9"/>
    <p:sldId id="2145705125" r:id="rId10"/>
    <p:sldId id="2147483286" r:id="rId11"/>
    <p:sldId id="2147483327" r:id="rId12"/>
    <p:sldId id="2147483328" r:id="rId13"/>
    <p:sldId id="2145705308" r:id="rId14"/>
    <p:sldId id="2147483323" r:id="rId15"/>
    <p:sldId id="2147483314" r:id="rId16"/>
    <p:sldId id="2147483318" r:id="rId17"/>
    <p:sldId id="2147483317" r:id="rId18"/>
    <p:sldId id="2147483315" r:id="rId19"/>
    <p:sldId id="2147483335" r:id="rId20"/>
    <p:sldId id="2147483290" r:id="rId21"/>
    <p:sldId id="2147483291" r:id="rId22"/>
    <p:sldId id="2147483293" r:id="rId23"/>
    <p:sldId id="2145705147" r:id="rId24"/>
    <p:sldId id="2145705326" r:id="rId25"/>
    <p:sldId id="2145705146" r:id="rId26"/>
    <p:sldId id="2147483292" r:id="rId27"/>
    <p:sldId id="2147483334" r:id="rId28"/>
    <p:sldId id="2147483279" r:id="rId29"/>
    <p:sldId id="2147483331" r:id="rId30"/>
    <p:sldId id="2147483300" r:id="rId31"/>
    <p:sldId id="2145705340" r:id="rId32"/>
    <p:sldId id="2145705311" r:id="rId33"/>
    <p:sldId id="2147483330" r:id="rId34"/>
    <p:sldId id="2145705269" r:id="rId35"/>
    <p:sldId id="2147483272" r:id="rId36"/>
    <p:sldId id="2147483268" r:id="rId37"/>
    <p:sldId id="2147483280" r:id="rId38"/>
    <p:sldId id="2145705310" r:id="rId39"/>
    <p:sldId id="2145705327" r:id="rId40"/>
    <p:sldId id="2147483307" r:id="rId41"/>
    <p:sldId id="2147483262" r:id="rId42"/>
    <p:sldId id="2147483275" r:id="rId43"/>
    <p:sldId id="2147483308" r:id="rId44"/>
    <p:sldId id="2147483324" r:id="rId45"/>
    <p:sldId id="2147483333" r:id="rId46"/>
    <p:sldId id="2147483310" r:id="rId47"/>
    <p:sldId id="2147483269" r:id="rId48"/>
    <p:sldId id="2147483265" r:id="rId49"/>
    <p:sldId id="2147483306" r:id="rId50"/>
    <p:sldId id="2147483294" r:id="rId51"/>
    <p:sldId id="2145705278" r:id="rId52"/>
    <p:sldId id="2147483278" r:id="rId53"/>
    <p:sldId id="2147483303" r:id="rId54"/>
    <p:sldId id="2147483295" r:id="rId55"/>
    <p:sldId id="2145705281" r:id="rId56"/>
    <p:sldId id="2145705318" r:id="rId57"/>
    <p:sldId id="2145705319" r:id="rId58"/>
    <p:sldId id="2147483302" r:id="rId59"/>
    <p:sldId id="2147483296" r:id="rId60"/>
    <p:sldId id="2147483297" r:id="rId61"/>
    <p:sldId id="2147483298" r:id="rId62"/>
    <p:sldId id="2147483299" r:id="rId63"/>
    <p:sldId id="2147483267" r:id="rId64"/>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C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CF3AD6-97D7-473A-8BE2-4B19CC5A253E}" v="5" dt="2025-10-02T11:01:38.667"/>
    <p1510:client id="{69D25206-E4C9-863C-ABD9-4C37C1F291E9}" v="9" dt="2025-10-02T11:44:05.233"/>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78" autoAdjust="0"/>
    <p:restoredTop sz="94660"/>
  </p:normalViewPr>
  <p:slideViewPr>
    <p:cSldViewPr snapToGrid="0">
      <p:cViewPr varScale="1">
        <p:scale>
          <a:sx n="84" d="100"/>
          <a:sy n="84" d="100"/>
        </p:scale>
        <p:origin x="96" y="1830"/>
      </p:cViewPr>
      <p:guideLst/>
    </p:cSldViewPr>
  </p:slideViewPr>
  <p:notesTextViewPr>
    <p:cViewPr>
      <p:scale>
        <a:sx n="1" d="1"/>
        <a:sy n="1" d="1"/>
      </p:scale>
      <p:origin x="0" y="0"/>
    </p:cViewPr>
  </p:notesTextViewPr>
  <p:notesViewPr>
    <p:cSldViewPr snapToGrid="0">
      <p:cViewPr>
        <p:scale>
          <a:sx n="1" d="2"/>
          <a:sy n="1" d="2"/>
        </p:scale>
        <p:origin x="0" y="0"/>
      </p:cViewPr>
      <p:guideLst>
        <p:guide orient="horz" pos="3107"/>
        <p:guide pos="2121"/>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theme" Target="theme/theme1.xml"/><Relationship Id="rId7" Type="http://schemas.openxmlformats.org/officeDocument/2006/relationships/slide" Target="slides/slide3.xml"/><Relationship Id="rId71"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Binary_Worksheet.xlsb"/></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Binary_Worksheet1.xlsb"/></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5585831062670302E-2"/>
          <c:y val="6.4940085040587556E-2"/>
          <c:w val="0.88828337874659402"/>
          <c:h val="0.87011982991882486"/>
        </c:manualLayout>
      </c:layout>
      <c:barChart>
        <c:barDir val="col"/>
        <c:grouping val="stacked"/>
        <c:varyColors val="0"/>
        <c:ser>
          <c:idx val="0"/>
          <c:order val="0"/>
          <c:spPr>
            <a:solidFill>
              <a:srgbClr val="4C6C9C"/>
            </a:solidFill>
            <a:ln w="9525" cmpd="sng" algn="ctr">
              <a:solidFill>
                <a:schemeClr val="tx1"/>
              </a:solidFill>
              <a:prstDash val="solid"/>
            </a:ln>
          </c:spPr>
          <c:invertIfNegative val="0"/>
          <c:dLbls>
            <c:dLbl>
              <c:idx val="0"/>
              <c:layout>
                <c:manualLayout>
                  <c:x val="0"/>
                  <c:y val="-1.1596443757247777E-3"/>
                </c:manualLayout>
              </c:layout>
              <c:numFmt formatCode="#,##0;&quot;-&quot;#,##0" sourceLinked="0"/>
              <c:spPr>
                <a:noFill/>
                <a:ln>
                  <a:noFill/>
                </a:ln>
              </c:spPr>
              <c:txPr>
                <a:bodyPr wrap="none"/>
                <a:lstStyle/>
                <a:p>
                  <a:pPr>
                    <a:defRPr kumimoji="1" lang="ja-JP" sz="1200" kern="1200">
                      <a:solidFill>
                        <a:schemeClr val="tx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DE45-452B-826E-42B6A2171F3E}"/>
                </c:ext>
              </c:extLst>
            </c:dLbl>
            <c:dLbl>
              <c:idx val="1"/>
              <c:layout>
                <c:manualLayout>
                  <c:x val="0"/>
                  <c:y val="-1.1596443757247777E-3"/>
                </c:manualLayout>
              </c:layout>
              <c:numFmt formatCode="#,##0;&quot;-&quot;#,##0" sourceLinked="0"/>
              <c:spPr>
                <a:noFill/>
                <a:ln>
                  <a:noFill/>
                </a:ln>
              </c:spPr>
              <c:txPr>
                <a:bodyPr wrap="none"/>
                <a:lstStyle/>
                <a:p>
                  <a:pPr>
                    <a:defRPr kumimoji="1" lang="ja-JP" sz="1200" kern="1200">
                      <a:solidFill>
                        <a:schemeClr val="tx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DE45-452B-826E-42B6A2171F3E}"/>
                </c:ext>
              </c:extLst>
            </c:dLbl>
            <c:spPr>
              <a:noFill/>
              <a:ln>
                <a:noFill/>
              </a:ln>
              <a:effectLst/>
            </c:spPr>
            <c:txPr>
              <a:bodyPr wrap="square" lIns="38100" tIns="19050" rIns="38100" bIns="19050" anchor="ctr">
                <a:spAutoFit/>
              </a:bodyPr>
              <a:lstStyle/>
              <a:p>
                <a:pPr>
                  <a:defRPr lang="ja-JP"/>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Sheet1!$A$1:$B$1</c:f>
              <c:numCache>
                <c:formatCode>General</c:formatCode>
                <c:ptCount val="2"/>
                <c:pt idx="0">
                  <c:v>1000</c:v>
                </c:pt>
                <c:pt idx="1">
                  <c:v>2000</c:v>
                </c:pt>
              </c:numCache>
            </c:numRef>
          </c:val>
          <c:extLst>
            <c:ext xmlns:c16="http://schemas.microsoft.com/office/drawing/2014/chart" uri="{C3380CC4-5D6E-409C-BE32-E72D297353CC}">
              <c16:uniqueId val="{00000002-DE45-452B-826E-42B6A2171F3E}"/>
            </c:ext>
          </c:extLst>
        </c:ser>
        <c:ser>
          <c:idx val="1"/>
          <c:order val="1"/>
          <c:spPr>
            <a:solidFill>
              <a:srgbClr val="6F8DB9"/>
            </a:solidFill>
            <a:ln w="9525" cmpd="sng" algn="ctr">
              <a:solidFill>
                <a:schemeClr val="tx1"/>
              </a:solidFill>
              <a:prstDash val="solid"/>
            </a:ln>
          </c:spPr>
          <c:invertIfNegative val="0"/>
          <c:dLbls>
            <c:dLbl>
              <c:idx val="0"/>
              <c:layout>
                <c:manualLayout>
                  <c:x val="0"/>
                  <c:y val="-1.5461925009663702E-3"/>
                </c:manualLayout>
              </c:layout>
              <c:numFmt formatCode="#,##0;&quot;-&quot;#,##0" sourceLinked="0"/>
              <c:spPr>
                <a:noFill/>
                <a:ln>
                  <a:noFill/>
                </a:ln>
              </c:spPr>
              <c:txPr>
                <a:bodyPr wrap="none"/>
                <a:lstStyle/>
                <a:p>
                  <a:pPr>
                    <a:defRPr kumimoji="1" lang="ja-JP"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DE45-452B-826E-42B6A2171F3E}"/>
                </c:ext>
              </c:extLst>
            </c:dLbl>
            <c:dLbl>
              <c:idx val="1"/>
              <c:layout>
                <c:manualLayout>
                  <c:x val="0"/>
                  <c:y val="-1.5461925009663702E-3"/>
                </c:manualLayout>
              </c:layout>
              <c:numFmt formatCode="#,##0;&quot;-&quot;#,##0" sourceLinked="0"/>
              <c:spPr>
                <a:noFill/>
                <a:ln>
                  <a:noFill/>
                </a:ln>
              </c:spPr>
              <c:txPr>
                <a:bodyPr wrap="none"/>
                <a:lstStyle/>
                <a:p>
                  <a:pPr>
                    <a:defRPr kumimoji="1" lang="ja-JP"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DE45-452B-826E-42B6A2171F3E}"/>
                </c:ext>
              </c:extLst>
            </c:dLbl>
            <c:spPr>
              <a:noFill/>
              <a:ln>
                <a:noFill/>
              </a:ln>
              <a:effectLst/>
            </c:spPr>
            <c:txPr>
              <a:bodyPr wrap="square" lIns="38100" tIns="19050" rIns="38100" bIns="19050" anchor="ctr">
                <a:spAutoFit/>
              </a:bodyPr>
              <a:lstStyle/>
              <a:p>
                <a:pPr>
                  <a:defRPr lang="ja-JP"/>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Sheet1!$A$2:$B$2</c:f>
              <c:numCache>
                <c:formatCode>General</c:formatCode>
                <c:ptCount val="2"/>
                <c:pt idx="0">
                  <c:v>2000</c:v>
                </c:pt>
                <c:pt idx="1">
                  <c:v>3000</c:v>
                </c:pt>
              </c:numCache>
            </c:numRef>
          </c:val>
          <c:extLst>
            <c:ext xmlns:c16="http://schemas.microsoft.com/office/drawing/2014/chart" uri="{C3380CC4-5D6E-409C-BE32-E72D297353CC}">
              <c16:uniqueId val="{00000005-DE45-452B-826E-42B6A2171F3E}"/>
            </c:ext>
          </c:extLst>
        </c:ser>
        <c:ser>
          <c:idx val="2"/>
          <c:order val="2"/>
          <c:spPr>
            <a:solidFill>
              <a:srgbClr val="9DB1CF"/>
            </a:solidFill>
            <a:ln w="9525" cmpd="sng" algn="ctr">
              <a:solidFill>
                <a:schemeClr val="tx1"/>
              </a:solidFill>
              <a:prstDash val="solid"/>
            </a:ln>
          </c:spPr>
          <c:invertIfNegative val="0"/>
          <c:dLbls>
            <c:dLbl>
              <c:idx val="0"/>
              <c:layout>
                <c:manualLayout>
                  <c:x val="0"/>
                  <c:y val="-1.5461925009663702E-3"/>
                </c:manualLayout>
              </c:layout>
              <c:numFmt formatCode="#,##0;&quot;-&quot;#,##0" sourceLinked="0"/>
              <c:spPr>
                <a:noFill/>
                <a:ln>
                  <a:noFill/>
                </a:ln>
              </c:spPr>
              <c:txPr>
                <a:bodyPr wrap="none"/>
                <a:lstStyle/>
                <a:p>
                  <a:pPr>
                    <a:defRPr kumimoji="1" lang="ja-JP"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DE45-452B-826E-42B6A2171F3E}"/>
                </c:ext>
              </c:extLst>
            </c:dLbl>
            <c:dLbl>
              <c:idx val="1"/>
              <c:layout>
                <c:manualLayout>
                  <c:x val="0"/>
                  <c:y val="-1.1596443757247777E-3"/>
                </c:manualLayout>
              </c:layout>
              <c:numFmt formatCode="#,##0;&quot;-&quot;#,##0" sourceLinked="0"/>
              <c:spPr>
                <a:noFill/>
                <a:ln>
                  <a:noFill/>
                </a:ln>
              </c:spPr>
              <c:txPr>
                <a:bodyPr wrap="none"/>
                <a:lstStyle/>
                <a:p>
                  <a:pPr>
                    <a:defRPr kumimoji="1" lang="ja-JP"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DE45-452B-826E-42B6A2171F3E}"/>
                </c:ext>
              </c:extLst>
            </c:dLbl>
            <c:spPr>
              <a:noFill/>
              <a:ln>
                <a:noFill/>
              </a:ln>
              <a:effectLst/>
            </c:spPr>
            <c:txPr>
              <a:bodyPr wrap="square" lIns="38100" tIns="19050" rIns="38100" bIns="19050" anchor="ctr">
                <a:spAutoFit/>
              </a:bodyPr>
              <a:lstStyle/>
              <a:p>
                <a:pPr>
                  <a:defRPr lang="ja-JP"/>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Sheet1!$A$3:$B$3</c:f>
              <c:numCache>
                <c:formatCode>General</c:formatCode>
                <c:ptCount val="2"/>
                <c:pt idx="0">
                  <c:v>1000</c:v>
                </c:pt>
                <c:pt idx="1">
                  <c:v>1000</c:v>
                </c:pt>
              </c:numCache>
            </c:numRef>
          </c:val>
          <c:extLst>
            <c:ext xmlns:c16="http://schemas.microsoft.com/office/drawing/2014/chart" uri="{C3380CC4-5D6E-409C-BE32-E72D297353CC}">
              <c16:uniqueId val="{00000008-DE45-452B-826E-42B6A2171F3E}"/>
            </c:ext>
          </c:extLst>
        </c:ser>
        <c:ser>
          <c:idx val="3"/>
          <c:order val="3"/>
          <c:spPr>
            <a:solidFill>
              <a:srgbClr val="D9F2D0"/>
            </a:solidFill>
            <a:ln w="9525" cmpd="sng" algn="ctr">
              <a:solidFill>
                <a:schemeClr val="tx1"/>
              </a:solidFill>
              <a:prstDash val="solid"/>
            </a:ln>
          </c:spPr>
          <c:invertIfNegative val="0"/>
          <c:dLbls>
            <c:dLbl>
              <c:idx val="1"/>
              <c:layout>
                <c:manualLayout>
                  <c:x val="0"/>
                  <c:y val="-1.1596443757247777E-3"/>
                </c:manualLayout>
              </c:layout>
              <c:numFmt formatCode="#,##0;&quot;-&quot;#,##0" sourceLinked="0"/>
              <c:spPr>
                <a:noFill/>
                <a:ln>
                  <a:noFill/>
                </a:ln>
              </c:spPr>
              <c:txPr>
                <a:bodyPr wrap="none"/>
                <a:lstStyle/>
                <a:p>
                  <a:pPr>
                    <a:defRPr kumimoji="1" lang="ja-JP"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DE45-452B-826E-42B6A2171F3E}"/>
                </c:ext>
              </c:extLst>
            </c:dLbl>
            <c:spPr>
              <a:noFill/>
              <a:ln>
                <a:noFill/>
              </a:ln>
              <a:effectLst/>
            </c:spPr>
            <c:txPr>
              <a:bodyPr wrap="square" lIns="38100" tIns="19050" rIns="38100" bIns="19050" anchor="ctr">
                <a:spAutoFit/>
              </a:bodyPr>
              <a:lstStyle/>
              <a:p>
                <a:pPr>
                  <a:defRPr lang="ja-JP"/>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Sheet1!$A$4:$B$4</c:f>
              <c:numCache>
                <c:formatCode>General</c:formatCode>
                <c:ptCount val="2"/>
                <c:pt idx="0">
                  <c:v>0</c:v>
                </c:pt>
                <c:pt idx="1">
                  <c:v>500</c:v>
                </c:pt>
              </c:numCache>
            </c:numRef>
          </c:val>
          <c:extLst>
            <c:ext xmlns:c16="http://schemas.microsoft.com/office/drawing/2014/chart" uri="{C3380CC4-5D6E-409C-BE32-E72D297353CC}">
              <c16:uniqueId val="{0000000A-DE45-452B-826E-42B6A2171F3E}"/>
            </c:ext>
          </c:extLst>
        </c:ser>
        <c:ser>
          <c:idx val="4"/>
          <c:order val="4"/>
          <c:spPr>
            <a:solidFill>
              <a:srgbClr val="275317"/>
            </a:solidFill>
            <a:ln w="9525" cmpd="sng" algn="ctr">
              <a:solidFill>
                <a:schemeClr val="tx1"/>
              </a:solidFill>
              <a:prstDash val="solid"/>
            </a:ln>
          </c:spPr>
          <c:invertIfNegative val="0"/>
          <c:dLbls>
            <c:dLbl>
              <c:idx val="1"/>
              <c:layout>
                <c:manualLayout>
                  <c:x val="0"/>
                  <c:y val="-1.1596443757247777E-3"/>
                </c:manualLayout>
              </c:layout>
              <c:numFmt formatCode="#,##0;&quot;-&quot;#,##0" sourceLinked="0"/>
              <c:spPr>
                <a:noFill/>
                <a:ln>
                  <a:noFill/>
                </a:ln>
              </c:spPr>
              <c:txPr>
                <a:bodyPr wrap="none"/>
                <a:lstStyle/>
                <a:p>
                  <a:pPr>
                    <a:defRPr kumimoji="1" lang="ja-JP"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DE45-452B-826E-42B6A2171F3E}"/>
                </c:ext>
              </c:extLst>
            </c:dLbl>
            <c:spPr>
              <a:noFill/>
              <a:ln>
                <a:noFill/>
              </a:ln>
              <a:effectLst/>
            </c:spPr>
            <c:txPr>
              <a:bodyPr wrap="square" lIns="38100" tIns="19050" rIns="38100" bIns="19050" anchor="ctr">
                <a:spAutoFit/>
              </a:bodyPr>
              <a:lstStyle/>
              <a:p>
                <a:pPr>
                  <a:defRPr lang="ja-JP"/>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Sheet1!$A$5:$B$5</c:f>
              <c:numCache>
                <c:formatCode>General</c:formatCode>
                <c:ptCount val="2"/>
                <c:pt idx="0">
                  <c:v>0</c:v>
                </c:pt>
                <c:pt idx="1">
                  <c:v>500</c:v>
                </c:pt>
              </c:numCache>
            </c:numRef>
          </c:val>
          <c:extLst>
            <c:ext xmlns:c16="http://schemas.microsoft.com/office/drawing/2014/chart" uri="{C3380CC4-5D6E-409C-BE32-E72D297353CC}">
              <c16:uniqueId val="{0000000C-DE45-452B-826E-42B6A2171F3E}"/>
            </c:ext>
          </c:extLst>
        </c:ser>
        <c:dLbls>
          <c:showLegendKey val="0"/>
          <c:showVal val="0"/>
          <c:showCatName val="0"/>
          <c:showSerName val="0"/>
          <c:showPercent val="0"/>
          <c:showBubbleSize val="0"/>
        </c:dLbls>
        <c:gapWidth val="80"/>
        <c:overlap val="100"/>
        <c:axId val="2013198959"/>
        <c:axId val="1"/>
      </c:barChart>
      <c:catAx>
        <c:axId val="2013198959"/>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txPr>
          <a:bodyPr/>
          <a:lstStyle/>
          <a:p>
            <a:pPr>
              <a:defRPr lang="ja-JP"/>
            </a:pPr>
            <a:endParaRPr lang="en-US"/>
          </a:p>
        </c:txPr>
        <c:crossAx val="1"/>
        <c:crosses val="min"/>
        <c:auto val="0"/>
        <c:lblAlgn val="ctr"/>
        <c:lblOffset val="100"/>
        <c:noMultiLvlLbl val="0"/>
      </c:catAx>
      <c:valAx>
        <c:axId val="1"/>
        <c:scaling>
          <c:orientation val="minMax"/>
          <c:max val="7000"/>
          <c:min val="0"/>
        </c:scaling>
        <c:delete val="1"/>
        <c:axPos val="l"/>
        <c:numFmt formatCode="General" sourceLinked="1"/>
        <c:majorTickMark val="out"/>
        <c:minorTickMark val="none"/>
        <c:tickLblPos val="nextTo"/>
        <c:crossAx val="2013198959"/>
        <c:crosses val="min"/>
        <c:crossBetween val="between"/>
      </c:valAx>
    </c:plotArea>
    <c:plotVisOnly val="0"/>
    <c:dispBlanksAs val="gap"/>
    <c:showDLblsOverMax val="1"/>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6725635252492762E-2"/>
          <c:y val="0.11563810665068903"/>
          <c:w val="0.96654872949501447"/>
          <c:h val="0.76872378669862196"/>
        </c:manualLayout>
      </c:layout>
      <c:barChart>
        <c:barDir val="col"/>
        <c:grouping val="stacked"/>
        <c:varyColors val="0"/>
        <c:ser>
          <c:idx val="0"/>
          <c:order val="0"/>
          <c:spPr>
            <a:solidFill>
              <a:schemeClr val="accent1"/>
            </a:solidFill>
            <a:ln>
              <a:noFill/>
            </a:ln>
          </c:spPr>
          <c:invertIfNegative val="0"/>
          <c:dLbls>
            <c:dLbl>
              <c:idx val="0"/>
              <c:layout>
                <c:manualLayout>
                  <c:x val="0"/>
                  <c:y val="-2.396644697423607E-3"/>
                </c:manualLayout>
              </c:layout>
              <c:numFmt formatCode="#,##0;&quot;-&quot;#,##0" sourceLinked="0"/>
              <c:spPr>
                <a:noFill/>
                <a:ln>
                  <a:noFill/>
                </a:ln>
              </c:spPr>
              <c:txPr>
                <a:bodyPr wrap="none"/>
                <a:lstStyle/>
                <a:p>
                  <a:pPr>
                    <a:defRPr kumimoji="1" lang="ja-JP"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6D88-4B64-85B3-F9B3BE911D59}"/>
                </c:ext>
              </c:extLst>
            </c:dLbl>
            <c:dLbl>
              <c:idx val="1"/>
              <c:layout>
                <c:manualLayout>
                  <c:x val="0"/>
                  <c:y val="-2.396644697423607E-3"/>
                </c:manualLayout>
              </c:layout>
              <c:numFmt formatCode="#,##0;&quot;-&quot;#,##0" sourceLinked="0"/>
              <c:spPr>
                <a:noFill/>
                <a:ln>
                  <a:noFill/>
                </a:ln>
              </c:spPr>
              <c:txPr>
                <a:bodyPr wrap="none"/>
                <a:lstStyle/>
                <a:p>
                  <a:pPr>
                    <a:defRPr kumimoji="1" lang="ja-JP"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6D88-4B64-85B3-F9B3BE911D59}"/>
                </c:ext>
              </c:extLst>
            </c:dLbl>
            <c:dLbl>
              <c:idx val="2"/>
              <c:layout>
                <c:manualLayout>
                  <c:x val="0"/>
                  <c:y val="-1.7974835230677051E-3"/>
                </c:manualLayout>
              </c:layout>
              <c:numFmt formatCode="#,##0;&quot;-&quot;#,##0" sourceLinked="0"/>
              <c:spPr>
                <a:noFill/>
                <a:ln>
                  <a:noFill/>
                </a:ln>
              </c:spPr>
              <c:txPr>
                <a:bodyPr wrap="none"/>
                <a:lstStyle/>
                <a:p>
                  <a:pPr>
                    <a:defRPr kumimoji="1" lang="ja-JP"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6D88-4B64-85B3-F9B3BE911D59}"/>
                </c:ext>
              </c:extLst>
            </c:dLbl>
            <c:dLbl>
              <c:idx val="3"/>
              <c:layout>
                <c:manualLayout>
                  <c:x val="0"/>
                  <c:y val="-1.7974835230677051E-3"/>
                </c:manualLayout>
              </c:layout>
              <c:numFmt formatCode="#,##0;&quot;-&quot;#,##0" sourceLinked="0"/>
              <c:spPr>
                <a:noFill/>
                <a:ln>
                  <a:noFill/>
                </a:ln>
              </c:spPr>
              <c:txPr>
                <a:bodyPr wrap="none"/>
                <a:lstStyle/>
                <a:p>
                  <a:pPr>
                    <a:defRPr kumimoji="1" lang="ja-JP"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6D88-4B64-85B3-F9B3BE911D59}"/>
                </c:ext>
              </c:extLst>
            </c:dLbl>
            <c:dLbl>
              <c:idx val="4"/>
              <c:layout>
                <c:manualLayout>
                  <c:x val="0"/>
                  <c:y val="-2.396644697423607E-3"/>
                </c:manualLayout>
              </c:layout>
              <c:numFmt formatCode="#,##0;&quot;-&quot;#,##0" sourceLinked="0"/>
              <c:spPr>
                <a:noFill/>
                <a:ln>
                  <a:noFill/>
                </a:ln>
              </c:spPr>
              <c:txPr>
                <a:bodyPr wrap="none"/>
                <a:lstStyle/>
                <a:p>
                  <a:pPr>
                    <a:defRPr kumimoji="1" lang="ja-JP" sz="1400" kern="1200">
                      <a:solidFill>
                        <a:schemeClr val="bg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6D88-4B64-85B3-F9B3BE911D59}"/>
                </c:ext>
              </c:extLst>
            </c:dLbl>
            <c:spPr>
              <a:noFill/>
              <a:ln>
                <a:noFill/>
              </a:ln>
              <a:effectLst/>
            </c:spPr>
            <c:txPr>
              <a:bodyPr wrap="square" lIns="38100" tIns="19050" rIns="38100" bIns="19050" anchor="ctr">
                <a:spAutoFit/>
              </a:bodyPr>
              <a:lstStyle/>
              <a:p>
                <a:pPr>
                  <a:defRPr lang="ja-JP"/>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Sheet1!$A$1:$E$1</c:f>
              <c:numCache>
                <c:formatCode>General</c:formatCode>
                <c:ptCount val="5"/>
                <c:pt idx="0">
                  <c:v>100</c:v>
                </c:pt>
                <c:pt idx="1">
                  <c:v>150</c:v>
                </c:pt>
                <c:pt idx="2">
                  <c:v>200</c:v>
                </c:pt>
                <c:pt idx="3">
                  <c:v>300</c:v>
                </c:pt>
                <c:pt idx="4">
                  <c:v>500</c:v>
                </c:pt>
              </c:numCache>
            </c:numRef>
          </c:val>
          <c:extLst>
            <c:ext xmlns:c16="http://schemas.microsoft.com/office/drawing/2014/chart" uri="{C3380CC4-5D6E-409C-BE32-E72D297353CC}">
              <c16:uniqueId val="{00000005-6D88-4B64-85B3-F9B3BE911D59}"/>
            </c:ext>
          </c:extLst>
        </c:ser>
        <c:dLbls>
          <c:showLegendKey val="0"/>
          <c:showVal val="0"/>
          <c:showCatName val="0"/>
          <c:showSerName val="0"/>
          <c:showPercent val="0"/>
          <c:showBubbleSize val="0"/>
        </c:dLbls>
        <c:gapWidth val="80"/>
        <c:overlap val="100"/>
        <c:axId val="1108476592"/>
        <c:axId val="1"/>
      </c:barChart>
      <c:catAx>
        <c:axId val="1108476592"/>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txPr>
          <a:bodyPr/>
          <a:lstStyle/>
          <a:p>
            <a:pPr>
              <a:defRPr lang="ja-JP"/>
            </a:pPr>
            <a:endParaRPr lang="en-US"/>
          </a:p>
        </c:txPr>
        <c:crossAx val="1"/>
        <c:crosses val="min"/>
        <c:auto val="0"/>
        <c:lblAlgn val="ctr"/>
        <c:lblOffset val="100"/>
        <c:noMultiLvlLbl val="0"/>
      </c:catAx>
      <c:valAx>
        <c:axId val="1"/>
        <c:scaling>
          <c:orientation val="minMax"/>
          <c:max val="500"/>
          <c:min val="0"/>
        </c:scaling>
        <c:delete val="1"/>
        <c:axPos val="l"/>
        <c:numFmt formatCode="General" sourceLinked="1"/>
        <c:majorTickMark val="out"/>
        <c:minorTickMark val="none"/>
        <c:tickLblPos val="nextTo"/>
        <c:crossAx val="1108476592"/>
        <c:crosses val="min"/>
        <c:crossBetween val="between"/>
      </c:valAx>
    </c:plotArea>
    <c:plotVisOnly val="0"/>
    <c:dispBlanksAs val="gap"/>
    <c:showDLblsOverMax val="1"/>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BCC9B2-4423-4C81-9AEC-0DBDD8F38B9C}" type="datetimeFigureOut">
              <a:rPr kumimoji="1" lang="ja-JP" altLang="en-US" smtClean="0"/>
              <a:t>2025/10/27</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ACF5F59B-DAE5-4FA1-8DC5-30E8FD087FF0}" type="slidenum">
              <a:rPr kumimoji="1" lang="ja-JP" altLang="en-US" smtClean="0"/>
              <a:t>‹#›</a:t>
            </a:fld>
            <a:endParaRPr kumimoji="1" lang="ja-JP" altLang="en-US"/>
          </a:p>
        </p:txBody>
      </p:sp>
    </p:spTree>
    <p:extLst>
      <p:ext uri="{BB962C8B-B14F-4D97-AF65-F5344CB8AC3E}">
        <p14:creationId xmlns:p14="http://schemas.microsoft.com/office/powerpoint/2010/main" val="8100254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3D39B-904C-B852-2418-A488EA2683B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2FF0078-C201-2131-4E6E-55D91BFF308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427C013-9FFE-B688-D378-BB2786ABFEAE}"/>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536DFB19-B50B-9D7E-1E9E-EDF15755F8CD}"/>
              </a:ext>
            </a:extLst>
          </p:cNvPr>
          <p:cNvSpPr>
            <a:spLocks noGrp="1"/>
          </p:cNvSpPr>
          <p:nvPr>
            <p:ph type="sldNum" sz="quarter" idx="5"/>
          </p:nvPr>
        </p:nvSpPr>
        <p:spPr/>
        <p:txBody>
          <a:bodyPr/>
          <a:lstStyle/>
          <a:p>
            <a:r>
              <a:rPr lang="en-US"/>
              <a:t>Notes view: </a:t>
            </a:r>
            <a:fld id="{128CEAFE-FA94-43E5-B0FF-D47E1CCDD1B4}" type="slidenum">
              <a:rPr lang="en-US" smtClean="0"/>
              <a:pPr/>
              <a:t>1</a:t>
            </a:fld>
            <a:endParaRPr lang="en-US"/>
          </a:p>
        </p:txBody>
      </p:sp>
    </p:spTree>
    <p:extLst>
      <p:ext uri="{BB962C8B-B14F-4D97-AF65-F5344CB8AC3E}">
        <p14:creationId xmlns:p14="http://schemas.microsoft.com/office/powerpoint/2010/main" val="32081955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251872-A28E-CF22-7C27-C83F9012F97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13587A2-933E-6088-B043-9311D10C33A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A3B51DE-DBBB-E494-2624-4D8FBA0C0CA7}"/>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022197F2-F22F-774C-5DCE-882B3EC251BE}"/>
              </a:ext>
            </a:extLst>
          </p:cNvPr>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13754667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869170-1F4E-8456-B948-4E6EE2EA479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D58A29C-4C8A-E71D-ECB8-25FF1B43384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C7EF5CD-574B-F839-16AE-B4164D8BA300}"/>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91602833-1E2E-6D3C-ABD2-A01B49591DF8}"/>
              </a:ext>
            </a:extLst>
          </p:cNvPr>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32164090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4F8D80-5019-1FE7-A12F-2E727F6AD97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9F4E117-1443-37C8-F916-51547F8577B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71E8D96-62A2-3868-CE21-231D0E036F3B}"/>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3B41DC50-591E-8428-2E95-900958EF1DDA}"/>
              </a:ext>
            </a:extLst>
          </p:cNvPr>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32542020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46A60C-F831-8CB3-F053-A2179E72781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AF8147D-42FF-B62B-FADE-4C7491A3B91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1CDE767-7DB4-7423-0252-E31DA072798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0261087B-915C-625D-5B4B-88490A6487F5}"/>
              </a:ext>
            </a:extLst>
          </p:cNvPr>
          <p:cNvSpPr>
            <a:spLocks noGrp="1"/>
          </p:cNvSpPr>
          <p:nvPr>
            <p:ph type="sldNum" sz="quarter" idx="5"/>
          </p:nvPr>
        </p:nvSpPr>
        <p:spPr/>
        <p:txBody>
          <a:bodyPr/>
          <a:lstStyle/>
          <a:p>
            <a:r>
              <a:rPr lang="en-US"/>
              <a:t>Notes view: </a:t>
            </a:r>
            <a:fld id="{128CEAFE-FA94-43E5-B0FF-D47E1CCDD1B4}" type="slidenum">
              <a:rPr lang="en-US" smtClean="0"/>
              <a:pPr/>
              <a:t>15</a:t>
            </a:fld>
            <a:endParaRPr lang="en-US"/>
          </a:p>
        </p:txBody>
      </p:sp>
    </p:spTree>
    <p:extLst>
      <p:ext uri="{BB962C8B-B14F-4D97-AF65-F5344CB8AC3E}">
        <p14:creationId xmlns:p14="http://schemas.microsoft.com/office/powerpoint/2010/main" val="36021369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4F2FC2-33B4-EB57-2E4C-EAC8D1919A0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B4FF35B-027E-6EAF-290D-BC446A3081B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A50346C-0755-BB0B-AA89-EA4E349A3E3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E2FA1424-8021-03C6-306B-FEB1984F306F}"/>
              </a:ext>
            </a:extLst>
          </p:cNvPr>
          <p:cNvSpPr>
            <a:spLocks noGrp="1"/>
          </p:cNvSpPr>
          <p:nvPr>
            <p:ph type="sldNum" sz="quarter" idx="5"/>
          </p:nvPr>
        </p:nvSpPr>
        <p:spPr/>
        <p:txBody>
          <a:bodyPr/>
          <a:lstStyle/>
          <a:p>
            <a:r>
              <a:rPr lang="en-US"/>
              <a:t>Notes view: </a:t>
            </a:r>
            <a:fld id="{128CEAFE-FA94-43E5-B0FF-D47E1CCDD1B4}" type="slidenum">
              <a:rPr lang="en-US" smtClean="0"/>
              <a:pPr/>
              <a:t>16</a:t>
            </a:fld>
            <a:endParaRPr lang="en-US"/>
          </a:p>
        </p:txBody>
      </p:sp>
    </p:spTree>
    <p:extLst>
      <p:ext uri="{BB962C8B-B14F-4D97-AF65-F5344CB8AC3E}">
        <p14:creationId xmlns:p14="http://schemas.microsoft.com/office/powerpoint/2010/main" val="28919232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07F920-ACA1-440B-A17A-A739CA20E22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04D7F8B-A0E2-8592-9DFF-43A235EAF06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1254A99-147B-34D9-D519-966153FACA95}"/>
              </a:ext>
            </a:extLst>
          </p:cNvPr>
          <p:cNvSpPr>
            <a:spLocks noGrp="1"/>
          </p:cNvSpPr>
          <p:nvPr>
            <p:ph type="body" idx="1"/>
          </p:nvPr>
        </p:nvSpPr>
        <p:spPr/>
        <p:txBody>
          <a:bodyPr/>
          <a:lstStyle/>
          <a:p>
            <a:pPr marL="0" indent="0">
              <a:buFont typeface="Wingdings" panose="05000000000000000000" pitchFamily="2" charset="2"/>
              <a:buNone/>
            </a:pPr>
            <a:endParaRPr lang="ja-JP" altLang="en-US"/>
          </a:p>
        </p:txBody>
      </p:sp>
      <p:sp>
        <p:nvSpPr>
          <p:cNvPr id="4" name="スライド番号プレースホルダー 3">
            <a:extLst>
              <a:ext uri="{FF2B5EF4-FFF2-40B4-BE49-F238E27FC236}">
                <a16:creationId xmlns:a16="http://schemas.microsoft.com/office/drawing/2014/main" id="{DDBFAD02-5F55-5343-D1E1-7FE8D273D3BB}"/>
              </a:ext>
            </a:extLst>
          </p:cNvPr>
          <p:cNvSpPr>
            <a:spLocks noGrp="1"/>
          </p:cNvSpPr>
          <p:nvPr>
            <p:ph type="sldNum" sz="quarter" idx="5"/>
          </p:nvPr>
        </p:nvSpPr>
        <p:spPr/>
        <p:txBody>
          <a:bodyPr/>
          <a:lstStyle/>
          <a:p>
            <a:r>
              <a:rPr lang="en-US"/>
              <a:t>Notes view: </a:t>
            </a:r>
            <a:fld id="{128CEAFE-FA94-43E5-B0FF-D47E1CCDD1B4}" type="slidenum">
              <a:rPr lang="en-US" smtClean="0"/>
              <a:pPr/>
              <a:t>17</a:t>
            </a:fld>
            <a:endParaRPr lang="en-US"/>
          </a:p>
        </p:txBody>
      </p:sp>
    </p:spTree>
    <p:extLst>
      <p:ext uri="{BB962C8B-B14F-4D97-AF65-F5344CB8AC3E}">
        <p14:creationId xmlns:p14="http://schemas.microsoft.com/office/powerpoint/2010/main" val="11309341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EFF162-5E0D-AF9D-1A46-EB61903348E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4CFA6A6-D421-56B2-FF38-CB17EFEAF64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B36AF23-7B38-1F40-8FCE-D844477CD3DC}"/>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5F27E4A3-C242-E429-6B08-0CC1510F4A3A}"/>
              </a:ext>
            </a:extLst>
          </p:cNvPr>
          <p:cNvSpPr>
            <a:spLocks noGrp="1"/>
          </p:cNvSpPr>
          <p:nvPr>
            <p:ph type="sldNum" sz="quarter" idx="5"/>
          </p:nvPr>
        </p:nvSpPr>
        <p:spPr/>
        <p:txBody>
          <a:bodyPr/>
          <a:lstStyle/>
          <a:p>
            <a:r>
              <a:rPr lang="en-US"/>
              <a:t>Notes view: </a:t>
            </a:r>
            <a:fld id="{128CEAFE-FA94-43E5-B0FF-D47E1CCDD1B4}" type="slidenum">
              <a:rPr lang="en-US" smtClean="0"/>
              <a:pPr/>
              <a:t>18</a:t>
            </a:fld>
            <a:endParaRPr lang="en-US"/>
          </a:p>
        </p:txBody>
      </p:sp>
    </p:spTree>
    <p:extLst>
      <p:ext uri="{BB962C8B-B14F-4D97-AF65-F5344CB8AC3E}">
        <p14:creationId xmlns:p14="http://schemas.microsoft.com/office/powerpoint/2010/main" val="15955147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89DEA2-1F8E-7C13-BF61-A5F65D51CA6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78FB9AC-4AF7-7DD8-3720-EE7566DA2A6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394F933-31A2-F201-A5AE-785B8453498A}"/>
              </a:ext>
            </a:extLst>
          </p:cNvPr>
          <p:cNvSpPr>
            <a:spLocks noGrp="1"/>
          </p:cNvSpPr>
          <p:nvPr>
            <p:ph type="body" idx="1"/>
          </p:nvPr>
        </p:nvSpPr>
        <p:spPr/>
        <p:txBody>
          <a:bodyPr/>
          <a:lstStyle/>
          <a:p>
            <a:pPr>
              <a:buNone/>
            </a:pPr>
            <a:endParaRPr kumimoji="1" lang="ja-JP" altLang="en-US"/>
          </a:p>
        </p:txBody>
      </p:sp>
      <p:sp>
        <p:nvSpPr>
          <p:cNvPr id="4" name="スライド番号プレースホルダー 3">
            <a:extLst>
              <a:ext uri="{FF2B5EF4-FFF2-40B4-BE49-F238E27FC236}">
                <a16:creationId xmlns:a16="http://schemas.microsoft.com/office/drawing/2014/main" id="{C07F2A47-B48C-356E-8963-F8C9119F0A9C}"/>
              </a:ext>
            </a:extLst>
          </p:cNvPr>
          <p:cNvSpPr>
            <a:spLocks noGrp="1"/>
          </p:cNvSpPr>
          <p:nvPr>
            <p:ph type="sldNum" sz="quarter" idx="5"/>
          </p:nvPr>
        </p:nvSpPr>
        <p:spPr/>
        <p:txBody>
          <a:bodyPr/>
          <a:lstStyle/>
          <a:p>
            <a:r>
              <a:rPr lang="en-US"/>
              <a:t>Notes view: </a:t>
            </a:r>
            <a:fld id="{128CEAFE-FA94-43E5-B0FF-D47E1CCDD1B4}" type="slidenum">
              <a:rPr lang="en-US" smtClean="0"/>
              <a:pPr/>
              <a:t>19</a:t>
            </a:fld>
            <a:endParaRPr lang="en-US"/>
          </a:p>
        </p:txBody>
      </p:sp>
    </p:spTree>
    <p:extLst>
      <p:ext uri="{BB962C8B-B14F-4D97-AF65-F5344CB8AC3E}">
        <p14:creationId xmlns:p14="http://schemas.microsoft.com/office/powerpoint/2010/main" val="17060345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1BCDC2-9E44-5CF7-3234-081EC6DFA14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6609365-68AC-A16A-30B8-4F5E9C390E3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E260B9F-DDD2-5B43-187F-DD8BBE7A82B0}"/>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9DC223AD-478C-705F-CE6A-8A410A0319B0}"/>
              </a:ext>
            </a:extLst>
          </p:cNvPr>
          <p:cNvSpPr>
            <a:spLocks noGrp="1"/>
          </p:cNvSpPr>
          <p:nvPr>
            <p:ph type="sldNum" sz="quarter" idx="5"/>
          </p:nvPr>
        </p:nvSpPr>
        <p:spPr/>
        <p:txBody>
          <a:bodyPr/>
          <a:lstStyle/>
          <a:p>
            <a:r>
              <a:rPr lang="en-US"/>
              <a:t>Notes view: </a:t>
            </a:r>
            <a:fld id="{128CEAFE-FA94-43E5-B0FF-D47E1CCDD1B4}" type="slidenum">
              <a:rPr lang="en-US" smtClean="0"/>
              <a:pPr/>
              <a:t>23</a:t>
            </a:fld>
            <a:endParaRPr lang="en-US"/>
          </a:p>
        </p:txBody>
      </p:sp>
    </p:spTree>
    <p:extLst>
      <p:ext uri="{BB962C8B-B14F-4D97-AF65-F5344CB8AC3E}">
        <p14:creationId xmlns:p14="http://schemas.microsoft.com/office/powerpoint/2010/main" val="26569438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E7704E-E594-7A3F-5E38-4CDF8929AE2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1EB3201-6D51-87B8-6DA5-CB88BC5CFB9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817562B-DDB8-C77B-D549-2BE0F03B75EA}"/>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BB2F4C9-BCDB-AFAB-EEC0-1A9E7B5C1013}"/>
              </a:ext>
            </a:extLst>
          </p:cNvPr>
          <p:cNvSpPr>
            <a:spLocks noGrp="1"/>
          </p:cNvSpPr>
          <p:nvPr>
            <p:ph type="sldNum" sz="quarter" idx="5"/>
          </p:nvPr>
        </p:nvSpPr>
        <p:spPr/>
        <p:txBody>
          <a:bodyPr/>
          <a:lstStyle/>
          <a:p>
            <a:r>
              <a:rPr lang="en-US"/>
              <a:t>Notes view: </a:t>
            </a:r>
            <a:fld id="{128CEAFE-FA94-43E5-B0FF-D47E1CCDD1B4}" type="slidenum">
              <a:rPr lang="en-US" smtClean="0"/>
              <a:pPr/>
              <a:t>24</a:t>
            </a:fld>
            <a:endParaRPr lang="en-US"/>
          </a:p>
        </p:txBody>
      </p:sp>
    </p:spTree>
    <p:extLst>
      <p:ext uri="{BB962C8B-B14F-4D97-AF65-F5344CB8AC3E}">
        <p14:creationId xmlns:p14="http://schemas.microsoft.com/office/powerpoint/2010/main" val="3088514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2</a:t>
            </a:fld>
            <a:endParaRPr kumimoji="1" lang="ja-JP" altLang="en-US"/>
          </a:p>
        </p:txBody>
      </p:sp>
    </p:spTree>
    <p:extLst>
      <p:ext uri="{BB962C8B-B14F-4D97-AF65-F5344CB8AC3E}">
        <p14:creationId xmlns:p14="http://schemas.microsoft.com/office/powerpoint/2010/main" val="38681175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26</a:t>
            </a:fld>
            <a:endParaRPr kumimoji="1" lang="ja-JP" altLang="en-US"/>
          </a:p>
        </p:txBody>
      </p:sp>
    </p:spTree>
    <p:extLst>
      <p:ext uri="{BB962C8B-B14F-4D97-AF65-F5344CB8AC3E}">
        <p14:creationId xmlns:p14="http://schemas.microsoft.com/office/powerpoint/2010/main" val="24793645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28</a:t>
            </a:fld>
            <a:endParaRPr lang="en-US"/>
          </a:p>
        </p:txBody>
      </p:sp>
    </p:spTree>
    <p:extLst>
      <p:ext uri="{BB962C8B-B14F-4D97-AF65-F5344CB8AC3E}">
        <p14:creationId xmlns:p14="http://schemas.microsoft.com/office/powerpoint/2010/main" val="11940670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34116230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A9AEC-95AE-E6FC-E9E4-EF82D36A885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398AE72-D182-E79A-0C18-5BAEA347166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BA73C78-A8E6-C8BF-7ECF-33751501A362}"/>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AB65450-4164-B29E-DE65-858E760A6011}"/>
              </a:ext>
            </a:extLst>
          </p:cNvPr>
          <p:cNvSpPr>
            <a:spLocks noGrp="1"/>
          </p:cNvSpPr>
          <p:nvPr>
            <p:ph type="sldNum" sz="quarter" idx="5"/>
          </p:nvPr>
        </p:nvSpPr>
        <p:spPr/>
        <p:txBody>
          <a:bodyPr/>
          <a:lstStyle/>
          <a:p>
            <a:r>
              <a:rPr lang="en-US"/>
              <a:t>Notes view: </a:t>
            </a:r>
            <a:fld id="{128CEAFE-FA94-43E5-B0FF-D47E1CCDD1B4}" type="slidenum">
              <a:rPr lang="en-US" smtClean="0"/>
              <a:pPr/>
              <a:t>30</a:t>
            </a:fld>
            <a:endParaRPr lang="en-US"/>
          </a:p>
        </p:txBody>
      </p:sp>
    </p:spTree>
    <p:extLst>
      <p:ext uri="{BB962C8B-B14F-4D97-AF65-F5344CB8AC3E}">
        <p14:creationId xmlns:p14="http://schemas.microsoft.com/office/powerpoint/2010/main" val="33922767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31</a:t>
            </a:fld>
            <a:endParaRPr lang="en-US"/>
          </a:p>
        </p:txBody>
      </p:sp>
    </p:spTree>
    <p:extLst>
      <p:ext uri="{BB962C8B-B14F-4D97-AF65-F5344CB8AC3E}">
        <p14:creationId xmlns:p14="http://schemas.microsoft.com/office/powerpoint/2010/main" val="32231107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kumimoji="1" lang="ja-JP" altLang="en-US">
              <a:solidFill>
                <a:srgbClr val="FF0000"/>
              </a:solidFill>
            </a:endParaRPr>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32</a:t>
            </a:fld>
            <a:endParaRPr kumimoji="1" lang="ja-JP" altLang="en-US"/>
          </a:p>
        </p:txBody>
      </p:sp>
    </p:spTree>
    <p:extLst>
      <p:ext uri="{BB962C8B-B14F-4D97-AF65-F5344CB8AC3E}">
        <p14:creationId xmlns:p14="http://schemas.microsoft.com/office/powerpoint/2010/main" val="3154171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35</a:t>
            </a:fld>
            <a:endParaRPr lang="en-US"/>
          </a:p>
        </p:txBody>
      </p:sp>
    </p:spTree>
    <p:extLst>
      <p:ext uri="{BB962C8B-B14F-4D97-AF65-F5344CB8AC3E}">
        <p14:creationId xmlns:p14="http://schemas.microsoft.com/office/powerpoint/2010/main" val="540358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36</a:t>
            </a:fld>
            <a:endParaRPr lang="en-US"/>
          </a:p>
        </p:txBody>
      </p:sp>
    </p:spTree>
    <p:extLst>
      <p:ext uri="{BB962C8B-B14F-4D97-AF65-F5344CB8AC3E}">
        <p14:creationId xmlns:p14="http://schemas.microsoft.com/office/powerpoint/2010/main" val="7460307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37</a:t>
            </a:fld>
            <a:endParaRPr lang="en-US"/>
          </a:p>
        </p:txBody>
      </p:sp>
    </p:spTree>
    <p:extLst>
      <p:ext uri="{BB962C8B-B14F-4D97-AF65-F5344CB8AC3E}">
        <p14:creationId xmlns:p14="http://schemas.microsoft.com/office/powerpoint/2010/main" val="16132304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4B479E-E3E9-F8AE-6773-1A23CE2DF90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EC735B7-29E0-84D2-A3D2-90F9A9691CB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AE7E18D-CD06-4299-7977-EE2F40EF32B7}"/>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0BDAE1B-FBB1-F570-C27D-62A46CC369BC}"/>
              </a:ext>
            </a:extLst>
          </p:cNvPr>
          <p:cNvSpPr>
            <a:spLocks noGrp="1"/>
          </p:cNvSpPr>
          <p:nvPr>
            <p:ph type="sldNum" sz="quarter" idx="5"/>
          </p:nvPr>
        </p:nvSpPr>
        <p:spPr/>
        <p:txBody>
          <a:bodyPr/>
          <a:lstStyle/>
          <a:p>
            <a:r>
              <a:rPr lang="en-US"/>
              <a:t>Notes view: </a:t>
            </a:r>
            <a:fld id="{128CEAFE-FA94-43E5-B0FF-D47E1CCDD1B4}" type="slidenum">
              <a:rPr lang="en-US" smtClean="0"/>
              <a:pPr/>
              <a:t>38</a:t>
            </a:fld>
            <a:endParaRPr lang="en-US"/>
          </a:p>
        </p:txBody>
      </p:sp>
    </p:spTree>
    <p:extLst>
      <p:ext uri="{BB962C8B-B14F-4D97-AF65-F5344CB8AC3E}">
        <p14:creationId xmlns:p14="http://schemas.microsoft.com/office/powerpoint/2010/main" val="1900794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8B5EC-4DA2-D29E-89E6-AFF0E76D30D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F535D58-C94E-F7D7-CCB9-2B7077679A4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20DEE76-1550-9D51-B9E8-A8F18D5FE852}"/>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87C2BE37-3E43-D675-E418-2A86AF9E3040}"/>
              </a:ext>
            </a:extLst>
          </p:cNvPr>
          <p:cNvSpPr>
            <a:spLocks noGrp="1"/>
          </p:cNvSpPr>
          <p:nvPr>
            <p:ph type="sldNum" sz="quarter" idx="5"/>
          </p:nvPr>
        </p:nvSpPr>
        <p:spPr/>
        <p:txBody>
          <a:bodyPr/>
          <a:lstStyle/>
          <a:p>
            <a:r>
              <a:rPr lang="en-US"/>
              <a:t>Notes view: </a:t>
            </a:r>
            <a:fld id="{128CEAFE-FA94-43E5-B0FF-D47E1CCDD1B4}" type="slidenum">
              <a:rPr lang="en-US" smtClean="0"/>
              <a:pPr/>
              <a:t>4</a:t>
            </a:fld>
            <a:endParaRPr lang="en-US"/>
          </a:p>
        </p:txBody>
      </p:sp>
    </p:spTree>
    <p:extLst>
      <p:ext uri="{BB962C8B-B14F-4D97-AF65-F5344CB8AC3E}">
        <p14:creationId xmlns:p14="http://schemas.microsoft.com/office/powerpoint/2010/main" val="21534811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F16177-3864-9304-1F62-5853131971C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EE1E41B-41F0-4E02-5E5F-640D87B55E1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B07B23B-549D-C565-9B20-2F2870BE7002}"/>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57CB708-323F-6B2C-1937-51066E4C1940}"/>
              </a:ext>
            </a:extLst>
          </p:cNvPr>
          <p:cNvSpPr>
            <a:spLocks noGrp="1"/>
          </p:cNvSpPr>
          <p:nvPr>
            <p:ph type="sldNum" sz="quarter" idx="5"/>
          </p:nvPr>
        </p:nvSpPr>
        <p:spPr/>
        <p:txBody>
          <a:bodyPr/>
          <a:lstStyle/>
          <a:p>
            <a:r>
              <a:rPr lang="en-US"/>
              <a:t>Notes view: </a:t>
            </a:r>
            <a:fld id="{128CEAFE-FA94-43E5-B0FF-D47E1CCDD1B4}" type="slidenum">
              <a:rPr lang="en-US" smtClean="0"/>
              <a:pPr/>
              <a:t>39</a:t>
            </a:fld>
            <a:endParaRPr lang="en-US"/>
          </a:p>
        </p:txBody>
      </p:sp>
    </p:spTree>
    <p:extLst>
      <p:ext uri="{BB962C8B-B14F-4D97-AF65-F5344CB8AC3E}">
        <p14:creationId xmlns:p14="http://schemas.microsoft.com/office/powerpoint/2010/main" val="30476297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ADB990-E572-347D-2285-EA6E7AD803D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97A3181-579C-118C-5733-9C8F16A1254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1BB5C4B-9E4A-B7CD-1234-2F04477243B5}"/>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51FE961-F3E4-60D5-AB00-BFC27C4D1F2D}"/>
              </a:ext>
            </a:extLst>
          </p:cNvPr>
          <p:cNvSpPr>
            <a:spLocks noGrp="1"/>
          </p:cNvSpPr>
          <p:nvPr>
            <p:ph type="sldNum" sz="quarter" idx="5"/>
          </p:nvPr>
        </p:nvSpPr>
        <p:spPr/>
        <p:txBody>
          <a:bodyPr/>
          <a:lstStyle/>
          <a:p>
            <a:r>
              <a:rPr lang="en-US"/>
              <a:t>Notes view: </a:t>
            </a:r>
            <a:fld id="{128CEAFE-FA94-43E5-B0FF-D47E1CCDD1B4}" type="slidenum">
              <a:rPr lang="en-US" smtClean="0"/>
              <a:pPr/>
              <a:t>40</a:t>
            </a:fld>
            <a:endParaRPr lang="en-US"/>
          </a:p>
        </p:txBody>
      </p:sp>
    </p:spTree>
    <p:extLst>
      <p:ext uri="{BB962C8B-B14F-4D97-AF65-F5344CB8AC3E}">
        <p14:creationId xmlns:p14="http://schemas.microsoft.com/office/powerpoint/2010/main" val="38491199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2406F4-50A5-0DB3-B88E-CAADFC272D2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AF58A4C-B3BC-AD16-2DF2-1932E27E58C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4C955C4-720D-7593-9D09-A1E0F7D2034E}"/>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A5106B8-DC3B-DAF3-B93A-7DE6F74143AC}"/>
              </a:ext>
            </a:extLst>
          </p:cNvPr>
          <p:cNvSpPr>
            <a:spLocks noGrp="1"/>
          </p:cNvSpPr>
          <p:nvPr>
            <p:ph type="sldNum" sz="quarter" idx="5"/>
          </p:nvPr>
        </p:nvSpPr>
        <p:spPr/>
        <p:txBody>
          <a:bodyPr/>
          <a:lstStyle/>
          <a:p>
            <a:r>
              <a:rPr lang="en-US"/>
              <a:t>Notes view: </a:t>
            </a:r>
            <a:fld id="{128CEAFE-FA94-43E5-B0FF-D47E1CCDD1B4}" type="slidenum">
              <a:rPr lang="en-US" smtClean="0"/>
              <a:pPr/>
              <a:t>41</a:t>
            </a:fld>
            <a:endParaRPr lang="en-US"/>
          </a:p>
        </p:txBody>
      </p:sp>
    </p:spTree>
    <p:extLst>
      <p:ext uri="{BB962C8B-B14F-4D97-AF65-F5344CB8AC3E}">
        <p14:creationId xmlns:p14="http://schemas.microsoft.com/office/powerpoint/2010/main" val="39992405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B76DA6-6DCB-62D1-6B37-CF5B63CA33D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221902F-F020-306C-4906-CDFA7F2B4EB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ACADEFC-945E-C580-C608-1A5EE4C0BF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269758B-66DB-E07A-2F6E-893E431671BB}"/>
              </a:ext>
            </a:extLst>
          </p:cNvPr>
          <p:cNvSpPr>
            <a:spLocks noGrp="1"/>
          </p:cNvSpPr>
          <p:nvPr>
            <p:ph type="sldNum" sz="quarter" idx="5"/>
          </p:nvPr>
        </p:nvSpPr>
        <p:spPr/>
        <p:txBody>
          <a:bodyPr/>
          <a:lstStyle/>
          <a:p>
            <a:r>
              <a:rPr lang="en-US"/>
              <a:t>Notes view: </a:t>
            </a:r>
            <a:fld id="{128CEAFE-FA94-43E5-B0FF-D47E1CCDD1B4}" type="slidenum">
              <a:rPr lang="en-US" smtClean="0"/>
              <a:pPr/>
              <a:t>42</a:t>
            </a:fld>
            <a:endParaRPr lang="en-US"/>
          </a:p>
        </p:txBody>
      </p:sp>
    </p:spTree>
    <p:extLst>
      <p:ext uri="{BB962C8B-B14F-4D97-AF65-F5344CB8AC3E}">
        <p14:creationId xmlns:p14="http://schemas.microsoft.com/office/powerpoint/2010/main" val="31784481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665661-8599-844E-92E8-024FAB935FC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0FF61BB-6107-4CE9-D76B-986B7BE0BD8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64671FD-8669-8D88-D2A7-7D1CCDD8FA97}"/>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DAF00EDE-0522-FB45-B62C-F800251B5840}"/>
              </a:ext>
            </a:extLst>
          </p:cNvPr>
          <p:cNvSpPr>
            <a:spLocks noGrp="1"/>
          </p:cNvSpPr>
          <p:nvPr>
            <p:ph type="sldNum" sz="quarter" idx="5"/>
          </p:nvPr>
        </p:nvSpPr>
        <p:spPr/>
        <p:txBody>
          <a:bodyPr/>
          <a:lstStyle/>
          <a:p>
            <a:r>
              <a:rPr lang="en-US"/>
              <a:t>Notes view: </a:t>
            </a:r>
            <a:fld id="{128CEAFE-FA94-43E5-B0FF-D47E1CCDD1B4}" type="slidenum">
              <a:rPr lang="en-US" smtClean="0"/>
              <a:pPr/>
              <a:t>43</a:t>
            </a:fld>
            <a:endParaRPr lang="en-US"/>
          </a:p>
        </p:txBody>
      </p:sp>
    </p:spTree>
    <p:extLst>
      <p:ext uri="{BB962C8B-B14F-4D97-AF65-F5344CB8AC3E}">
        <p14:creationId xmlns:p14="http://schemas.microsoft.com/office/powerpoint/2010/main" val="16722859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44</a:t>
            </a:fld>
            <a:endParaRPr kumimoji="1" lang="ja-JP" altLang="en-US"/>
          </a:p>
        </p:txBody>
      </p:sp>
    </p:spTree>
    <p:extLst>
      <p:ext uri="{BB962C8B-B14F-4D97-AF65-F5344CB8AC3E}">
        <p14:creationId xmlns:p14="http://schemas.microsoft.com/office/powerpoint/2010/main" val="262768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094667-FE80-4438-1A1D-7351B4FA9D8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F3F6CF5-4DE9-05A9-BE74-CDCE47169FD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B325556-DAAB-6ADA-D10C-530FCD3C4A40}"/>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A20BE7BB-6C79-F2FC-647A-C947BED6369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29121164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428CB3-FBB0-4B1B-85BF-EC3BC41253A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976DFF9-1D35-4057-919D-5BB5170DD13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BF27894-7910-9245-2ABE-116DED972D0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F58B6D05-9608-EFC6-FFB6-DE05A616AFE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235617672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212F36-8E88-01B5-7F1A-A2713C70A29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C0A859-5B61-AA51-D988-375E798C3C2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99A06A-8D44-C1BB-FC55-F38A38D136F3}"/>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07A64D27-7FA1-0B94-0060-DCDB942FF5CE}"/>
              </a:ext>
            </a:extLst>
          </p:cNvPr>
          <p:cNvSpPr>
            <a:spLocks noGrp="1"/>
          </p:cNvSpPr>
          <p:nvPr>
            <p:ph type="sldNum" sz="quarter" idx="5"/>
          </p:nvPr>
        </p:nvSpPr>
        <p:spPr/>
        <p:txBody>
          <a:bodyPr/>
          <a:lstStyle/>
          <a:p>
            <a:r>
              <a:rPr lang="en-US"/>
              <a:t>Notes view: </a:t>
            </a:r>
            <a:fld id="{128CEAFE-FA94-43E5-B0FF-D47E1CCDD1B4}" type="slidenum">
              <a:rPr lang="en-US" smtClean="0"/>
              <a:pPr/>
              <a:t>47</a:t>
            </a:fld>
            <a:endParaRPr lang="en-US"/>
          </a:p>
        </p:txBody>
      </p:sp>
    </p:spTree>
    <p:extLst>
      <p:ext uri="{BB962C8B-B14F-4D97-AF65-F5344CB8AC3E}">
        <p14:creationId xmlns:p14="http://schemas.microsoft.com/office/powerpoint/2010/main" val="192423113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48</a:t>
            </a:fld>
            <a:endParaRPr kumimoji="1" lang="ja-JP" altLang="en-US"/>
          </a:p>
        </p:txBody>
      </p:sp>
    </p:spTree>
    <p:extLst>
      <p:ext uri="{BB962C8B-B14F-4D97-AF65-F5344CB8AC3E}">
        <p14:creationId xmlns:p14="http://schemas.microsoft.com/office/powerpoint/2010/main" val="408653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6</a:t>
            </a:fld>
            <a:endParaRPr lang="en-US"/>
          </a:p>
        </p:txBody>
      </p:sp>
    </p:spTree>
    <p:extLst>
      <p:ext uri="{BB962C8B-B14F-4D97-AF65-F5344CB8AC3E}">
        <p14:creationId xmlns:p14="http://schemas.microsoft.com/office/powerpoint/2010/main" val="192147636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BF166A-B0E0-39BB-4D4F-F72EE43C35B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2A79C79-0926-F8D3-8F40-B1D61911394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E27C9BB-AB6C-8A0D-973C-F7EA52189179}"/>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87A71977-0395-04FA-2ACD-F29E8BFBE2B0}"/>
              </a:ext>
            </a:extLst>
          </p:cNvPr>
          <p:cNvSpPr>
            <a:spLocks noGrp="1"/>
          </p:cNvSpPr>
          <p:nvPr>
            <p:ph type="sldNum" sz="quarter" idx="5"/>
          </p:nvPr>
        </p:nvSpPr>
        <p:spPr/>
        <p:txBody>
          <a:bodyPr/>
          <a:lstStyle/>
          <a:p>
            <a:r>
              <a:rPr lang="en-US"/>
              <a:t>Notes view: </a:t>
            </a:r>
            <a:fld id="{128CEAFE-FA94-43E5-B0FF-D47E1CCDD1B4}" type="slidenum">
              <a:rPr lang="en-US" smtClean="0"/>
              <a:pPr/>
              <a:t>50</a:t>
            </a:fld>
            <a:endParaRPr lang="en-US"/>
          </a:p>
        </p:txBody>
      </p:sp>
    </p:spTree>
    <p:extLst>
      <p:ext uri="{BB962C8B-B14F-4D97-AF65-F5344CB8AC3E}">
        <p14:creationId xmlns:p14="http://schemas.microsoft.com/office/powerpoint/2010/main" val="121317349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3D89B7-FA81-416F-B355-42AE37FAA8A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A4ADF20-77F7-F9F3-3047-28021378167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AF04F4A-DD56-DE97-6B28-1D78CC4DF6D9}"/>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667E9558-9F4A-B144-64CB-7B2CB26C05A6}"/>
              </a:ext>
            </a:extLst>
          </p:cNvPr>
          <p:cNvSpPr>
            <a:spLocks noGrp="1"/>
          </p:cNvSpPr>
          <p:nvPr>
            <p:ph type="sldNum" sz="quarter" idx="5"/>
          </p:nvPr>
        </p:nvSpPr>
        <p:spPr/>
        <p:txBody>
          <a:bodyPr/>
          <a:lstStyle/>
          <a:p>
            <a:r>
              <a:rPr lang="en-US"/>
              <a:t>Notes view: </a:t>
            </a:r>
            <a:fld id="{128CEAFE-FA94-43E5-B0FF-D47E1CCDD1B4}" type="slidenum">
              <a:rPr lang="en-US" smtClean="0"/>
              <a:pPr/>
              <a:t>51</a:t>
            </a:fld>
            <a:endParaRPr lang="en-US"/>
          </a:p>
        </p:txBody>
      </p:sp>
    </p:spTree>
    <p:extLst>
      <p:ext uri="{BB962C8B-B14F-4D97-AF65-F5344CB8AC3E}">
        <p14:creationId xmlns:p14="http://schemas.microsoft.com/office/powerpoint/2010/main" val="352996505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53</a:t>
            </a:fld>
            <a:endParaRPr lang="en-US"/>
          </a:p>
        </p:txBody>
      </p:sp>
    </p:spTree>
    <p:extLst>
      <p:ext uri="{BB962C8B-B14F-4D97-AF65-F5344CB8AC3E}">
        <p14:creationId xmlns:p14="http://schemas.microsoft.com/office/powerpoint/2010/main" val="283042271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54</a:t>
            </a:fld>
            <a:endParaRPr lang="en-US"/>
          </a:p>
        </p:txBody>
      </p:sp>
    </p:spTree>
    <p:extLst>
      <p:ext uri="{BB962C8B-B14F-4D97-AF65-F5344CB8AC3E}">
        <p14:creationId xmlns:p14="http://schemas.microsoft.com/office/powerpoint/2010/main" val="170196483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55</a:t>
            </a:fld>
            <a:endParaRPr lang="en-US"/>
          </a:p>
        </p:txBody>
      </p:sp>
    </p:spTree>
    <p:extLst>
      <p:ext uri="{BB962C8B-B14F-4D97-AF65-F5344CB8AC3E}">
        <p14:creationId xmlns:p14="http://schemas.microsoft.com/office/powerpoint/2010/main" val="25257131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F32CBD-204E-9C33-EA54-90315CFB232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53C6B3C-7AC0-21BC-EE58-184168E122E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094FA76-7834-683E-6FD4-6A8A97AA87B1}"/>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5F4ED7DF-913F-6B34-5479-C70C0A381663}"/>
              </a:ext>
            </a:extLst>
          </p:cNvPr>
          <p:cNvSpPr>
            <a:spLocks noGrp="1"/>
          </p:cNvSpPr>
          <p:nvPr>
            <p:ph type="sldNum" sz="quarter" idx="5"/>
          </p:nvPr>
        </p:nvSpPr>
        <p:spPr/>
        <p:txBody>
          <a:bodyPr/>
          <a:lstStyle/>
          <a:p>
            <a:r>
              <a:rPr lang="en-US"/>
              <a:t>Notes view: </a:t>
            </a:r>
            <a:fld id="{128CEAFE-FA94-43E5-B0FF-D47E1CCDD1B4}" type="slidenum">
              <a:rPr lang="en-US" smtClean="0"/>
              <a:pPr/>
              <a:t>57</a:t>
            </a:fld>
            <a:endParaRPr lang="en-US"/>
          </a:p>
        </p:txBody>
      </p:sp>
    </p:spTree>
    <p:extLst>
      <p:ext uri="{BB962C8B-B14F-4D97-AF65-F5344CB8AC3E}">
        <p14:creationId xmlns:p14="http://schemas.microsoft.com/office/powerpoint/2010/main" val="15342084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B9837A-C685-33B7-36FD-8F6B4AF247E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854A355-7D3C-AF9D-6B17-F531C3BB565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9C9B40C-ABB4-9B4A-5AFB-C4DC03136EA7}"/>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D2567690-A1D8-8F88-62FA-6BCD8E69D814}"/>
              </a:ext>
            </a:extLst>
          </p:cNvPr>
          <p:cNvSpPr>
            <a:spLocks noGrp="1"/>
          </p:cNvSpPr>
          <p:nvPr>
            <p:ph type="sldNum" sz="quarter" idx="5"/>
          </p:nvPr>
        </p:nvSpPr>
        <p:spPr/>
        <p:txBody>
          <a:bodyPr/>
          <a:lstStyle/>
          <a:p>
            <a:r>
              <a:rPr lang="en-US"/>
              <a:t>Notes view: </a:t>
            </a:r>
            <a:fld id="{128CEAFE-FA94-43E5-B0FF-D47E1CCDD1B4}" type="slidenum">
              <a:rPr lang="en-US" smtClean="0"/>
              <a:pPr/>
              <a:t>7</a:t>
            </a:fld>
            <a:endParaRPr lang="en-US"/>
          </a:p>
        </p:txBody>
      </p:sp>
    </p:spTree>
    <p:extLst>
      <p:ext uri="{BB962C8B-B14F-4D97-AF65-F5344CB8AC3E}">
        <p14:creationId xmlns:p14="http://schemas.microsoft.com/office/powerpoint/2010/main" val="35968684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730738-B107-55C2-B828-11B97A2EEE4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BE50B28-5CA4-A0B6-1336-D9FCCA2BDBE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039509A-B9F1-0035-94B8-9BD83923246C}"/>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3B37A462-B7FE-6649-A57D-EDFDA1A625D5}"/>
              </a:ext>
            </a:extLst>
          </p:cNvPr>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1027752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E12C08-B00C-4CAA-5C2A-18DE22404BD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6251770-B364-7883-6647-62216DFE187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AC69711-B15E-C31E-A7A3-191878BDAAA1}"/>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A8CB65CF-C1AE-9FE4-8BA0-FA02624CD943}"/>
              </a:ext>
            </a:extLst>
          </p:cNvPr>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29245072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41349302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93BD0F-9519-0117-5C62-F2B09086083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99EA476-1970-B9B1-179E-1BF7DEF09A7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14A56A-7763-50C2-57BA-BA2AA0DD73F6}"/>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2FAAE594-C599-7EAA-C8C4-91EBFE7CEA8E}"/>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2524973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D8679E-D6BD-1C10-6F70-9CE84319A5C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19F514B-AE1A-8A16-EF59-23D5211941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TextBox 6">
            <a:extLst>
              <a:ext uri="{FF2B5EF4-FFF2-40B4-BE49-F238E27FC236}">
                <a16:creationId xmlns:a16="http://schemas.microsoft.com/office/drawing/2014/main" id="{9568C680-7D28-7851-248D-C6717E24B2D8}"/>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785809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a:xfrm>
            <a:off x="838200" y="6356350"/>
            <a:ext cx="2743200" cy="365125"/>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
        <p:nvSpPr>
          <p:cNvPr id="2" name="TextBox 6">
            <a:extLst>
              <a:ext uri="{FF2B5EF4-FFF2-40B4-BE49-F238E27FC236}">
                <a16:creationId xmlns:a16="http://schemas.microsoft.com/office/drawing/2014/main" id="{D37878C8-F4CD-D546-274C-537EB8C7C68F}"/>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8749793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F764C6-CAEC-A3AA-2B53-B1A2F18A1F0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FBAB775-77FB-616E-065F-96AA2247F2B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TextBox 6">
            <a:extLst>
              <a:ext uri="{FF2B5EF4-FFF2-40B4-BE49-F238E27FC236}">
                <a16:creationId xmlns:a16="http://schemas.microsoft.com/office/drawing/2014/main" id="{4948B663-0AEE-B356-A67A-75A5687EBA7D}"/>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43625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DF61C5-4BA7-AD42-7DAD-50735DBFD78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5A32840-5C4E-A977-56AA-F482B2D02FB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7" name="TextBox 6">
            <a:extLst>
              <a:ext uri="{FF2B5EF4-FFF2-40B4-BE49-F238E27FC236}">
                <a16:creationId xmlns:a16="http://schemas.microsoft.com/office/drawing/2014/main" id="{FB641D74-A453-C720-7AC8-8E2A148C1700}"/>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248371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8C6028-CCD4-C63B-850F-BD034A271F1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A4477B2-1B8D-585C-6E66-DE8B56E58BA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22C08F7-1CEF-0471-D2BB-784633F4D90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TextBox 6">
            <a:extLst>
              <a:ext uri="{FF2B5EF4-FFF2-40B4-BE49-F238E27FC236}">
                <a16:creationId xmlns:a16="http://schemas.microsoft.com/office/drawing/2014/main" id="{854C7C0F-3432-6779-8102-3943D058895C}"/>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790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4D6C30-A5C6-7F0B-910C-1289D7E8673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56E9CE2-8210-7F71-C886-18B74CABA3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F11651D-1A51-850B-E8CE-2057D326BF0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DE5BF30-43EE-77E9-90E9-3A84D73E52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60A2125-9239-65F6-8F57-4AA577ABA28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 name="TextBox 6">
            <a:extLst>
              <a:ext uri="{FF2B5EF4-FFF2-40B4-BE49-F238E27FC236}">
                <a16:creationId xmlns:a16="http://schemas.microsoft.com/office/drawing/2014/main" id="{EDF2D552-B6AA-ED51-ACB4-E1E71D415201}"/>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606028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44560A-C0EC-1657-2BBE-FB7F739ACF46}"/>
              </a:ext>
            </a:extLst>
          </p:cNvPr>
          <p:cNvSpPr>
            <a:spLocks noGrp="1"/>
          </p:cNvSpPr>
          <p:nvPr>
            <p:ph type="title"/>
          </p:nvPr>
        </p:nvSpPr>
        <p:spPr/>
        <p:txBody>
          <a:bodyPr/>
          <a:lstStyle/>
          <a:p>
            <a:r>
              <a:rPr kumimoji="1" lang="ja-JP" altLang="en-US"/>
              <a:t>マスター タイトルの書式設定</a:t>
            </a:r>
          </a:p>
        </p:txBody>
      </p:sp>
      <p:sp>
        <p:nvSpPr>
          <p:cNvPr id="6" name="TextBox 6">
            <a:extLst>
              <a:ext uri="{FF2B5EF4-FFF2-40B4-BE49-F238E27FC236}">
                <a16:creationId xmlns:a16="http://schemas.microsoft.com/office/drawing/2014/main" id="{CA298FCF-1464-B293-C56F-A50F08C064A3}"/>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834419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TextBox 6">
            <a:extLst>
              <a:ext uri="{FF2B5EF4-FFF2-40B4-BE49-F238E27FC236}">
                <a16:creationId xmlns:a16="http://schemas.microsoft.com/office/drawing/2014/main" id="{77C8AA6E-D5AB-A974-DDE5-7D2E68669052}"/>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353426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１">
    <p:bg bwMode="blackWhite">
      <p:bgPr>
        <a:solidFill>
          <a:schemeClr val="bg2">
            <a:lumMod val="90000"/>
          </a:schemeClr>
        </a:solidFill>
        <a:effectLst/>
      </p:bgPr>
    </p:bg>
    <p:spTree>
      <p:nvGrpSpPr>
        <p:cNvPr id="1" name=""/>
        <p:cNvGrpSpPr/>
        <p:nvPr/>
      </p:nvGrpSpPr>
      <p:grpSpPr>
        <a:xfrm>
          <a:off x="0" y="0"/>
          <a:ext cx="0" cy="0"/>
          <a:chOff x="0" y="0"/>
          <a:chExt cx="0" cy="0"/>
        </a:xfrm>
      </p:grpSpPr>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ysClr val="windowText" lastClr="000000"/>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tx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2" name="TextBox 6">
            <a:extLst>
              <a:ext uri="{FF2B5EF4-FFF2-40B4-BE49-F238E27FC236}">
                <a16:creationId xmlns:a16="http://schemas.microsoft.com/office/drawing/2014/main" id="{0FD9AE7B-E2E4-2822-D4DD-E6B45C3782D9}"/>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2924285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２">
    <p:bg>
      <p:bgPr>
        <a:solidFill>
          <a:schemeClr val="bg2">
            <a:lumMod val="90000"/>
          </a:schemeClr>
        </a:solidFill>
        <a:effectLst/>
      </p:bgPr>
    </p:bg>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id="{E2E9F9B5-BF99-1AA6-05D0-869E4D5558F4}"/>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0763293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1A44846E-0D35-DFE5-AE7D-DA58821E5598}"/>
              </a:ext>
            </a:extLst>
          </p:cNvPr>
          <p:cNvGraphicFramePr>
            <a:graphicFrameLocks noChangeAspect="1"/>
          </p:cNvGraphicFramePr>
          <p:nvPr userDrawn="1">
            <p:custDataLst>
              <p:tags r:id="rId12"/>
            </p:custDataLst>
            <p:extLst>
              <p:ext uri="{D42A27DB-BD31-4B8C-83A1-F6EECF244321}">
                <p14:modId xmlns:p14="http://schemas.microsoft.com/office/powerpoint/2010/main" val="8410501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3" imgW="561" imgH="561" progId="TCLayout.ActiveDocument.1">
                  <p:embed/>
                </p:oleObj>
              </mc:Choice>
              <mc:Fallback>
                <p:oleObj name="think-cellスライド" r:id="rId13" imgW="561" imgH="561" progId="TCLayout.ActiveDocument.1">
                  <p:embed/>
                  <p:pic>
                    <p:nvPicPr>
                      <p:cNvPr id="8" name="think-cell data - do not delete" hidden="1">
                        <a:extLst>
                          <a:ext uri="{FF2B5EF4-FFF2-40B4-BE49-F238E27FC236}">
                            <a16:creationId xmlns:a16="http://schemas.microsoft.com/office/drawing/2014/main" id="{1A44846E-0D35-DFE5-AE7D-DA58821E5598}"/>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タイトル プレースホルダー 1">
            <a:extLst>
              <a:ext uri="{FF2B5EF4-FFF2-40B4-BE49-F238E27FC236}">
                <a16:creationId xmlns:a16="http://schemas.microsoft.com/office/drawing/2014/main" id="{2BCFCE14-8355-4070-C355-4FEDC25574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80FD521-B34A-5038-C9D6-B5ACCBF788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9" name="TextBox 6">
            <a:extLst>
              <a:ext uri="{FF2B5EF4-FFF2-40B4-BE49-F238E27FC236}">
                <a16:creationId xmlns:a16="http://schemas.microsoft.com/office/drawing/2014/main" id="{0068829E-0299-5343-1034-18ECBBC88A1B}"/>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136864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0.xml"/><Relationship Id="rId1" Type="http://schemas.openxmlformats.org/officeDocument/2006/relationships/tags" Target="../tags/tag2.xml"/><Relationship Id="rId5" Type="http://schemas.openxmlformats.org/officeDocument/2006/relationships/image" Target="../media/image2.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tags" Target="../tags/tag31.xml"/><Relationship Id="rId5" Type="http://schemas.openxmlformats.org/officeDocument/2006/relationships/image" Target="../media/image1.emf"/><Relationship Id="rId4" Type="http://schemas.openxmlformats.org/officeDocument/2006/relationships/oleObject" Target="../embeddings/oleObject11.bin"/></Relationships>
</file>

<file path=ppt/slides/_rels/slide1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10.xml"/><Relationship Id="rId7" Type="http://schemas.openxmlformats.org/officeDocument/2006/relationships/oleObject" Target="../embeddings/oleObject13.bin"/><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1.emf"/><Relationship Id="rId5" Type="http://schemas.openxmlformats.org/officeDocument/2006/relationships/oleObject" Target="../embeddings/oleObject12.bin"/><Relationship Id="rId4"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15.bin"/><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1.emf"/><Relationship Id="rId5" Type="http://schemas.openxmlformats.org/officeDocument/2006/relationships/oleObject" Target="../embeddings/oleObject14.bin"/><Relationship Id="rId4"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17.bin"/><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image" Target="../media/image1.emf"/><Relationship Id="rId5" Type="http://schemas.openxmlformats.org/officeDocument/2006/relationships/oleObject" Target="../embeddings/oleObject16.bin"/><Relationship Id="rId4"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19.bin"/><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1.emf"/><Relationship Id="rId5" Type="http://schemas.openxmlformats.org/officeDocument/2006/relationships/oleObject" Target="../embeddings/oleObject18.bin"/><Relationship Id="rId4"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21.bin"/><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image" Target="../media/image1.emf"/><Relationship Id="rId5" Type="http://schemas.openxmlformats.org/officeDocument/2006/relationships/oleObject" Target="../embeddings/oleObject20.bin"/><Relationship Id="rId4"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tags" Target="../tags/tag42.xml"/><Relationship Id="rId5" Type="http://schemas.openxmlformats.org/officeDocument/2006/relationships/image" Target="../media/image2.emf"/><Relationship Id="rId4" Type="http://schemas.openxmlformats.org/officeDocument/2006/relationships/oleObject" Target="../embeddings/oleObject22.bin"/></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24.bin"/><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1.emf"/><Relationship Id="rId5" Type="http://schemas.openxmlformats.org/officeDocument/2006/relationships/oleObject" Target="../embeddings/oleObject23.bin"/><Relationship Id="rId4"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26.bin"/><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1.emf"/><Relationship Id="rId5" Type="http://schemas.openxmlformats.org/officeDocument/2006/relationships/oleObject" Target="../embeddings/oleObject25.bin"/><Relationship Id="rId4"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oleObject" Target="../embeddings/oleObject4.bin"/><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28.bin"/><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1.emf"/><Relationship Id="rId5" Type="http://schemas.openxmlformats.org/officeDocument/2006/relationships/oleObject" Target="../embeddings/oleObject27.bin"/><Relationship Id="rId4" Type="http://schemas.openxmlformats.org/officeDocument/2006/relationships/notesSlide" Target="../notesSlides/notesSlide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50.xml"/><Relationship Id="rId1" Type="http://schemas.openxmlformats.org/officeDocument/2006/relationships/tags" Target="../tags/tag49.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0.xml"/><Relationship Id="rId1" Type="http://schemas.openxmlformats.org/officeDocument/2006/relationships/tags" Target="../tags/tag51.xml"/><Relationship Id="rId5" Type="http://schemas.openxmlformats.org/officeDocument/2006/relationships/image" Target="../media/image1.emf"/><Relationship Id="rId4" Type="http://schemas.openxmlformats.org/officeDocument/2006/relationships/oleObject" Target="../embeddings/oleObject29.bin"/></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10.xml"/><Relationship Id="rId1" Type="http://schemas.openxmlformats.org/officeDocument/2006/relationships/tags" Target="../tags/tag52.xml"/><Relationship Id="rId4" Type="http://schemas.openxmlformats.org/officeDocument/2006/relationships/image" Target="../media/image1.emf"/></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32.bin"/><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image" Target="../media/image1.emf"/><Relationship Id="rId5" Type="http://schemas.openxmlformats.org/officeDocument/2006/relationships/oleObject" Target="../embeddings/oleObject31.bin"/><Relationship Id="rId4"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oleObject" Target="../embeddings/oleObject6.bin"/><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1.emf"/><Relationship Id="rId5" Type="http://schemas.openxmlformats.org/officeDocument/2006/relationships/oleObject" Target="../embeddings/oleObject5.bin"/><Relationship Id="rId4"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0.xml"/><Relationship Id="rId1" Type="http://schemas.openxmlformats.org/officeDocument/2006/relationships/tags" Target="../tags/tag55.xml"/><Relationship Id="rId5" Type="http://schemas.openxmlformats.org/officeDocument/2006/relationships/image" Target="../media/image1.emf"/><Relationship Id="rId4" Type="http://schemas.openxmlformats.org/officeDocument/2006/relationships/oleObject" Target="../embeddings/oleObject33.bin"/></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57.xml"/><Relationship Id="rId1" Type="http://schemas.openxmlformats.org/officeDocument/2006/relationships/tags" Target="../tags/tag5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0.xml"/><Relationship Id="rId1" Type="http://schemas.openxmlformats.org/officeDocument/2006/relationships/tags" Target="../tags/tag58.xml"/><Relationship Id="rId5" Type="http://schemas.openxmlformats.org/officeDocument/2006/relationships/image" Target="../media/image2.emf"/><Relationship Id="rId4" Type="http://schemas.openxmlformats.org/officeDocument/2006/relationships/oleObject" Target="../embeddings/oleObject34.bin"/></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36.bin"/><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image" Target="../media/image1.emf"/><Relationship Id="rId5" Type="http://schemas.openxmlformats.org/officeDocument/2006/relationships/oleObject" Target="../embeddings/oleObject35.bin"/><Relationship Id="rId4" Type="http://schemas.openxmlformats.org/officeDocument/2006/relationships/notesSlide" Target="../notesSlides/notesSlide34.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0.xml"/><Relationship Id="rId1" Type="http://schemas.openxmlformats.org/officeDocument/2006/relationships/tags" Target="../tags/tag61.xml"/><Relationship Id="rId5" Type="http://schemas.openxmlformats.org/officeDocument/2006/relationships/image" Target="../media/image1.emf"/><Relationship Id="rId4" Type="http://schemas.openxmlformats.org/officeDocument/2006/relationships/oleObject" Target="../embeddings/oleObject37.bin"/></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63.xml"/><Relationship Id="rId1" Type="http://schemas.openxmlformats.org/officeDocument/2006/relationships/tags" Target="../tags/tag6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9.xml"/><Relationship Id="rId1" Type="http://schemas.openxmlformats.org/officeDocument/2006/relationships/tags" Target="../tags/tag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39.bin"/><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image" Target="../media/image1.emf"/><Relationship Id="rId5" Type="http://schemas.openxmlformats.org/officeDocument/2006/relationships/oleObject" Target="../embeddings/oleObject38.bin"/><Relationship Id="rId4" Type="http://schemas.openxmlformats.org/officeDocument/2006/relationships/notesSlide" Target="../notesSlides/notesSlide41.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67.xml"/><Relationship Id="rId1" Type="http://schemas.openxmlformats.org/officeDocument/2006/relationships/tags" Target="../tags/tag6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69.xml"/><Relationship Id="rId1" Type="http://schemas.openxmlformats.org/officeDocument/2006/relationships/tags" Target="../tags/tag68.xml"/></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41.bin"/><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image" Target="../media/image1.emf"/><Relationship Id="rId5" Type="http://schemas.openxmlformats.org/officeDocument/2006/relationships/oleObject" Target="../embeddings/oleObject40.bin"/><Relationship Id="rId4" Type="http://schemas.openxmlformats.org/officeDocument/2006/relationships/notesSlide" Target="../notesSlides/notesSlide45.xml"/></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73.xml"/><Relationship Id="rId1" Type="http://schemas.openxmlformats.org/officeDocument/2006/relationships/tags" Target="../tags/tag7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74.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8.bin"/><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1.emf"/><Relationship Id="rId5" Type="http://schemas.openxmlformats.org/officeDocument/2006/relationships/oleObject" Target="../embeddings/oleObject7.bin"/><Relationship Id="rId4"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slideLayout" Target="../slideLayouts/slideLayout10.xml"/><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tags" Target="../tags/tag23.xml"/><Relationship Id="rId17" Type="http://schemas.openxmlformats.org/officeDocument/2006/relationships/chart" Target="../charts/chart1.xml"/><Relationship Id="rId2" Type="http://schemas.openxmlformats.org/officeDocument/2006/relationships/tags" Target="../tags/tag13.xml"/><Relationship Id="rId16" Type="http://schemas.openxmlformats.org/officeDocument/2006/relationships/image" Target="../media/image1.emf"/><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tags" Target="../tags/tag22.xml"/><Relationship Id="rId5" Type="http://schemas.openxmlformats.org/officeDocument/2006/relationships/tags" Target="../tags/tag16.xml"/><Relationship Id="rId15" Type="http://schemas.openxmlformats.org/officeDocument/2006/relationships/oleObject" Target="../embeddings/oleObject9.bin"/><Relationship Id="rId10" Type="http://schemas.openxmlformats.org/officeDocument/2006/relationships/tags" Target="../tags/tag21.xm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tags" Target="../tags/tag26.xml"/><Relationship Id="rId7" Type="http://schemas.openxmlformats.org/officeDocument/2006/relationships/tags" Target="../tags/tag30.xml"/><Relationship Id="rId12" Type="http://schemas.openxmlformats.org/officeDocument/2006/relationships/chart" Target="../charts/chart2.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image" Target="../media/image1.emf"/><Relationship Id="rId5" Type="http://schemas.openxmlformats.org/officeDocument/2006/relationships/tags" Target="../tags/tag28.xml"/><Relationship Id="rId10" Type="http://schemas.openxmlformats.org/officeDocument/2006/relationships/oleObject" Target="../embeddings/oleObject10.bin"/><Relationship Id="rId4" Type="http://schemas.openxmlformats.org/officeDocument/2006/relationships/tags" Target="../tags/tag27.xml"/><Relationship Id="rId9"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197320-A3AE-24B0-DC3B-F6ADED2A3995}"/>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5D053F90-8D87-D52A-A759-9AF771C9394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5D053F90-8D87-D52A-A759-9AF771C9394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Title 1">
            <a:extLst>
              <a:ext uri="{FF2B5EF4-FFF2-40B4-BE49-F238E27FC236}">
                <a16:creationId xmlns:a16="http://schemas.microsoft.com/office/drawing/2014/main" id="{ED6BB8F3-E4E6-A72F-12BF-7542A6BE0B4E}"/>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修正履歴（</a:t>
            </a:r>
            <a:r>
              <a:rPr lang="en-US" altLang="ja-JP" dirty="0">
                <a:solidFill>
                  <a:schemeClr val="tx1"/>
                </a:solidFill>
              </a:rPr>
              <a:t>※</a:t>
            </a:r>
            <a:r>
              <a:rPr lang="ja-JP" altLang="en-US" dirty="0">
                <a:solidFill>
                  <a:schemeClr val="tx1"/>
                </a:solidFill>
              </a:rPr>
              <a:t>本頁は提出する際に削除すること。）</a:t>
            </a:r>
            <a:endParaRPr kumimoji="1" lang="en-US" altLang="ja-JP" dirty="0">
              <a:solidFill>
                <a:schemeClr val="tx1"/>
              </a:solidFill>
            </a:endParaRPr>
          </a:p>
        </p:txBody>
      </p:sp>
      <p:graphicFrame>
        <p:nvGraphicFramePr>
          <p:cNvPr id="11" name="表 10">
            <a:extLst>
              <a:ext uri="{FF2B5EF4-FFF2-40B4-BE49-F238E27FC236}">
                <a16:creationId xmlns:a16="http://schemas.microsoft.com/office/drawing/2014/main" id="{4D2CA2BE-E795-A494-C8CD-CFC31771B20E}"/>
              </a:ext>
            </a:extLst>
          </p:cNvPr>
          <p:cNvGraphicFramePr>
            <a:graphicFrameLocks noGrp="1"/>
          </p:cNvGraphicFramePr>
          <p:nvPr>
            <p:extLst>
              <p:ext uri="{D42A27DB-BD31-4B8C-83A1-F6EECF244321}">
                <p14:modId xmlns:p14="http://schemas.microsoft.com/office/powerpoint/2010/main" val="2302620856"/>
              </p:ext>
            </p:extLst>
          </p:nvPr>
        </p:nvGraphicFramePr>
        <p:xfrm>
          <a:off x="179998" y="1551333"/>
          <a:ext cx="11687106" cy="852297"/>
        </p:xfrm>
        <a:graphic>
          <a:graphicData uri="http://schemas.openxmlformats.org/drawingml/2006/table">
            <a:tbl>
              <a:tblPr firstRow="1" bandRow="1">
                <a:tableStyleId>{5C22544A-7EE6-4342-B048-85BDC9FD1C3A}</a:tableStyleId>
              </a:tblPr>
              <a:tblGrid>
                <a:gridCol w="2482815">
                  <a:extLst>
                    <a:ext uri="{9D8B030D-6E8A-4147-A177-3AD203B41FA5}">
                      <a16:colId xmlns:a16="http://schemas.microsoft.com/office/drawing/2014/main" val="3449904519"/>
                    </a:ext>
                  </a:extLst>
                </a:gridCol>
                <a:gridCol w="9204291">
                  <a:extLst>
                    <a:ext uri="{9D8B030D-6E8A-4147-A177-3AD203B41FA5}">
                      <a16:colId xmlns:a16="http://schemas.microsoft.com/office/drawing/2014/main" val="3078462912"/>
                    </a:ext>
                  </a:extLst>
                </a:gridCol>
              </a:tblGrid>
              <a:tr h="284099">
                <a:tc>
                  <a:txBody>
                    <a:bodyPr/>
                    <a:lstStyle/>
                    <a:p>
                      <a:pPr algn="l"/>
                      <a:r>
                        <a:rPr kumimoji="1" lang="ja-JP" altLang="en-US" sz="1200" dirty="0">
                          <a:latin typeface="Meiryo UI" panose="020B0604030504040204" pitchFamily="50" charset="-128"/>
                          <a:ea typeface="Meiryo UI" panose="020B0604030504040204" pitchFamily="50" charset="-128"/>
                        </a:rPr>
                        <a:t>修正日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l"/>
                      <a:r>
                        <a:rPr kumimoji="1" lang="ja-JP" altLang="en-US" sz="1200" dirty="0">
                          <a:latin typeface="Meiryo UI" panose="020B0604030504040204" pitchFamily="50" charset="-128"/>
                          <a:ea typeface="Meiryo UI" panose="020B0604030504040204" pitchFamily="50" charset="-128"/>
                        </a:rPr>
                        <a:t>修正内容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extLst>
                  <a:ext uri="{0D108BD9-81ED-4DB2-BD59-A6C34878D82A}">
                    <a16:rowId xmlns:a16="http://schemas.microsoft.com/office/drawing/2014/main" val="2996951091"/>
                  </a:ext>
                </a:extLst>
              </a:tr>
              <a:tr h="284099">
                <a:tc>
                  <a:txBody>
                    <a:bodyPr/>
                    <a:lstStyle/>
                    <a:p>
                      <a:pPr algn="l"/>
                      <a:r>
                        <a:rPr kumimoji="1" lang="ja-JP" altLang="en-US" sz="1200" dirty="0">
                          <a:latin typeface="Meiryo UI" panose="020B0604030504040204" pitchFamily="50" charset="-128"/>
                          <a:ea typeface="Meiryo UI" panose="020B0604030504040204" pitchFamily="50" charset="-128"/>
                        </a:rPr>
                        <a:t>令和７年 </a:t>
                      </a:r>
                      <a:r>
                        <a:rPr kumimoji="1" lang="en-US" altLang="ja-JP" sz="1200" dirty="0">
                          <a:latin typeface="Meiryo UI" panose="020B0604030504040204" pitchFamily="50" charset="-128"/>
                          <a:ea typeface="Meiryo UI" panose="020B0604030504040204" pitchFamily="50" charset="-128"/>
                        </a:rPr>
                        <a:t>10 </a:t>
                      </a:r>
                      <a:r>
                        <a:rPr kumimoji="1" lang="ja-JP" altLang="en-US" sz="1200" dirty="0">
                          <a:latin typeface="Meiryo UI" panose="020B0604030504040204" pitchFamily="50" charset="-128"/>
                          <a:ea typeface="Meiryo UI" panose="020B0604030504040204" pitchFamily="50" charset="-128"/>
                        </a:rPr>
                        <a:t>月 </a:t>
                      </a:r>
                      <a:r>
                        <a:rPr kumimoji="1" lang="en-US" altLang="ja-JP" sz="1200" dirty="0">
                          <a:latin typeface="Meiryo UI" panose="020B0604030504040204" pitchFamily="50" charset="-128"/>
                          <a:ea typeface="Meiryo UI" panose="020B0604030504040204" pitchFamily="50" charset="-128"/>
                        </a:rPr>
                        <a:t>10 </a:t>
                      </a:r>
                      <a:r>
                        <a:rPr kumimoji="1" lang="ja-JP" altLang="en-US" sz="1200" dirty="0">
                          <a:latin typeface="Meiryo UI" panose="020B0604030504040204" pitchFamily="50" charset="-128"/>
                          <a:ea typeface="Meiryo UI" panose="020B0604030504040204" pitchFamily="50" charset="-128"/>
                        </a:rPr>
                        <a:t>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en-US" altLang="zh-TW" sz="1200" dirty="0">
                          <a:latin typeface="Meiryo UI" panose="020B0604030504040204" pitchFamily="50" charset="-128"/>
                          <a:ea typeface="Meiryo UI" panose="020B0604030504040204" pitchFamily="50" charset="-128"/>
                        </a:rPr>
                        <a:t>-</a:t>
                      </a:r>
                      <a:r>
                        <a:rPr kumimoji="1" lang="zh-TW" altLang="en-US" sz="1200" dirty="0">
                          <a:latin typeface="Meiryo UI" panose="020B0604030504040204" pitchFamily="50" charset="-128"/>
                          <a:ea typeface="Meiryo UI" panose="020B0604030504040204" pitchFamily="50" charset="-128"/>
                        </a:rPr>
                        <a:t>（公募開始）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17906004"/>
                  </a:ext>
                </a:extLst>
              </a:tr>
              <a:tr h="28409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令和７年 </a:t>
                      </a:r>
                      <a:r>
                        <a:rPr kumimoji="1" lang="en-US" altLang="ja-JP" sz="1200" dirty="0">
                          <a:latin typeface="Meiryo UI" panose="020B0604030504040204" pitchFamily="50" charset="-128"/>
                          <a:ea typeface="Meiryo UI" panose="020B0604030504040204" pitchFamily="50" charset="-128"/>
                        </a:rPr>
                        <a:t>10 </a:t>
                      </a:r>
                      <a:r>
                        <a:rPr kumimoji="1" lang="ja-JP" altLang="en-US" sz="1200" dirty="0">
                          <a:latin typeface="Meiryo UI" panose="020B0604030504040204" pitchFamily="50" charset="-128"/>
                          <a:ea typeface="Meiryo UI" panose="020B0604030504040204" pitchFamily="50" charset="-128"/>
                        </a:rPr>
                        <a:t>月 </a:t>
                      </a:r>
                      <a:r>
                        <a:rPr kumimoji="1" lang="en-US" altLang="ja-JP" sz="1200" dirty="0">
                          <a:latin typeface="Meiryo UI" panose="020B0604030504040204" pitchFamily="50" charset="-128"/>
                          <a:ea typeface="Meiryo UI" panose="020B0604030504040204" pitchFamily="50" charset="-128"/>
                        </a:rPr>
                        <a:t>27 </a:t>
                      </a:r>
                      <a:r>
                        <a:rPr kumimoji="1" lang="ja-JP" altLang="en-US" sz="1200" dirty="0">
                          <a:latin typeface="Meiryo UI" panose="020B0604030504040204" pitchFamily="50" charset="-128"/>
                          <a:ea typeface="Meiryo UI" panose="020B0604030504040204" pitchFamily="50" charset="-128"/>
                        </a:rPr>
                        <a:t>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en-US" altLang="ja-JP" sz="1200" dirty="0">
                          <a:latin typeface="Meiryo UI" panose="020B0604030504040204" pitchFamily="50" charset="-128"/>
                          <a:ea typeface="Meiryo UI" panose="020B0604030504040204" pitchFamily="50" charset="-128"/>
                        </a:rPr>
                        <a:t>p.50</a:t>
                      </a:r>
                      <a:r>
                        <a:rPr kumimoji="1" lang="ja-JP" altLang="en-US" sz="1200" dirty="0">
                          <a:latin typeface="Meiryo UI" panose="020B0604030504040204" pitchFamily="50" charset="-128"/>
                          <a:ea typeface="Meiryo UI" panose="020B0604030504040204" pitchFamily="50" charset="-128"/>
                        </a:rPr>
                        <a:t>において不要なオブジェクトを削除</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94946515"/>
                  </a:ext>
                </a:extLst>
              </a:tr>
            </a:tbl>
          </a:graphicData>
        </a:graphic>
      </p:graphicFrame>
    </p:spTree>
    <p:extLst>
      <p:ext uri="{BB962C8B-B14F-4D97-AF65-F5344CB8AC3E}">
        <p14:creationId xmlns:p14="http://schemas.microsoft.com/office/powerpoint/2010/main" val="25620928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E3CB7B0-7B04-9058-B705-DD4DA070D6AD}"/>
              </a:ext>
            </a:extLst>
          </p:cNvPr>
          <p:cNvGraphicFramePr>
            <a:graphicFrameLocks noChangeAspect="1"/>
          </p:cNvGraphicFramePr>
          <p:nvPr>
            <p:custDataLst>
              <p:tags r:id="rId1"/>
            </p:custDataLst>
            <p:extLst>
              <p:ext uri="{D42A27DB-BD31-4B8C-83A1-F6EECF244321}">
                <p14:modId xmlns:p14="http://schemas.microsoft.com/office/powerpoint/2010/main" val="24754732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 name="think-cell data - do not delete" hidden="1">
                        <a:extLst>
                          <a:ext uri="{FF2B5EF4-FFF2-40B4-BE49-F238E27FC236}">
                            <a16:creationId xmlns:a16="http://schemas.microsoft.com/office/drawing/2014/main" id="{BE3CB7B0-7B04-9058-B705-DD4DA070D6A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BE657B5D-2F4A-05C9-936E-303D5641D6F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E5F9F7F0-99C2-E0A3-8208-32A5BECAB10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前述の事業戦略を踏まえ、</a:t>
            </a:r>
            <a:r>
              <a:rPr lang="en-US" altLang="ja-JP">
                <a:solidFill>
                  <a:schemeClr val="tx1"/>
                </a:solidFill>
              </a:rPr>
              <a:t>x</a:t>
            </a:r>
            <a:r>
              <a:rPr kumimoji="1" lang="en-US" altLang="ja-JP">
                <a:solidFill>
                  <a:schemeClr val="tx1"/>
                </a:solidFill>
              </a:rPr>
              <a:t>x</a:t>
            </a:r>
            <a:r>
              <a:rPr kumimoji="1" lang="ja-JP" altLang="en-US">
                <a:solidFill>
                  <a:schemeClr val="tx1"/>
                </a:solidFill>
              </a:rPr>
              <a:t>を目的として、</a:t>
            </a:r>
            <a:r>
              <a:rPr lang="en-US" altLang="ja-JP">
                <a:solidFill>
                  <a:schemeClr val="tx1"/>
                </a:solidFill>
              </a:rPr>
              <a:t>x</a:t>
            </a:r>
            <a:r>
              <a:rPr kumimoji="1" lang="en-US" altLang="ja-JP">
                <a:solidFill>
                  <a:schemeClr val="tx1"/>
                </a:solidFill>
              </a:rPr>
              <a:t>x</a:t>
            </a:r>
            <a:r>
              <a:rPr kumimoji="1" lang="ja-JP" altLang="en-US">
                <a:solidFill>
                  <a:schemeClr val="tx1"/>
                </a:solidFill>
              </a:rPr>
              <a:t>を実施する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AB7D9066-B986-5BA1-913C-01FE0356479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53A8BD12-345E-BD6C-D67B-D6762D9CFAB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10" name="グループ化 9">
            <a:extLst>
              <a:ext uri="{FF2B5EF4-FFF2-40B4-BE49-F238E27FC236}">
                <a16:creationId xmlns:a16="http://schemas.microsoft.com/office/drawing/2014/main" id="{BEB0BC8F-5063-4661-F9F4-C07B12281F66}"/>
              </a:ext>
            </a:extLst>
          </p:cNvPr>
          <p:cNvGrpSpPr/>
          <p:nvPr/>
        </p:nvGrpSpPr>
        <p:grpSpPr>
          <a:xfrm>
            <a:off x="180000" y="1732958"/>
            <a:ext cx="5702400" cy="288000"/>
            <a:chOff x="156000" y="1879963"/>
            <a:chExt cx="5760000" cy="288000"/>
          </a:xfrm>
        </p:grpSpPr>
        <p:sp>
          <p:nvSpPr>
            <p:cNvPr id="11" name="正方形/長方形 10">
              <a:extLst>
                <a:ext uri="{FF2B5EF4-FFF2-40B4-BE49-F238E27FC236}">
                  <a16:creationId xmlns:a16="http://schemas.microsoft.com/office/drawing/2014/main" id="{EBFC7BF7-D6D7-91B2-4996-02F757B6E0F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間接補助事業の実施目的</a:t>
              </a:r>
            </a:p>
          </p:txBody>
        </p:sp>
        <p:cxnSp>
          <p:nvCxnSpPr>
            <p:cNvPr id="14" name="直線コネクタ 13">
              <a:extLst>
                <a:ext uri="{FF2B5EF4-FFF2-40B4-BE49-F238E27FC236}">
                  <a16:creationId xmlns:a16="http://schemas.microsoft.com/office/drawing/2014/main" id="{54518CA4-CC3A-3D8C-4694-A90A38DDA1A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A48C7FD9-1FB3-F079-69FE-365CD4C4B9C2}"/>
              </a:ext>
            </a:extLst>
          </p:cNvPr>
          <p:cNvGrpSpPr/>
          <p:nvPr/>
        </p:nvGrpSpPr>
        <p:grpSpPr>
          <a:xfrm>
            <a:off x="6333600" y="1732958"/>
            <a:ext cx="5702400" cy="288000"/>
            <a:chOff x="156000" y="1879963"/>
            <a:chExt cx="5760000" cy="288000"/>
          </a:xfrm>
        </p:grpSpPr>
        <p:sp>
          <p:nvSpPr>
            <p:cNvPr id="16" name="正方形/長方形 15">
              <a:extLst>
                <a:ext uri="{FF2B5EF4-FFF2-40B4-BE49-F238E27FC236}">
                  <a16:creationId xmlns:a16="http://schemas.microsoft.com/office/drawing/2014/main" id="{EA4439BB-F5AF-0655-C3CD-3848706571B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間接補助事業の実施内容</a:t>
              </a:r>
            </a:p>
          </p:txBody>
        </p:sp>
        <p:cxnSp>
          <p:nvCxnSpPr>
            <p:cNvPr id="18" name="直線コネクタ 17">
              <a:extLst>
                <a:ext uri="{FF2B5EF4-FFF2-40B4-BE49-F238E27FC236}">
                  <a16:creationId xmlns:a16="http://schemas.microsoft.com/office/drawing/2014/main" id="{F8791303-8DA1-C55A-FAAB-B24285DBDC1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9" name="Straight Connector 40">
            <a:extLst>
              <a:ext uri="{FF2B5EF4-FFF2-40B4-BE49-F238E27FC236}">
                <a16:creationId xmlns:a16="http://schemas.microsoft.com/office/drawing/2014/main" id="{9F97D60E-A819-6197-F20A-E127FDEF54A5}"/>
              </a:ext>
            </a:extLst>
          </p:cNvPr>
          <p:cNvCxnSpPr>
            <a:cxnSpLocks/>
          </p:cNvCxnSpPr>
          <p:nvPr/>
        </p:nvCxnSpPr>
        <p:spPr>
          <a:xfrm flipV="1">
            <a:off x="6108000" y="2125833"/>
            <a:ext cx="0" cy="4517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1AC3FB3E-EEED-92FF-A665-7A68444C10B8}"/>
              </a:ext>
            </a:extLst>
          </p:cNvPr>
          <p:cNvSpPr/>
          <p:nvPr/>
        </p:nvSpPr>
        <p:spPr>
          <a:xfrm>
            <a:off x="6333600" y="2135154"/>
            <a:ext cx="5702398" cy="2121695"/>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燃料転換／製造プロセス転換として実施する内容</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0D7D73C4-7D43-E9DD-5EBE-1E027A4F231D}"/>
              </a:ext>
            </a:extLst>
          </p:cNvPr>
          <p:cNvSpPr/>
          <p:nvPr/>
        </p:nvSpPr>
        <p:spPr>
          <a:xfrm>
            <a:off x="6333600" y="4521476"/>
            <a:ext cx="5702398" cy="2121695"/>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構造転換として、追加で実施する内容</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a:solidFill>
                  <a:schemeClr val="tx1"/>
                </a:solidFill>
                <a:latin typeface="Meiryo UI" panose="020B0604030504040204" pitchFamily="50" charset="-128"/>
                <a:ea typeface="Meiryo UI" panose="020B0604030504040204" pitchFamily="50" charset="-128"/>
              </a:rPr>
              <a:t>3</a:t>
            </a:r>
            <a:r>
              <a:rPr kumimoji="1" lang="ja-JP" altLang="en-US" sz="1400">
                <a:solidFill>
                  <a:schemeClr val="tx1"/>
                </a:solidFill>
                <a:latin typeface="Meiryo UI" panose="020B0604030504040204" pitchFamily="50" charset="-128"/>
                <a:ea typeface="Meiryo UI" panose="020B0604030504040204" pitchFamily="50" charset="-128"/>
              </a:rPr>
              <a:t>割を、競合</a:t>
            </a:r>
            <a:r>
              <a:rPr kumimoji="1" lang="en-US" altLang="ja-JP" sz="1400">
                <a:solidFill>
                  <a:schemeClr val="tx1"/>
                </a:solidFill>
                <a:latin typeface="Meiryo UI" panose="020B0604030504040204" pitchFamily="50" charset="-128"/>
                <a:ea typeface="Meiryo UI" panose="020B0604030504040204" pitchFamily="50" charset="-128"/>
              </a:rPr>
              <a:t>A</a:t>
            </a:r>
            <a:r>
              <a:rPr kumimoji="1" lang="ja-JP" altLang="en-US" sz="1400">
                <a:solidFill>
                  <a:schemeClr val="tx1"/>
                </a:solidFill>
                <a:latin typeface="Meiryo UI" panose="020B0604030504040204" pitchFamily="50" charset="-128"/>
                <a:ea typeface="Meiryo UI" panose="020B0604030504040204" pitchFamily="50" charset="-128"/>
              </a:rPr>
              <a:t>社が占めている。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0A2CB9A-22D9-8F1F-E6B3-AB88ED68B396}"/>
              </a:ext>
            </a:extLst>
          </p:cNvPr>
          <p:cNvSpPr/>
          <p:nvPr/>
        </p:nvSpPr>
        <p:spPr>
          <a:xfrm>
            <a:off x="1814714" y="2308958"/>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間接補助事業の実施目的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→本事業の事業目的については、公募要領「</a:t>
            </a:r>
            <a:r>
              <a:rPr lang="en-US" altLang="ja-JP" sz="1400">
                <a:solidFill>
                  <a:srgbClr val="FF0000"/>
                </a:solidFill>
                <a:latin typeface="Meiryo UI" panose="020B0604030504040204" pitchFamily="50" charset="-128"/>
                <a:ea typeface="Meiryo UI" panose="020B0604030504040204" pitchFamily="50" charset="-128"/>
              </a:rPr>
              <a:t>1.2 </a:t>
            </a:r>
            <a:r>
              <a:rPr lang="ja-JP" altLang="en-US" sz="1400">
                <a:solidFill>
                  <a:srgbClr val="FF0000"/>
                </a:solidFill>
                <a:latin typeface="Meiryo UI" panose="020B0604030504040204" pitchFamily="50" charset="-128"/>
                <a:ea typeface="Meiryo UI" panose="020B0604030504040204" pitchFamily="50" charset="-128"/>
              </a:rPr>
              <a:t>事業目的」を参照し、内需・外需のいずれ又はいずれも獲得していくことが目的かについても言及すること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間接補助事業の実施内容</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→以下に注意すること。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製造プロセス転換で申請する場合は、その実施内容を記載すること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構造転換（製造プロセス転換）で申請する場合は、製造プロセス転換として実施する内容に加えて、構造転換として追加で実施する内容についても記載すること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導入する設備についてもイメージが明確となるよう、図や写真などを掲載すること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8730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BDC4C-9545-FC74-2AAC-3FF127F2A43F}"/>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3473813B-57A3-B557-3A26-51443C758A34}"/>
              </a:ext>
            </a:extLst>
          </p:cNvPr>
          <p:cNvGraphicFramePr>
            <a:graphicFrameLocks noChangeAspect="1"/>
          </p:cNvGraphicFramePr>
          <p:nvPr>
            <p:custDataLst>
              <p:tags r:id="rId1"/>
            </p:custDataLst>
            <p:extLst>
              <p:ext uri="{D42A27DB-BD31-4B8C-83A1-F6EECF244321}">
                <p14:modId xmlns:p14="http://schemas.microsoft.com/office/powerpoint/2010/main" val="33898038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4" name="think-cell data - do not delete" hidden="1">
                        <a:extLst>
                          <a:ext uri="{FF2B5EF4-FFF2-40B4-BE49-F238E27FC236}">
                            <a16:creationId xmlns:a16="http://schemas.microsoft.com/office/drawing/2014/main" id="{3473813B-57A3-B557-3A26-51443C758A34}"/>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3" name="think-cell data - do not delete" hidden="1">
            <a:extLst>
              <a:ext uri="{FF2B5EF4-FFF2-40B4-BE49-F238E27FC236}">
                <a16:creationId xmlns:a16="http://schemas.microsoft.com/office/drawing/2014/main" id="{038A944E-8630-DF5E-4792-4F64F52BA4B5}"/>
              </a:ext>
            </a:extLst>
          </p:cNvPr>
          <p:cNvGraphicFramePr>
            <a:graphicFrameLocks noChangeAspect="1"/>
          </p:cNvGraphicFramePr>
          <p:nvPr>
            <p:custDataLst>
              <p:tags r:id="rId2"/>
            </p:custDataLst>
            <p:extLst>
              <p:ext uri="{D42A27DB-BD31-4B8C-83A1-F6EECF244321}">
                <p14:modId xmlns:p14="http://schemas.microsoft.com/office/powerpoint/2010/main" val="36658192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3" name="think-cell data - do not delete" hidden="1">
                        <a:extLst>
                          <a:ext uri="{FF2B5EF4-FFF2-40B4-BE49-F238E27FC236}">
                            <a16:creationId xmlns:a16="http://schemas.microsoft.com/office/drawing/2014/main" id="{038A944E-8630-DF5E-4792-4F64F52BA4B5}"/>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34AA3D3B-3A24-1F99-D9F5-E839E575899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FE90E65C-2766-121D-5145-C70C941ACB2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（参考）</a:t>
            </a:r>
            <a:r>
              <a:rPr lang="en-US" altLang="ja-JP">
                <a:solidFill>
                  <a:schemeClr val="tx1"/>
                </a:solidFill>
              </a:rPr>
              <a:t>xx</a:t>
            </a:r>
            <a:r>
              <a:rPr lang="ja-JP" altLang="en-US">
                <a:solidFill>
                  <a:schemeClr val="tx1"/>
                </a:solidFill>
              </a:rPr>
              <a:t>という理由で</a:t>
            </a:r>
            <a:r>
              <a:rPr lang="en-US" altLang="ja-JP">
                <a:solidFill>
                  <a:schemeClr val="tx1"/>
                </a:solidFill>
              </a:rPr>
              <a:t>xx</a:t>
            </a:r>
            <a:r>
              <a:rPr lang="ja-JP" altLang="en-US">
                <a:solidFill>
                  <a:schemeClr val="tx1"/>
                </a:solidFill>
              </a:rPr>
              <a:t>事業所を選定する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33001307-59F4-8581-870A-52C209E3684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A3D8BAAE-A70D-FC3F-DBAF-75E65B57129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10" name="グループ化 9">
            <a:extLst>
              <a:ext uri="{FF2B5EF4-FFF2-40B4-BE49-F238E27FC236}">
                <a16:creationId xmlns:a16="http://schemas.microsoft.com/office/drawing/2014/main" id="{B716A87E-662C-F8C7-3411-254DE4D39840}"/>
              </a:ext>
            </a:extLst>
          </p:cNvPr>
          <p:cNvGrpSpPr/>
          <p:nvPr/>
        </p:nvGrpSpPr>
        <p:grpSpPr>
          <a:xfrm>
            <a:off x="180000" y="1732958"/>
            <a:ext cx="5702400" cy="288000"/>
            <a:chOff x="156000" y="1879963"/>
            <a:chExt cx="5760000" cy="288000"/>
          </a:xfrm>
        </p:grpSpPr>
        <p:sp>
          <p:nvSpPr>
            <p:cNvPr id="11" name="正方形/長方形 10">
              <a:extLst>
                <a:ext uri="{FF2B5EF4-FFF2-40B4-BE49-F238E27FC236}">
                  <a16:creationId xmlns:a16="http://schemas.microsoft.com/office/drawing/2014/main" id="{BCB54AE6-0377-ABAA-9179-EB0CBCE2B64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a:t>
              </a:r>
              <a:r>
                <a:rPr lang="ja-JP" altLang="en-US" sz="1400">
                  <a:solidFill>
                    <a:schemeClr val="tx1"/>
                  </a:solidFill>
                  <a:latin typeface="Meiryo UI" panose="020B0604030504040204" pitchFamily="50" charset="-128"/>
                  <a:ea typeface="Meiryo UI" panose="020B0604030504040204" pitchFamily="50" charset="-128"/>
                </a:rPr>
                <a:t>を実施する</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事業所の位置付け</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4" name="直線コネクタ 13">
              <a:extLst>
                <a:ext uri="{FF2B5EF4-FFF2-40B4-BE49-F238E27FC236}">
                  <a16:creationId xmlns:a16="http://schemas.microsoft.com/office/drawing/2014/main" id="{68A3A81E-64C8-7888-695B-8E83272CDE0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2A47793A-577B-BD9F-358E-2DF4C546A808}"/>
              </a:ext>
            </a:extLst>
          </p:cNvPr>
          <p:cNvGrpSpPr/>
          <p:nvPr/>
        </p:nvGrpSpPr>
        <p:grpSpPr>
          <a:xfrm>
            <a:off x="6333600" y="1732958"/>
            <a:ext cx="5702400" cy="288000"/>
            <a:chOff x="156000" y="1879963"/>
            <a:chExt cx="5760000" cy="288000"/>
          </a:xfrm>
        </p:grpSpPr>
        <p:sp>
          <p:nvSpPr>
            <p:cNvPr id="16" name="正方形/長方形 15">
              <a:extLst>
                <a:ext uri="{FF2B5EF4-FFF2-40B4-BE49-F238E27FC236}">
                  <a16:creationId xmlns:a16="http://schemas.microsoft.com/office/drawing/2014/main" id="{3C3AD709-3ED5-3D45-31B6-347D636DCC5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事業所の選定理由</a:t>
              </a:r>
            </a:p>
          </p:txBody>
        </p:sp>
        <p:cxnSp>
          <p:nvCxnSpPr>
            <p:cNvPr id="18" name="直線コネクタ 17">
              <a:extLst>
                <a:ext uri="{FF2B5EF4-FFF2-40B4-BE49-F238E27FC236}">
                  <a16:creationId xmlns:a16="http://schemas.microsoft.com/office/drawing/2014/main" id="{85BE9E46-3102-3F00-2753-93AB91CF04D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pic>
        <p:nvPicPr>
          <p:cNvPr id="6" name="図 5">
            <a:extLst>
              <a:ext uri="{FF2B5EF4-FFF2-40B4-BE49-F238E27FC236}">
                <a16:creationId xmlns:a16="http://schemas.microsoft.com/office/drawing/2014/main" id="{252664D1-3D9C-D90B-A4EF-356B9D376740}"/>
              </a:ext>
            </a:extLst>
          </p:cNvPr>
          <p:cNvPicPr>
            <a:picLocks noChangeAspect="1"/>
          </p:cNvPicPr>
          <p:nvPr/>
        </p:nvPicPr>
        <p:blipFill>
          <a:blip r:embed="rId8"/>
          <a:srcRect/>
          <a:stretch>
            <a:fillRect/>
          </a:stretch>
        </p:blipFill>
        <p:spPr>
          <a:xfrm>
            <a:off x="1641538" y="2028540"/>
            <a:ext cx="3965918" cy="4282664"/>
          </a:xfrm>
          <a:custGeom>
            <a:avLst/>
            <a:gdLst>
              <a:gd name="connsiteX0" fmla="*/ 0 w 5725324"/>
              <a:gd name="connsiteY0" fmla="*/ 0 h 6182588"/>
              <a:gd name="connsiteX1" fmla="*/ 5725324 w 5725324"/>
              <a:gd name="connsiteY1" fmla="*/ 0 h 6182588"/>
              <a:gd name="connsiteX2" fmla="*/ 5725324 w 5725324"/>
              <a:gd name="connsiteY2" fmla="*/ 4089451 h 6182588"/>
              <a:gd name="connsiteX3" fmla="*/ 4056019 w 5725324"/>
              <a:gd name="connsiteY3" fmla="*/ 4089451 h 6182588"/>
              <a:gd name="connsiteX4" fmla="*/ 4056019 w 5725324"/>
              <a:gd name="connsiteY4" fmla="*/ 6182588 h 6182588"/>
              <a:gd name="connsiteX5" fmla="*/ 0 w 5725324"/>
              <a:gd name="connsiteY5" fmla="*/ 6182588 h 6182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5324" h="6182588">
                <a:moveTo>
                  <a:pt x="0" y="0"/>
                </a:moveTo>
                <a:lnTo>
                  <a:pt x="5725324" y="0"/>
                </a:lnTo>
                <a:lnTo>
                  <a:pt x="5725324" y="4089451"/>
                </a:lnTo>
                <a:lnTo>
                  <a:pt x="4056019" y="4089451"/>
                </a:lnTo>
                <a:lnTo>
                  <a:pt x="4056019" y="6182588"/>
                </a:lnTo>
                <a:lnTo>
                  <a:pt x="0" y="6182588"/>
                </a:lnTo>
                <a:close/>
              </a:path>
            </a:pathLst>
          </a:custGeom>
        </p:spPr>
      </p:pic>
      <p:sp>
        <p:nvSpPr>
          <p:cNvPr id="48" name="正方形/長方形 47">
            <a:extLst>
              <a:ext uri="{FF2B5EF4-FFF2-40B4-BE49-F238E27FC236}">
                <a16:creationId xmlns:a16="http://schemas.microsoft.com/office/drawing/2014/main" id="{07097FEE-AB44-A726-FD25-E967DB7E7F34}"/>
              </a:ext>
            </a:extLst>
          </p:cNvPr>
          <p:cNvSpPr/>
          <p:nvPr/>
        </p:nvSpPr>
        <p:spPr bwMode="auto">
          <a:xfrm>
            <a:off x="261998" y="2090940"/>
            <a:ext cx="3163614" cy="1080000"/>
          </a:xfrm>
          <a:prstGeom prst="rect">
            <a:avLst/>
          </a:prstGeom>
          <a:solidFill>
            <a:schemeClr val="bg1"/>
          </a:solidFill>
          <a:ln w="9525">
            <a:solidFill>
              <a:schemeClr val="accent6">
                <a:lumMod val="25000"/>
              </a:schemeClr>
            </a:solidFill>
            <a:miter lim="800000"/>
            <a:headEnd/>
            <a:tailEnd/>
          </a:ln>
          <a:effectLst/>
        </p:spPr>
        <p:txBody>
          <a:bodyPr wrap="square" rtlCol="0" anchor="t"/>
          <a:lstStyle/>
          <a:p>
            <a:pPr algn="l"/>
            <a:r>
              <a:rPr kumimoji="0" lang="ja-JP" altLang="en-US" sz="1200">
                <a:latin typeface="Meiryo UI" panose="020B0604030504040204" pitchFamily="50" charset="-128"/>
                <a:ea typeface="Meiryo UI" panose="020B0604030504040204" pitchFamily="50" charset="-128"/>
              </a:rPr>
              <a:t>（参考）</a:t>
            </a:r>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49" name="正方形/長方形 48">
            <a:extLst>
              <a:ext uri="{FF2B5EF4-FFF2-40B4-BE49-F238E27FC236}">
                <a16:creationId xmlns:a16="http://schemas.microsoft.com/office/drawing/2014/main" id="{BCC6E96F-F065-219A-8E98-4BC1F817136D}"/>
              </a:ext>
            </a:extLst>
          </p:cNvPr>
          <p:cNvSpPr/>
          <p:nvPr/>
        </p:nvSpPr>
        <p:spPr bwMode="auto">
          <a:xfrm>
            <a:off x="2067855" y="2132838"/>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685AECF1-6842-44F7-EBB9-BC166A2C6E17}"/>
              </a:ext>
            </a:extLst>
          </p:cNvPr>
          <p:cNvSpPr/>
          <p:nvPr/>
        </p:nvSpPr>
        <p:spPr bwMode="auto">
          <a:xfrm>
            <a:off x="2775516" y="2132838"/>
            <a:ext cx="588328" cy="288000"/>
          </a:xfrm>
          <a:prstGeom prst="rect">
            <a:avLst/>
          </a:prstGeom>
          <a:solidFill>
            <a:schemeClr val="bg1">
              <a:lumMod val="95000"/>
            </a:schemeClr>
          </a:solidFill>
          <a:ln w="9525">
            <a:noFill/>
            <a:miter lim="800000"/>
            <a:headEnd/>
            <a:tailEnd/>
          </a:ln>
          <a:effectLst/>
        </p:spPr>
        <p:txBody>
          <a:bodyPr wrap="square" rtlCol="0" anchor="ctr"/>
          <a:lstStyle/>
          <a:p>
            <a:pPr algn="ctr"/>
            <a:r>
              <a:rPr kumimoji="0" lang="ja-JP" altLang="en-US" sz="1200">
                <a:solidFill>
                  <a:schemeClr val="tx1">
                    <a:lumMod val="50000"/>
                    <a:lumOff val="50000"/>
                  </a:schemeClr>
                </a:solidFill>
                <a:latin typeface="Meiryo UI" panose="020B0604030504040204" pitchFamily="50" charset="-128"/>
                <a:ea typeface="Meiryo UI" panose="020B0604030504040204" pitchFamily="50" charset="-128"/>
              </a:rPr>
              <a:t>生産</a:t>
            </a:r>
          </a:p>
        </p:txBody>
      </p:sp>
      <p:sp>
        <p:nvSpPr>
          <p:cNvPr id="52" name="正方形/長方形 51">
            <a:extLst>
              <a:ext uri="{FF2B5EF4-FFF2-40B4-BE49-F238E27FC236}">
                <a16:creationId xmlns:a16="http://schemas.microsoft.com/office/drawing/2014/main" id="{7E15DCD5-F61A-F787-F8DE-766C2E2846DE}"/>
              </a:ext>
            </a:extLst>
          </p:cNvPr>
          <p:cNvSpPr/>
          <p:nvPr/>
        </p:nvSpPr>
        <p:spPr bwMode="auto">
          <a:xfrm>
            <a:off x="377079" y="2838081"/>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53" name="正方形/長方形 52">
            <a:extLst>
              <a:ext uri="{FF2B5EF4-FFF2-40B4-BE49-F238E27FC236}">
                <a16:creationId xmlns:a16="http://schemas.microsoft.com/office/drawing/2014/main" id="{F617C80D-2688-08FB-78F8-B2F9EC81D682}"/>
              </a:ext>
            </a:extLst>
          </p:cNvPr>
          <p:cNvSpPr/>
          <p:nvPr/>
        </p:nvSpPr>
        <p:spPr bwMode="auto">
          <a:xfrm>
            <a:off x="377079" y="2484998"/>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54" name="正方形/長方形 53">
            <a:extLst>
              <a:ext uri="{FF2B5EF4-FFF2-40B4-BE49-F238E27FC236}">
                <a16:creationId xmlns:a16="http://schemas.microsoft.com/office/drawing/2014/main" id="{75ED847A-C07C-D427-75B2-B57296A13CDE}"/>
              </a:ext>
            </a:extLst>
          </p:cNvPr>
          <p:cNvSpPr/>
          <p:nvPr/>
        </p:nvSpPr>
        <p:spPr bwMode="auto">
          <a:xfrm>
            <a:off x="1369264" y="2838081"/>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84B4DA78-7685-B0E4-2AED-4D940FF3DF5D}"/>
              </a:ext>
            </a:extLst>
          </p:cNvPr>
          <p:cNvSpPr/>
          <p:nvPr/>
        </p:nvSpPr>
        <p:spPr bwMode="auto">
          <a:xfrm>
            <a:off x="1369264" y="2484998"/>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30t</a:t>
            </a:r>
            <a:endParaRPr kumimoji="0" lang="ja-JP" altLang="en-US" sz="1200">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7941C4E0-1104-93D5-E0C6-B47AA8B602D4}"/>
              </a:ext>
            </a:extLst>
          </p:cNvPr>
          <p:cNvSpPr/>
          <p:nvPr/>
        </p:nvSpPr>
        <p:spPr bwMode="auto">
          <a:xfrm>
            <a:off x="1950178" y="2838081"/>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57" name="正方形/長方形 56">
            <a:extLst>
              <a:ext uri="{FF2B5EF4-FFF2-40B4-BE49-F238E27FC236}">
                <a16:creationId xmlns:a16="http://schemas.microsoft.com/office/drawing/2014/main" id="{2C904A5A-4C6F-C6BE-5E61-9F6867F24015}"/>
              </a:ext>
            </a:extLst>
          </p:cNvPr>
          <p:cNvSpPr/>
          <p:nvPr/>
        </p:nvSpPr>
        <p:spPr bwMode="auto">
          <a:xfrm>
            <a:off x="1950178" y="2484998"/>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cxnSp>
        <p:nvCxnSpPr>
          <p:cNvPr id="9" name="コネクタ: カギ線 8">
            <a:extLst>
              <a:ext uri="{FF2B5EF4-FFF2-40B4-BE49-F238E27FC236}">
                <a16:creationId xmlns:a16="http://schemas.microsoft.com/office/drawing/2014/main" id="{678B7F9F-CA5F-0D22-32C1-D926DA0A5370}"/>
              </a:ext>
            </a:extLst>
          </p:cNvPr>
          <p:cNvCxnSpPr>
            <a:cxnSpLocks/>
            <a:stCxn id="50" idx="3"/>
            <a:endCxn id="12" idx="0"/>
          </p:cNvCxnSpPr>
          <p:nvPr/>
        </p:nvCxnSpPr>
        <p:spPr>
          <a:xfrm>
            <a:off x="3363844" y="2276838"/>
            <a:ext cx="1476475" cy="563857"/>
          </a:xfrm>
          <a:prstGeom prst="bentConnector2">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12" name="楕円 11">
            <a:extLst>
              <a:ext uri="{FF2B5EF4-FFF2-40B4-BE49-F238E27FC236}">
                <a16:creationId xmlns:a16="http://schemas.microsoft.com/office/drawing/2014/main" id="{92E5C291-234D-9352-AB03-23E3CAE83CC9}"/>
              </a:ext>
            </a:extLst>
          </p:cNvPr>
          <p:cNvSpPr/>
          <p:nvPr/>
        </p:nvSpPr>
        <p:spPr bwMode="gray">
          <a:xfrm>
            <a:off x="4799327" y="2840695"/>
            <a:ext cx="81984" cy="69101"/>
          </a:xfrm>
          <a:prstGeom prst="ellipse">
            <a:avLst/>
          </a:prstGeom>
          <a:solidFill>
            <a:srgbClr val="0070C0"/>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600">
              <a:latin typeface="Meiryo UI" panose="020B0604030504040204" pitchFamily="50" charset="-128"/>
              <a:ea typeface="Meiryo UI" panose="020B0604030504040204" pitchFamily="50" charset="-128"/>
            </a:endParaRPr>
          </a:p>
        </p:txBody>
      </p:sp>
      <p:cxnSp>
        <p:nvCxnSpPr>
          <p:cNvPr id="17" name="コネクタ: カギ線 16">
            <a:extLst>
              <a:ext uri="{FF2B5EF4-FFF2-40B4-BE49-F238E27FC236}">
                <a16:creationId xmlns:a16="http://schemas.microsoft.com/office/drawing/2014/main" id="{5A33E28C-C6E4-0EB3-A21C-426499BCE0CD}"/>
              </a:ext>
            </a:extLst>
          </p:cNvPr>
          <p:cNvCxnSpPr>
            <a:cxnSpLocks/>
          </p:cNvCxnSpPr>
          <p:nvPr/>
        </p:nvCxnSpPr>
        <p:spPr>
          <a:xfrm rot="16200000" flipH="1">
            <a:off x="3297173" y="3912300"/>
            <a:ext cx="558568" cy="301693"/>
          </a:xfrm>
          <a:prstGeom prst="bentConnector3">
            <a:avLst>
              <a:gd name="adj1" fmla="val 50000"/>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20" name="楕円 19">
            <a:extLst>
              <a:ext uri="{FF2B5EF4-FFF2-40B4-BE49-F238E27FC236}">
                <a16:creationId xmlns:a16="http://schemas.microsoft.com/office/drawing/2014/main" id="{589192E6-86A7-2F21-348B-2FCAB44F79CB}"/>
              </a:ext>
            </a:extLst>
          </p:cNvPr>
          <p:cNvSpPr/>
          <p:nvPr/>
        </p:nvSpPr>
        <p:spPr bwMode="gray">
          <a:xfrm>
            <a:off x="3708966" y="4303760"/>
            <a:ext cx="81984" cy="69101"/>
          </a:xfrm>
          <a:prstGeom prst="ellipse">
            <a:avLst/>
          </a:prstGeom>
          <a:solidFill>
            <a:srgbClr val="0070C0"/>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600">
              <a:latin typeface="Meiryo UI" panose="020B0604030504040204" pitchFamily="50" charset="-128"/>
              <a:ea typeface="Meiryo UI" panose="020B0604030504040204" pitchFamily="50" charset="-128"/>
            </a:endParaRPr>
          </a:p>
        </p:txBody>
      </p:sp>
      <p:cxnSp>
        <p:nvCxnSpPr>
          <p:cNvPr id="22" name="コネクタ: カギ線 21">
            <a:extLst>
              <a:ext uri="{FF2B5EF4-FFF2-40B4-BE49-F238E27FC236}">
                <a16:creationId xmlns:a16="http://schemas.microsoft.com/office/drawing/2014/main" id="{ED00F995-55CF-0D75-B4B5-7B08A6040271}"/>
              </a:ext>
            </a:extLst>
          </p:cNvPr>
          <p:cNvCxnSpPr>
            <a:cxnSpLocks/>
          </p:cNvCxnSpPr>
          <p:nvPr/>
        </p:nvCxnSpPr>
        <p:spPr>
          <a:xfrm>
            <a:off x="3727304" y="5170993"/>
            <a:ext cx="595447" cy="292446"/>
          </a:xfrm>
          <a:prstGeom prst="bentConnector2">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8CEC2A12-7D87-723C-C87A-A1172DEDBB0D}"/>
              </a:ext>
            </a:extLst>
          </p:cNvPr>
          <p:cNvSpPr txBox="1"/>
          <p:nvPr/>
        </p:nvSpPr>
        <p:spPr>
          <a:xfrm>
            <a:off x="3501217" y="4953786"/>
            <a:ext cx="415498" cy="369332"/>
          </a:xfrm>
          <a:prstGeom prst="rect">
            <a:avLst/>
          </a:prstGeom>
          <a:noFill/>
        </p:spPr>
        <p:txBody>
          <a:bodyPr wrap="none" rtlCol="0">
            <a:spAutoFit/>
          </a:bodyPr>
          <a:lstStyle/>
          <a:p>
            <a:r>
              <a:rPr kumimoji="1" lang="ja-JP" altLang="en-US">
                <a:solidFill>
                  <a:srgbClr val="FF0000"/>
                </a:solidFill>
              </a:rPr>
              <a:t>★</a:t>
            </a:r>
          </a:p>
        </p:txBody>
      </p:sp>
      <p:sp>
        <p:nvSpPr>
          <p:cNvPr id="100" name="正方形/長方形 99">
            <a:extLst>
              <a:ext uri="{FF2B5EF4-FFF2-40B4-BE49-F238E27FC236}">
                <a16:creationId xmlns:a16="http://schemas.microsoft.com/office/drawing/2014/main" id="{4BBE5B98-716B-3B39-DA92-FE707B167E69}"/>
              </a:ext>
            </a:extLst>
          </p:cNvPr>
          <p:cNvSpPr/>
          <p:nvPr/>
        </p:nvSpPr>
        <p:spPr>
          <a:xfrm>
            <a:off x="7339796" y="3245646"/>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4C79A86F-0C82-CCE8-E6F6-D150EBDCF408}"/>
              </a:ext>
            </a:extLst>
          </p:cNvPr>
          <p:cNvSpPr/>
          <p:nvPr/>
        </p:nvSpPr>
        <p:spPr>
          <a:xfrm>
            <a:off x="6333600" y="3245646"/>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脱炭素化による</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競争力の</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獲得可能性</a:t>
            </a:r>
          </a:p>
        </p:txBody>
      </p:sp>
      <p:sp>
        <p:nvSpPr>
          <p:cNvPr id="103" name="正方形/長方形 102">
            <a:extLst>
              <a:ext uri="{FF2B5EF4-FFF2-40B4-BE49-F238E27FC236}">
                <a16:creationId xmlns:a16="http://schemas.microsoft.com/office/drawing/2014/main" id="{C4372FF6-6BEB-0454-95A9-C7F0A2C8289D}"/>
              </a:ext>
            </a:extLst>
          </p:cNvPr>
          <p:cNvSpPr/>
          <p:nvPr/>
        </p:nvSpPr>
        <p:spPr>
          <a:xfrm>
            <a:off x="7339796" y="4365459"/>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7067C3A3-0C0A-0883-9A6D-D3E3F2B7B938}"/>
              </a:ext>
            </a:extLst>
          </p:cNvPr>
          <p:cNvSpPr/>
          <p:nvPr/>
        </p:nvSpPr>
        <p:spPr>
          <a:xfrm>
            <a:off x="6333600" y="4365459"/>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rgbClr val="00B0F0"/>
                </a:solidFill>
                <a:latin typeface="Meiryo UI" panose="020B0604030504040204" pitchFamily="50" charset="-128"/>
                <a:ea typeface="Meiryo UI" panose="020B0604030504040204" pitchFamily="50" charset="-128"/>
              </a:rPr>
              <a:t>燃料・</a:t>
            </a:r>
            <a:r>
              <a:rPr kumimoji="1" lang="ja-JP" altLang="en-US" sz="1200">
                <a:solidFill>
                  <a:schemeClr val="tx1"/>
                </a:solidFill>
                <a:latin typeface="Meiryo UI" panose="020B0604030504040204" pitchFamily="50" charset="-128"/>
                <a:ea typeface="Meiryo UI" panose="020B0604030504040204" pitchFamily="50" charset="-128"/>
              </a:rPr>
              <a:t>原料調達の安定性</a:t>
            </a:r>
          </a:p>
        </p:txBody>
      </p:sp>
      <p:sp>
        <p:nvSpPr>
          <p:cNvPr id="106" name="正方形/長方形 105">
            <a:extLst>
              <a:ext uri="{FF2B5EF4-FFF2-40B4-BE49-F238E27FC236}">
                <a16:creationId xmlns:a16="http://schemas.microsoft.com/office/drawing/2014/main" id="{ED125E6C-3F4D-4D61-926F-7F0EC4B69F13}"/>
              </a:ext>
            </a:extLst>
          </p:cNvPr>
          <p:cNvSpPr/>
          <p:nvPr/>
        </p:nvSpPr>
        <p:spPr>
          <a:xfrm>
            <a:off x="7339796" y="5485272"/>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9135E2CA-DA94-AFE6-A36F-46719A132D4C}"/>
              </a:ext>
            </a:extLst>
          </p:cNvPr>
          <p:cNvSpPr/>
          <p:nvPr/>
        </p:nvSpPr>
        <p:spPr>
          <a:xfrm>
            <a:off x="6333600" y="5485272"/>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その他</a:t>
            </a:r>
          </a:p>
        </p:txBody>
      </p:sp>
      <p:sp>
        <p:nvSpPr>
          <p:cNvPr id="109" name="正方形/長方形 108">
            <a:extLst>
              <a:ext uri="{FF2B5EF4-FFF2-40B4-BE49-F238E27FC236}">
                <a16:creationId xmlns:a16="http://schemas.microsoft.com/office/drawing/2014/main" id="{80E0721D-FA09-8F99-3A6D-ACE38E02A72D}"/>
              </a:ext>
            </a:extLst>
          </p:cNvPr>
          <p:cNvSpPr/>
          <p:nvPr/>
        </p:nvSpPr>
        <p:spPr>
          <a:xfrm>
            <a:off x="7339796" y="2125833"/>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C49A660A-96B1-794C-9C3D-B2E4BB287933}"/>
              </a:ext>
            </a:extLst>
          </p:cNvPr>
          <p:cNvSpPr/>
          <p:nvPr/>
        </p:nvSpPr>
        <p:spPr>
          <a:xfrm>
            <a:off x="6333600" y="2125833"/>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CO2</a:t>
            </a:r>
          </a:p>
          <a:p>
            <a:r>
              <a:rPr kumimoji="1" lang="ja-JP" altLang="en-US" sz="1200">
                <a:solidFill>
                  <a:schemeClr val="tx1"/>
                </a:solidFill>
                <a:latin typeface="Meiryo UI" panose="020B0604030504040204" pitchFamily="50" charset="-128"/>
                <a:ea typeface="Meiryo UI" panose="020B0604030504040204" pitchFamily="50" charset="-128"/>
              </a:rPr>
              <a:t>排出量の</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削減余地</a:t>
            </a:r>
          </a:p>
        </p:txBody>
      </p:sp>
      <p:sp>
        <p:nvSpPr>
          <p:cNvPr id="37" name="正方形/長方形 36">
            <a:extLst>
              <a:ext uri="{FF2B5EF4-FFF2-40B4-BE49-F238E27FC236}">
                <a16:creationId xmlns:a16="http://schemas.microsoft.com/office/drawing/2014/main" id="{A5FCB591-0025-CEF0-34F2-6B25E8DDA878}"/>
              </a:ext>
            </a:extLst>
          </p:cNvPr>
          <p:cNvSpPr/>
          <p:nvPr/>
        </p:nvSpPr>
        <p:spPr bwMode="auto">
          <a:xfrm>
            <a:off x="261998" y="3388269"/>
            <a:ext cx="3163614" cy="1080000"/>
          </a:xfrm>
          <a:prstGeom prst="rect">
            <a:avLst/>
          </a:prstGeom>
          <a:solidFill>
            <a:schemeClr val="bg1"/>
          </a:solidFill>
          <a:ln w="9525">
            <a:solidFill>
              <a:schemeClr val="accent6">
                <a:lumMod val="25000"/>
              </a:schemeClr>
            </a:solidFill>
            <a:miter lim="800000"/>
            <a:headEnd/>
            <a:tailEnd/>
          </a:ln>
          <a:effectLst/>
        </p:spPr>
        <p:txBody>
          <a:bodyPr wrap="square" rtlCol="0" anchor="t"/>
          <a:lstStyle/>
          <a:p>
            <a:pPr algn="l"/>
            <a:r>
              <a:rPr kumimoji="0" lang="ja-JP" altLang="en-US" sz="1200">
                <a:latin typeface="Meiryo UI" panose="020B0604030504040204" pitchFamily="50" charset="-128"/>
                <a:ea typeface="Meiryo UI" panose="020B0604030504040204" pitchFamily="50" charset="-128"/>
              </a:rPr>
              <a:t>（参考）</a:t>
            </a:r>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39" name="正方形/長方形 38">
            <a:extLst>
              <a:ext uri="{FF2B5EF4-FFF2-40B4-BE49-F238E27FC236}">
                <a16:creationId xmlns:a16="http://schemas.microsoft.com/office/drawing/2014/main" id="{918F9C8F-8FE2-475C-3DEF-C2C4D0DA4CE9}"/>
              </a:ext>
            </a:extLst>
          </p:cNvPr>
          <p:cNvSpPr/>
          <p:nvPr/>
        </p:nvSpPr>
        <p:spPr bwMode="auto">
          <a:xfrm>
            <a:off x="2067855" y="3430167"/>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3F803C81-ECD5-1791-9D37-54593CC09B87}"/>
              </a:ext>
            </a:extLst>
          </p:cNvPr>
          <p:cNvSpPr/>
          <p:nvPr/>
        </p:nvSpPr>
        <p:spPr bwMode="auto">
          <a:xfrm>
            <a:off x="377079" y="4135410"/>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43" name="正方形/長方形 42">
            <a:extLst>
              <a:ext uri="{FF2B5EF4-FFF2-40B4-BE49-F238E27FC236}">
                <a16:creationId xmlns:a16="http://schemas.microsoft.com/office/drawing/2014/main" id="{5F0F3F93-4B77-DD17-B7BC-3D21E3A4D909}"/>
              </a:ext>
            </a:extLst>
          </p:cNvPr>
          <p:cNvSpPr/>
          <p:nvPr/>
        </p:nvSpPr>
        <p:spPr bwMode="auto">
          <a:xfrm>
            <a:off x="377079" y="3782327"/>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44" name="正方形/長方形 43">
            <a:extLst>
              <a:ext uri="{FF2B5EF4-FFF2-40B4-BE49-F238E27FC236}">
                <a16:creationId xmlns:a16="http://schemas.microsoft.com/office/drawing/2014/main" id="{84EDF18A-6A54-9204-7D59-105E2B212D83}"/>
              </a:ext>
            </a:extLst>
          </p:cNvPr>
          <p:cNvSpPr/>
          <p:nvPr/>
        </p:nvSpPr>
        <p:spPr bwMode="auto">
          <a:xfrm>
            <a:off x="1369264" y="4135410"/>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BC240392-CE07-D6E4-330F-037C7F8EB43C}"/>
              </a:ext>
            </a:extLst>
          </p:cNvPr>
          <p:cNvSpPr/>
          <p:nvPr/>
        </p:nvSpPr>
        <p:spPr bwMode="auto">
          <a:xfrm>
            <a:off x="1369264" y="3782327"/>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5t</a:t>
            </a:r>
            <a:endParaRPr kumimoji="0" lang="ja-JP" altLang="en-US" sz="1200">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81AAE394-04AB-0AA2-2B92-04713B374273}"/>
              </a:ext>
            </a:extLst>
          </p:cNvPr>
          <p:cNvSpPr/>
          <p:nvPr/>
        </p:nvSpPr>
        <p:spPr bwMode="auto">
          <a:xfrm>
            <a:off x="1950178" y="4135410"/>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47" name="正方形/長方形 46">
            <a:extLst>
              <a:ext uri="{FF2B5EF4-FFF2-40B4-BE49-F238E27FC236}">
                <a16:creationId xmlns:a16="http://schemas.microsoft.com/office/drawing/2014/main" id="{3FCA09BB-3F82-7691-31CE-07623522981F}"/>
              </a:ext>
            </a:extLst>
          </p:cNvPr>
          <p:cNvSpPr/>
          <p:nvPr/>
        </p:nvSpPr>
        <p:spPr bwMode="auto">
          <a:xfrm>
            <a:off x="1950178" y="3782327"/>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12" name="正方形/長方形 111">
            <a:extLst>
              <a:ext uri="{FF2B5EF4-FFF2-40B4-BE49-F238E27FC236}">
                <a16:creationId xmlns:a16="http://schemas.microsoft.com/office/drawing/2014/main" id="{92114840-18DD-06FF-E487-D01BED87E7F3}"/>
              </a:ext>
            </a:extLst>
          </p:cNvPr>
          <p:cNvSpPr/>
          <p:nvPr/>
        </p:nvSpPr>
        <p:spPr bwMode="auto">
          <a:xfrm>
            <a:off x="2784339" y="3429244"/>
            <a:ext cx="588328" cy="288000"/>
          </a:xfrm>
          <a:prstGeom prst="rect">
            <a:avLst/>
          </a:prstGeom>
          <a:solidFill>
            <a:schemeClr val="bg1">
              <a:lumMod val="95000"/>
            </a:schemeClr>
          </a:solidFill>
          <a:ln w="9525">
            <a:noFill/>
            <a:miter lim="800000"/>
            <a:headEnd/>
            <a:tailEnd/>
          </a:ln>
          <a:effectLst/>
        </p:spPr>
        <p:txBody>
          <a:bodyPr wrap="square" rtlCol="0" anchor="ctr"/>
          <a:lstStyle/>
          <a:p>
            <a:pPr algn="ctr"/>
            <a:r>
              <a:rPr kumimoji="0" lang="ja-JP" altLang="en-US" sz="1200">
                <a:solidFill>
                  <a:schemeClr val="tx1">
                    <a:lumMod val="50000"/>
                    <a:lumOff val="50000"/>
                  </a:schemeClr>
                </a:solidFill>
                <a:latin typeface="Meiryo UI" panose="020B0604030504040204" pitchFamily="50" charset="-128"/>
                <a:ea typeface="Meiryo UI" panose="020B0604030504040204" pitchFamily="50" charset="-128"/>
              </a:rPr>
              <a:t>生産</a:t>
            </a:r>
          </a:p>
        </p:txBody>
      </p:sp>
      <p:sp>
        <p:nvSpPr>
          <p:cNvPr id="127" name="正方形/長方形 126">
            <a:extLst>
              <a:ext uri="{FF2B5EF4-FFF2-40B4-BE49-F238E27FC236}">
                <a16:creationId xmlns:a16="http://schemas.microsoft.com/office/drawing/2014/main" id="{814E0027-A652-DEED-6450-AD5E3686FD0B}"/>
              </a:ext>
            </a:extLst>
          </p:cNvPr>
          <p:cNvSpPr/>
          <p:nvPr/>
        </p:nvSpPr>
        <p:spPr bwMode="auto">
          <a:xfrm>
            <a:off x="2740944" y="5462846"/>
            <a:ext cx="3163614" cy="1080000"/>
          </a:xfrm>
          <a:prstGeom prst="rect">
            <a:avLst/>
          </a:prstGeom>
          <a:solidFill>
            <a:schemeClr val="bg1"/>
          </a:solidFill>
          <a:ln w="38100">
            <a:solidFill>
              <a:srgbClr val="C00000"/>
            </a:solidFill>
            <a:miter lim="800000"/>
            <a:headEnd/>
            <a:tailEnd/>
          </a:ln>
          <a:effectLst/>
        </p:spPr>
        <p:txBody>
          <a:bodyPr wrap="square" rtlCol="0" anchor="t"/>
          <a:lstStyle/>
          <a:p>
            <a:pPr algn="l"/>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128" name="正方形/長方形 127">
            <a:extLst>
              <a:ext uri="{FF2B5EF4-FFF2-40B4-BE49-F238E27FC236}">
                <a16:creationId xmlns:a16="http://schemas.microsoft.com/office/drawing/2014/main" id="{5DD630D1-85A5-D99D-AD7F-A43435AB2AF2}"/>
              </a:ext>
            </a:extLst>
          </p:cNvPr>
          <p:cNvSpPr/>
          <p:nvPr/>
        </p:nvSpPr>
        <p:spPr bwMode="auto">
          <a:xfrm>
            <a:off x="4546801" y="5504744"/>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E26CC22E-C6B3-9086-8248-B095AA4B306C}"/>
              </a:ext>
            </a:extLst>
          </p:cNvPr>
          <p:cNvSpPr/>
          <p:nvPr/>
        </p:nvSpPr>
        <p:spPr bwMode="auto">
          <a:xfrm>
            <a:off x="2856025" y="6209987"/>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131" name="正方形/長方形 130">
            <a:extLst>
              <a:ext uri="{FF2B5EF4-FFF2-40B4-BE49-F238E27FC236}">
                <a16:creationId xmlns:a16="http://schemas.microsoft.com/office/drawing/2014/main" id="{94F1B866-40B5-B67F-AE01-CA1CBEDB47EB}"/>
              </a:ext>
            </a:extLst>
          </p:cNvPr>
          <p:cNvSpPr/>
          <p:nvPr/>
        </p:nvSpPr>
        <p:spPr bwMode="auto">
          <a:xfrm>
            <a:off x="2856025" y="5856904"/>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132" name="正方形/長方形 131">
            <a:extLst>
              <a:ext uri="{FF2B5EF4-FFF2-40B4-BE49-F238E27FC236}">
                <a16:creationId xmlns:a16="http://schemas.microsoft.com/office/drawing/2014/main" id="{F10D4FD0-E2E0-5269-DD49-91AFB4B2FD7E}"/>
              </a:ext>
            </a:extLst>
          </p:cNvPr>
          <p:cNvSpPr/>
          <p:nvPr/>
        </p:nvSpPr>
        <p:spPr bwMode="auto">
          <a:xfrm>
            <a:off x="3848210" y="6209987"/>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133" name="正方形/長方形 132">
            <a:extLst>
              <a:ext uri="{FF2B5EF4-FFF2-40B4-BE49-F238E27FC236}">
                <a16:creationId xmlns:a16="http://schemas.microsoft.com/office/drawing/2014/main" id="{DCB3F4A9-1D3A-3376-049C-7B5E81EB4B86}"/>
              </a:ext>
            </a:extLst>
          </p:cNvPr>
          <p:cNvSpPr/>
          <p:nvPr/>
        </p:nvSpPr>
        <p:spPr bwMode="auto">
          <a:xfrm>
            <a:off x="3848210" y="5856904"/>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5t</a:t>
            </a:r>
            <a:endParaRPr kumimoji="0" lang="ja-JP" altLang="en-US" sz="1200">
              <a:latin typeface="Meiryo UI" panose="020B0604030504040204" pitchFamily="50" charset="-128"/>
              <a:ea typeface="Meiryo UI" panose="020B0604030504040204" pitchFamily="50" charset="-128"/>
            </a:endParaRPr>
          </a:p>
        </p:txBody>
      </p:sp>
      <p:sp>
        <p:nvSpPr>
          <p:cNvPr id="134" name="正方形/長方形 133">
            <a:extLst>
              <a:ext uri="{FF2B5EF4-FFF2-40B4-BE49-F238E27FC236}">
                <a16:creationId xmlns:a16="http://schemas.microsoft.com/office/drawing/2014/main" id="{B63354F6-4073-B6A3-3AD7-E75517878CF7}"/>
              </a:ext>
            </a:extLst>
          </p:cNvPr>
          <p:cNvSpPr/>
          <p:nvPr/>
        </p:nvSpPr>
        <p:spPr bwMode="auto">
          <a:xfrm>
            <a:off x="4429124" y="6209987"/>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35" name="正方形/長方形 134">
            <a:extLst>
              <a:ext uri="{FF2B5EF4-FFF2-40B4-BE49-F238E27FC236}">
                <a16:creationId xmlns:a16="http://schemas.microsoft.com/office/drawing/2014/main" id="{E9D3E560-C7E2-0C6A-6DC4-3539E33A416B}"/>
              </a:ext>
            </a:extLst>
          </p:cNvPr>
          <p:cNvSpPr/>
          <p:nvPr/>
        </p:nvSpPr>
        <p:spPr bwMode="auto">
          <a:xfrm>
            <a:off x="4429124" y="5856904"/>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26" name="正方形/長方形 125">
            <a:extLst>
              <a:ext uri="{FF2B5EF4-FFF2-40B4-BE49-F238E27FC236}">
                <a16:creationId xmlns:a16="http://schemas.microsoft.com/office/drawing/2014/main" id="{430206E1-7310-8C57-8A11-95D2364B97BE}"/>
              </a:ext>
            </a:extLst>
          </p:cNvPr>
          <p:cNvSpPr/>
          <p:nvPr/>
        </p:nvSpPr>
        <p:spPr bwMode="auto">
          <a:xfrm>
            <a:off x="5263285" y="5503821"/>
            <a:ext cx="588328" cy="288000"/>
          </a:xfrm>
          <a:prstGeom prst="rect">
            <a:avLst/>
          </a:prstGeom>
          <a:solidFill>
            <a:schemeClr val="accent1"/>
          </a:solidFill>
          <a:ln w="9525">
            <a:noFill/>
            <a:miter lim="800000"/>
            <a:headEnd/>
            <a:tailEnd/>
          </a:ln>
          <a:effectLst/>
        </p:spPr>
        <p:txBody>
          <a:bodyPr wrap="square" rtlCol="0" anchor="ctr"/>
          <a:lstStyle/>
          <a:p>
            <a:pPr algn="ctr"/>
            <a:r>
              <a:rPr kumimoji="0" lang="ja-JP" altLang="en-US" sz="1200">
                <a:solidFill>
                  <a:schemeClr val="bg1"/>
                </a:solidFill>
                <a:latin typeface="Meiryo UI" panose="020B0604030504040204" pitchFamily="50" charset="-128"/>
                <a:ea typeface="Meiryo UI" panose="020B0604030504040204" pitchFamily="50" charset="-128"/>
              </a:rPr>
              <a:t>生産</a:t>
            </a:r>
          </a:p>
        </p:txBody>
      </p:sp>
      <p:sp>
        <p:nvSpPr>
          <p:cNvPr id="7" name="正方形/長方形 6">
            <a:extLst>
              <a:ext uri="{FF2B5EF4-FFF2-40B4-BE49-F238E27FC236}">
                <a16:creationId xmlns:a16="http://schemas.microsoft.com/office/drawing/2014/main" id="{ABA9D31E-2032-1BE9-4B4A-7A8F5FC33B24}"/>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間接補助事業を実施する</a:t>
            </a:r>
            <a:r>
              <a:rPr lang="en-US" altLang="ja-JP" sz="1400">
                <a:solidFill>
                  <a:srgbClr val="FF0000"/>
                </a:solidFill>
                <a:latin typeface="Meiryo UI" panose="020B0604030504040204" pitchFamily="50" charset="-128"/>
                <a:ea typeface="Meiryo UI" panose="020B0604030504040204" pitchFamily="50" charset="-128"/>
              </a:rPr>
              <a:t>xx</a:t>
            </a:r>
            <a:r>
              <a:rPr lang="ja-JP" altLang="en-US" sz="1400">
                <a:solidFill>
                  <a:srgbClr val="FF0000"/>
                </a:solidFill>
                <a:latin typeface="Meiryo UI" panose="020B0604030504040204" pitchFamily="50" charset="-128"/>
                <a:ea typeface="Meiryo UI" panose="020B0604030504040204" pitchFamily="50" charset="-128"/>
              </a:rPr>
              <a:t>事業所の位置付け</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→他の事業所も参考情報として言及したうえで、間接補助事業を実施する事業所の位置付けを記載すること。その際、各事業所が</a:t>
            </a:r>
            <a:r>
              <a:rPr lang="en-US" altLang="ja-JP" sz="1400">
                <a:solidFill>
                  <a:srgbClr val="FF0000"/>
                </a:solidFill>
                <a:latin typeface="Meiryo UI" panose="020B0604030504040204" pitchFamily="50" charset="-128"/>
                <a:ea typeface="Meiryo UI" panose="020B0604030504040204" pitchFamily="50" charset="-128"/>
              </a:rPr>
              <a:t>R&amp;D</a:t>
            </a:r>
            <a:r>
              <a:rPr lang="ja-JP" altLang="en-US" sz="1400">
                <a:solidFill>
                  <a:srgbClr val="FF0000"/>
                </a:solidFill>
                <a:latin typeface="Meiryo UI" panose="020B0604030504040204" pitchFamily="50" charset="-128"/>
                <a:ea typeface="Meiryo UI" panose="020B0604030504040204" pitchFamily="50" charset="-128"/>
              </a:rPr>
              <a:t>や生産の機能を持つか否かについても記載すること。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xx</a:t>
            </a:r>
            <a:r>
              <a:rPr lang="ja-JP" altLang="en-US" sz="1400">
                <a:solidFill>
                  <a:srgbClr val="FF0000"/>
                </a:solidFill>
                <a:latin typeface="Meiryo UI" panose="020B0604030504040204" pitchFamily="50" charset="-128"/>
                <a:ea typeface="Meiryo UI" panose="020B0604030504040204" pitchFamily="50" charset="-128"/>
              </a:rPr>
              <a:t>事業所の選定理由</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→本頁に記載している項目（</a:t>
            </a:r>
            <a:r>
              <a:rPr lang="en-US" altLang="ja-JP" sz="1400">
                <a:solidFill>
                  <a:srgbClr val="FF0000"/>
                </a:solidFill>
                <a:latin typeface="Meiryo UI" panose="020B0604030504040204" pitchFamily="50" charset="-128"/>
                <a:ea typeface="Meiryo UI" panose="020B0604030504040204" pitchFamily="50" charset="-128"/>
              </a:rPr>
              <a:t>CO2</a:t>
            </a:r>
            <a:r>
              <a:rPr lang="ja-JP" altLang="en-US" sz="1400">
                <a:solidFill>
                  <a:srgbClr val="FF0000"/>
                </a:solidFill>
                <a:latin typeface="Meiryo UI" panose="020B0604030504040204" pitchFamily="50" charset="-128"/>
                <a:ea typeface="Meiryo UI" panose="020B0604030504040204" pitchFamily="50" charset="-128"/>
              </a:rPr>
              <a:t>排出量の削減余地等）は必ずしも網羅する必要はないが、選定の視点、事業実施場所を選定した理由が必要十分であるように記載すること。</a:t>
            </a:r>
            <a:endParaRPr lang="en-US" altLang="ja-JP" sz="1400">
              <a:solidFill>
                <a:srgbClr val="FF0000"/>
              </a:solidFill>
              <a:latin typeface="Meiryo UI" panose="020B0604030504040204" pitchFamily="50" charset="-128"/>
              <a:ea typeface="Meiryo UI" panose="020B0604030504040204" pitchFamily="50" charset="-128"/>
            </a:endParaRPr>
          </a:p>
          <a:p>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975350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2EDCBE-4A28-2F38-775D-28EC3747488B}"/>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832AF354-C688-2A91-606A-E77430CD6AE2}"/>
              </a:ext>
            </a:extLst>
          </p:cNvPr>
          <p:cNvGraphicFramePr>
            <a:graphicFrameLocks noChangeAspect="1"/>
          </p:cNvGraphicFramePr>
          <p:nvPr>
            <p:custDataLst>
              <p:tags r:id="rId1"/>
            </p:custDataLst>
            <p:extLst>
              <p:ext uri="{D42A27DB-BD31-4B8C-83A1-F6EECF244321}">
                <p14:modId xmlns:p14="http://schemas.microsoft.com/office/powerpoint/2010/main" val="11646104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6" name="think-cell data - do not delete" hidden="1">
                        <a:extLst>
                          <a:ext uri="{FF2B5EF4-FFF2-40B4-BE49-F238E27FC236}">
                            <a16:creationId xmlns:a16="http://schemas.microsoft.com/office/drawing/2014/main" id="{832AF354-C688-2A91-606A-E77430CD6AE2}"/>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4" name="think-cell data - do not delete" hidden="1">
            <a:extLst>
              <a:ext uri="{FF2B5EF4-FFF2-40B4-BE49-F238E27FC236}">
                <a16:creationId xmlns:a16="http://schemas.microsoft.com/office/drawing/2014/main" id="{65FF62A3-BB55-92E9-4FD7-D38093D2F62E}"/>
              </a:ext>
            </a:extLst>
          </p:cNvPr>
          <p:cNvGraphicFramePr>
            <a:graphicFrameLocks noChangeAspect="1"/>
          </p:cNvGraphicFramePr>
          <p:nvPr>
            <p:custDataLst>
              <p:tags r:id="rId2"/>
            </p:custDataLst>
            <p:extLst>
              <p:ext uri="{D42A27DB-BD31-4B8C-83A1-F6EECF244321}">
                <p14:modId xmlns:p14="http://schemas.microsoft.com/office/powerpoint/2010/main" val="1139123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4" name="think-cell data - do not delete" hidden="1">
                        <a:extLst>
                          <a:ext uri="{FF2B5EF4-FFF2-40B4-BE49-F238E27FC236}">
                            <a16:creationId xmlns:a16="http://schemas.microsoft.com/office/drawing/2014/main" id="{65FF62A3-BB55-92E9-4FD7-D38093D2F62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177E3C48-62B6-90B6-4B57-C2915087957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基本的要件（製造プロセス転換）</a:t>
            </a:r>
          </a:p>
        </p:txBody>
      </p:sp>
      <p:sp>
        <p:nvSpPr>
          <p:cNvPr id="26" name="Title 1">
            <a:extLst>
              <a:ext uri="{FF2B5EF4-FFF2-40B4-BE49-F238E27FC236}">
                <a16:creationId xmlns:a16="http://schemas.microsoft.com/office/drawing/2014/main" id="{38CB82A2-918E-97F8-6219-A75A03925ADA}"/>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公募要領「</a:t>
            </a:r>
            <a:r>
              <a:rPr kumimoji="1" lang="en-US" altLang="ja-JP">
                <a:solidFill>
                  <a:schemeClr val="tx1"/>
                </a:solidFill>
              </a:rPr>
              <a:t>3.1. </a:t>
            </a:r>
            <a:r>
              <a:rPr kumimoji="1" lang="ja-JP" altLang="en-US">
                <a:solidFill>
                  <a:schemeClr val="tx1"/>
                </a:solidFill>
              </a:rPr>
              <a:t>補助対象事業の要件」に記載の内容を全て満たしている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E3BE9414-DB12-8B97-1DDB-6543D5A3AEEC}"/>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4103790F-1204-DEC9-2090-9C44765411C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aphicFrame>
        <p:nvGraphicFramePr>
          <p:cNvPr id="3" name="表 2">
            <a:extLst>
              <a:ext uri="{FF2B5EF4-FFF2-40B4-BE49-F238E27FC236}">
                <a16:creationId xmlns:a16="http://schemas.microsoft.com/office/drawing/2014/main" id="{A9E5D727-58AB-6225-30EF-371D16D8F3A9}"/>
              </a:ext>
            </a:extLst>
          </p:cNvPr>
          <p:cNvGraphicFramePr>
            <a:graphicFrameLocks noGrp="1"/>
          </p:cNvGraphicFramePr>
          <p:nvPr>
            <p:extLst>
              <p:ext uri="{D42A27DB-BD31-4B8C-83A1-F6EECF244321}">
                <p14:modId xmlns:p14="http://schemas.microsoft.com/office/powerpoint/2010/main" val="246584422"/>
              </p:ext>
            </p:extLst>
          </p:nvPr>
        </p:nvGraphicFramePr>
        <p:xfrm>
          <a:off x="180000" y="1551334"/>
          <a:ext cx="11856000" cy="4220282"/>
        </p:xfrm>
        <a:graphic>
          <a:graphicData uri="http://schemas.openxmlformats.org/drawingml/2006/table">
            <a:tbl>
              <a:tblPr firstRow="1" bandRow="1">
                <a:tableStyleId>{5C22544A-7EE6-4342-B048-85BDC9FD1C3A}</a:tableStyleId>
              </a:tblPr>
              <a:tblGrid>
                <a:gridCol w="932704">
                  <a:extLst>
                    <a:ext uri="{9D8B030D-6E8A-4147-A177-3AD203B41FA5}">
                      <a16:colId xmlns:a16="http://schemas.microsoft.com/office/drawing/2014/main" val="680503965"/>
                    </a:ext>
                  </a:extLst>
                </a:gridCol>
                <a:gridCol w="484742">
                  <a:extLst>
                    <a:ext uri="{9D8B030D-6E8A-4147-A177-3AD203B41FA5}">
                      <a16:colId xmlns:a16="http://schemas.microsoft.com/office/drawing/2014/main" val="1833360980"/>
                    </a:ext>
                  </a:extLst>
                </a:gridCol>
                <a:gridCol w="6486554">
                  <a:extLst>
                    <a:ext uri="{9D8B030D-6E8A-4147-A177-3AD203B41FA5}">
                      <a16:colId xmlns:a16="http://schemas.microsoft.com/office/drawing/2014/main" val="3449904519"/>
                    </a:ext>
                  </a:extLst>
                </a:gridCol>
                <a:gridCol w="3952000">
                  <a:extLst>
                    <a:ext uri="{9D8B030D-6E8A-4147-A177-3AD203B41FA5}">
                      <a16:colId xmlns:a16="http://schemas.microsoft.com/office/drawing/2014/main" val="2365904519"/>
                    </a:ext>
                  </a:extLst>
                </a:gridCol>
              </a:tblGrid>
              <a:tr h="266521">
                <a:tc>
                  <a:txBody>
                    <a:bodyPr/>
                    <a:lstStyle/>
                    <a:p>
                      <a:endParaRPr kumimoji="1" lang="ja-JP" altLang="en-US" sz="120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 </a:t>
                      </a:r>
                      <a:r>
                        <a:rPr kumimoji="1" lang="ja-JP" altLang="en-US" sz="1200">
                          <a:latin typeface="Meiryo UI" panose="020B0604030504040204" pitchFamily="50" charset="-128"/>
                          <a:ea typeface="Meiryo UI" panose="020B0604030504040204" pitchFamily="50" charset="-128"/>
                        </a:rPr>
                        <a:t>補助対象事業の要件」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2996951091"/>
                  </a:ext>
                </a:extLst>
              </a:tr>
              <a:tr h="643789">
                <a:tc>
                  <a:txBody>
                    <a:bodyPr/>
                    <a:lstStyle/>
                    <a:p>
                      <a:r>
                        <a:rPr kumimoji="1" lang="ja-JP" altLang="en-US" sz="1200">
                          <a:latin typeface="Meiryo UI" panose="020B0604030504040204" pitchFamily="50" charset="-128"/>
                          <a:ea typeface="Meiryo UI" panose="020B0604030504040204" pitchFamily="50" charset="-128"/>
                        </a:rPr>
                        <a:t>事業全体・各項目</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200">
                          <a:latin typeface="Meiryo UI" panose="020B0604030504040204" pitchFamily="50" charset="-128"/>
                          <a:ea typeface="Meiryo UI" panose="020B0604030504040204" pitchFamily="50" charset="-128"/>
                        </a:rPr>
                        <a:t>CN</a:t>
                      </a:r>
                      <a:r>
                        <a:rPr kumimoji="1" lang="ja-JP" altLang="en-US" sz="1200">
                          <a:latin typeface="Meiryo UI" panose="020B0604030504040204" pitchFamily="50" charset="-128"/>
                          <a:ea typeface="Meiryo UI" panose="020B0604030504040204" pitchFamily="50" charset="-128"/>
                        </a:rPr>
                        <a:t>に向けた取り組みを推進することを通じて、競争力強化に繋がる原料転換等の製造プロセス転換を伴う設備投資事業であり、公募要領の表</a:t>
                      </a:r>
                      <a:r>
                        <a:rPr kumimoji="1" lang="en-US" altLang="ja-JP" sz="1200">
                          <a:latin typeface="Meiryo UI" panose="020B0604030504040204" pitchFamily="50" charset="-128"/>
                          <a:ea typeface="Meiryo UI" panose="020B0604030504040204" pitchFamily="50" charset="-128"/>
                        </a:rPr>
                        <a:t>4</a:t>
                      </a:r>
                      <a:r>
                        <a:rPr kumimoji="1" lang="ja-JP" altLang="en-US" sz="1200">
                          <a:latin typeface="Meiryo UI" panose="020B0604030504040204" pitchFamily="50" charset="-128"/>
                          <a:ea typeface="Meiryo UI" panose="020B0604030504040204" pitchFamily="50" charset="-128"/>
                        </a:rPr>
                        <a:t>に記載する要件の全てを満たすこと。</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基本的要件（製造プロセス転換（</a:t>
                      </a:r>
                      <a:r>
                        <a:rPr kumimoji="1" lang="en-US" altLang="ja-JP" sz="1200">
                          <a:solidFill>
                            <a:srgbClr val="C00000"/>
                          </a:solidFill>
                          <a:latin typeface="Meiryo UI" panose="020B0604030504040204" pitchFamily="50" charset="-128"/>
                          <a:ea typeface="Meiryo UI" panose="020B0604030504040204" pitchFamily="50" charset="-128"/>
                        </a:rPr>
                        <a:t>#A</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06743642"/>
                  </a:ext>
                </a:extLst>
              </a:tr>
              <a:tr h="727017">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投資計画</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B</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将来的に公募要領の表</a:t>
                      </a:r>
                      <a:r>
                        <a:rPr kumimoji="1" lang="en-US" altLang="ja-JP" sz="1200">
                          <a:latin typeface="Meiryo UI" panose="020B0604030504040204" pitchFamily="50" charset="-128"/>
                          <a:ea typeface="Meiryo UI" panose="020B0604030504040204" pitchFamily="50" charset="-128"/>
                        </a:rPr>
                        <a:t>4</a:t>
                      </a:r>
                      <a:r>
                        <a:rPr kumimoji="1" lang="ja-JP" altLang="en-US" sz="1200">
                          <a:latin typeface="Meiryo UI" panose="020B0604030504040204" pitchFamily="50" charset="-128"/>
                          <a:ea typeface="Meiryo UI" panose="020B0604030504040204" pitchFamily="50" charset="-128"/>
                        </a:rPr>
                        <a:t>に示す補助対象生産物を着実に市場展開させる観点から、マーケットイン型での市場獲得を目指す事業であること（既存のサプライチェーンの枠を超えて、自らオフテイカー（ブランドオーナー、最終製品メーカー）と意見交換を実施する計画を有する等）。</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例：本様式（③ア グリーン市場創造に向けた事業戦略（</a:t>
                      </a:r>
                      <a:r>
                        <a:rPr kumimoji="1" lang="en-US" altLang="ja-JP" sz="1200">
                          <a:solidFill>
                            <a:srgbClr val="C00000"/>
                          </a:solidFill>
                          <a:latin typeface="Meiryo UI" panose="020B0604030504040204" pitchFamily="50" charset="-128"/>
                          <a:ea typeface="Meiryo UI" panose="020B0604030504040204" pitchFamily="50" charset="-128"/>
                        </a:rPr>
                        <a:t>ⅲ</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394019"/>
                  </a:ext>
                </a:extLst>
              </a:tr>
              <a:tr h="643789">
                <a:tc vMerge="1">
                  <a:txBody>
                    <a:bodyPr/>
                    <a:lstStyle/>
                    <a:p>
                      <a:endParaRPr kumimoji="1" lang="ja-JP" altLang="en-US" sz="120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C</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当該間接補助事業に係る投資計画について、原則として、採択決定日より前に投資の決定を対外発表した事業でないこと。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63774331"/>
                  </a:ext>
                </a:extLst>
              </a:tr>
              <a:tr h="643789">
                <a:tc vMerge="1">
                  <a:txBody>
                    <a:bodyPr/>
                    <a:lstStyle/>
                    <a:p>
                      <a:endParaRPr kumimoji="1" lang="ja-JP" altLang="en-US" sz="120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D</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経済産業省がやむを得ないと認める事情が生じない限り、間接補助事業終了後</a:t>
                      </a:r>
                      <a:r>
                        <a:rPr kumimoji="1" lang="en-US" altLang="ja-JP" sz="1200">
                          <a:latin typeface="Meiryo UI" panose="020B0604030504040204" pitchFamily="50" charset="-128"/>
                          <a:ea typeface="Meiryo UI" panose="020B0604030504040204" pitchFamily="50" charset="-128"/>
                        </a:rPr>
                        <a:t>5</a:t>
                      </a:r>
                      <a:r>
                        <a:rPr kumimoji="1" lang="ja-JP" altLang="en-US" sz="1200">
                          <a:latin typeface="Meiryo UI" panose="020B0604030504040204" pitchFamily="50" charset="-128"/>
                          <a:ea typeface="Meiryo UI" panose="020B0604030504040204" pitchFamily="50" charset="-128"/>
                        </a:rPr>
                        <a:t>年間以上、間接補助事業により整備した設備の利用を継続すること。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24639750"/>
                  </a:ext>
                </a:extLst>
              </a:tr>
              <a:tr h="643789">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E</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間接補助事業により整備した設備によって製造される全製品について、本事業の目的である原料用途向け製品と燃料用途向け製品の割合の見込みを、商用生産開始見込から</a:t>
                      </a:r>
                      <a:r>
                        <a:rPr kumimoji="1" lang="en-US" altLang="ja-JP" sz="1200">
                          <a:latin typeface="Meiryo UI" panose="020B0604030504040204" pitchFamily="50" charset="-128"/>
                          <a:ea typeface="Meiryo UI" panose="020B0604030504040204" pitchFamily="50" charset="-128"/>
                        </a:rPr>
                        <a:t>5</a:t>
                      </a:r>
                      <a:r>
                        <a:rPr kumimoji="1" lang="ja-JP" altLang="en-US" sz="1200">
                          <a:latin typeface="Meiryo UI" panose="020B0604030504040204" pitchFamily="50" charset="-128"/>
                          <a:ea typeface="Meiryo UI" panose="020B0604030504040204" pitchFamily="50" charset="-128"/>
                        </a:rPr>
                        <a:t>年間分記載すること。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基本的要件（製造プロセス転換（</a:t>
                      </a:r>
                      <a:r>
                        <a:rPr kumimoji="1" lang="en-US" altLang="ja-JP" sz="1200">
                          <a:solidFill>
                            <a:srgbClr val="C00000"/>
                          </a:solidFill>
                          <a:latin typeface="Meiryo UI" panose="020B0604030504040204" pitchFamily="50" charset="-128"/>
                          <a:ea typeface="Meiryo UI" panose="020B0604030504040204" pitchFamily="50" charset="-128"/>
                        </a:rPr>
                        <a:t>#E</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55468776"/>
                  </a:ext>
                </a:extLst>
              </a:tr>
              <a:tr h="6437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その他</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F</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第三者委員会が実施する面接審査について、提案する企業等の代表権を有する者が参加できること。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3039349123"/>
                  </a:ext>
                </a:extLst>
              </a:tr>
            </a:tbl>
          </a:graphicData>
        </a:graphic>
      </p:graphicFrame>
      <p:sp>
        <p:nvSpPr>
          <p:cNvPr id="5" name="正方形/長方形 4">
            <a:extLst>
              <a:ext uri="{FF2B5EF4-FFF2-40B4-BE49-F238E27FC236}">
                <a16:creationId xmlns:a16="http://schemas.microsoft.com/office/drawing/2014/main" id="{35226847-56BB-013D-2DC5-2F19E41560EC}"/>
              </a:ext>
            </a:extLst>
          </p:cNvPr>
          <p:cNvSpPr/>
          <p:nvPr/>
        </p:nvSpPr>
        <p:spPr>
          <a:xfrm>
            <a:off x="2161954" y="1562484"/>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A</a:t>
            </a:r>
            <a:r>
              <a:rPr lang="ja-JP" altLang="en-US" sz="1400">
                <a:solidFill>
                  <a:srgbClr val="FF0000"/>
                </a:solidFill>
                <a:latin typeface="Meiryo UI" panose="020B0604030504040204" pitchFamily="50" charset="-128"/>
                <a:ea typeface="Meiryo UI" panose="020B0604030504040204" pitchFamily="50" charset="-128"/>
              </a:rPr>
              <a:t>から</a:t>
            </a:r>
            <a:r>
              <a:rPr lang="en-US" altLang="ja-JP" sz="1400">
                <a:solidFill>
                  <a:srgbClr val="FF0000"/>
                </a:solidFill>
                <a:latin typeface="Meiryo UI" panose="020B0604030504040204" pitchFamily="50" charset="-128"/>
                <a:ea typeface="Meiryo UI" panose="020B0604030504040204" pitchFamily="50" charset="-128"/>
              </a:rPr>
              <a:t>F</a:t>
            </a:r>
            <a:r>
              <a:rPr lang="ja-JP" altLang="en-US" sz="140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A</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B</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E</a:t>
            </a:r>
            <a:r>
              <a:rPr lang="ja-JP" altLang="en-US" sz="140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C</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D</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F</a:t>
            </a:r>
            <a:r>
              <a:rPr lang="ja-JP" altLang="en-US" sz="140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lvl="1"/>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900609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6E1722-6EFC-E968-ABF3-2974DF386CE3}"/>
            </a:ext>
          </a:extLst>
        </p:cNvPr>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49E0FDA0-9FE1-8270-3CF9-D518FEECBDC3}"/>
              </a:ext>
            </a:extLst>
          </p:cNvPr>
          <p:cNvGraphicFramePr>
            <a:graphicFrameLocks noChangeAspect="1"/>
          </p:cNvGraphicFramePr>
          <p:nvPr>
            <p:custDataLst>
              <p:tags r:id="rId1"/>
            </p:custDataLst>
            <p:extLst>
              <p:ext uri="{D42A27DB-BD31-4B8C-83A1-F6EECF244321}">
                <p14:modId xmlns:p14="http://schemas.microsoft.com/office/powerpoint/2010/main" val="3322263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7" name="think-cell data - do not delete" hidden="1">
                        <a:extLst>
                          <a:ext uri="{FF2B5EF4-FFF2-40B4-BE49-F238E27FC236}">
                            <a16:creationId xmlns:a16="http://schemas.microsoft.com/office/drawing/2014/main" id="{49E0FDA0-9FE1-8270-3CF9-D518FEECBDC3}"/>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2" name="think-cell data - do not delete" hidden="1">
            <a:extLst>
              <a:ext uri="{FF2B5EF4-FFF2-40B4-BE49-F238E27FC236}">
                <a16:creationId xmlns:a16="http://schemas.microsoft.com/office/drawing/2014/main" id="{8C1871D4-7D26-3FBC-EE40-0493205415A6}"/>
              </a:ext>
            </a:extLst>
          </p:cNvPr>
          <p:cNvGraphicFramePr>
            <a:graphicFrameLocks noChangeAspect="1"/>
          </p:cNvGraphicFramePr>
          <p:nvPr>
            <p:custDataLst>
              <p:tags r:id="rId2"/>
            </p:custDataLst>
            <p:extLst>
              <p:ext uri="{D42A27DB-BD31-4B8C-83A1-F6EECF244321}">
                <p14:modId xmlns:p14="http://schemas.microsoft.com/office/powerpoint/2010/main" val="22198814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2" name="think-cell data - do not delete" hidden="1">
                        <a:extLst>
                          <a:ext uri="{FF2B5EF4-FFF2-40B4-BE49-F238E27FC236}">
                            <a16:creationId xmlns:a16="http://schemas.microsoft.com/office/drawing/2014/main" id="{8C1871D4-7D26-3FBC-EE40-0493205415A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pSp>
        <p:nvGrpSpPr>
          <p:cNvPr id="16" name="グループ化 15">
            <a:extLst>
              <a:ext uri="{FF2B5EF4-FFF2-40B4-BE49-F238E27FC236}">
                <a16:creationId xmlns:a16="http://schemas.microsoft.com/office/drawing/2014/main" id="{62B5B05A-9FAB-F947-AA32-2506A84DCEC6}"/>
              </a:ext>
            </a:extLst>
          </p:cNvPr>
          <p:cNvGrpSpPr/>
          <p:nvPr/>
        </p:nvGrpSpPr>
        <p:grpSpPr>
          <a:xfrm>
            <a:off x="180000" y="1551333"/>
            <a:ext cx="11856000" cy="288000"/>
            <a:chOff x="156000" y="1879963"/>
            <a:chExt cx="5760000" cy="288000"/>
          </a:xfrm>
        </p:grpSpPr>
        <p:sp>
          <p:nvSpPr>
            <p:cNvPr id="17" name="正方形/長方形 16">
              <a:extLst>
                <a:ext uri="{FF2B5EF4-FFF2-40B4-BE49-F238E27FC236}">
                  <a16:creationId xmlns:a16="http://schemas.microsoft.com/office/drawing/2014/main" id="{77E16F13-8C8E-7A58-6FCB-7BA26B168F8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製造プロセス転換における補助対象生産物等、各種要件の確認</a:t>
              </a:r>
            </a:p>
          </p:txBody>
        </p:sp>
        <p:cxnSp>
          <p:nvCxnSpPr>
            <p:cNvPr id="18" name="直線コネクタ 17">
              <a:extLst>
                <a:ext uri="{FF2B5EF4-FFF2-40B4-BE49-F238E27FC236}">
                  <a16:creationId xmlns:a16="http://schemas.microsoft.com/office/drawing/2014/main" id="{6E17734B-C49D-BC75-B293-A5261FEA069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0F0DD90D-CC49-62CC-32D2-0399824197A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基本的要件（製造プロセス転換（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792B4340-DBCB-8840-6EF3-E2A923FE776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139B05BC-9AFD-286E-E1BE-5D88A718256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本事業の主旨に鑑みた事業であり、補助対象生産物等についても要件を満たしている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F4900F81-8B63-B6A2-35F7-712153BA66C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20" name="表 19">
            <a:extLst>
              <a:ext uri="{FF2B5EF4-FFF2-40B4-BE49-F238E27FC236}">
                <a16:creationId xmlns:a16="http://schemas.microsoft.com/office/drawing/2014/main" id="{12E78710-9517-7AE8-BFC1-87FC90528EE8}"/>
              </a:ext>
            </a:extLst>
          </p:cNvPr>
          <p:cNvGraphicFramePr>
            <a:graphicFrameLocks noGrp="1"/>
          </p:cNvGraphicFramePr>
          <p:nvPr>
            <p:extLst>
              <p:ext uri="{D42A27DB-BD31-4B8C-83A1-F6EECF244321}">
                <p14:modId xmlns:p14="http://schemas.microsoft.com/office/powerpoint/2010/main" val="2457061368"/>
              </p:ext>
            </p:extLst>
          </p:nvPr>
        </p:nvGraphicFramePr>
        <p:xfrm>
          <a:off x="180000" y="1937426"/>
          <a:ext cx="11856001" cy="4744081"/>
        </p:xfrm>
        <a:graphic>
          <a:graphicData uri="http://schemas.openxmlformats.org/drawingml/2006/table">
            <a:tbl>
              <a:tblPr firstRow="1" bandRow="1">
                <a:tableStyleId>{5C22544A-7EE6-4342-B048-85BDC9FD1C3A}</a:tableStyleId>
              </a:tblPr>
              <a:tblGrid>
                <a:gridCol w="1255100">
                  <a:extLst>
                    <a:ext uri="{9D8B030D-6E8A-4147-A177-3AD203B41FA5}">
                      <a16:colId xmlns:a16="http://schemas.microsoft.com/office/drawing/2014/main" val="680503965"/>
                    </a:ext>
                  </a:extLst>
                </a:gridCol>
                <a:gridCol w="4829222">
                  <a:extLst>
                    <a:ext uri="{9D8B030D-6E8A-4147-A177-3AD203B41FA5}">
                      <a16:colId xmlns:a16="http://schemas.microsoft.com/office/drawing/2014/main" val="3449904519"/>
                    </a:ext>
                  </a:extLst>
                </a:gridCol>
                <a:gridCol w="1651210">
                  <a:extLst>
                    <a:ext uri="{9D8B030D-6E8A-4147-A177-3AD203B41FA5}">
                      <a16:colId xmlns:a16="http://schemas.microsoft.com/office/drawing/2014/main" val="4270866125"/>
                    </a:ext>
                  </a:extLst>
                </a:gridCol>
                <a:gridCol w="4120469">
                  <a:extLst>
                    <a:ext uri="{9D8B030D-6E8A-4147-A177-3AD203B41FA5}">
                      <a16:colId xmlns:a16="http://schemas.microsoft.com/office/drawing/2014/main" val="2365904519"/>
                    </a:ext>
                  </a:extLst>
                </a:gridCol>
              </a:tblGrid>
              <a:tr h="320857">
                <a:tc>
                  <a:txBody>
                    <a:bodyPr/>
                    <a:lstStyle/>
                    <a:p>
                      <a:pPr algn="ctr"/>
                      <a:r>
                        <a:rPr kumimoji="1" lang="ja-JP" altLang="en-US" sz="1050">
                          <a:latin typeface="Meiryo UI" panose="020B0604030504040204" pitchFamily="50" charset="-128"/>
                          <a:ea typeface="Meiryo UI" panose="020B0604030504040204" pitchFamily="50" charset="-128"/>
                        </a:rPr>
                        <a:t>項目</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r>
                        <a:rPr kumimoji="1" lang="ja-JP" altLang="en-US" sz="1050">
                          <a:latin typeface="Meiryo UI" panose="020B0604030504040204" pitchFamily="50" charset="-128"/>
                          <a:ea typeface="Meiryo UI" panose="020B0604030504040204" pitchFamily="50" charset="-128"/>
                        </a:rPr>
                        <a:t>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hMerge="1">
                  <a:txBody>
                    <a:bodyPr/>
                    <a:lstStyle/>
                    <a:p>
                      <a:endParaRPr kumimoji="1" lang="ja-JP" altLang="en-US"/>
                    </a:p>
                  </a:txBody>
                  <a:tcPr/>
                </a:tc>
                <a:tc>
                  <a:txBody>
                    <a:bodyPr/>
                    <a:lstStyle/>
                    <a:p>
                      <a:pPr algn="ctr"/>
                      <a:r>
                        <a:rPr kumimoji="1" lang="ja-JP" altLang="en-US" sz="1050">
                          <a:latin typeface="Meiryo UI" panose="020B0604030504040204" pitchFamily="50" charset="-128"/>
                          <a:ea typeface="Meiryo UI" panose="020B0604030504040204" pitchFamily="50" charset="-128"/>
                        </a:rPr>
                        <a:t>自社の申請内容（要件充足状況）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615284">
                <a:tc>
                  <a:txBody>
                    <a:bodyPr/>
                    <a:lstStyle/>
                    <a:p>
                      <a:r>
                        <a:rPr kumimoji="1" lang="ja-JP" altLang="en-US" sz="1050">
                          <a:latin typeface="Meiryo UI" panose="020B0604030504040204" pitchFamily="50" charset="-128"/>
                          <a:ea typeface="Meiryo UI" panose="020B0604030504040204" pitchFamily="50" charset="-128"/>
                        </a:rPr>
                        <a:t>補助対象生産物</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1050">
                          <a:latin typeface="Meiryo UI" panose="020B0604030504040204" pitchFamily="50" charset="-128"/>
                          <a:ea typeface="Meiryo UI" panose="020B0604030504040204" pitchFamily="50" charset="-128"/>
                        </a:rPr>
                        <a:t>化石由来原料不使用の化学製品（</a:t>
                      </a:r>
                      <a:r>
                        <a:rPr kumimoji="1" lang="en-US" altLang="ja-JP" sz="1050">
                          <a:latin typeface="Meiryo UI" panose="020B0604030504040204" pitchFamily="50" charset="-128"/>
                          <a:ea typeface="Meiryo UI" panose="020B0604030504040204" pitchFamily="50" charset="-128"/>
                        </a:rPr>
                        <a:t>CCU</a:t>
                      </a:r>
                      <a:r>
                        <a:rPr kumimoji="1" lang="ja-JP" altLang="en-US" sz="1050">
                          <a:latin typeface="Meiryo UI" panose="020B0604030504040204" pitchFamily="50" charset="-128"/>
                          <a:ea typeface="Meiryo UI" panose="020B0604030504040204" pitchFamily="50" charset="-128"/>
                        </a:rPr>
                        <a:t>の場合は、低炭素水素等を原料とした化学製品とする）</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en-US" altLang="ja-JP" sz="1050">
                          <a:solidFill>
                            <a:srgbClr val="C00000"/>
                          </a:solidFill>
                          <a:latin typeface="Meiryo UI" panose="020B0604030504040204" pitchFamily="50" charset="-128"/>
                          <a:ea typeface="Meiryo UI" panose="020B0604030504040204" pitchFamily="50" charset="-128"/>
                        </a:rPr>
                        <a:t>xx</a:t>
                      </a:r>
                      <a:endParaRPr kumimoji="1" lang="ja-JP" altLang="en-US" sz="105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6152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補助対象設備</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1050">
                          <a:latin typeface="Meiryo UI" panose="020B0604030504040204" pitchFamily="50" charset="-128"/>
                          <a:ea typeface="Meiryo UI" panose="020B0604030504040204" pitchFamily="50" charset="-128"/>
                        </a:rPr>
                        <a:t>上記の補助対象生産物製造設備及びそれに関連する附帯設備</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en-US" altLang="ja-JP" sz="1050">
                          <a:solidFill>
                            <a:srgbClr val="C00000"/>
                          </a:solidFill>
                          <a:latin typeface="Meiryo UI" panose="020B0604030504040204" pitchFamily="50" charset="-128"/>
                          <a:ea typeface="Meiryo UI" panose="020B0604030504040204" pitchFamily="50" charset="-128"/>
                        </a:rPr>
                        <a:t>xx</a:t>
                      </a:r>
                      <a:endParaRPr kumimoji="1" lang="ja-JP" altLang="en-US" sz="105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615284">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補助対象技術方式とグリーン化学製品の生産能力</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050">
                          <a:latin typeface="Meiryo UI" panose="020B0604030504040204" pitchFamily="50" charset="-128"/>
                          <a:ea typeface="Meiryo UI" panose="020B0604030504040204" pitchFamily="50" charset="-128"/>
                        </a:rPr>
                        <a:t>ケミカルリサイクル（例：廃プラスチックを原料とした熱分解油由来の基礎化学品製造、廃プラスチックからの基礎化学品製造等）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（生産能力要件）</a:t>
                      </a:r>
                    </a:p>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4</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万トン</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年以上</a:t>
                      </a:r>
                    </a:p>
                  </a:txBody>
                  <a:tcPr marL="68580" marR="68580" marT="0" marB="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3">
                  <a:txBody>
                    <a:bodyPr/>
                    <a:lstStyle/>
                    <a:p>
                      <a:r>
                        <a:rPr kumimoji="1" lang="ja-JP" altLang="en-US" sz="1050">
                          <a:solidFill>
                            <a:srgbClr val="C00000"/>
                          </a:solidFill>
                          <a:latin typeface="Meiryo UI" panose="020B0604030504040204" pitchFamily="50" charset="-128"/>
                          <a:ea typeface="Meiryo UI" panose="020B0604030504040204" pitchFamily="50" charset="-128"/>
                        </a:rPr>
                        <a:t>（技術方式）</a:t>
                      </a:r>
                      <a:r>
                        <a:rPr kumimoji="1" lang="en-US" altLang="ja-JP" sz="1050">
                          <a:solidFill>
                            <a:srgbClr val="C00000"/>
                          </a:solidFill>
                          <a:latin typeface="Meiryo UI" panose="020B0604030504040204" pitchFamily="50" charset="-128"/>
                          <a:ea typeface="Meiryo UI" panose="020B0604030504040204" pitchFamily="50" charset="-128"/>
                        </a:rPr>
                        <a:t>xx</a:t>
                      </a:r>
                    </a:p>
                    <a:p>
                      <a:r>
                        <a:rPr kumimoji="1" lang="ja-JP" altLang="en-US" sz="1050">
                          <a:solidFill>
                            <a:srgbClr val="C00000"/>
                          </a:solidFill>
                          <a:latin typeface="Meiryo UI" panose="020B0604030504040204" pitchFamily="50" charset="-128"/>
                          <a:ea typeface="Meiryo UI" panose="020B0604030504040204" pitchFamily="50" charset="-128"/>
                        </a:rPr>
                        <a:t>（生産能力）</a:t>
                      </a:r>
                      <a:r>
                        <a:rPr kumimoji="1" lang="en-US" altLang="ja-JP" sz="1050">
                          <a:solidFill>
                            <a:srgbClr val="C00000"/>
                          </a:solidFill>
                          <a:latin typeface="Meiryo UI" panose="020B0604030504040204" pitchFamily="50" charset="-128"/>
                          <a:ea typeface="Meiryo UI" panose="020B0604030504040204" pitchFamily="50" charset="-128"/>
                        </a:rPr>
                        <a:t>x</a:t>
                      </a:r>
                      <a:r>
                        <a:rPr kumimoji="1" lang="ja-JP" altLang="en-US" sz="1050">
                          <a:solidFill>
                            <a:srgbClr val="C00000"/>
                          </a:solidFill>
                          <a:latin typeface="Meiryo UI" panose="020B0604030504040204" pitchFamily="50" charset="-128"/>
                          <a:ea typeface="Meiryo UI" panose="020B0604030504040204" pitchFamily="50" charset="-128"/>
                        </a:rPr>
                        <a:t>万トン</a:t>
                      </a:r>
                      <a:r>
                        <a:rPr kumimoji="1" lang="en-US" altLang="ja-JP" sz="1050">
                          <a:solidFill>
                            <a:srgbClr val="C00000"/>
                          </a:solidFill>
                          <a:latin typeface="Meiryo UI" panose="020B0604030504040204" pitchFamily="50" charset="-128"/>
                          <a:ea typeface="Meiryo UI" panose="020B0604030504040204" pitchFamily="50" charset="-128"/>
                        </a:rPr>
                        <a:t>/</a:t>
                      </a:r>
                      <a:r>
                        <a:rPr kumimoji="1" lang="ja-JP" altLang="en-US" sz="1050">
                          <a:solidFill>
                            <a:srgbClr val="C00000"/>
                          </a:solidFill>
                          <a:latin typeface="Meiryo UI" panose="020B0604030504040204" pitchFamily="50" charset="-128"/>
                          <a:ea typeface="Meiryo UI" panose="020B0604030504040204" pitchFamily="50" charset="-128"/>
                        </a:rPr>
                        <a:t>年</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39349123"/>
                  </a:ext>
                </a:extLst>
              </a:tr>
              <a:tr h="615284">
                <a:tc vMerge="1">
                  <a:txBody>
                    <a:bodyPr/>
                    <a:lstStyle/>
                    <a:p>
                      <a:endParaRPr kumimoji="1" lang="ja-JP" altLang="en-US"/>
                    </a:p>
                  </a:txBody>
                  <a:tcPr/>
                </a:tc>
                <a:tc>
                  <a:txBody>
                    <a:bodyPr/>
                    <a:lstStyle/>
                    <a:p>
                      <a:r>
                        <a:rPr kumimoji="1" lang="ja-JP" altLang="en-US" sz="1050">
                          <a:latin typeface="Meiryo UI" panose="020B0604030504040204" pitchFamily="50" charset="-128"/>
                          <a:ea typeface="Meiryo UI" panose="020B0604030504040204" pitchFamily="50" charset="-128"/>
                        </a:rPr>
                        <a:t>バイオケミカル（例：パルプ等からのエタノール製造、バイオエタノールからの基礎化学品製造等）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（生産能力要件）</a:t>
                      </a:r>
                    </a:p>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3</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万トン</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年以上</a:t>
                      </a:r>
                    </a:p>
                  </a:txBody>
                  <a:tcPr marL="68580" marR="68580" marT="0" marB="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tc>
                <a:extLst>
                  <a:ext uri="{0D108BD9-81ED-4DB2-BD59-A6C34878D82A}">
                    <a16:rowId xmlns:a16="http://schemas.microsoft.com/office/drawing/2014/main" val="3342248164"/>
                  </a:ext>
                </a:extLst>
              </a:tr>
              <a:tr h="615284">
                <a:tc vMerge="1">
                  <a:txBody>
                    <a:bodyPr/>
                    <a:lstStyle/>
                    <a:p>
                      <a:endParaRPr kumimoji="1" lang="ja-JP" altLang="en-US"/>
                    </a:p>
                  </a:txBody>
                  <a:tcPr/>
                </a:tc>
                <a:tc>
                  <a:txBody>
                    <a:bodyPr/>
                    <a:lstStyle/>
                    <a:p>
                      <a:r>
                        <a:rPr kumimoji="1" lang="en-US" altLang="ja-JP" sz="1050">
                          <a:latin typeface="Meiryo UI" panose="020B0604030504040204" pitchFamily="50" charset="-128"/>
                          <a:ea typeface="Meiryo UI" panose="020B0604030504040204" pitchFamily="50" charset="-128"/>
                        </a:rPr>
                        <a:t>CCU</a:t>
                      </a:r>
                      <a:r>
                        <a:rPr kumimoji="1" lang="ja-JP" altLang="en-US" sz="1050">
                          <a:latin typeface="Meiryo UI" panose="020B0604030504040204" pitchFamily="50" charset="-128"/>
                          <a:ea typeface="Meiryo UI" panose="020B0604030504040204" pitchFamily="50" charset="-128"/>
                        </a:rPr>
                        <a:t>（</a:t>
                      </a:r>
                      <a:r>
                        <a:rPr kumimoji="1" lang="en-US" altLang="ja-JP" sz="1050">
                          <a:latin typeface="Meiryo UI" panose="020B0604030504040204" pitchFamily="50" charset="-128"/>
                          <a:ea typeface="Meiryo UI" panose="020B0604030504040204" pitchFamily="50" charset="-128"/>
                        </a:rPr>
                        <a:t>Carbon dioxide Capture and Utilization</a:t>
                      </a:r>
                      <a:r>
                        <a:rPr kumimoji="1" lang="ja-JP" altLang="en-US" sz="1050">
                          <a:latin typeface="Meiryo UI" panose="020B0604030504040204" pitchFamily="50" charset="-128"/>
                          <a:ea typeface="Meiryo UI" panose="020B0604030504040204" pitchFamily="50" charset="-128"/>
                        </a:rPr>
                        <a:t>：二酸化炭素の分離回収と有効利用）</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（生産能力要件）</a:t>
                      </a:r>
                    </a:p>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4</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万トン</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年以上</a:t>
                      </a:r>
                    </a:p>
                  </a:txBody>
                  <a:tcPr marL="68580" marR="68580" marT="0" marB="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tc>
                <a:extLst>
                  <a:ext uri="{0D108BD9-81ED-4DB2-BD59-A6C34878D82A}">
                    <a16:rowId xmlns:a16="http://schemas.microsoft.com/office/drawing/2014/main" val="2223751704"/>
                  </a:ext>
                </a:extLst>
              </a:tr>
              <a:tr h="6152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商用生産開始年度</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1050">
                          <a:latin typeface="Meiryo UI" panose="020B0604030504040204" pitchFamily="50" charset="-128"/>
                          <a:ea typeface="Meiryo UI" panose="020B0604030504040204" pitchFamily="50" charset="-128"/>
                        </a:rPr>
                        <a:t>間接補助事業終了年度から</a:t>
                      </a:r>
                      <a:r>
                        <a:rPr kumimoji="1" lang="en-US" altLang="ja-JP" sz="1050">
                          <a:latin typeface="Meiryo UI" panose="020B0604030504040204" pitchFamily="50" charset="-128"/>
                          <a:ea typeface="Meiryo UI" panose="020B0604030504040204" pitchFamily="50" charset="-128"/>
                        </a:rPr>
                        <a:t>2034</a:t>
                      </a:r>
                      <a:r>
                        <a:rPr kumimoji="1" lang="ja-JP" altLang="en-US" sz="1050">
                          <a:latin typeface="Meiryo UI" panose="020B0604030504040204" pitchFamily="50" charset="-128"/>
                          <a:ea typeface="Meiryo UI" panose="020B0604030504040204" pitchFamily="50" charset="-128"/>
                        </a:rPr>
                        <a:t>年度目途</a:t>
                      </a:r>
                    </a:p>
                    <a:p>
                      <a:pPr marL="171450" indent="-171450">
                        <a:buFont typeface="Arial" panose="020B0604020202020204" pitchFamily="34" charset="0"/>
                        <a:buChar char="•"/>
                      </a:pPr>
                      <a:r>
                        <a:rPr kumimoji="1" lang="ja-JP" altLang="en-US" sz="1050">
                          <a:latin typeface="Meiryo UI" panose="020B0604030504040204" pitchFamily="50" charset="-128"/>
                          <a:ea typeface="Meiryo UI" panose="020B0604030504040204" pitchFamily="50" charset="-128"/>
                        </a:rPr>
                        <a:t>補助対象期間において実証規模の生産能力を有する設備の整備であっても、</a:t>
                      </a:r>
                      <a:r>
                        <a:rPr kumimoji="1" lang="en-US" altLang="ja-JP" sz="1050">
                          <a:latin typeface="Meiryo UI" panose="020B0604030504040204" pitchFamily="50" charset="-128"/>
                          <a:ea typeface="Meiryo UI" panose="020B0604030504040204" pitchFamily="50" charset="-128"/>
                        </a:rPr>
                        <a:t>2034</a:t>
                      </a:r>
                      <a:r>
                        <a:rPr kumimoji="1" lang="ja-JP" altLang="en-US" sz="1050">
                          <a:latin typeface="Meiryo UI" panose="020B0604030504040204" pitchFamily="50" charset="-128"/>
                          <a:ea typeface="Meiryo UI" panose="020B0604030504040204" pitchFamily="50" charset="-128"/>
                        </a:rPr>
                        <a:t>年度目途で商用規模の生産能力（上記のグリーン化学製品の生産能力をいう）を有する設備の整備を計画し商用規模の生産の開始を予定しているものは対象とする</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en-US" altLang="ja-JP" sz="1050">
                          <a:solidFill>
                            <a:srgbClr val="C00000"/>
                          </a:solidFill>
                          <a:latin typeface="Meiryo UI" panose="020B0604030504040204" pitchFamily="50" charset="-128"/>
                          <a:ea typeface="Meiryo UI" panose="020B0604030504040204" pitchFamily="50" charset="-128"/>
                        </a:rPr>
                        <a:t>20xx</a:t>
                      </a:r>
                      <a:r>
                        <a:rPr kumimoji="1" lang="ja-JP" altLang="en-US" sz="1050">
                          <a:solidFill>
                            <a:srgbClr val="C00000"/>
                          </a:solidFill>
                          <a:latin typeface="Meiryo UI" panose="020B0604030504040204" pitchFamily="50" charset="-128"/>
                          <a:ea typeface="Meiryo UI" panose="020B0604030504040204" pitchFamily="50" charset="-128"/>
                        </a:rPr>
                        <a:t>年度</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39550297"/>
                  </a:ext>
                </a:extLst>
              </a:tr>
              <a:tr h="6152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Meiryo UI" panose="020B0604030504040204" pitchFamily="50" charset="-128"/>
                          <a:ea typeface="Meiryo UI" panose="020B0604030504040204" pitchFamily="50" charset="-128"/>
                        </a:rPr>
                        <a:t>CO2</a:t>
                      </a:r>
                      <a:r>
                        <a:rPr kumimoji="1" lang="ja-JP" altLang="en-US" sz="1050">
                          <a:latin typeface="Meiryo UI" panose="020B0604030504040204" pitchFamily="50" charset="-128"/>
                          <a:ea typeface="Meiryo UI" panose="020B0604030504040204" pitchFamily="50" charset="-128"/>
                        </a:rPr>
                        <a:t>排出削減</a:t>
                      </a:r>
                      <a:endParaRPr kumimoji="1" lang="en-US" altLang="ja-JP" sz="105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1050">
                          <a:latin typeface="Meiryo UI" panose="020B0604030504040204" pitchFamily="50" charset="-128"/>
                          <a:ea typeface="Meiryo UI" panose="020B0604030504040204" pitchFamily="50" charset="-128"/>
                        </a:rPr>
                        <a:t>商用生産時における原材料調達から製造・廃棄までのライフサイクル全体を通じた</a:t>
                      </a:r>
                      <a:r>
                        <a:rPr kumimoji="1" lang="en-US" altLang="ja-JP" sz="1050">
                          <a:latin typeface="Meiryo UI" panose="020B0604030504040204" pitchFamily="50" charset="-128"/>
                          <a:ea typeface="Meiryo UI" panose="020B0604030504040204" pitchFamily="50" charset="-128"/>
                        </a:rPr>
                        <a:t>CO2</a:t>
                      </a:r>
                      <a:r>
                        <a:rPr kumimoji="1" lang="ja-JP" altLang="en-US" sz="1050">
                          <a:latin typeface="Meiryo UI" panose="020B0604030504040204" pitchFamily="50" charset="-128"/>
                          <a:ea typeface="Meiryo UI" panose="020B0604030504040204" pitchFamily="50" charset="-128"/>
                        </a:rPr>
                        <a:t>排出削減率</a:t>
                      </a:r>
                      <a:r>
                        <a:rPr kumimoji="1" lang="en-US" altLang="ja-JP" sz="1050">
                          <a:latin typeface="Meiryo UI" panose="020B0604030504040204" pitchFamily="50" charset="-128"/>
                          <a:ea typeface="Meiryo UI" panose="020B0604030504040204" pitchFamily="50" charset="-128"/>
                        </a:rPr>
                        <a:t>50%</a:t>
                      </a:r>
                      <a:r>
                        <a:rPr kumimoji="1" lang="ja-JP" altLang="en-US" sz="1050">
                          <a:latin typeface="Meiryo UI" panose="020B0604030504040204" pitchFamily="50" charset="-128"/>
                          <a:ea typeface="Meiryo UI" panose="020B0604030504040204" pitchFamily="50" charset="-128"/>
                        </a:rPr>
                        <a:t>以上</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ja-JP" altLang="en-US" sz="1050">
                          <a:solidFill>
                            <a:srgbClr val="C00000"/>
                          </a:solidFill>
                          <a:latin typeface="Meiryo UI" panose="020B0604030504040204" pitchFamily="50" charset="-128"/>
                          <a:ea typeface="Meiryo UI" panose="020B0604030504040204" pitchFamily="50" charset="-128"/>
                        </a:rPr>
                        <a:t>本様式（④ア 間接補助事業による</a:t>
                      </a:r>
                      <a:r>
                        <a:rPr kumimoji="1" lang="en-US" altLang="ja-JP" sz="1050">
                          <a:solidFill>
                            <a:srgbClr val="C00000"/>
                          </a:solidFill>
                          <a:latin typeface="Meiryo UI" panose="020B0604030504040204" pitchFamily="50" charset="-128"/>
                          <a:ea typeface="Meiryo UI" panose="020B0604030504040204" pitchFamily="50" charset="-128"/>
                        </a:rPr>
                        <a:t>CO2</a:t>
                      </a:r>
                      <a:r>
                        <a:rPr kumimoji="1" lang="ja-JP" altLang="en-US" sz="1050">
                          <a:solidFill>
                            <a:srgbClr val="C00000"/>
                          </a:solidFill>
                          <a:latin typeface="Meiryo UI" panose="020B0604030504040204" pitchFamily="50" charset="-128"/>
                          <a:ea typeface="Meiryo UI" panose="020B0604030504040204" pitchFamily="50" charset="-128"/>
                        </a:rPr>
                        <a:t>排出削減効果）を参照すること。</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9435773"/>
                  </a:ext>
                </a:extLst>
              </a:tr>
            </a:tbl>
          </a:graphicData>
        </a:graphic>
      </p:graphicFrame>
      <p:sp>
        <p:nvSpPr>
          <p:cNvPr id="3" name="正方形/長方形 2">
            <a:extLst>
              <a:ext uri="{FF2B5EF4-FFF2-40B4-BE49-F238E27FC236}">
                <a16:creationId xmlns:a16="http://schemas.microsoft.com/office/drawing/2014/main" id="{C3DD6EF9-25A7-D57F-393F-8CDA3714C815}"/>
              </a:ext>
            </a:extLst>
          </p:cNvPr>
          <p:cNvSpPr/>
          <p:nvPr/>
        </p:nvSpPr>
        <p:spPr>
          <a:xfrm>
            <a:off x="2161954" y="1959463"/>
            <a:ext cx="7868093" cy="293907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製造プロセス転換における補助対象生産物等、各種要件の確認</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→公募要領の表</a:t>
            </a:r>
            <a:r>
              <a:rPr lang="en-US" altLang="ja-JP" sz="1400" dirty="0">
                <a:solidFill>
                  <a:srgbClr val="FF0000"/>
                </a:solidFill>
                <a:latin typeface="Meiryo UI" panose="020B0604030504040204" pitchFamily="50" charset="-128"/>
                <a:ea typeface="Meiryo UI" panose="020B0604030504040204" pitchFamily="50" charset="-128"/>
              </a:rPr>
              <a:t>4</a:t>
            </a:r>
            <a:r>
              <a:rPr lang="ja-JP" altLang="en-US" sz="1400" dirty="0">
                <a:solidFill>
                  <a:srgbClr val="FF0000"/>
                </a:solidFill>
                <a:latin typeface="Meiryo UI" panose="020B0604030504040204" pitchFamily="50" charset="-128"/>
                <a:ea typeface="Meiryo UI" panose="020B0604030504040204" pitchFamily="50" charset="-128"/>
              </a:rPr>
              <a:t>やその注意事項を踏まえ、「自社の申請内容（要件充足状況）」を記載すること。なお、</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排出削減の要件については、本様式の該当頁を参照する運びとすること。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08254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494787-BACA-3920-BF5F-01357E2E96F7}"/>
            </a:ext>
          </a:extLst>
        </p:cNvPr>
        <p:cNvGrpSpPr/>
        <p:nvPr/>
      </p:nvGrpSpPr>
      <p:grpSpPr>
        <a:xfrm>
          <a:off x="0" y="0"/>
          <a:ext cx="0" cy="0"/>
          <a:chOff x="0" y="0"/>
          <a:chExt cx="0" cy="0"/>
        </a:xfrm>
      </p:grpSpPr>
      <p:graphicFrame>
        <p:nvGraphicFramePr>
          <p:cNvPr id="11" name="think-cell data - do not delete" hidden="1">
            <a:extLst>
              <a:ext uri="{FF2B5EF4-FFF2-40B4-BE49-F238E27FC236}">
                <a16:creationId xmlns:a16="http://schemas.microsoft.com/office/drawing/2014/main" id="{E7F1E196-34B3-0689-34F3-02D8E777F390}"/>
              </a:ext>
            </a:extLst>
          </p:cNvPr>
          <p:cNvGraphicFramePr>
            <a:graphicFrameLocks noChangeAspect="1"/>
          </p:cNvGraphicFramePr>
          <p:nvPr>
            <p:custDataLst>
              <p:tags r:id="rId1"/>
            </p:custDataLst>
            <p:extLst>
              <p:ext uri="{D42A27DB-BD31-4B8C-83A1-F6EECF244321}">
                <p14:modId xmlns:p14="http://schemas.microsoft.com/office/powerpoint/2010/main" val="31862811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11" name="think-cell data - do not delete" hidden="1">
                        <a:extLst>
                          <a:ext uri="{FF2B5EF4-FFF2-40B4-BE49-F238E27FC236}">
                            <a16:creationId xmlns:a16="http://schemas.microsoft.com/office/drawing/2014/main" id="{E7F1E196-34B3-0689-34F3-02D8E777F39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2" name="think-cell data - do not delete" hidden="1">
            <a:extLst>
              <a:ext uri="{FF2B5EF4-FFF2-40B4-BE49-F238E27FC236}">
                <a16:creationId xmlns:a16="http://schemas.microsoft.com/office/drawing/2014/main" id="{B83F19F6-793E-6B71-5E6A-A5DBF18BA71C}"/>
              </a:ext>
            </a:extLst>
          </p:cNvPr>
          <p:cNvGraphicFramePr>
            <a:graphicFrameLocks noChangeAspect="1"/>
          </p:cNvGraphicFramePr>
          <p:nvPr>
            <p:custDataLst>
              <p:tags r:id="rId2"/>
            </p:custDataLst>
            <p:extLst>
              <p:ext uri="{D42A27DB-BD31-4B8C-83A1-F6EECF244321}">
                <p14:modId xmlns:p14="http://schemas.microsoft.com/office/powerpoint/2010/main" val="2828822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2" name="think-cell data - do not delete" hidden="1">
                        <a:extLst>
                          <a:ext uri="{FF2B5EF4-FFF2-40B4-BE49-F238E27FC236}">
                            <a16:creationId xmlns:a16="http://schemas.microsoft.com/office/drawing/2014/main" id="{B83F19F6-793E-6B71-5E6A-A5DBF18BA71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pSp>
        <p:nvGrpSpPr>
          <p:cNvPr id="16" name="グループ化 15">
            <a:extLst>
              <a:ext uri="{FF2B5EF4-FFF2-40B4-BE49-F238E27FC236}">
                <a16:creationId xmlns:a16="http://schemas.microsoft.com/office/drawing/2014/main" id="{5A78C848-9143-D23A-0A5F-DCF10242A297}"/>
              </a:ext>
            </a:extLst>
          </p:cNvPr>
          <p:cNvGrpSpPr/>
          <p:nvPr/>
        </p:nvGrpSpPr>
        <p:grpSpPr>
          <a:xfrm>
            <a:off x="180000" y="2927763"/>
            <a:ext cx="11856000" cy="288000"/>
            <a:chOff x="156000" y="1879963"/>
            <a:chExt cx="5760000" cy="288000"/>
          </a:xfrm>
        </p:grpSpPr>
        <p:sp>
          <p:nvSpPr>
            <p:cNvPr id="17" name="正方形/長方形 16">
              <a:extLst>
                <a:ext uri="{FF2B5EF4-FFF2-40B4-BE49-F238E27FC236}">
                  <a16:creationId xmlns:a16="http://schemas.microsoft.com/office/drawing/2014/main" id="{780095E7-3194-97E6-5D85-4EB5563CC04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間接補助事業により整備した設備によって製造される全製品における、原料用途向け製品と燃料用途向け製品の割合の見込み</a:t>
              </a:r>
              <a:r>
                <a:rPr lang="ja-JP" altLang="en-US" sz="1400">
                  <a:solidFill>
                    <a:schemeClr val="tx1"/>
                  </a:solidFill>
                  <a:latin typeface="Meiryo UI" panose="020B0604030504040204" pitchFamily="50" charset="-128"/>
                  <a:ea typeface="Meiryo UI" panose="020B0604030504040204" pitchFamily="50" charset="-128"/>
                </a:rPr>
                <a:t>（商用生産開始見込後</a:t>
              </a:r>
              <a:r>
                <a:rPr lang="en-US" altLang="ja-JP" sz="1400">
                  <a:solidFill>
                    <a:schemeClr val="tx1"/>
                  </a:solidFill>
                  <a:latin typeface="Meiryo UI" panose="020B0604030504040204" pitchFamily="50" charset="-128"/>
                  <a:ea typeface="Meiryo UI" panose="020B0604030504040204" pitchFamily="50" charset="-128"/>
                </a:rPr>
                <a:t>5</a:t>
              </a:r>
              <a:r>
                <a:rPr lang="ja-JP" altLang="en-US" sz="1400">
                  <a:solidFill>
                    <a:schemeClr val="tx1"/>
                  </a:solidFill>
                  <a:latin typeface="Meiryo UI" panose="020B0604030504040204" pitchFamily="50" charset="-128"/>
                  <a:ea typeface="Meiryo UI" panose="020B0604030504040204" pitchFamily="50" charset="-128"/>
                </a:rPr>
                <a:t>年間）</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8" name="直線コネクタ 17">
              <a:extLst>
                <a:ext uri="{FF2B5EF4-FFF2-40B4-BE49-F238E27FC236}">
                  <a16:creationId xmlns:a16="http://schemas.microsoft.com/office/drawing/2014/main" id="{75E76053-D996-10F5-BC7E-A1FA74AF757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2BCB6E0B-8F10-8110-DA70-7657127C2F90}"/>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基本的要件（製造プロセス転換（</a:t>
            </a:r>
            <a:r>
              <a:rPr lang="en-US" altLang="ja-JP" sz="2000">
                <a:solidFill>
                  <a:schemeClr val="tx1">
                    <a:lumMod val="50000"/>
                    <a:lumOff val="50000"/>
                  </a:schemeClr>
                </a:solidFill>
              </a:rPr>
              <a:t>#E</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3767D56E-F8E1-DCA5-B02A-45DC2405932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8CFC3658-8969-D066-E8C3-EEE67020576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商用生産開始後、原料用途向け製品と燃料用途向け製品の割合の見込みは</a:t>
            </a:r>
            <a:r>
              <a:rPr lang="en-US" altLang="ja-JP">
                <a:solidFill>
                  <a:schemeClr val="tx1"/>
                </a:solidFill>
              </a:rPr>
              <a:t>xx</a:t>
            </a:r>
            <a:r>
              <a:rPr lang="ja-JP" altLang="en-US">
                <a:solidFill>
                  <a:schemeClr val="tx1"/>
                </a:solidFill>
              </a:rPr>
              <a:t>である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5BF071FB-773A-6B0E-BC5A-AD4004C659A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7" name="グループ化 6">
            <a:extLst>
              <a:ext uri="{FF2B5EF4-FFF2-40B4-BE49-F238E27FC236}">
                <a16:creationId xmlns:a16="http://schemas.microsoft.com/office/drawing/2014/main" id="{2D72D2E2-847C-9E41-5168-1617D5141E94}"/>
              </a:ext>
            </a:extLst>
          </p:cNvPr>
          <p:cNvGrpSpPr/>
          <p:nvPr/>
        </p:nvGrpSpPr>
        <p:grpSpPr>
          <a:xfrm>
            <a:off x="180000" y="1709989"/>
            <a:ext cx="11856000" cy="288000"/>
            <a:chOff x="156000" y="1879963"/>
            <a:chExt cx="5760000" cy="288000"/>
          </a:xfrm>
        </p:grpSpPr>
        <p:sp>
          <p:nvSpPr>
            <p:cNvPr id="8" name="正方形/長方形 7">
              <a:extLst>
                <a:ext uri="{FF2B5EF4-FFF2-40B4-BE49-F238E27FC236}">
                  <a16:creationId xmlns:a16="http://schemas.microsoft.com/office/drawing/2014/main" id="{4BE22891-CBB9-3229-A57A-C679681F58C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商用生産開始見込時期</a:t>
              </a:r>
            </a:p>
          </p:txBody>
        </p:sp>
        <p:cxnSp>
          <p:nvCxnSpPr>
            <p:cNvPr id="10" name="直線コネクタ 9">
              <a:extLst>
                <a:ext uri="{FF2B5EF4-FFF2-40B4-BE49-F238E27FC236}">
                  <a16:creationId xmlns:a16="http://schemas.microsoft.com/office/drawing/2014/main" id="{8012BAA7-CADD-5348-C7FD-C3E3A6B7DD7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aphicFrame>
        <p:nvGraphicFramePr>
          <p:cNvPr id="21" name="表 20">
            <a:extLst>
              <a:ext uri="{FF2B5EF4-FFF2-40B4-BE49-F238E27FC236}">
                <a16:creationId xmlns:a16="http://schemas.microsoft.com/office/drawing/2014/main" id="{D255D622-48A7-64A9-7318-F4ACFF0F4A7D}"/>
              </a:ext>
            </a:extLst>
          </p:cNvPr>
          <p:cNvGraphicFramePr>
            <a:graphicFrameLocks noGrp="1"/>
          </p:cNvGraphicFramePr>
          <p:nvPr>
            <p:extLst>
              <p:ext uri="{D42A27DB-BD31-4B8C-83A1-F6EECF244321}">
                <p14:modId xmlns:p14="http://schemas.microsoft.com/office/powerpoint/2010/main" val="3181718424"/>
              </p:ext>
            </p:extLst>
          </p:nvPr>
        </p:nvGraphicFramePr>
        <p:xfrm>
          <a:off x="180000" y="3467763"/>
          <a:ext cx="11856002" cy="3048000"/>
        </p:xfrm>
        <a:graphic>
          <a:graphicData uri="http://schemas.openxmlformats.org/drawingml/2006/table">
            <a:tbl>
              <a:tblPr firstRow="1" bandRow="1">
                <a:tableStyleId>{5C22544A-7EE6-4342-B048-85BDC9FD1C3A}</a:tableStyleId>
              </a:tblPr>
              <a:tblGrid>
                <a:gridCol w="1810165">
                  <a:extLst>
                    <a:ext uri="{9D8B030D-6E8A-4147-A177-3AD203B41FA5}">
                      <a16:colId xmlns:a16="http://schemas.microsoft.com/office/drawing/2014/main" val="1881591420"/>
                    </a:ext>
                  </a:extLst>
                </a:gridCol>
                <a:gridCol w="3147517">
                  <a:extLst>
                    <a:ext uri="{9D8B030D-6E8A-4147-A177-3AD203B41FA5}">
                      <a16:colId xmlns:a16="http://schemas.microsoft.com/office/drawing/2014/main" val="3388569529"/>
                    </a:ext>
                  </a:extLst>
                </a:gridCol>
                <a:gridCol w="1379664">
                  <a:extLst>
                    <a:ext uri="{9D8B030D-6E8A-4147-A177-3AD203B41FA5}">
                      <a16:colId xmlns:a16="http://schemas.microsoft.com/office/drawing/2014/main" val="2047262168"/>
                    </a:ext>
                  </a:extLst>
                </a:gridCol>
                <a:gridCol w="1379664">
                  <a:extLst>
                    <a:ext uri="{9D8B030D-6E8A-4147-A177-3AD203B41FA5}">
                      <a16:colId xmlns:a16="http://schemas.microsoft.com/office/drawing/2014/main" val="2948321011"/>
                    </a:ext>
                  </a:extLst>
                </a:gridCol>
                <a:gridCol w="1379664">
                  <a:extLst>
                    <a:ext uri="{9D8B030D-6E8A-4147-A177-3AD203B41FA5}">
                      <a16:colId xmlns:a16="http://schemas.microsoft.com/office/drawing/2014/main" val="153905703"/>
                    </a:ext>
                  </a:extLst>
                </a:gridCol>
                <a:gridCol w="1379664">
                  <a:extLst>
                    <a:ext uri="{9D8B030D-6E8A-4147-A177-3AD203B41FA5}">
                      <a16:colId xmlns:a16="http://schemas.microsoft.com/office/drawing/2014/main" val="4142155359"/>
                    </a:ext>
                  </a:extLst>
                </a:gridCol>
                <a:gridCol w="1379664">
                  <a:extLst>
                    <a:ext uri="{9D8B030D-6E8A-4147-A177-3AD203B41FA5}">
                      <a16:colId xmlns:a16="http://schemas.microsoft.com/office/drawing/2014/main" val="587844735"/>
                    </a:ext>
                  </a:extLst>
                </a:gridCol>
              </a:tblGrid>
              <a:tr h="205530">
                <a:tc rowSpan="2" gridSpan="2">
                  <a:txBody>
                    <a:bodyPr/>
                    <a:lstStyle/>
                    <a:p>
                      <a:r>
                        <a:rPr kumimoji="1" lang="ja-JP" altLang="en-US" sz="1400" b="0">
                          <a:solidFill>
                            <a:schemeClr val="bg1"/>
                          </a:solidFill>
                          <a:latin typeface="Meiryo UI" panose="020B0604030504040204" pitchFamily="50" charset="-128"/>
                          <a:ea typeface="Meiryo UI" panose="020B0604030504040204" pitchFamily="50" charset="-128"/>
                        </a:rPr>
                        <a:t>間接補助事業により整備した設備によって製造される全製品</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rowSpan="2" h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gridSpan="5">
                  <a:txBody>
                    <a:bodyPr/>
                    <a:lstStyle/>
                    <a:p>
                      <a:r>
                        <a:rPr kumimoji="1" lang="ja-JP" altLang="en-US" sz="1400" b="0">
                          <a:solidFill>
                            <a:schemeClr val="bg1"/>
                          </a:solidFill>
                          <a:latin typeface="Meiryo UI" panose="020B0604030504040204" pitchFamily="50" charset="-128"/>
                          <a:ea typeface="Meiryo UI" panose="020B0604030504040204" pitchFamily="50" charset="-128"/>
                        </a:rPr>
                        <a:t>製品の生産見込量（単位：</a:t>
                      </a:r>
                      <a:r>
                        <a:rPr kumimoji="1" lang="en-US" altLang="ja-JP" sz="1400" b="0">
                          <a:solidFill>
                            <a:schemeClr val="bg1"/>
                          </a:solidFill>
                          <a:latin typeface="Meiryo UI" panose="020B0604030504040204" pitchFamily="50" charset="-128"/>
                          <a:ea typeface="Meiryo UI" panose="020B0604030504040204" pitchFamily="50" charset="-128"/>
                        </a:rPr>
                        <a:t>XX</a:t>
                      </a:r>
                      <a:r>
                        <a:rPr kumimoji="1" lang="ja-JP" altLang="en-US" sz="1400" b="0">
                          <a:solidFill>
                            <a:schemeClr val="bg1"/>
                          </a:solidFill>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2260226855"/>
                  </a:ext>
                </a:extLst>
              </a:tr>
              <a:tr h="205530">
                <a:tc gridSpan="2" v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hMerge="1" v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a:solidFill>
                            <a:schemeClr val="bg1"/>
                          </a:solidFill>
                          <a:latin typeface="Meiryo UI" panose="020B0604030504040204" pitchFamily="50" charset="-128"/>
                          <a:ea typeface="Meiryo UI" panose="020B0604030504040204" pitchFamily="50" charset="-128"/>
                        </a:rPr>
                        <a:t>20xx</a:t>
                      </a:r>
                      <a:r>
                        <a:rPr kumimoji="1" lang="ja-JP" altLang="en-US" sz="1400" b="0">
                          <a:solidFill>
                            <a:schemeClr val="bg1"/>
                          </a:solidFill>
                          <a:latin typeface="Meiryo UI" panose="020B0604030504040204" pitchFamily="50" charset="-128"/>
                          <a:ea typeface="Meiryo UI" panose="020B0604030504040204" pitchFamily="50" charset="-128"/>
                        </a:rPr>
                        <a:t>年度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3998239826"/>
                  </a:ext>
                </a:extLst>
              </a:tr>
              <a:tr h="205530">
                <a:tc gridSpan="2">
                  <a:txBody>
                    <a:bodyPr/>
                    <a:lstStyle/>
                    <a:p>
                      <a:r>
                        <a:rPr kumimoji="1" lang="ja-JP" altLang="en-US" sz="1400" b="0">
                          <a:latin typeface="Meiryo UI" panose="020B0604030504040204" pitchFamily="50" charset="-128"/>
                          <a:ea typeface="Meiryo UI" panose="020B0604030504040204" pitchFamily="50" charset="-128"/>
                        </a:rPr>
                        <a:t>原料用途向け製品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endPar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89417059"/>
                  </a:ext>
                </a:extLst>
              </a:tr>
              <a:tr h="205530">
                <a:tc gridSpan="2">
                  <a:txBody>
                    <a:bodyPr/>
                    <a:lstStyle/>
                    <a:p>
                      <a:r>
                        <a:rPr kumimoji="1" lang="ja-JP" altLang="en-US" sz="1400" b="0">
                          <a:latin typeface="Meiryo UI" panose="020B0604030504040204" pitchFamily="50" charset="-128"/>
                          <a:ea typeface="Meiryo UI" panose="020B0604030504040204" pitchFamily="50" charset="-128"/>
                        </a:rPr>
                        <a:t>燃料用途向け製品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endPar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34547372"/>
                  </a:ext>
                </a:extLst>
              </a:tr>
              <a:tr h="205530">
                <a:tc rowSpan="2">
                  <a:txBody>
                    <a:bodyPr/>
                    <a:lstStyle/>
                    <a:p>
                      <a:r>
                        <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rPr>
                        <a:t>その他製品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r>
                        <a:rPr kumimoji="1" lang="en-US" altLang="ja-JP" sz="1400" b="0">
                          <a:solidFill>
                            <a:schemeClr val="tx1">
                              <a:lumMod val="50000"/>
                              <a:lumOff val="50000"/>
                            </a:schemeClr>
                          </a:solidFill>
                          <a:latin typeface="Meiryo UI" panose="020B0604030504040204" pitchFamily="50" charset="-128"/>
                          <a:ea typeface="Meiryo UI" panose="020B0604030504040204" pitchFamily="50" charset="-128"/>
                        </a:rPr>
                        <a:t>xx</a:t>
                      </a:r>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rPr>
                        <a:t>xx</a:t>
                      </a:r>
                      <a:endParaRPr kumimoji="1" lang="ja-JP" altLang="en-US"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347019232"/>
                  </a:ext>
                </a:extLst>
              </a:tr>
              <a:tr h="205530">
                <a:tc vMerge="1">
                  <a:txBody>
                    <a:bodyPr/>
                    <a:lstStyle/>
                    <a:p>
                      <a:endParaRPr kumimoji="1" lang="ja-JP" altLang="en-US" sz="140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rPr>
                        <a:t>xx</a:t>
                      </a:r>
                      <a:endParaRPr kumimoji="1" lang="ja-JP" altLang="en-US"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rPr>
                        <a:t>xx</a:t>
                      </a:r>
                      <a:endParaRPr kumimoji="1" lang="ja-JP" altLang="en-US"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3691349018"/>
                  </a:ext>
                </a:extLst>
              </a:tr>
              <a:tr h="205530">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99060839"/>
                  </a:ext>
                </a:extLst>
              </a:tr>
              <a:tr h="205530">
                <a:tc gridSpan="2">
                  <a:txBody>
                    <a:bodyPr/>
                    <a:lstStyle/>
                    <a:p>
                      <a:r>
                        <a:rPr kumimoji="1" lang="ja-JP" altLang="en-US" sz="1400" b="0">
                          <a:latin typeface="Meiryo UI" panose="020B0604030504040204" pitchFamily="50" charset="-128"/>
                          <a:ea typeface="Meiryo UI" panose="020B0604030504040204" pitchFamily="50" charset="-128"/>
                        </a:rPr>
                        <a:t>原料用途向け製品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a:latin typeface="Meiryo UI" panose="020B0604030504040204" pitchFamily="50" charset="-128"/>
                          <a:ea typeface="Meiryo UI" panose="020B0604030504040204" pitchFamily="50" charset="-128"/>
                        </a:rPr>
                        <a:t>xx</a:t>
                      </a:r>
                      <a:r>
                        <a:rPr kumimoji="1" lang="ja-JP" altLang="en-US" sz="1400" b="0">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7481089"/>
                  </a:ext>
                </a:extLst>
              </a:tr>
              <a:tr h="205530">
                <a:tc gridSpan="2">
                  <a:txBody>
                    <a:bodyPr/>
                    <a:lstStyle/>
                    <a:p>
                      <a:r>
                        <a:rPr kumimoji="1" lang="ja-JP" altLang="en-US" sz="1400" b="0">
                          <a:latin typeface="Meiryo UI" panose="020B0604030504040204" pitchFamily="50" charset="-128"/>
                          <a:ea typeface="Meiryo UI" panose="020B0604030504040204" pitchFamily="50" charset="-128"/>
                        </a:rPr>
                        <a:t>燃料用途向け製品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a:latin typeface="Meiryo UI" panose="020B0604030504040204" pitchFamily="50" charset="-128"/>
                          <a:ea typeface="Meiryo UI" panose="020B0604030504040204" pitchFamily="50" charset="-128"/>
                        </a:rPr>
                        <a:t>xx</a:t>
                      </a:r>
                      <a:r>
                        <a:rPr kumimoji="1" lang="ja-JP" altLang="en-US" sz="1400" b="0">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64161578"/>
                  </a:ext>
                </a:extLst>
              </a:tr>
              <a:tr h="205530">
                <a:tc gridSpan="2">
                  <a:txBody>
                    <a:bodyPr/>
                    <a:lstStyle/>
                    <a:p>
                      <a:r>
                        <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rPr>
                        <a:t>その他製品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hMerge="1">
                  <a:txBody>
                    <a:bodyPr/>
                    <a:lstStyle/>
                    <a:p>
                      <a:endParaRPr kumimoji="1" lang="ja-JP" altLang="en-US"/>
                    </a:p>
                  </a:txBody>
                  <a:tcPr/>
                </a:tc>
                <a:tc>
                  <a:txBody>
                    <a:bodyPr/>
                    <a:lstStyle/>
                    <a:p>
                      <a:r>
                        <a:rPr kumimoji="1" lang="en-US" altLang="ja-JP" sz="1400" b="0">
                          <a:solidFill>
                            <a:schemeClr val="tx1">
                              <a:lumMod val="50000"/>
                              <a:lumOff val="50000"/>
                            </a:schemeClr>
                          </a:solidFill>
                          <a:latin typeface="Meiryo UI" panose="020B0604030504040204" pitchFamily="50" charset="-128"/>
                          <a:ea typeface="Meiryo UI" panose="020B0604030504040204" pitchFamily="50" charset="-128"/>
                        </a:rPr>
                        <a:t>xx%</a:t>
                      </a:r>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3686957158"/>
                  </a:ext>
                </a:extLst>
              </a:tr>
            </a:tbl>
          </a:graphicData>
        </a:graphic>
      </p:graphicFrame>
      <p:sp>
        <p:nvSpPr>
          <p:cNvPr id="30" name="TextBox 40">
            <a:extLst>
              <a:ext uri="{FF2B5EF4-FFF2-40B4-BE49-F238E27FC236}">
                <a16:creationId xmlns:a16="http://schemas.microsoft.com/office/drawing/2014/main" id="{3B6450B5-B41C-9E26-1CB2-D77B71B72358}"/>
              </a:ext>
            </a:extLst>
          </p:cNvPr>
          <p:cNvSpPr txBox="1"/>
          <p:nvPr/>
        </p:nvSpPr>
        <p:spPr>
          <a:xfrm>
            <a:off x="180000" y="2095500"/>
            <a:ext cx="2159306" cy="887496"/>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b="1">
                <a:solidFill>
                  <a:schemeClr val="tx1"/>
                </a:solidFill>
                <a:latin typeface="Meiryo UI" panose="020B0604030504040204" pitchFamily="50" charset="-128"/>
                <a:ea typeface="Meiryo UI" panose="020B0604030504040204" pitchFamily="50" charset="-128"/>
              </a:rPr>
              <a:t>20xx</a:t>
            </a:r>
            <a:r>
              <a:rPr kumimoji="1" lang="ja-JP" altLang="en-US" b="1">
                <a:solidFill>
                  <a:schemeClr val="tx1"/>
                </a:solidFill>
                <a:latin typeface="Meiryo UI" panose="020B0604030504040204" pitchFamily="50" charset="-128"/>
                <a:ea typeface="Meiryo UI" panose="020B0604030504040204" pitchFamily="50" charset="-128"/>
              </a:rPr>
              <a:t>年度</a:t>
            </a:r>
            <a:endParaRPr kumimoji="1" lang="en-US" altLang="ja-JP" b="1">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5EEB132C-B3A5-2220-DD7A-51A003A6D57D}"/>
              </a:ext>
            </a:extLst>
          </p:cNvPr>
          <p:cNvSpPr/>
          <p:nvPr/>
        </p:nvSpPr>
        <p:spPr>
          <a:xfrm>
            <a:off x="2161954" y="1887073"/>
            <a:ext cx="7868093" cy="308385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zh-TW" altLang="en-US" sz="1400">
                <a:solidFill>
                  <a:srgbClr val="FF0000"/>
                </a:solidFill>
                <a:latin typeface="Meiryo UI" panose="020B0604030504040204" pitchFamily="50" charset="-128"/>
                <a:ea typeface="Meiryo UI" panose="020B0604030504040204" pitchFamily="50" charset="-128"/>
              </a:rPr>
              <a:t>商用生産開始見込時期</a:t>
            </a:r>
            <a:br>
              <a:rPr lang="en-US" altLang="zh-TW"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→間接補助事業終了年度から</a:t>
            </a:r>
            <a:r>
              <a:rPr lang="en-US" altLang="ja-JP" sz="1400">
                <a:solidFill>
                  <a:srgbClr val="FF0000"/>
                </a:solidFill>
                <a:latin typeface="Meiryo UI" panose="020B0604030504040204" pitchFamily="50" charset="-128"/>
                <a:ea typeface="Meiryo UI" panose="020B0604030504040204" pitchFamily="50" charset="-128"/>
              </a:rPr>
              <a:t>2034</a:t>
            </a:r>
            <a:r>
              <a:rPr lang="ja-JP" altLang="en-US" sz="1400">
                <a:solidFill>
                  <a:srgbClr val="FF0000"/>
                </a:solidFill>
                <a:latin typeface="Meiryo UI" panose="020B0604030504040204" pitchFamily="50" charset="-128"/>
                <a:ea typeface="Meiryo UI" panose="020B0604030504040204" pitchFamily="50" charset="-128"/>
              </a:rPr>
              <a:t>年度を目途とすること。</a:t>
            </a:r>
            <a:endParaRPr lang="zh-TW" altLang="en-US"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間接補助事業により整備した設備によって製造される全製品における、原料用途向け製品と燃料用途向け製品の割合の見込み（商用生産開始見込後</a:t>
            </a:r>
            <a:r>
              <a:rPr lang="en-US" altLang="ja-JP" sz="1400">
                <a:solidFill>
                  <a:srgbClr val="FF0000"/>
                </a:solidFill>
                <a:latin typeface="Meiryo UI" panose="020B0604030504040204" pitchFamily="50" charset="-128"/>
                <a:ea typeface="Meiryo UI" panose="020B0604030504040204" pitchFamily="50" charset="-128"/>
              </a:rPr>
              <a:t>5</a:t>
            </a:r>
            <a:r>
              <a:rPr lang="ja-JP" altLang="en-US" sz="1400">
                <a:solidFill>
                  <a:srgbClr val="FF0000"/>
                </a:solidFill>
                <a:latin typeface="Meiryo UI" panose="020B0604030504040204" pitchFamily="50" charset="-128"/>
                <a:ea typeface="Meiryo UI" panose="020B0604030504040204" pitchFamily="50" charset="-128"/>
              </a:rPr>
              <a:t>年間）</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→商用生産開始見込時期を初年度とすること。また、その他製品がある場合は、それらについても記載すること。なお、燃料用途向け製品のみを生産する場合は、要件未充足となることに留意すること。</a:t>
            </a:r>
            <a:br>
              <a:rPr lang="en-US" altLang="ja-JP" sz="1400">
                <a:solidFill>
                  <a:srgbClr val="FF0000"/>
                </a:solidFill>
                <a:latin typeface="Meiryo UI" panose="020B0604030504040204" pitchFamily="50" charset="-128"/>
                <a:ea typeface="Meiryo UI" panose="020B0604030504040204" pitchFamily="50" charset="-128"/>
              </a:rPr>
            </a:b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p>
        </p:txBody>
      </p:sp>
    </p:spTree>
    <p:extLst>
      <p:ext uri="{BB962C8B-B14F-4D97-AF65-F5344CB8AC3E}">
        <p14:creationId xmlns:p14="http://schemas.microsoft.com/office/powerpoint/2010/main" val="39010708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4F5330-A9DD-F2F4-00F0-BAB1A841AE99}"/>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E86DAA4C-451B-3B90-C65A-155F7C724793}"/>
              </a:ext>
            </a:extLst>
          </p:cNvPr>
          <p:cNvGraphicFramePr>
            <a:graphicFrameLocks noChangeAspect="1"/>
          </p:cNvGraphicFramePr>
          <p:nvPr>
            <p:custDataLst>
              <p:tags r:id="rId1"/>
            </p:custDataLst>
            <p:extLst>
              <p:ext uri="{D42A27DB-BD31-4B8C-83A1-F6EECF244321}">
                <p14:modId xmlns:p14="http://schemas.microsoft.com/office/powerpoint/2010/main" val="41370324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6" name="think-cell data - do not delete" hidden="1">
                        <a:extLst>
                          <a:ext uri="{FF2B5EF4-FFF2-40B4-BE49-F238E27FC236}">
                            <a16:creationId xmlns:a16="http://schemas.microsoft.com/office/drawing/2014/main" id="{E86DAA4C-451B-3B90-C65A-155F7C724793}"/>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2" name="think-cell data - do not delete" hidden="1">
            <a:extLst>
              <a:ext uri="{FF2B5EF4-FFF2-40B4-BE49-F238E27FC236}">
                <a16:creationId xmlns:a16="http://schemas.microsoft.com/office/drawing/2014/main" id="{C1A480AC-F6C9-2789-FE49-17DBFBA6969C}"/>
              </a:ext>
            </a:extLst>
          </p:cNvPr>
          <p:cNvGraphicFramePr>
            <a:graphicFrameLocks noChangeAspect="1"/>
          </p:cNvGraphicFramePr>
          <p:nvPr>
            <p:custDataLst>
              <p:tags r:id="rId2"/>
            </p:custDataLst>
            <p:extLst>
              <p:ext uri="{D42A27DB-BD31-4B8C-83A1-F6EECF244321}">
                <p14:modId xmlns:p14="http://schemas.microsoft.com/office/powerpoint/2010/main" val="6788682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2" name="think-cell data - do not delete" hidden="1">
                        <a:extLst>
                          <a:ext uri="{FF2B5EF4-FFF2-40B4-BE49-F238E27FC236}">
                            <a16:creationId xmlns:a16="http://schemas.microsoft.com/office/drawing/2014/main" id="{C1A480AC-F6C9-2789-FE49-17DBFBA6969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4087AFFF-8210-F230-4F3E-7548E28C99BC}"/>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基本的要件（構造転換（製造プロセス転換） ）</a:t>
            </a:r>
          </a:p>
        </p:txBody>
      </p:sp>
      <p:sp>
        <p:nvSpPr>
          <p:cNvPr id="26" name="Title 1">
            <a:extLst>
              <a:ext uri="{FF2B5EF4-FFF2-40B4-BE49-F238E27FC236}">
                <a16:creationId xmlns:a16="http://schemas.microsoft.com/office/drawing/2014/main" id="{2BF07EC2-03AE-9059-16D4-9A267915AF67}"/>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公募要領「</a:t>
            </a:r>
            <a:r>
              <a:rPr kumimoji="1" lang="en-US" altLang="ja-JP">
                <a:solidFill>
                  <a:schemeClr val="tx1"/>
                </a:solidFill>
              </a:rPr>
              <a:t>3.1. </a:t>
            </a:r>
            <a:r>
              <a:rPr kumimoji="1" lang="ja-JP" altLang="en-US">
                <a:solidFill>
                  <a:schemeClr val="tx1"/>
                </a:solidFill>
              </a:rPr>
              <a:t>補助対象事業の要件」に記載の内容を全て満たしている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2E4C283E-7BC7-1B55-D1E1-A5B13D4CFC1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3" name="表 2">
            <a:extLst>
              <a:ext uri="{FF2B5EF4-FFF2-40B4-BE49-F238E27FC236}">
                <a16:creationId xmlns:a16="http://schemas.microsoft.com/office/drawing/2014/main" id="{452F9D99-6ADE-D098-C7F4-6B727455002D}"/>
              </a:ext>
            </a:extLst>
          </p:cNvPr>
          <p:cNvGraphicFramePr>
            <a:graphicFrameLocks noGrp="1"/>
          </p:cNvGraphicFramePr>
          <p:nvPr>
            <p:extLst>
              <p:ext uri="{D42A27DB-BD31-4B8C-83A1-F6EECF244321}">
                <p14:modId xmlns:p14="http://schemas.microsoft.com/office/powerpoint/2010/main" val="3006061989"/>
              </p:ext>
            </p:extLst>
          </p:nvPr>
        </p:nvGraphicFramePr>
        <p:xfrm>
          <a:off x="180000" y="1716613"/>
          <a:ext cx="11856000" cy="2288915"/>
        </p:xfrm>
        <a:graphic>
          <a:graphicData uri="http://schemas.openxmlformats.org/drawingml/2006/table">
            <a:tbl>
              <a:tblPr firstRow="1" bandRow="1">
                <a:tableStyleId>{5C22544A-7EE6-4342-B048-85BDC9FD1C3A}</a:tableStyleId>
              </a:tblPr>
              <a:tblGrid>
                <a:gridCol w="932704">
                  <a:extLst>
                    <a:ext uri="{9D8B030D-6E8A-4147-A177-3AD203B41FA5}">
                      <a16:colId xmlns:a16="http://schemas.microsoft.com/office/drawing/2014/main" val="680503965"/>
                    </a:ext>
                  </a:extLst>
                </a:gridCol>
                <a:gridCol w="484742">
                  <a:extLst>
                    <a:ext uri="{9D8B030D-6E8A-4147-A177-3AD203B41FA5}">
                      <a16:colId xmlns:a16="http://schemas.microsoft.com/office/drawing/2014/main" val="1833360980"/>
                    </a:ext>
                  </a:extLst>
                </a:gridCol>
                <a:gridCol w="6486554">
                  <a:extLst>
                    <a:ext uri="{9D8B030D-6E8A-4147-A177-3AD203B41FA5}">
                      <a16:colId xmlns:a16="http://schemas.microsoft.com/office/drawing/2014/main" val="3449904519"/>
                    </a:ext>
                  </a:extLst>
                </a:gridCol>
                <a:gridCol w="3952000">
                  <a:extLst>
                    <a:ext uri="{9D8B030D-6E8A-4147-A177-3AD203B41FA5}">
                      <a16:colId xmlns:a16="http://schemas.microsoft.com/office/drawing/2014/main" val="2365904519"/>
                    </a:ext>
                  </a:extLst>
                </a:gridCol>
              </a:tblGrid>
              <a:tr h="266521">
                <a:tc>
                  <a:txBody>
                    <a:bodyPr/>
                    <a:lstStyle/>
                    <a:p>
                      <a:endParaRPr kumimoji="1" lang="ja-JP" altLang="en-US" sz="120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 </a:t>
                      </a:r>
                      <a:r>
                        <a:rPr kumimoji="1" lang="ja-JP" altLang="en-US" sz="1200">
                          <a:latin typeface="Meiryo UI" panose="020B0604030504040204" pitchFamily="50" charset="-128"/>
                          <a:ea typeface="Meiryo UI" panose="020B0604030504040204" pitchFamily="50" charset="-128"/>
                        </a:rPr>
                        <a:t>補助対象事業の要件」</a:t>
                      </a:r>
                    </a:p>
                  </a:txBody>
                  <a:tcP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9050"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2996951091"/>
                  </a:ext>
                </a:extLst>
              </a:tr>
              <a:tr h="643789">
                <a:tc>
                  <a:txBody>
                    <a:bodyPr/>
                    <a:lstStyle/>
                    <a:p>
                      <a:r>
                        <a:rPr kumimoji="1" lang="ja-JP" altLang="en-US" sz="1200">
                          <a:latin typeface="Meiryo UI" panose="020B0604030504040204" pitchFamily="50" charset="-128"/>
                          <a:ea typeface="Meiryo UI" panose="020B0604030504040204" pitchFamily="50" charset="-128"/>
                        </a:rPr>
                        <a:t>内容</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燃料転換又は製造プロセス転換を行うことに加え、自ら経営効率化を図りＧＸ投資の原資を積極的に確保し、持続的にＧＸを推進しつつ、競争力の強化に繋がる事業であること</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基本的要件）に記載のとおり、要件を満たす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06743642"/>
                  </a:ext>
                </a:extLst>
              </a:tr>
              <a:tr h="7270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投資計画</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B</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3.1.1. </a:t>
                      </a:r>
                      <a:r>
                        <a:rPr kumimoji="1" lang="ja-JP" altLang="en-US" sz="1200">
                          <a:latin typeface="Meiryo UI" panose="020B0604030504040204" pitchFamily="50" charset="-128"/>
                          <a:ea typeface="Meiryo UI" panose="020B0604030504040204" pitchFamily="50" charset="-128"/>
                        </a:rPr>
                        <a:t>燃料転換の要件」又は「</a:t>
                      </a:r>
                      <a:r>
                        <a:rPr kumimoji="1" lang="en-US" altLang="ja-JP" sz="1200">
                          <a:latin typeface="Meiryo UI" panose="020B0604030504040204" pitchFamily="50" charset="-128"/>
                          <a:ea typeface="Meiryo UI" panose="020B0604030504040204" pitchFamily="50" charset="-128"/>
                        </a:rPr>
                        <a:t>3.1.2. </a:t>
                      </a:r>
                      <a:r>
                        <a:rPr kumimoji="1" lang="ja-JP" altLang="en-US" sz="1200">
                          <a:latin typeface="Meiryo UI" panose="020B0604030504040204" pitchFamily="50" charset="-128"/>
                          <a:ea typeface="Meiryo UI" panose="020B0604030504040204" pitchFamily="50" charset="-128"/>
                        </a:rPr>
                        <a:t>製造プロセス転換の要件」に準ずる。</a:t>
                      </a: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基本的要件（燃料転換）又は①ア 基本的要件（製造プロセス転換）等）に記載のとおり、要件を満たす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394019"/>
                  </a:ext>
                </a:extLst>
              </a:tr>
              <a:tr h="6437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その他</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C</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第三者委員会が実施する面接審査について、提案する企業等の代表権を有する者が参加できること。</a:t>
                      </a: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例：該当するため、要件を満たす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3039349123"/>
                  </a:ext>
                </a:extLst>
              </a:tr>
            </a:tbl>
          </a:graphicData>
        </a:graphic>
      </p:graphicFrame>
      <p:sp>
        <p:nvSpPr>
          <p:cNvPr id="5" name="正方形/長方形 4">
            <a:extLst>
              <a:ext uri="{FF2B5EF4-FFF2-40B4-BE49-F238E27FC236}">
                <a16:creationId xmlns:a16="http://schemas.microsoft.com/office/drawing/2014/main" id="{6251EFCD-6188-1944-3D0B-FE6E86520E39}"/>
              </a:ext>
            </a:extLst>
          </p:cNvPr>
          <p:cNvSpPr/>
          <p:nvPr/>
        </p:nvSpPr>
        <p:spPr>
          <a:xfrm>
            <a:off x="2161954" y="1562484"/>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1400" b="1" u="sng" dirty="0">
                <a:solidFill>
                  <a:srgbClr val="FF0000"/>
                </a:solidFill>
                <a:latin typeface="Meiryo UI" panose="020B0604030504040204" pitchFamily="50" charset="-128"/>
                <a:ea typeface="Meiryo UI" panose="020B0604030504040204" pitchFamily="50" charset="-128"/>
              </a:rPr>
              <a:t>※</a:t>
            </a:r>
            <a:r>
              <a:rPr kumimoji="1" lang="ja-JP" altLang="en-US" sz="1400" b="1" u="sng" dirty="0">
                <a:solidFill>
                  <a:srgbClr val="FF0000"/>
                </a:solidFill>
                <a:latin typeface="Meiryo UI" panose="020B0604030504040204" pitchFamily="50" charset="-128"/>
                <a:ea typeface="Meiryo UI" panose="020B0604030504040204" pitchFamily="50" charset="-128"/>
              </a:rPr>
              <a:t>構造転換（製造プロセス転換）向け</a:t>
            </a:r>
            <a:endParaRPr kumimoji="1" lang="en-US" altLang="ja-JP" sz="1400" b="1"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b="1" u="sng" dirty="0">
                <a:solidFill>
                  <a:schemeClr val="tx1"/>
                </a:solidFill>
                <a:latin typeface="Meiryo UI" panose="020B0604030504040204" pitchFamily="50" charset="-128"/>
                <a:ea typeface="Meiryo UI" panose="020B0604030504040204" pitchFamily="50" charset="-128"/>
              </a:rPr>
              <a:t>製造プロセス転換（</a:t>
            </a:r>
            <a:r>
              <a:rPr kumimoji="1" lang="en-US" altLang="ja-JP" sz="1400" b="1" u="sng" dirty="0">
                <a:solidFill>
                  <a:schemeClr val="tx1"/>
                </a:solidFill>
                <a:latin typeface="Meiryo UI" panose="020B0604030504040204" pitchFamily="50" charset="-128"/>
                <a:ea typeface="Meiryo UI" panose="020B0604030504040204" pitchFamily="50" charset="-128"/>
              </a:rPr>
              <a:t>※</a:t>
            </a:r>
            <a:r>
              <a:rPr kumimoji="1" lang="ja-JP" altLang="en-US" sz="1400" b="1" u="sng" dirty="0">
                <a:solidFill>
                  <a:schemeClr val="tx1"/>
                </a:solidFill>
                <a:latin typeface="Meiryo UI" panose="020B0604030504040204" pitchFamily="50" charset="-128"/>
                <a:ea typeface="Meiryo UI" panose="020B0604030504040204" pitchFamily="50" charset="-128"/>
              </a:rPr>
              <a:t>構造転換を伴わない）の申請者は、本頁は記載せず削除すること。</a:t>
            </a:r>
          </a:p>
        </p:txBody>
      </p:sp>
      <p:sp>
        <p:nvSpPr>
          <p:cNvPr id="4" name="正方形/長方形 3">
            <a:extLst>
              <a:ext uri="{FF2B5EF4-FFF2-40B4-BE49-F238E27FC236}">
                <a16:creationId xmlns:a16="http://schemas.microsoft.com/office/drawing/2014/main" id="{B1838C6B-6678-5E21-02EF-C0E9EFB7504D}"/>
              </a:ext>
            </a:extLst>
          </p:cNvPr>
          <p:cNvSpPr/>
          <p:nvPr/>
        </p:nvSpPr>
        <p:spPr>
          <a:xfrm>
            <a:off x="10370448" y="85757"/>
            <a:ext cx="1735831" cy="522699"/>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endParaRPr lang="en-US" altLang="ja-JP" sz="1600">
              <a:latin typeface="Meiryo UI" panose="020B0604030504040204" pitchFamily="50" charset="-128"/>
              <a:ea typeface="Meiryo UI" panose="020B0604030504040204" pitchFamily="50" charset="-128"/>
              <a:cs typeface="+mj-cs"/>
            </a:endParaRPr>
          </a:p>
          <a:p>
            <a:pPr algn="ctr">
              <a:lnSpc>
                <a:spcPct val="90000"/>
              </a:lnSpc>
              <a:spcBef>
                <a:spcPct val="0"/>
              </a:spcBef>
            </a:pPr>
            <a:r>
              <a:rPr lang="en-US" altLang="ja-JP" sz="1000" b="1">
                <a:latin typeface="Meiryo UI" panose="020B0604030504040204" pitchFamily="50" charset="-128"/>
                <a:ea typeface="Meiryo UI" panose="020B0604030504040204" pitchFamily="50" charset="-128"/>
                <a:cs typeface="+mj-cs"/>
              </a:rPr>
              <a:t>※</a:t>
            </a:r>
            <a:r>
              <a:rPr lang="ja-JP" altLang="en-US" sz="1000" b="1">
                <a:latin typeface="Meiryo UI" panose="020B0604030504040204" pitchFamily="50" charset="-128"/>
                <a:ea typeface="Meiryo UI" panose="020B0604030504040204" pitchFamily="50" charset="-128"/>
                <a:cs typeface="+mj-cs"/>
              </a:rPr>
              <a:t>構造転換</a:t>
            </a:r>
            <a:br>
              <a:rPr lang="en-US" altLang="ja-JP" sz="1000" b="1">
                <a:latin typeface="Meiryo UI" panose="020B0604030504040204" pitchFamily="50" charset="-128"/>
                <a:ea typeface="Meiryo UI" panose="020B0604030504040204" pitchFamily="50" charset="-128"/>
                <a:cs typeface="+mj-cs"/>
              </a:rPr>
            </a:br>
            <a:r>
              <a:rPr lang="ja-JP" altLang="en-US" sz="1000" b="1">
                <a:latin typeface="Meiryo UI" panose="020B0604030504040204" pitchFamily="50" charset="-128"/>
                <a:ea typeface="Meiryo UI" panose="020B0604030504040204" pitchFamily="50" charset="-128"/>
                <a:cs typeface="+mj-cs"/>
              </a:rPr>
              <a:t>（製造プロセス転換）</a:t>
            </a:r>
          </a:p>
        </p:txBody>
      </p:sp>
    </p:spTree>
    <p:extLst>
      <p:ext uri="{BB962C8B-B14F-4D97-AF65-F5344CB8AC3E}">
        <p14:creationId xmlns:p14="http://schemas.microsoft.com/office/powerpoint/2010/main" val="11364249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11399-1980-CC73-6514-5AC3BDAF8F96}"/>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D5D7FD6F-7C8A-486B-3BA1-32C5A9D8DA0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D5D7FD6F-7C8A-486B-3BA1-32C5A9D8DA0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29BE145B-D4CE-EFCC-9F22-5797E7BF077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①イ</a:t>
            </a:r>
            <a:r>
              <a:rPr lang="en-US" altLang="ja-JP" sz="2000">
                <a:solidFill>
                  <a:schemeClr val="tx1">
                    <a:lumMod val="50000"/>
                    <a:lumOff val="50000"/>
                  </a:schemeClr>
                </a:solidFill>
              </a:rPr>
              <a:t> </a:t>
            </a:r>
            <a:r>
              <a:rPr lang="ja-JP" altLang="en-US" sz="2000">
                <a:solidFill>
                  <a:schemeClr val="tx1">
                    <a:lumMod val="50000"/>
                    <a:lumOff val="50000"/>
                  </a:schemeClr>
                </a:solidFill>
              </a:rPr>
              <a:t>適格性</a:t>
            </a:r>
          </a:p>
        </p:txBody>
      </p:sp>
      <p:sp>
        <p:nvSpPr>
          <p:cNvPr id="9" name="正方形/長方形 8">
            <a:extLst>
              <a:ext uri="{FF2B5EF4-FFF2-40B4-BE49-F238E27FC236}">
                <a16:creationId xmlns:a16="http://schemas.microsoft.com/office/drawing/2014/main" id="{35801E38-CEBF-C2B6-B5D0-2D093471E38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FC6BEFF2-FBEE-D1D0-BE48-7C049B235523}"/>
              </a:ext>
            </a:extLst>
          </p:cNvPr>
          <p:cNvSpPr txBox="1">
            <a:spLocks/>
          </p:cNvSpPr>
          <p:nvPr/>
        </p:nvSpPr>
        <p:spPr>
          <a:xfrm>
            <a:off x="180000" y="624196"/>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公募要領「</a:t>
            </a:r>
            <a:r>
              <a:rPr lang="en-US" altLang="ja-JP" dirty="0">
                <a:solidFill>
                  <a:schemeClr val="tx1"/>
                </a:solidFill>
              </a:rPr>
              <a:t>2.1. </a:t>
            </a:r>
            <a:r>
              <a:rPr lang="ja-JP" altLang="en-US" dirty="0">
                <a:solidFill>
                  <a:schemeClr val="tx1"/>
                </a:solidFill>
              </a:rPr>
              <a:t>補助対象者」に記載の内容を全て満たしており、不支給要件に該当しない</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654E84A9-5757-C8AC-4B10-B2A8F8819B36}"/>
              </a:ext>
            </a:extLst>
          </p:cNvPr>
          <p:cNvCxnSpPr>
            <a:cxnSpLocks/>
          </p:cNvCxnSpPr>
          <p:nvPr/>
        </p:nvCxnSpPr>
        <p:spPr>
          <a:xfrm flipV="1">
            <a:off x="156000" y="1026265"/>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B91FF801-6501-EC8D-4CF9-A68F12AF4D9E}"/>
              </a:ext>
            </a:extLst>
          </p:cNvPr>
          <p:cNvGraphicFramePr>
            <a:graphicFrameLocks noGrp="1"/>
          </p:cNvGraphicFramePr>
          <p:nvPr/>
        </p:nvGraphicFramePr>
        <p:xfrm>
          <a:off x="179999" y="1079004"/>
          <a:ext cx="11880000" cy="492252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0">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公募要領「</a:t>
                      </a:r>
                      <a:r>
                        <a:rPr kumimoji="1" lang="en-US" altLang="ja-JP" sz="1200" dirty="0">
                          <a:latin typeface="Meiryo UI" panose="020B0604030504040204" pitchFamily="50" charset="-128"/>
                          <a:ea typeface="Meiryo UI" panose="020B0604030504040204" pitchFamily="50" charset="-128"/>
                        </a:rPr>
                        <a:t>2.1. </a:t>
                      </a:r>
                      <a:r>
                        <a:rPr kumimoji="1" lang="ja-JP" altLang="en-US" sz="1200" dirty="0">
                          <a:latin typeface="Meiryo UI" panose="020B0604030504040204" pitchFamily="50" charset="-128"/>
                          <a:ea typeface="Meiryo UI" panose="020B0604030504040204" pitchFamily="50" charset="-128"/>
                        </a:rPr>
                        <a:t>補助対象者」</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0">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strike="noStrike" dirty="0">
                          <a:solidFill>
                            <a:schemeClr val="tx1"/>
                          </a:solidFill>
                          <a:latin typeface="Meiryo UI" panose="020B0604030504040204" pitchFamily="50" charset="-128"/>
                          <a:ea typeface="Meiryo UI" panose="020B0604030504040204" pitchFamily="50" charset="-128"/>
                        </a:rPr>
                        <a:t>以下の</a:t>
                      </a:r>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及び</a:t>
                      </a:r>
                      <a:r>
                        <a:rPr kumimoji="1" lang="en-US" altLang="ja-JP" sz="1100" strike="noStrike" dirty="0">
                          <a:solidFill>
                            <a:schemeClr val="tx1"/>
                          </a:solidFill>
                          <a:latin typeface="Meiryo UI" panose="020B0604030504040204" pitchFamily="50" charset="-128"/>
                          <a:ea typeface="Meiryo UI" panose="020B0604030504040204" pitchFamily="50" charset="-128"/>
                        </a:rPr>
                        <a:t>B</a:t>
                      </a:r>
                      <a:r>
                        <a:rPr kumimoji="1" lang="ja-JP" altLang="en-US" sz="1100" strike="noStrike" dirty="0">
                          <a:solidFill>
                            <a:schemeClr val="tx1"/>
                          </a:solidFill>
                          <a:latin typeface="Meiryo UI" panose="020B0604030504040204" pitchFamily="50" charset="-128"/>
                          <a:ea typeface="Meiryo UI" panose="020B0604030504040204" pitchFamily="50" charset="-128"/>
                        </a:rPr>
                        <a:t>の温室効果ガス排出削減のための取組を実施すること。</a:t>
                      </a:r>
                      <a:r>
                        <a:rPr kumimoji="1" lang="ja-JP" altLang="en-US" sz="1100" dirty="0">
                          <a:solidFill>
                            <a:schemeClr val="tx1"/>
                          </a:solidFill>
                          <a:latin typeface="Meiryo UI" panose="020B0604030504040204" pitchFamily="50" charset="-128"/>
                          <a:ea typeface="Meiryo UI" panose="020B0604030504040204" pitchFamily="50" charset="-128"/>
                        </a:rPr>
                        <a:t>ただし、温暖化対策法における算定報告制度に基づく</a:t>
                      </a:r>
                      <a:r>
                        <a:rPr kumimoji="1" lang="en-US" altLang="ja-JP" sz="1100" dirty="0">
                          <a:solidFill>
                            <a:schemeClr val="tx1"/>
                          </a:solidFill>
                          <a:latin typeface="Meiryo UI" panose="020B0604030504040204" pitchFamily="50" charset="-128"/>
                          <a:ea typeface="Meiryo UI" panose="020B0604030504040204" pitchFamily="50" charset="-128"/>
                        </a:rPr>
                        <a:t>2022</a:t>
                      </a:r>
                      <a:r>
                        <a:rPr kumimoji="1" lang="ja-JP" altLang="en-US" sz="1100" dirty="0">
                          <a:solidFill>
                            <a:schemeClr val="tx1"/>
                          </a:solidFill>
                          <a:latin typeface="Meiryo UI" panose="020B0604030504040204" pitchFamily="50" charset="-128"/>
                          <a:ea typeface="Meiryo UI" panose="020B0604030504040204" pitchFamily="50" charset="-128"/>
                        </a:rPr>
                        <a:t>年度</a:t>
                      </a:r>
                      <a:r>
                        <a:rPr kumimoji="1" lang="en-US" altLang="ja-JP" sz="1100" dirty="0">
                          <a:solidFill>
                            <a:schemeClr val="tx1"/>
                          </a:solidFill>
                          <a:latin typeface="Meiryo UI" panose="020B0604030504040204" pitchFamily="50" charset="-128"/>
                          <a:ea typeface="Meiryo UI" panose="020B0604030504040204" pitchFamily="50" charset="-128"/>
                        </a:rPr>
                        <a:t>CO2</a:t>
                      </a:r>
                      <a:r>
                        <a:rPr kumimoji="1" lang="ja-JP" altLang="en-US" sz="1100" dirty="0">
                          <a:solidFill>
                            <a:schemeClr val="tx1"/>
                          </a:solidFill>
                          <a:latin typeface="Meiryo UI" panose="020B0604030504040204" pitchFamily="50" charset="-128"/>
                          <a:ea typeface="Meiryo UI" panose="020B0604030504040204" pitchFamily="50" charset="-128"/>
                        </a:rPr>
                        <a:t>排出量が</a:t>
                      </a:r>
                      <a:r>
                        <a:rPr kumimoji="1" lang="en-US" altLang="ja-JP" sz="1100" dirty="0">
                          <a:solidFill>
                            <a:schemeClr val="tx1"/>
                          </a:solidFill>
                          <a:latin typeface="Meiryo UI" panose="020B0604030504040204" pitchFamily="50" charset="-128"/>
                          <a:ea typeface="Meiryo UI" panose="020B0604030504040204" pitchFamily="50" charset="-128"/>
                        </a:rPr>
                        <a:t>20</a:t>
                      </a:r>
                      <a:r>
                        <a:rPr kumimoji="1" lang="ja-JP" altLang="en-US" sz="1100" dirty="0">
                          <a:solidFill>
                            <a:schemeClr val="tx1"/>
                          </a:solidFill>
                          <a:latin typeface="Meiryo UI" panose="020B0604030504040204" pitchFamily="50" charset="-128"/>
                          <a:ea typeface="Meiryo UI" panose="020B0604030504040204" pitchFamily="50" charset="-128"/>
                        </a:rPr>
                        <a:t>万ｔ未満の企業又は中小企業基本法に規定する中小企業に該当する企業については、その他の温室効果ガスの排出削減のための取組の提出をもって、これらに替えることができる。</a:t>
                      </a:r>
                      <a:endParaRPr kumimoji="1" lang="en-US" altLang="ja-JP" sz="1100" dirty="0">
                        <a:solidFill>
                          <a:schemeClr val="tx1"/>
                        </a:solidFill>
                        <a:latin typeface="Meiryo UI" panose="020B0604030504040204" pitchFamily="50" charset="-128"/>
                        <a:ea typeface="Meiryo UI" panose="020B0604030504040204" pitchFamily="50" charset="-128"/>
                      </a:endParaRPr>
                    </a:p>
                    <a:p>
                      <a:r>
                        <a:rPr kumimoji="1" lang="en-US" altLang="ja-JP" sz="1100" dirty="0">
                          <a:solidFill>
                            <a:schemeClr val="tx1"/>
                          </a:solidFill>
                          <a:latin typeface="Meiryo UI" panose="020B0604030504040204" pitchFamily="50" charset="-128"/>
                          <a:ea typeface="Meiryo UI" panose="020B0604030504040204" pitchFamily="50" charset="-128"/>
                        </a:rPr>
                        <a:t>A</a:t>
                      </a:r>
                      <a:r>
                        <a:rPr kumimoji="1" lang="ja-JP" altLang="en-US" sz="1100" dirty="0">
                          <a:solidFill>
                            <a:schemeClr val="tx1"/>
                          </a:solidFill>
                          <a:latin typeface="Meiryo UI" panose="020B0604030504040204" pitchFamily="50" charset="-128"/>
                          <a:ea typeface="Meiryo UI" panose="020B0604030504040204" pitchFamily="50" charset="-128"/>
                        </a:rPr>
                        <a:t>：</a:t>
                      </a:r>
                      <a:r>
                        <a:rPr kumimoji="1" lang="en-US" altLang="ja-JP" sz="1100" dirty="0">
                          <a:solidFill>
                            <a:schemeClr val="tx1"/>
                          </a:solidFill>
                          <a:latin typeface="Meiryo UI" panose="020B0604030504040204" pitchFamily="50" charset="-128"/>
                          <a:ea typeface="Meiryo UI" panose="020B0604030504040204" pitchFamily="50" charset="-128"/>
                        </a:rPr>
                        <a:t>2025</a:t>
                      </a:r>
                      <a:r>
                        <a:rPr kumimoji="1" lang="ja-JP" altLang="en-US" sz="1100" dirty="0">
                          <a:solidFill>
                            <a:schemeClr val="tx1"/>
                          </a:solidFill>
                          <a:latin typeface="Meiryo UI" panose="020B0604030504040204" pitchFamily="50" charset="-128"/>
                          <a:ea typeface="Meiryo UI" panose="020B0604030504040204" pitchFamily="50" charset="-128"/>
                        </a:rPr>
                        <a:t>年度以前分の排出実績に関する実施内容</a:t>
                      </a:r>
                    </a:p>
                    <a:p>
                      <a:r>
                        <a:rPr kumimoji="1" lang="en-US" altLang="ja-JP" sz="1100" dirty="0">
                          <a:solidFill>
                            <a:schemeClr val="tx1"/>
                          </a:solidFill>
                          <a:latin typeface="Meiryo UI" panose="020B0604030504040204" pitchFamily="50" charset="-128"/>
                          <a:ea typeface="Meiryo UI" panose="020B0604030504040204" pitchFamily="50" charset="-128"/>
                        </a:rPr>
                        <a:t>GX</a:t>
                      </a:r>
                      <a:r>
                        <a:rPr kumimoji="1" lang="ja-JP" altLang="en-US" sz="1100" dirty="0">
                          <a:solidFill>
                            <a:schemeClr val="tx1"/>
                          </a:solidFill>
                          <a:latin typeface="Meiryo UI" panose="020B0604030504040204" pitchFamily="50" charset="-128"/>
                          <a:ea typeface="Meiryo UI" panose="020B0604030504040204" pitchFamily="50" charset="-128"/>
                        </a:rPr>
                        <a:t>リーグに参加する場合は、これらの取組を実施するものとみなす。</a:t>
                      </a:r>
                    </a:p>
                    <a:p>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）国内における</a:t>
                      </a:r>
                      <a:r>
                        <a:rPr kumimoji="1" lang="en-US" altLang="ja-JP" sz="1100" strike="noStrike" dirty="0">
                          <a:solidFill>
                            <a:schemeClr val="tx1"/>
                          </a:solidFill>
                          <a:latin typeface="Meiryo UI" panose="020B0604030504040204" pitchFamily="50" charset="-128"/>
                          <a:ea typeface="Meiryo UI" panose="020B0604030504040204" pitchFamily="50" charset="-128"/>
                        </a:rPr>
                        <a:t>Scope1</a:t>
                      </a:r>
                      <a:r>
                        <a:rPr kumimoji="1" lang="ja-JP" altLang="en-US" sz="1100" strike="noStrike" dirty="0">
                          <a:solidFill>
                            <a:schemeClr val="tx1"/>
                          </a:solidFill>
                          <a:latin typeface="Meiryo UI" panose="020B0604030504040204" pitchFamily="50" charset="-128"/>
                          <a:ea typeface="Meiryo UI" panose="020B0604030504040204" pitchFamily="50" charset="-128"/>
                        </a:rPr>
                        <a:t>（事業者自ら排出）・</a:t>
                      </a:r>
                      <a:r>
                        <a:rPr kumimoji="1" lang="en-US" altLang="ja-JP" sz="1100" strike="noStrike" dirty="0">
                          <a:solidFill>
                            <a:schemeClr val="tx1"/>
                          </a:solidFill>
                          <a:latin typeface="Meiryo UI" panose="020B0604030504040204" pitchFamily="50" charset="-128"/>
                          <a:ea typeface="Meiryo UI" panose="020B0604030504040204" pitchFamily="50" charset="-128"/>
                        </a:rPr>
                        <a:t>Scope2</a:t>
                      </a:r>
                      <a:r>
                        <a:rPr kumimoji="1" lang="ja-JP" altLang="en-US" sz="1100" strike="noStrike" dirty="0">
                          <a:solidFill>
                            <a:schemeClr val="tx1"/>
                          </a:solidFill>
                          <a:latin typeface="Meiryo UI" panose="020B0604030504040204" pitchFamily="50" charset="-128"/>
                          <a:ea typeface="Meiryo UI" panose="020B0604030504040204" pitchFamily="50" charset="-128"/>
                        </a:rPr>
                        <a:t>（他社から供給された電気・熱・蒸気の使用）に関する排出削減目標を</a:t>
                      </a:r>
                      <a:r>
                        <a:rPr kumimoji="1" lang="en-US" altLang="ja-JP" sz="1100" strike="noStrike" dirty="0">
                          <a:solidFill>
                            <a:schemeClr val="tx1"/>
                          </a:solidFill>
                          <a:latin typeface="Meiryo UI" panose="020B0604030504040204" pitchFamily="50" charset="-128"/>
                          <a:ea typeface="Meiryo UI" panose="020B0604030504040204" pitchFamily="50" charset="-128"/>
                        </a:rPr>
                        <a:t>2025</a:t>
                      </a:r>
                      <a:r>
                        <a:rPr kumimoji="1" lang="ja-JP" altLang="en-US" sz="1100" strike="noStrike" dirty="0">
                          <a:solidFill>
                            <a:schemeClr val="tx1"/>
                          </a:solidFill>
                          <a:latin typeface="Meiryo UI" panose="020B0604030504040204" pitchFamily="50" charset="-128"/>
                          <a:ea typeface="Meiryo UI" panose="020B0604030504040204" pitchFamily="50" charset="-128"/>
                        </a:rPr>
                        <a:t>年度及び</a:t>
                      </a:r>
                      <a:r>
                        <a:rPr kumimoji="1" lang="en-US" altLang="ja-JP" sz="1100" strike="noStrike" dirty="0">
                          <a:solidFill>
                            <a:schemeClr val="tx1"/>
                          </a:solidFill>
                          <a:latin typeface="Meiryo UI" panose="020B0604030504040204" pitchFamily="50" charset="-128"/>
                          <a:ea typeface="Meiryo UI" panose="020B0604030504040204" pitchFamily="50" charset="-128"/>
                        </a:rPr>
                        <a:t>2030</a:t>
                      </a:r>
                      <a:r>
                        <a:rPr kumimoji="1" lang="ja-JP" altLang="en-US" sz="1100" strike="noStrike" dirty="0">
                          <a:solidFill>
                            <a:schemeClr val="tx1"/>
                          </a:solidFill>
                          <a:latin typeface="Meiryo UI" panose="020B0604030504040204" pitchFamily="50" charset="-128"/>
                          <a:ea typeface="Meiryo UI" panose="020B0604030504040204" pitchFamily="50" charset="-128"/>
                        </a:rPr>
                        <a:t>年度について設定し、間接補助事業実施期間が含まれる年度分の排出実績及び目標達成に向けた進捗状況を、第三者検証を実施のうえ、毎年報告・公表すること。第三者検証については、「ＧＸリーグ第三者検証ガイドライン」に則ること。</a:t>
                      </a:r>
                    </a:p>
                    <a:p>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ⅱ</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）で掲げた目標を達成できない場合には</a:t>
                      </a:r>
                      <a:r>
                        <a:rPr kumimoji="1" lang="en-US" altLang="ja-JP" sz="1100" strike="noStrike" dirty="0">
                          <a:solidFill>
                            <a:schemeClr val="tx1"/>
                          </a:solidFill>
                          <a:latin typeface="Meiryo UI" panose="020B0604030504040204" pitchFamily="50" charset="-128"/>
                          <a:ea typeface="Meiryo UI" panose="020B0604030504040204" pitchFamily="50" charset="-128"/>
                        </a:rPr>
                        <a:t>J</a:t>
                      </a:r>
                      <a:r>
                        <a:rPr kumimoji="1" lang="ja-JP" altLang="en-US" sz="1100" strike="noStrike" dirty="0">
                          <a:solidFill>
                            <a:schemeClr val="tx1"/>
                          </a:solidFill>
                          <a:latin typeface="Meiryo UI" panose="020B0604030504040204" pitchFamily="50" charset="-128"/>
                          <a:ea typeface="Meiryo UI" panose="020B0604030504040204" pitchFamily="50" charset="-128"/>
                        </a:rPr>
                        <a:t>クレジット又は</a:t>
                      </a:r>
                      <a:r>
                        <a:rPr kumimoji="1" lang="en-US" altLang="ja-JP" sz="1100" strike="noStrike" dirty="0">
                          <a:solidFill>
                            <a:schemeClr val="tx1"/>
                          </a:solidFill>
                          <a:latin typeface="Meiryo UI" panose="020B0604030504040204" pitchFamily="50" charset="-128"/>
                          <a:ea typeface="Meiryo UI" panose="020B0604030504040204" pitchFamily="50" charset="-128"/>
                        </a:rPr>
                        <a:t>JCM</a:t>
                      </a:r>
                      <a:r>
                        <a:rPr kumimoji="1" lang="ja-JP" altLang="en-US" sz="1100" strike="noStrike" dirty="0">
                          <a:solidFill>
                            <a:schemeClr val="tx1"/>
                          </a:solidFill>
                          <a:latin typeface="Meiryo UI" panose="020B0604030504040204" pitchFamily="50" charset="-128"/>
                          <a:ea typeface="Meiryo UI" panose="020B0604030504040204" pitchFamily="50" charset="-128"/>
                        </a:rPr>
                        <a:t>その他国内の温室効果ガス排出削減に貢献する適格クレジットを調達する、又は、未達理由を報告・公表すること。</a:t>
                      </a:r>
                      <a:endParaRPr kumimoji="1" lang="en-US" altLang="ja-JP" sz="1100" strike="noStrike" dirty="0">
                        <a:solidFill>
                          <a:schemeClr val="tx1"/>
                        </a:solidFill>
                        <a:latin typeface="Meiryo UI" panose="020B0604030504040204" pitchFamily="50" charset="-128"/>
                        <a:ea typeface="Meiryo UI" panose="020B0604030504040204" pitchFamily="50" charset="-128"/>
                      </a:endParaRPr>
                    </a:p>
                    <a:p>
                      <a:r>
                        <a:rPr kumimoji="1" lang="en-US" altLang="ja-JP" sz="1100" strike="noStrike" dirty="0">
                          <a:solidFill>
                            <a:schemeClr val="tx1"/>
                          </a:solidFill>
                          <a:latin typeface="Meiryo UI" panose="020B0604030504040204" pitchFamily="50" charset="-128"/>
                          <a:ea typeface="Meiryo UI" panose="020B0604030504040204" pitchFamily="50" charset="-128"/>
                        </a:rPr>
                        <a:t>B</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2026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年度以降分の排出実績に関する実施内容</a:t>
                      </a:r>
                    </a:p>
                    <a:p>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と同様の実施内容について対応すること。ただし、現在検討が進められている</a:t>
                      </a:r>
                      <a:r>
                        <a:rPr kumimoji="1" lang="en-US" altLang="ja-JP" sz="1100" strike="noStrike" dirty="0">
                          <a:solidFill>
                            <a:schemeClr val="tx1"/>
                          </a:solidFill>
                          <a:latin typeface="Meiryo UI" panose="020B0604030504040204" pitchFamily="50" charset="-128"/>
                          <a:ea typeface="Meiryo UI" panose="020B0604030504040204" pitchFamily="50" charset="-128"/>
                        </a:rPr>
                        <a:t>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年度以降の</a:t>
                      </a:r>
                      <a:r>
                        <a:rPr kumimoji="1" lang="en-US" altLang="ja-JP" sz="1100" strike="noStrike" dirty="0">
                          <a:solidFill>
                            <a:schemeClr val="tx1"/>
                          </a:solidFill>
                          <a:latin typeface="Meiryo UI" panose="020B0604030504040204" pitchFamily="50" charset="-128"/>
                          <a:ea typeface="Meiryo UI" panose="020B0604030504040204" pitchFamily="50" charset="-128"/>
                        </a:rPr>
                        <a:t>GX</a:t>
                      </a:r>
                      <a:r>
                        <a:rPr kumimoji="1" lang="ja-JP" altLang="en-US" sz="1100" strike="noStrike" dirty="0">
                          <a:solidFill>
                            <a:schemeClr val="tx1"/>
                          </a:solidFill>
                          <a:latin typeface="Meiryo UI" panose="020B0604030504040204" pitchFamily="50" charset="-128"/>
                          <a:ea typeface="Meiryo UI" panose="020B0604030504040204" pitchFamily="50" charset="-128"/>
                        </a:rPr>
                        <a:t>リーグ等の内容次第で、</a:t>
                      </a:r>
                      <a:r>
                        <a:rPr kumimoji="1" lang="en-US" altLang="ja-JP" sz="1100" strike="noStrike" dirty="0">
                          <a:solidFill>
                            <a:schemeClr val="tx1"/>
                          </a:solidFill>
                          <a:latin typeface="Meiryo UI" panose="020B0604030504040204" pitchFamily="50" charset="-128"/>
                          <a:ea typeface="Meiryo UI" panose="020B0604030504040204" pitchFamily="50" charset="-128"/>
                        </a:rPr>
                        <a:t>2026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年度以降分の排出実績における</a:t>
                      </a:r>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の（</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ⅱ</a:t>
                      </a:r>
                      <a:r>
                        <a:rPr kumimoji="1" lang="ja-JP" altLang="en-US" sz="1100" strike="noStrike" dirty="0">
                          <a:solidFill>
                            <a:schemeClr val="tx1"/>
                          </a:solidFill>
                          <a:latin typeface="Meiryo UI" panose="020B0604030504040204" pitchFamily="50" charset="-128"/>
                          <a:ea typeface="Meiryo UI" panose="020B0604030504040204" pitchFamily="50" charset="-128"/>
                        </a:rPr>
                        <a:t>）相当の要件については変更となる可能性があることに注意すること。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例：様式第３別添３に記載のとおり、要件を満たす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0">
                <a:tc>
                  <a:txBody>
                    <a:bodyPr/>
                    <a:lstStyle/>
                    <a:p>
                      <a:pPr algn="ctr"/>
                      <a:r>
                        <a:rPr kumimoji="1" lang="en-US" altLang="ja-JP" sz="1200">
                          <a:latin typeface="Meiryo UI" panose="020B0604030504040204" pitchFamily="50" charset="-128"/>
                          <a:ea typeface="Meiryo UI" panose="020B0604030504040204" pitchFamily="50" charset="-128"/>
                        </a:rPr>
                        <a:t>B</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100">
                          <a:latin typeface="Meiryo UI" panose="020B0604030504040204" pitchFamily="50" charset="-128"/>
                          <a:ea typeface="Meiryo UI" panose="020B0604030504040204" pitchFamily="50" charset="-128"/>
                        </a:rPr>
                        <a:t>日本国内において登記された法人であり、国内に事業実施場所を有していること。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ja-JP" altLang="en-US" sz="1200" dirty="0">
                          <a:solidFill>
                            <a:srgbClr val="C00000"/>
                          </a:solidFill>
                          <a:latin typeface="Meiryo UI" panose="020B0604030504040204" pitchFamily="50" charset="-128"/>
                          <a:ea typeface="Meiryo UI" panose="020B0604030504040204" pitchFamily="50" charset="-128"/>
                        </a:rPr>
                        <a:t>例：</a:t>
                      </a:r>
                      <a:r>
                        <a:rPr kumimoji="1" lang="en-US" altLang="ja-JP" sz="1200" dirty="0">
                          <a:solidFill>
                            <a:srgbClr val="C00000"/>
                          </a:solidFill>
                          <a:latin typeface="Meiryo UI" panose="020B0604030504040204" pitchFamily="50" charset="-128"/>
                          <a:ea typeface="Meiryo UI" panose="020B0604030504040204" pitchFamily="50" charset="-128"/>
                        </a:rPr>
                        <a:t>xx</a:t>
                      </a:r>
                      <a:r>
                        <a:rPr kumimoji="1" lang="ja-JP" altLang="en-US" sz="1200" dirty="0">
                          <a:solidFill>
                            <a:srgbClr val="C00000"/>
                          </a:solidFill>
                          <a:latin typeface="Meiryo UI" panose="020B0604030504040204" pitchFamily="50" charset="-128"/>
                          <a:ea typeface="Meiryo UI" panose="020B0604030504040204" pitchFamily="50" charset="-128"/>
                        </a:rPr>
                        <a:t>（履歴事項全部証明書等）に記載のとおり、要件を満たす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0">
                <a:tc>
                  <a:txBody>
                    <a:bodyPr/>
                    <a:lstStyle/>
                    <a:p>
                      <a:pPr algn="ctr"/>
                      <a:r>
                        <a:rPr kumimoji="1" lang="en-US" altLang="ja-JP" sz="1200"/>
                        <a:t>C</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本事業を的確に遂行する組織、人員等を有していること。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例：本様式（①イ 適格性（</a:t>
                      </a:r>
                      <a:r>
                        <a:rPr kumimoji="1" lang="en-US" altLang="ja-JP" sz="1200" dirty="0">
                          <a:solidFill>
                            <a:srgbClr val="C00000"/>
                          </a:solidFill>
                          <a:latin typeface="Meiryo UI" panose="020B0604030504040204" pitchFamily="50" charset="-128"/>
                          <a:ea typeface="Meiryo UI" panose="020B0604030504040204" pitchFamily="50" charset="-128"/>
                        </a:rPr>
                        <a:t>#C</a:t>
                      </a:r>
                      <a:r>
                        <a:rPr kumimoji="1" lang="ja-JP" altLang="en-US" sz="1200" dirty="0">
                          <a:solidFill>
                            <a:srgbClr val="C00000"/>
                          </a:solidFill>
                          <a:latin typeface="Meiryo UI" panose="020B0604030504040204" pitchFamily="50" charset="-128"/>
                          <a:ea typeface="Meiryo UI" panose="020B0604030504040204" pitchFamily="50" charset="-128"/>
                        </a:rPr>
                        <a:t>））に記載のとおり要件を満たす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0">
                <a:tc>
                  <a:txBody>
                    <a:bodyPr/>
                    <a:lstStyle/>
                    <a:p>
                      <a:pPr algn="ctr"/>
                      <a:r>
                        <a:rPr kumimoji="1" lang="en-US" altLang="ja-JP" sz="1200"/>
                        <a:t>D</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本事業の円滑な遂行に必要な経営基盤を有し、かつ、資金等について十分な管理能力を有していること。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a:t>
                      </a:r>
                      <a:r>
                        <a:rPr kumimoji="1" lang="en-US" altLang="ja-JP" sz="1200">
                          <a:solidFill>
                            <a:srgbClr val="C00000"/>
                          </a:solidFill>
                          <a:latin typeface="Meiryo UI" panose="020B0604030504040204" pitchFamily="50" charset="-128"/>
                          <a:ea typeface="Meiryo UI" panose="020B0604030504040204" pitchFamily="50" charset="-128"/>
                        </a:rPr>
                        <a:t>xx</a:t>
                      </a:r>
                      <a:r>
                        <a:rPr kumimoji="1" lang="ja-JP" altLang="en-US" sz="1200">
                          <a:solidFill>
                            <a:srgbClr val="C00000"/>
                          </a:solidFill>
                          <a:latin typeface="Meiryo UI" panose="020B0604030504040204" pitchFamily="50" charset="-128"/>
                          <a:ea typeface="Meiryo UI" panose="020B0604030504040204" pitchFamily="50" charset="-128"/>
                        </a:rPr>
                        <a:t>（</a:t>
                      </a:r>
                      <a:r>
                        <a:rPr kumimoji="1" lang="zh-TW" altLang="en-US" sz="1200">
                          <a:solidFill>
                            <a:srgbClr val="C00000"/>
                          </a:solidFill>
                          <a:latin typeface="Meiryo UI" panose="020B0604030504040204" pitchFamily="50" charset="-128"/>
                          <a:ea typeface="Meiryo UI" panose="020B0604030504040204" pitchFamily="50" charset="-128"/>
                        </a:rPr>
                        <a:t>財務諸表</a:t>
                      </a:r>
                      <a:r>
                        <a:rPr kumimoji="1" lang="ja-JP" altLang="en-US" sz="1200">
                          <a:solidFill>
                            <a:srgbClr val="C00000"/>
                          </a:solidFill>
                          <a:latin typeface="Meiryo UI" panose="020B0604030504040204" pitchFamily="50" charset="-128"/>
                          <a:ea typeface="Meiryo UI" panose="020B0604030504040204" pitchFamily="50" charset="-128"/>
                        </a:rPr>
                        <a:t>や</a:t>
                      </a:r>
                      <a:r>
                        <a:rPr kumimoji="1" lang="zh-TW" altLang="en-US" sz="1200">
                          <a:solidFill>
                            <a:srgbClr val="C00000"/>
                          </a:solidFill>
                          <a:latin typeface="Meiryo UI" panose="020B0604030504040204" pitchFamily="50" charset="-128"/>
                          <a:ea typeface="Meiryo UI" panose="020B0604030504040204" pitchFamily="50" charset="-128"/>
                        </a:rPr>
                        <a:t>応募申請者概要</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0">
                <a:tc>
                  <a:txBody>
                    <a:bodyPr/>
                    <a:lstStyle/>
                    <a:p>
                      <a:pPr algn="ctr"/>
                      <a:r>
                        <a:rPr kumimoji="1" lang="en-US" altLang="ja-JP" sz="1200"/>
                        <a:t>E</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ja-JP" altLang="en-US" sz="1100">
                          <a:latin typeface="Meiryo UI" panose="020B0604030504040204" pitchFamily="50" charset="-128"/>
                          <a:ea typeface="Meiryo UI" panose="020B0604030504040204" pitchFamily="50" charset="-128"/>
                        </a:rPr>
                        <a:t>経済産業省からの補助金交付等停止措置、又は、指名停止措置が講じられている者ではないこと。</a:t>
                      </a:r>
                      <a:endParaRPr kumimoji="1" lang="en-US" altLang="ja-JP" sz="11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0">
                <a:tc>
                  <a:txBody>
                    <a:bodyPr/>
                    <a:lstStyle/>
                    <a:p>
                      <a:pPr algn="ctr"/>
                      <a:r>
                        <a:rPr kumimoji="1" lang="en-US" altLang="ja-JP" sz="1200">
                          <a:latin typeface="Meiryo UI" panose="020B0604030504040204" pitchFamily="50" charset="-128"/>
                          <a:ea typeface="Meiryo UI" panose="020B0604030504040204" pitchFamily="50" charset="-128"/>
                        </a:rPr>
                        <a:t>F</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次のいずれかに該当する事業者ではないこと。</a:t>
                      </a:r>
                    </a:p>
                    <a:p>
                      <a:r>
                        <a:rPr kumimoji="1" lang="ja-JP" altLang="en-US" sz="1100" dirty="0">
                          <a:latin typeface="Meiryo UI" panose="020B0604030504040204" pitchFamily="50" charset="-128"/>
                          <a:ea typeface="Meiryo UI" panose="020B0604030504040204" pitchFamily="50" charset="-128"/>
                        </a:rPr>
                        <a:t>イ　役員等のうちに暴力団員（暴力団員による不当な行為の防止等に関する法律（平成３年法律第</a:t>
                      </a:r>
                      <a:r>
                        <a:rPr kumimoji="1" lang="en-US" altLang="ja-JP" sz="1100" dirty="0">
                          <a:latin typeface="Meiryo UI" panose="020B0604030504040204" pitchFamily="50" charset="-128"/>
                          <a:ea typeface="Meiryo UI" panose="020B0604030504040204" pitchFamily="50" charset="-128"/>
                        </a:rPr>
                        <a:t>77</a:t>
                      </a:r>
                      <a:r>
                        <a:rPr kumimoji="1" lang="ja-JP" altLang="en-US" sz="1100" dirty="0">
                          <a:latin typeface="Meiryo UI" panose="020B0604030504040204" pitchFamily="50" charset="-128"/>
                          <a:ea typeface="Meiryo UI" panose="020B0604030504040204" pitchFamily="50" charset="-128"/>
                        </a:rPr>
                        <a:t>号。以下「暴力団対策法」という。）第２条第６号に規定する暴力団員をいう。以下同じ。）に該当する者及び暴力団の構成員等の統制の下にあるもの（以下「暴力団員等」という。）のある事業所</a:t>
                      </a:r>
                    </a:p>
                    <a:p>
                      <a:r>
                        <a:rPr kumimoji="1" lang="ja-JP" altLang="en-US" sz="1100" dirty="0">
                          <a:latin typeface="Meiryo UI" panose="020B0604030504040204" pitchFamily="50" charset="-128"/>
                          <a:ea typeface="Meiryo UI" panose="020B0604030504040204" pitchFamily="50" charset="-128"/>
                        </a:rPr>
                        <a:t>（以下、略）</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例：様式第４に記載のとおり、要件を満たす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graphicFrame>
        <p:nvGraphicFramePr>
          <p:cNvPr id="3" name="表 2">
            <a:extLst>
              <a:ext uri="{FF2B5EF4-FFF2-40B4-BE49-F238E27FC236}">
                <a16:creationId xmlns:a16="http://schemas.microsoft.com/office/drawing/2014/main" id="{D8CA1A0B-817B-C0FE-5064-49B87812F82E}"/>
              </a:ext>
            </a:extLst>
          </p:cNvPr>
          <p:cNvGraphicFramePr>
            <a:graphicFrameLocks noGrp="1"/>
          </p:cNvGraphicFramePr>
          <p:nvPr/>
        </p:nvGraphicFramePr>
        <p:xfrm>
          <a:off x="179999" y="6055995"/>
          <a:ext cx="11880000" cy="70330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126584">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4.2. </a:t>
                      </a:r>
                      <a:r>
                        <a:rPr kumimoji="1" lang="ja-JP" altLang="en-US" sz="1200">
                          <a:latin typeface="Meiryo UI" panose="020B0604030504040204" pitchFamily="50" charset="-128"/>
                          <a:ea typeface="Meiryo UI" panose="020B0604030504040204" pitchFamily="50" charset="-128"/>
                        </a:rPr>
                        <a:t>補助金を支給しない間接補助事業者の要件」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428980">
                <a:tc>
                  <a:txBody>
                    <a:bodyPr/>
                    <a:lstStyle/>
                    <a:p>
                      <a:pPr algn="ctr"/>
                      <a:r>
                        <a:rPr kumimoji="1" lang="en-US" altLang="ja-JP" sz="1200">
                          <a:latin typeface="Meiryo UI" panose="020B0604030504040204" pitchFamily="50" charset="-128"/>
                          <a:ea typeface="Meiryo UI" panose="020B0604030504040204" pitchFamily="50" charset="-128"/>
                        </a:rPr>
                        <a:t>G</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不支給要件に該当しないこと。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6452EF19-9B98-0087-D68B-AC7528F9E930}"/>
              </a:ext>
            </a:extLst>
          </p:cNvPr>
          <p:cNvSpPr/>
          <p:nvPr/>
        </p:nvSpPr>
        <p:spPr>
          <a:xfrm>
            <a:off x="2161953" y="1219815"/>
            <a:ext cx="7868093" cy="44183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A</a:t>
            </a:r>
            <a:r>
              <a:rPr lang="ja-JP" altLang="en-US" sz="1400">
                <a:solidFill>
                  <a:srgbClr val="FF0000"/>
                </a:solidFill>
                <a:latin typeface="Meiryo UI" panose="020B0604030504040204" pitchFamily="50" charset="-128"/>
                <a:ea typeface="Meiryo UI" panose="020B0604030504040204" pitchFamily="50" charset="-128"/>
              </a:rPr>
              <a:t>から</a:t>
            </a:r>
            <a:r>
              <a:rPr lang="en-US" altLang="ja-JP" sz="1400">
                <a:solidFill>
                  <a:srgbClr val="FF0000"/>
                </a:solidFill>
                <a:latin typeface="Meiryo UI" panose="020B0604030504040204" pitchFamily="50" charset="-128"/>
                <a:ea typeface="Meiryo UI" panose="020B0604030504040204" pitchFamily="50" charset="-128"/>
              </a:rPr>
              <a:t>G</a:t>
            </a:r>
            <a:r>
              <a:rPr lang="ja-JP" altLang="en-US" sz="140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A</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B</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D</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F</a:t>
            </a:r>
            <a:r>
              <a:rPr lang="ja-JP" altLang="en-US" sz="1400">
                <a:solidFill>
                  <a:srgbClr val="FF0000"/>
                </a:solidFill>
                <a:latin typeface="Meiryo UI" panose="020B0604030504040204" pitchFamily="50" charset="-128"/>
                <a:ea typeface="Meiryo UI" panose="020B0604030504040204" pitchFamily="50" charset="-128"/>
              </a:rPr>
              <a:t>：要件を満たす場合には例文のように記載のうえ、該当書類を提出すること。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C</a:t>
            </a:r>
            <a:r>
              <a:rPr lang="ja-JP" altLang="en-US" sz="140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E</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G</a:t>
            </a:r>
            <a:r>
              <a:rPr lang="ja-JP" altLang="en-US" sz="140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596219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90BC2-B113-19D0-B156-1CFF168AA6D1}"/>
            </a:ext>
          </a:extLst>
        </p:cNvPr>
        <p:cNvGrpSpPr/>
        <p:nvPr/>
      </p:nvGrpSpPr>
      <p:grpSpPr>
        <a:xfrm>
          <a:off x="0" y="0"/>
          <a:ext cx="0" cy="0"/>
          <a:chOff x="0" y="0"/>
          <a:chExt cx="0" cy="0"/>
        </a:xfrm>
      </p:grpSpPr>
      <p:graphicFrame>
        <p:nvGraphicFramePr>
          <p:cNvPr id="11" name="think-cell data - do not delete" hidden="1">
            <a:extLst>
              <a:ext uri="{FF2B5EF4-FFF2-40B4-BE49-F238E27FC236}">
                <a16:creationId xmlns:a16="http://schemas.microsoft.com/office/drawing/2014/main" id="{EADBFBF6-82B9-E7BF-F8E3-49123D9F4927}"/>
              </a:ext>
            </a:extLst>
          </p:cNvPr>
          <p:cNvGraphicFramePr>
            <a:graphicFrameLocks noChangeAspect="1"/>
          </p:cNvGraphicFramePr>
          <p:nvPr>
            <p:custDataLst>
              <p:tags r:id="rId1"/>
            </p:custDataLst>
            <p:extLst>
              <p:ext uri="{D42A27DB-BD31-4B8C-83A1-F6EECF244321}">
                <p14:modId xmlns:p14="http://schemas.microsoft.com/office/powerpoint/2010/main" val="6993845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11" name="think-cell data - do not delete" hidden="1">
                        <a:extLst>
                          <a:ext uri="{FF2B5EF4-FFF2-40B4-BE49-F238E27FC236}">
                            <a16:creationId xmlns:a16="http://schemas.microsoft.com/office/drawing/2014/main" id="{EADBFBF6-82B9-E7BF-F8E3-49123D9F492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3" name="think-cell data - do not delete" hidden="1">
            <a:extLst>
              <a:ext uri="{FF2B5EF4-FFF2-40B4-BE49-F238E27FC236}">
                <a16:creationId xmlns:a16="http://schemas.microsoft.com/office/drawing/2014/main" id="{443F6371-8731-9BCD-1C59-AC13308564CA}"/>
              </a:ext>
            </a:extLst>
          </p:cNvPr>
          <p:cNvGraphicFramePr>
            <a:graphicFrameLocks noChangeAspect="1"/>
          </p:cNvGraphicFramePr>
          <p:nvPr>
            <p:custDataLst>
              <p:tags r:id="rId2"/>
            </p:custDataLst>
            <p:extLst>
              <p:ext uri="{D42A27DB-BD31-4B8C-83A1-F6EECF244321}">
                <p14:modId xmlns:p14="http://schemas.microsoft.com/office/powerpoint/2010/main" val="39506760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3" name="think-cell data - do not delete" hidden="1">
                        <a:extLst>
                          <a:ext uri="{FF2B5EF4-FFF2-40B4-BE49-F238E27FC236}">
                            <a16:creationId xmlns:a16="http://schemas.microsoft.com/office/drawing/2014/main" id="{443F6371-8731-9BCD-1C59-AC13308564CA}"/>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F0CA996E-992E-9518-0EA8-CF9290AA1DC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①イ</a:t>
            </a:r>
            <a:r>
              <a:rPr lang="en-US" altLang="ja-JP" sz="2000">
                <a:solidFill>
                  <a:schemeClr val="tx1">
                    <a:lumMod val="50000"/>
                    <a:lumOff val="50000"/>
                  </a:schemeClr>
                </a:solidFill>
              </a:rPr>
              <a:t> </a:t>
            </a:r>
            <a:r>
              <a:rPr lang="ja-JP" altLang="en-US" sz="2000">
                <a:solidFill>
                  <a:schemeClr val="tx1">
                    <a:lumMod val="50000"/>
                    <a:lumOff val="50000"/>
                  </a:schemeClr>
                </a:solidFill>
              </a:rPr>
              <a:t>適格性（</a:t>
            </a:r>
            <a:r>
              <a:rPr lang="en-US" altLang="ja-JP" sz="2000">
                <a:solidFill>
                  <a:schemeClr val="tx1">
                    <a:lumMod val="50000"/>
                    <a:lumOff val="50000"/>
                  </a:schemeClr>
                </a:solidFill>
              </a:rPr>
              <a:t>#C</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BDFE1237-3351-6907-4103-2AD1186EA3C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6DE92593-12A9-A385-F8B0-44883E27D156}"/>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以下の体制にて、本事業を円滑に推進する</a:t>
            </a:r>
          </a:p>
        </p:txBody>
      </p:sp>
      <p:cxnSp>
        <p:nvCxnSpPr>
          <p:cNvPr id="6" name="直線コネクタ 5">
            <a:extLst>
              <a:ext uri="{FF2B5EF4-FFF2-40B4-BE49-F238E27FC236}">
                <a16:creationId xmlns:a16="http://schemas.microsoft.com/office/drawing/2014/main" id="{4B4265F0-05AB-A712-945B-32951F31930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2" name="グループ化 1">
            <a:extLst>
              <a:ext uri="{FF2B5EF4-FFF2-40B4-BE49-F238E27FC236}">
                <a16:creationId xmlns:a16="http://schemas.microsoft.com/office/drawing/2014/main" id="{CFA463ED-C251-4FB4-9CFB-A10E75468735}"/>
              </a:ext>
            </a:extLst>
          </p:cNvPr>
          <p:cNvGrpSpPr/>
          <p:nvPr/>
        </p:nvGrpSpPr>
        <p:grpSpPr>
          <a:xfrm>
            <a:off x="180000" y="1659209"/>
            <a:ext cx="11856000" cy="288000"/>
            <a:chOff x="156000" y="1879963"/>
            <a:chExt cx="5760000" cy="288000"/>
          </a:xfrm>
        </p:grpSpPr>
        <p:sp>
          <p:nvSpPr>
            <p:cNvPr id="7" name="正方形/長方形 6">
              <a:extLst>
                <a:ext uri="{FF2B5EF4-FFF2-40B4-BE49-F238E27FC236}">
                  <a16:creationId xmlns:a16="http://schemas.microsoft.com/office/drawing/2014/main" id="{6923FF6E-F50A-05A5-0B7F-5B3695D6E3D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実施体制</a:t>
              </a:r>
            </a:p>
          </p:txBody>
        </p:sp>
        <p:cxnSp>
          <p:nvCxnSpPr>
            <p:cNvPr id="8" name="直線コネクタ 7">
              <a:extLst>
                <a:ext uri="{FF2B5EF4-FFF2-40B4-BE49-F238E27FC236}">
                  <a16:creationId xmlns:a16="http://schemas.microsoft.com/office/drawing/2014/main" id="{DE0FC254-8064-B9DF-96A9-EB33EECB4FF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0" name="正方形/長方形 9">
            <a:extLst>
              <a:ext uri="{FF2B5EF4-FFF2-40B4-BE49-F238E27FC236}">
                <a16:creationId xmlns:a16="http://schemas.microsoft.com/office/drawing/2014/main" id="{59BF2DDA-B5D8-56E3-233C-13A05B9F146D}"/>
              </a:ext>
            </a:extLst>
          </p:cNvPr>
          <p:cNvSpPr/>
          <p:nvPr/>
        </p:nvSpPr>
        <p:spPr>
          <a:xfrm>
            <a:off x="2152432" y="2582913"/>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実施体制</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a:t>
            </a:r>
            <a:r>
              <a:rPr lang="ja-JP" altLang="en-US" sz="1400" u="sng">
                <a:solidFill>
                  <a:srgbClr val="FF0000"/>
                </a:solidFill>
                <a:latin typeface="Meiryo UI" panose="020B0604030504040204" pitchFamily="50" charset="-128"/>
                <a:ea typeface="Meiryo UI" panose="020B0604030504040204" pitchFamily="50" charset="-128"/>
              </a:rPr>
              <a:t>事業部等の単位で</a:t>
            </a:r>
            <a:r>
              <a:rPr lang="ja-JP" altLang="en-US" sz="1400">
                <a:solidFill>
                  <a:srgbClr val="FF0000"/>
                </a:solidFill>
                <a:latin typeface="Meiryo UI" panose="020B0604030504040204" pitchFamily="50" charset="-128"/>
                <a:ea typeface="Meiryo UI" panose="020B0604030504040204" pitchFamily="50" charset="-128"/>
              </a:rPr>
              <a:t>間接補助事業における役割分担を記載すること（なお、本様式後段の「①ウ 経営層のコミット｜</a:t>
            </a:r>
            <a:r>
              <a:rPr lang="en-US" altLang="ja-JP" sz="1400">
                <a:solidFill>
                  <a:srgbClr val="FF0000"/>
                </a:solidFill>
                <a:latin typeface="Meiryo UI" panose="020B0604030504040204" pitchFamily="50" charset="-128"/>
                <a:ea typeface="Meiryo UI" panose="020B0604030504040204" pitchFamily="50" charset="-128"/>
              </a:rPr>
              <a:t>xxx</a:t>
            </a:r>
            <a:r>
              <a:rPr lang="ja-JP" altLang="en-US" sz="1400">
                <a:solidFill>
                  <a:srgbClr val="FF0000"/>
                </a:solidFill>
                <a:latin typeface="Meiryo UI" panose="020B0604030504040204" pitchFamily="50" charset="-128"/>
                <a:ea typeface="Meiryo UI" panose="020B0604030504040204" pitchFamily="50" charset="-128"/>
              </a:rPr>
              <a:t>株式会社｜（</a:t>
            </a:r>
            <a:r>
              <a:rPr lang="en-US" altLang="ja-JP" sz="1400">
                <a:solidFill>
                  <a:srgbClr val="FF0000"/>
                </a:solidFill>
                <a:latin typeface="Meiryo UI" panose="020B0604030504040204" pitchFamily="50" charset="-128"/>
                <a:ea typeface="Meiryo UI" panose="020B0604030504040204" pitchFamily="50" charset="-128"/>
              </a:rPr>
              <a:t>ⅰ</a:t>
            </a:r>
            <a:r>
              <a:rPr lang="ja-JP" altLang="en-US" sz="1400">
                <a:solidFill>
                  <a:srgbClr val="FF0000"/>
                </a:solidFill>
                <a:latin typeface="Meiryo UI" panose="020B0604030504040204" pitchFamily="50" charset="-128"/>
                <a:ea typeface="Meiryo UI" panose="020B0604030504040204" pitchFamily="50" charset="-128"/>
              </a:rPr>
              <a:t>）」における組織内体制図と同様の内容としても妨げない）。</a:t>
            </a:r>
            <a:br>
              <a:rPr lang="en-US" altLang="ja-JP" sz="1400">
                <a:solidFill>
                  <a:srgbClr val="FF0000"/>
                </a:solidFill>
                <a:latin typeface="Meiryo UI" panose="020B0604030504040204" pitchFamily="50" charset="-128"/>
                <a:ea typeface="Meiryo UI" panose="020B0604030504040204" pitchFamily="50" charset="-128"/>
              </a:rPr>
            </a:b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21009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A26AE6-420D-42F9-7022-60E8B22E370F}"/>
            </a:ext>
          </a:extLst>
        </p:cNvPr>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F82BDABB-9D52-7F82-8158-F7868C74CD29}"/>
              </a:ext>
            </a:extLst>
          </p:cNvPr>
          <p:cNvGraphicFramePr>
            <a:graphicFrameLocks noChangeAspect="1"/>
          </p:cNvGraphicFramePr>
          <p:nvPr>
            <p:custDataLst>
              <p:tags r:id="rId1"/>
            </p:custDataLst>
            <p:extLst>
              <p:ext uri="{D42A27DB-BD31-4B8C-83A1-F6EECF244321}">
                <p14:modId xmlns:p14="http://schemas.microsoft.com/office/powerpoint/2010/main" val="18867179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7" name="think-cell data - do not delete" hidden="1">
                        <a:extLst>
                          <a:ext uri="{FF2B5EF4-FFF2-40B4-BE49-F238E27FC236}">
                            <a16:creationId xmlns:a16="http://schemas.microsoft.com/office/drawing/2014/main" id="{F82BDABB-9D52-7F82-8158-F7868C74CD29}"/>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3" name="think-cell data - do not delete" hidden="1">
            <a:extLst>
              <a:ext uri="{FF2B5EF4-FFF2-40B4-BE49-F238E27FC236}">
                <a16:creationId xmlns:a16="http://schemas.microsoft.com/office/drawing/2014/main" id="{6AF89421-30BF-4256-079D-6FB60ECD14CB}"/>
              </a:ext>
            </a:extLst>
          </p:cNvPr>
          <p:cNvGraphicFramePr>
            <a:graphicFrameLocks noChangeAspect="1"/>
          </p:cNvGraphicFramePr>
          <p:nvPr>
            <p:custDataLst>
              <p:tags r:id="rId2"/>
            </p:custDataLst>
            <p:extLst>
              <p:ext uri="{D42A27DB-BD31-4B8C-83A1-F6EECF244321}">
                <p14:modId xmlns:p14="http://schemas.microsoft.com/office/powerpoint/2010/main" val="11398376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3" name="think-cell data - do not delete" hidden="1">
                        <a:extLst>
                          <a:ext uri="{FF2B5EF4-FFF2-40B4-BE49-F238E27FC236}">
                            <a16:creationId xmlns:a16="http://schemas.microsoft.com/office/drawing/2014/main" id="{6AF89421-30BF-4256-079D-6FB60ECD14CB}"/>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E7DB658-9F32-038F-BA17-432DD462A9A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p>
        </p:txBody>
      </p:sp>
      <p:sp>
        <p:nvSpPr>
          <p:cNvPr id="9" name="正方形/長方形 8">
            <a:extLst>
              <a:ext uri="{FF2B5EF4-FFF2-40B4-BE49-F238E27FC236}">
                <a16:creationId xmlns:a16="http://schemas.microsoft.com/office/drawing/2014/main" id="{D5BAE9A0-FC23-838B-132F-AA38124922A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AC07462E-8B7F-2A7B-07BE-AFE1C9DB084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間接補助事業を実施する全ての者において、経営層のコミットを約束する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6B1E4F7F-B5F7-1ADD-74EC-4204210920D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27ED5814-EBE4-1172-F7CA-22CB8B142E5D}"/>
              </a:ext>
            </a:extLst>
          </p:cNvPr>
          <p:cNvGraphicFramePr>
            <a:graphicFrameLocks noGrp="1"/>
          </p:cNvGraphicFramePr>
          <p:nvPr>
            <p:extLst>
              <p:ext uri="{D42A27DB-BD31-4B8C-83A1-F6EECF244321}">
                <p14:modId xmlns:p14="http://schemas.microsoft.com/office/powerpoint/2010/main" val="2314678654"/>
              </p:ext>
            </p:extLst>
          </p:nvPr>
        </p:nvGraphicFramePr>
        <p:xfrm>
          <a:off x="179998" y="1551333"/>
          <a:ext cx="11856002" cy="994498"/>
        </p:xfrm>
        <a:graphic>
          <a:graphicData uri="http://schemas.openxmlformats.org/drawingml/2006/table">
            <a:tbl>
              <a:tblPr firstRow="1" bandRow="1">
                <a:tableStyleId>{5C22544A-7EE6-4342-B048-85BDC9FD1C3A}</a:tableStyleId>
              </a:tblPr>
              <a:tblGrid>
                <a:gridCol w="5720515">
                  <a:extLst>
                    <a:ext uri="{9D8B030D-6E8A-4147-A177-3AD203B41FA5}">
                      <a16:colId xmlns:a16="http://schemas.microsoft.com/office/drawing/2014/main" val="3449904519"/>
                    </a:ext>
                  </a:extLst>
                </a:gridCol>
                <a:gridCol w="6135487">
                  <a:extLst>
                    <a:ext uri="{9D8B030D-6E8A-4147-A177-3AD203B41FA5}">
                      <a16:colId xmlns:a16="http://schemas.microsoft.com/office/drawing/2014/main" val="2365904519"/>
                    </a:ext>
                  </a:extLst>
                </a:gridCol>
              </a:tblGrid>
              <a:tr h="232842">
                <a:tc>
                  <a:txBody>
                    <a:bodyPr/>
                    <a:lstStyle/>
                    <a:p>
                      <a:pPr algn="ctr"/>
                      <a:r>
                        <a:rPr kumimoji="1" lang="ja-JP" altLang="en-US" sz="1200">
                          <a:latin typeface="Meiryo UI" panose="020B0604030504040204" pitchFamily="50" charset="-128"/>
                          <a:ea typeface="Meiryo UI" panose="020B0604030504040204" pitchFamily="50" charset="-128"/>
                        </a:rPr>
                        <a:t>応募申請者名</a:t>
                      </a:r>
                    </a:p>
                  </a:txBody>
                  <a:tcPr>
                    <a:lnL w="12700" cap="flat" cmpd="sng" algn="ctr">
                      <a:solidFill>
                        <a:schemeClr val="bg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各社における経営層のコミット</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r>
                        <a:rPr kumimoji="1" lang="en-US" altLang="ja-JP" sz="1200">
                          <a:latin typeface="Meiryo UI" panose="020B0604030504040204" pitchFamily="50" charset="-128"/>
                          <a:ea typeface="Meiryo UI" panose="020B0604030504040204" pitchFamily="50" charset="-128"/>
                        </a:rPr>
                        <a:t>xx</a:t>
                      </a:r>
                      <a:r>
                        <a:rPr kumimoji="1" lang="ja-JP" altLang="en-US" sz="1200">
                          <a:latin typeface="Meiryo UI" panose="020B0604030504040204" pitchFamily="50" charset="-128"/>
                          <a:ea typeface="Meiryo UI" panose="020B0604030504040204" pitchFamily="50" charset="-128"/>
                        </a:rPr>
                        <a:t>株式会社</a:t>
                      </a:r>
                    </a:p>
                  </a:txBody>
                  <a:tcPr anchor="ctr">
                    <a:lnL w="12700" cap="flat" cmpd="sng" algn="ctr">
                      <a:solidFill>
                        <a:schemeClr val="bg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例：本様式（①ウ 経営層のコミット｜</a:t>
                      </a:r>
                      <a:r>
                        <a:rPr kumimoji="1" lang="en-US" altLang="ja-JP" sz="1200">
                          <a:solidFill>
                            <a:srgbClr val="C00000"/>
                          </a:solidFill>
                          <a:latin typeface="Meiryo UI" panose="020B0604030504040204" pitchFamily="50" charset="-128"/>
                          <a:ea typeface="Meiryo UI" panose="020B0604030504040204" pitchFamily="50" charset="-128"/>
                        </a:rPr>
                        <a:t>xxx</a:t>
                      </a:r>
                      <a:r>
                        <a:rPr kumimoji="1" lang="ja-JP" altLang="en-US" sz="1200">
                          <a:solidFill>
                            <a:srgbClr val="C00000"/>
                          </a:solidFill>
                          <a:latin typeface="Meiryo UI" panose="020B0604030504040204" pitchFamily="50" charset="-128"/>
                          <a:ea typeface="Meiryo UI" panose="020B0604030504040204" pitchFamily="50" charset="-128"/>
                        </a:rPr>
                        <a:t>株式会社｜（</a:t>
                      </a:r>
                      <a:r>
                        <a:rPr kumimoji="1" lang="en-US" altLang="ja-JP" sz="1200">
                          <a:solidFill>
                            <a:srgbClr val="C00000"/>
                          </a:solidFill>
                          <a:latin typeface="Meiryo UI" panose="020B0604030504040204" pitchFamily="50" charset="-128"/>
                          <a:ea typeface="Meiryo UI" panose="020B0604030504040204" pitchFamily="50" charset="-128"/>
                        </a:rPr>
                        <a:t>ⅰ</a:t>
                      </a:r>
                      <a:r>
                        <a:rPr kumimoji="1" lang="ja-JP" altLang="en-US" sz="1200">
                          <a:solidFill>
                            <a:srgbClr val="C00000"/>
                          </a:solidFill>
                          <a:latin typeface="Meiryo UI" panose="020B0604030504040204" pitchFamily="50" charset="-128"/>
                          <a:ea typeface="Meiryo UI" panose="020B0604030504040204" pitchFamily="50" charset="-128"/>
                        </a:rPr>
                        <a:t>）（</a:t>
                      </a:r>
                      <a:r>
                        <a:rPr kumimoji="1" lang="en-US" altLang="ja-JP" sz="1200">
                          <a:solidFill>
                            <a:srgbClr val="C00000"/>
                          </a:solidFill>
                          <a:latin typeface="Meiryo UI" panose="020B0604030504040204" pitchFamily="50" charset="-128"/>
                          <a:ea typeface="Meiryo UI" panose="020B0604030504040204" pitchFamily="50" charset="-128"/>
                        </a:rPr>
                        <a:t>ⅱ</a:t>
                      </a:r>
                      <a:r>
                        <a:rPr kumimoji="1" lang="ja-JP" altLang="en-US" sz="1200">
                          <a:solidFill>
                            <a:srgbClr val="C00000"/>
                          </a:solidFill>
                          <a:latin typeface="Meiryo UI" panose="020B0604030504040204" pitchFamily="50" charset="-128"/>
                          <a:ea typeface="Meiryo UI" panose="020B0604030504040204" pitchFamily="50" charset="-128"/>
                        </a:rPr>
                        <a:t>））に記載のとおり、経営層がコミットする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bl>
          </a:graphicData>
        </a:graphic>
      </p:graphicFrame>
      <p:sp>
        <p:nvSpPr>
          <p:cNvPr id="8" name="正方形/長方形 7">
            <a:extLst>
              <a:ext uri="{FF2B5EF4-FFF2-40B4-BE49-F238E27FC236}">
                <a16:creationId xmlns:a16="http://schemas.microsoft.com/office/drawing/2014/main" id="{DEBB6A40-691E-53B5-A7A3-C1518DA8A664}"/>
              </a:ext>
            </a:extLst>
          </p:cNvPr>
          <p:cNvSpPr/>
          <p:nvPr/>
        </p:nvSpPr>
        <p:spPr>
          <a:xfrm>
            <a:off x="2161954" y="2048582"/>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各社における経営層のコミット</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→経営層のコミットについて、本様式にて説明する場合は、例文のように記載のうえ、本様式の該当頁についても作成すること。</a:t>
            </a:r>
            <a:endParaRPr lang="en-US" altLang="ja-JP" sz="1400">
              <a:solidFill>
                <a:srgbClr val="FF0000"/>
              </a:solidFill>
              <a:latin typeface="Meiryo UI" panose="020B0604030504040204" pitchFamily="50" charset="-128"/>
              <a:ea typeface="Meiryo UI" panose="020B0604030504040204" pitchFamily="50" charset="-128"/>
            </a:endParaRPr>
          </a:p>
          <a:p>
            <a:pPr lvl="1"/>
            <a:endParaRPr lang="en-US" altLang="ja-JP" sz="1400" u="sng">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82432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09050-CFE6-A3A9-9240-AFA5463387E5}"/>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F25C30C7-461E-0AD1-5DCB-803F78917A0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 xxx</a:t>
            </a:r>
            <a:r>
              <a:rPr lang="ja-JP" altLang="en-US" sz="2000">
                <a:solidFill>
                  <a:schemeClr val="tx1">
                    <a:lumMod val="50000"/>
                    <a:lumOff val="50000"/>
                  </a:schemeClr>
                </a:solidFill>
              </a:rPr>
              <a:t>株式会社｜ （</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4" name="Title 1">
            <a:extLst>
              <a:ext uri="{FF2B5EF4-FFF2-40B4-BE49-F238E27FC236}">
                <a16:creationId xmlns:a16="http://schemas.microsoft.com/office/drawing/2014/main" id="{AF5BF8CF-0CDB-93C6-EFE0-C8997D405E0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間接補助事業の遂行において、経営層は</a:t>
            </a:r>
            <a:r>
              <a:rPr lang="en-US" altLang="ja-JP">
                <a:solidFill>
                  <a:schemeClr val="tx1"/>
                </a:solidFill>
              </a:rPr>
              <a:t>xx</a:t>
            </a:r>
            <a:r>
              <a:rPr lang="ja-JP" altLang="en-US">
                <a:solidFill>
                  <a:schemeClr val="tx1"/>
                </a:solidFill>
              </a:rPr>
              <a:t>の役割を担う</a:t>
            </a:r>
            <a:endParaRPr kumimoji="1" lang="en-US" altLang="ja-JP">
              <a:solidFill>
                <a:schemeClr val="tx1"/>
              </a:solidFill>
            </a:endParaRPr>
          </a:p>
        </p:txBody>
      </p:sp>
      <p:cxnSp>
        <p:nvCxnSpPr>
          <p:cNvPr id="5" name="直線コネクタ 4">
            <a:extLst>
              <a:ext uri="{FF2B5EF4-FFF2-40B4-BE49-F238E27FC236}">
                <a16:creationId xmlns:a16="http://schemas.microsoft.com/office/drawing/2014/main" id="{AF08BCEE-F804-964C-31D1-2F659CD7041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D5653C1B-B82C-427F-371C-FE378B1C0ADC}"/>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4" name="ee4pContent3">
            <a:extLst>
              <a:ext uri="{FF2B5EF4-FFF2-40B4-BE49-F238E27FC236}">
                <a16:creationId xmlns:a16="http://schemas.microsoft.com/office/drawing/2014/main" id="{CA9D5A5B-BE50-B2A5-D2B1-A663149B17EB}"/>
              </a:ext>
            </a:extLst>
          </p:cNvPr>
          <p:cNvSpPr txBox="1"/>
          <p:nvPr/>
        </p:nvSpPr>
        <p:spPr>
          <a:xfrm>
            <a:off x="6239439" y="2004348"/>
            <a:ext cx="5183998"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責任者と担当部署</a:t>
            </a:r>
            <a:endParaRPr lang="en-US" altLang="ja-JP" sz="1400">
              <a:latin typeface="Meiryo UI" panose="020B0604030504040204" pitchFamily="50" charset="-128"/>
              <a:ea typeface="Meiryo UI" panose="020B0604030504040204" pitchFamily="50" charset="-128"/>
            </a:endParaRPr>
          </a:p>
          <a:p>
            <a:pPr lvl="1">
              <a:buSzPct val="100000"/>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a:t>
            </a:r>
            <a:endParaRPr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E</a:t>
            </a:r>
            <a:r>
              <a:rPr kumimoji="1" lang="ja-JP" altLang="en-US" sz="1400">
                <a:latin typeface="Meiryo UI" panose="020B0604030504040204" pitchFamily="50" charset="-128"/>
                <a:ea typeface="Meiryo UI" panose="020B0604030504040204" pitchFamily="50" charset="-128"/>
              </a:rPr>
              <a:t>本部長：</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a:t>
            </a: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担当チーム</a:t>
            </a:r>
            <a:endParaRPr kumimoji="1" lang="en-US" altLang="ja-JP" sz="1400">
              <a:latin typeface="Meiryo UI" panose="020B0604030504040204" pitchFamily="50" charset="-128"/>
              <a:ea typeface="Meiryo UI" panose="020B0604030504040204" pitchFamily="50" charset="-128"/>
            </a:endParaRPr>
          </a:p>
          <a:p>
            <a:pPr lvl="2">
              <a:buSzPct val="100000"/>
              <a:buFont typeface="Trebuchet MS" panose="020B0603020202020204" pitchFamily="34" charset="0"/>
              <a:buChar char="–"/>
            </a:pPr>
            <a:r>
              <a:rPr kumimoji="1" lang="ja-JP" altLang="en-US" sz="1400">
                <a:latin typeface="Meiryo UI" panose="020B0604030504040204" pitchFamily="50" charset="-128"/>
                <a:ea typeface="Meiryo UI" panose="020B0604030504040204" pitchFamily="50" charset="-128"/>
              </a:rPr>
              <a:t>チーム</a:t>
            </a:r>
            <a:r>
              <a:rPr kumimoji="1" lang="en-US" altLang="ja-JP" sz="1400">
                <a:latin typeface="Meiryo UI" panose="020B0604030504040204" pitchFamily="50" charset="-128"/>
                <a:ea typeface="Meiryo UI" panose="020B0604030504040204" pitchFamily="50" charset="-128"/>
              </a:rPr>
              <a:t>A</a:t>
            </a:r>
            <a:r>
              <a:rPr kumimoji="1" lang="ja-JP" altLang="en-US" sz="1400">
                <a:latin typeface="Meiryo UI" panose="020B0604030504040204" pitchFamily="50" charset="-128"/>
                <a:ea typeface="Meiryo UI" panose="020B0604030504040204" pitchFamily="50" charset="-128"/>
              </a:rPr>
              <a:t>：①</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：③</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C</a:t>
            </a:r>
            <a:r>
              <a:rPr lang="ja-JP" altLang="en-US" sz="1400">
                <a:latin typeface="Meiryo UI" panose="020B0604030504040204" pitchFamily="50" charset="-128"/>
                <a:ea typeface="Meiryo UI" panose="020B0604030504040204" pitchFamily="50" charset="-128"/>
              </a:rPr>
              <a:t>：④</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D</a:t>
            </a:r>
            <a:r>
              <a:rPr lang="ja-JP" altLang="en-US" sz="1400">
                <a:latin typeface="Meiryo UI" panose="020B0604030504040204" pitchFamily="50" charset="-128"/>
                <a:ea typeface="Meiryo UI" panose="020B0604030504040204" pitchFamily="50" charset="-128"/>
              </a:rPr>
              <a:t>部（</a:t>
            </a: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チームリーダー</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チームリーダー</a:t>
            </a:r>
            <a:r>
              <a:rPr kumimoji="1" lang="en-US" altLang="ja-JP" sz="1400">
                <a:latin typeface="Meiryo UI" panose="020B0604030504040204" pitchFamily="50" charset="-128"/>
                <a:ea typeface="Meiryo UI" panose="020B0604030504040204" pitchFamily="50" charset="-128"/>
              </a:rPr>
              <a:t>G</a:t>
            </a:r>
            <a:r>
              <a:rPr kumimoji="1" lang="ja-JP" altLang="en-US" sz="1400">
                <a:latin typeface="Meiryo UI" panose="020B0604030504040204" pitchFamily="50" charset="-128"/>
                <a:ea typeface="Meiryo UI" panose="020B0604030504040204" pitchFamily="50" charset="-128"/>
              </a:rPr>
              <a:t>：</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H</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I</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br>
              <a:rPr kumimoji="1" lang="en-US" altLang="ja-JP" sz="1400">
                <a:latin typeface="Meiryo UI" panose="020B0604030504040204" pitchFamily="50" charset="-128"/>
                <a:ea typeface="Meiryo UI" panose="020B0604030504040204" pitchFamily="50" charset="-128"/>
              </a:rPr>
            </a:br>
            <a:endParaRPr lang="en-US" altLang="ja-JP" sz="1400">
              <a:latin typeface="Meiryo UI" panose="020B0604030504040204" pitchFamily="50" charset="-128"/>
              <a:ea typeface="Meiryo UI" panose="020B0604030504040204" pitchFamily="50" charset="-128"/>
            </a:endParaRPr>
          </a:p>
          <a:p>
            <a:pPr marL="108000" lvl="1" indent="0">
              <a:buSzPct val="100000"/>
              <a:buNone/>
            </a:pPr>
            <a:r>
              <a:rPr lang="ja-JP" altLang="en-US" sz="1400">
                <a:latin typeface="Meiryo UI" panose="020B0604030504040204" pitchFamily="50" charset="-128"/>
                <a:ea typeface="Meiryo UI" panose="020B0604030504040204" pitchFamily="50" charset="-128"/>
              </a:rPr>
              <a:t>部門間の連携方法</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45" name="グループ化 44">
            <a:extLst>
              <a:ext uri="{FF2B5EF4-FFF2-40B4-BE49-F238E27FC236}">
                <a16:creationId xmlns:a16="http://schemas.microsoft.com/office/drawing/2014/main" id="{25368E8A-4639-B41A-4B2A-79258F214DF0}"/>
              </a:ext>
            </a:extLst>
          </p:cNvPr>
          <p:cNvGrpSpPr/>
          <p:nvPr/>
        </p:nvGrpSpPr>
        <p:grpSpPr>
          <a:xfrm>
            <a:off x="765598" y="2025850"/>
            <a:ext cx="5184000" cy="3332263"/>
            <a:chOff x="355247" y="2647690"/>
            <a:chExt cx="5701993" cy="3936437"/>
          </a:xfrm>
        </p:grpSpPr>
        <p:sp>
          <p:nvSpPr>
            <p:cNvPr id="46" name="Rectangle 56">
              <a:extLst>
                <a:ext uri="{FF2B5EF4-FFF2-40B4-BE49-F238E27FC236}">
                  <a16:creationId xmlns:a16="http://schemas.microsoft.com/office/drawing/2014/main" id="{76F502B7-EE32-E05D-CBAC-7CF72215A484}"/>
                </a:ext>
              </a:extLst>
            </p:cNvPr>
            <p:cNvSpPr/>
            <p:nvPr/>
          </p:nvSpPr>
          <p:spPr>
            <a:xfrm>
              <a:off x="1606653"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A</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G</a:t>
              </a:r>
            </a:p>
          </p:txBody>
        </p:sp>
        <p:sp>
          <p:nvSpPr>
            <p:cNvPr id="47" name="Rectangle 57">
              <a:extLst>
                <a:ext uri="{FF2B5EF4-FFF2-40B4-BE49-F238E27FC236}">
                  <a16:creationId xmlns:a16="http://schemas.microsoft.com/office/drawing/2014/main" id="{45DADFE6-C40A-BE44-9FCE-0957ACDF76A1}"/>
                </a:ext>
              </a:extLst>
            </p:cNvPr>
            <p:cNvSpPr/>
            <p:nvPr/>
          </p:nvSpPr>
          <p:spPr>
            <a:xfrm>
              <a:off x="2796019" y="5236819"/>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B</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H</a:t>
              </a:r>
            </a:p>
          </p:txBody>
        </p:sp>
        <p:sp>
          <p:nvSpPr>
            <p:cNvPr id="48" name="Rectangle 58">
              <a:extLst>
                <a:ext uri="{FF2B5EF4-FFF2-40B4-BE49-F238E27FC236}">
                  <a16:creationId xmlns:a16="http://schemas.microsoft.com/office/drawing/2014/main" id="{2F99600D-106D-ABEF-3846-1AD614B05B8D}"/>
                </a:ext>
              </a:extLst>
            </p:cNvPr>
            <p:cNvSpPr/>
            <p:nvPr/>
          </p:nvSpPr>
          <p:spPr>
            <a:xfrm>
              <a:off x="3988262"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C</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I</a:t>
              </a:r>
            </a:p>
          </p:txBody>
        </p:sp>
        <p:cxnSp>
          <p:nvCxnSpPr>
            <p:cNvPr id="49" name="Connector: Elbow 59">
              <a:extLst>
                <a:ext uri="{FF2B5EF4-FFF2-40B4-BE49-F238E27FC236}">
                  <a16:creationId xmlns:a16="http://schemas.microsoft.com/office/drawing/2014/main" id="{A80649B9-601E-89E4-ECFE-9C8235F7DB82}"/>
                </a:ext>
              </a:extLst>
            </p:cNvPr>
            <p:cNvCxnSpPr>
              <a:cxnSpLocks/>
            </p:cNvCxnSpPr>
            <p:nvPr/>
          </p:nvCxnSpPr>
          <p:spPr>
            <a:xfrm rot="10800000" flipV="1">
              <a:off x="947451" y="3530858"/>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0" name="Rectangle 62">
              <a:extLst>
                <a:ext uri="{FF2B5EF4-FFF2-40B4-BE49-F238E27FC236}">
                  <a16:creationId xmlns:a16="http://schemas.microsoft.com/office/drawing/2014/main" id="{8AF524DA-E84A-C726-A6B8-2834ED4D655D}"/>
                </a:ext>
              </a:extLst>
            </p:cNvPr>
            <p:cNvSpPr>
              <a:spLocks noChangeArrowheads="1"/>
            </p:cNvSpPr>
            <p:nvPr/>
          </p:nvSpPr>
          <p:spPr bwMode="gray">
            <a:xfrm>
              <a:off x="1349512" y="2647690"/>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a:latin typeface="Meiryo UI" panose="020B0604030504040204" pitchFamily="50" charset="-128"/>
                  <a:ea typeface="Meiryo UI" panose="020B0604030504040204" pitchFamily="50" charset="-128"/>
                </a:rPr>
                <a:t>代表取締役社長</a:t>
              </a:r>
              <a:r>
                <a:rPr lang="en-US" altLang="ja-JP" sz="1400">
                  <a:latin typeface="Meiryo UI" panose="020B0604030504040204" pitchFamily="50" charset="-128"/>
                  <a:ea typeface="Meiryo UI" panose="020B0604030504040204" pitchFamily="50" charset="-128"/>
                </a:rPr>
                <a:t> aa aa</a:t>
              </a:r>
            </a:p>
            <a:p>
              <a:pPr algn="ctr"/>
              <a:r>
                <a:rPr lang="ja-JP" altLang="en-US" sz="1050">
                  <a:latin typeface="Meiryo UI" panose="020B0604030504040204" pitchFamily="50" charset="-128"/>
                  <a:ea typeface="Meiryo UI" panose="020B0604030504040204" pitchFamily="50" charset="-128"/>
                </a:rPr>
                <a:t>（事業にコミットする経営者）</a:t>
              </a:r>
              <a:endParaRPr lang="en-US" altLang="ja-JP" sz="1050">
                <a:latin typeface="Meiryo UI" panose="020B0604030504040204" pitchFamily="50" charset="-128"/>
                <a:ea typeface="Meiryo UI" panose="020B0604030504040204" pitchFamily="50" charset="-128"/>
              </a:endParaRPr>
            </a:p>
          </p:txBody>
        </p:sp>
        <p:sp>
          <p:nvSpPr>
            <p:cNvPr id="51" name="Rectangle 63">
              <a:extLst>
                <a:ext uri="{FF2B5EF4-FFF2-40B4-BE49-F238E27FC236}">
                  <a16:creationId xmlns:a16="http://schemas.microsoft.com/office/drawing/2014/main" id="{2EBCEB6A-5C78-59D9-B7EF-34B79346FCDB}"/>
                </a:ext>
              </a:extLst>
            </p:cNvPr>
            <p:cNvSpPr>
              <a:spLocks noChangeArrowheads="1"/>
            </p:cNvSpPr>
            <p:nvPr/>
          </p:nvSpPr>
          <p:spPr bwMode="gray">
            <a:xfrm>
              <a:off x="2599481" y="3753915"/>
              <a:ext cx="1539432"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本部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E</a:t>
              </a:r>
              <a:r>
                <a:rPr lang="ja-JP" altLang="en-US" sz="1400">
                  <a:latin typeface="Meiryo UI" panose="020B0604030504040204" pitchFamily="50" charset="-128"/>
                  <a:ea typeface="Meiryo UI" panose="020B0604030504040204" pitchFamily="50" charset="-128"/>
                </a:rPr>
                <a:t>本部長</a:t>
              </a:r>
              <a:br>
                <a:rPr lang="en-US" altLang="ja-JP" sz="1400">
                  <a:latin typeface="Meiryo UI" panose="020B0604030504040204" pitchFamily="50" charset="-128"/>
                  <a:ea typeface="Meiryo UI" panose="020B0604030504040204" pitchFamily="50" charset="-128"/>
                </a:rPr>
              </a:br>
              <a:r>
                <a:rPr lang="en-US" altLang="ja-JP" sz="1050">
                  <a:latin typeface="Meiryo UI" panose="020B0604030504040204" pitchFamily="50" charset="-128"/>
                  <a:ea typeface="Meiryo UI" panose="020B0604030504040204" pitchFamily="50" charset="-128"/>
                </a:rPr>
                <a:t>(</a:t>
              </a:r>
              <a:r>
                <a:rPr lang="zh-TW" altLang="en-US" sz="1050">
                  <a:latin typeface="Meiryo UI" panose="020B0604030504040204" pitchFamily="50" charset="-128"/>
                  <a:ea typeface="Meiryo UI" panose="020B0604030504040204" pitchFamily="50" charset="-128"/>
                </a:rPr>
                <a:t>本事業</a:t>
              </a:r>
              <a:r>
                <a:rPr lang="ja-JP" altLang="en-US" sz="1050">
                  <a:latin typeface="Meiryo UI" panose="020B0604030504040204" pitchFamily="50" charset="-128"/>
                  <a:ea typeface="Meiryo UI" panose="020B0604030504040204" pitchFamily="50" charset="-128"/>
                </a:rPr>
                <a:t>責任者</a:t>
              </a:r>
              <a:r>
                <a:rPr lang="en-US" altLang="ja-JP" sz="1050">
                  <a:latin typeface="Meiryo UI" panose="020B0604030504040204" pitchFamily="50" charset="-128"/>
                  <a:ea typeface="Meiryo UI" panose="020B0604030504040204" pitchFamily="50" charset="-128"/>
                </a:rPr>
                <a:t>)</a:t>
              </a:r>
            </a:p>
          </p:txBody>
        </p:sp>
        <p:sp>
          <p:nvSpPr>
            <p:cNvPr id="52" name="Rectangle 64">
              <a:extLst>
                <a:ext uri="{FF2B5EF4-FFF2-40B4-BE49-F238E27FC236}">
                  <a16:creationId xmlns:a16="http://schemas.microsoft.com/office/drawing/2014/main" id="{933389CD-5D9E-1082-734D-A5024D030902}"/>
                </a:ext>
              </a:extLst>
            </p:cNvPr>
            <p:cNvSpPr>
              <a:spLocks noChangeArrowheads="1"/>
            </p:cNvSpPr>
            <p:nvPr/>
          </p:nvSpPr>
          <p:spPr bwMode="gray">
            <a:xfrm>
              <a:off x="355247" y="3753915"/>
              <a:ext cx="1182092" cy="828000"/>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br>
                <a:rPr lang="en-US" altLang="ja-JP" sz="1400">
                  <a:latin typeface="Meiryo UI" panose="020B0604030504040204" pitchFamily="50" charset="-128"/>
                  <a:ea typeface="Meiryo UI" panose="020B0604030504040204" pitchFamily="50" charset="-128"/>
                </a:rPr>
              </a:b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endParaRPr lang="en-US" altLang="ja-JP" sz="1400">
                <a:latin typeface="Meiryo UI" panose="020B0604030504040204" pitchFamily="50" charset="-128"/>
                <a:ea typeface="Meiryo UI" panose="020B0604030504040204" pitchFamily="50" charset="-128"/>
              </a:endParaRPr>
            </a:p>
          </p:txBody>
        </p:sp>
        <p:cxnSp>
          <p:nvCxnSpPr>
            <p:cNvPr id="53" name="Connector: Elbow 66">
              <a:extLst>
                <a:ext uri="{FF2B5EF4-FFF2-40B4-BE49-F238E27FC236}">
                  <a16:creationId xmlns:a16="http://schemas.microsoft.com/office/drawing/2014/main" id="{2C18A78D-8269-DD19-BAA4-38CCDBAB86AE}"/>
                </a:ext>
              </a:extLst>
            </p:cNvPr>
            <p:cNvCxnSpPr>
              <a:cxnSpLocks/>
            </p:cNvCxnSpPr>
            <p:nvPr/>
          </p:nvCxnSpPr>
          <p:spPr>
            <a:xfrm rot="5400000">
              <a:off x="3147803" y="3532517"/>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4" name="Straight Arrow Connector 67">
              <a:extLst>
                <a:ext uri="{FF2B5EF4-FFF2-40B4-BE49-F238E27FC236}">
                  <a16:creationId xmlns:a16="http://schemas.microsoft.com/office/drawing/2014/main" id="{B9B2D3C2-6E96-596F-690A-AC60AD8208B3}"/>
                </a:ext>
              </a:extLst>
            </p:cNvPr>
            <p:cNvCxnSpPr>
              <a:cxnSpLocks/>
            </p:cNvCxnSpPr>
            <p:nvPr/>
          </p:nvCxnSpPr>
          <p:spPr>
            <a:xfrm>
              <a:off x="1650455" y="4063477"/>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55" name="Straight Connector 71">
              <a:extLst>
                <a:ext uri="{FF2B5EF4-FFF2-40B4-BE49-F238E27FC236}">
                  <a16:creationId xmlns:a16="http://schemas.microsoft.com/office/drawing/2014/main" id="{5097C8CF-2633-2062-41E7-BF086008D6FE}"/>
                </a:ext>
              </a:extLst>
            </p:cNvPr>
            <p:cNvCxnSpPr>
              <a:cxnSpLocks/>
              <a:endCxn id="47" idx="0"/>
            </p:cNvCxnSpPr>
            <p:nvPr/>
          </p:nvCxnSpPr>
          <p:spPr>
            <a:xfrm>
              <a:off x="3369197"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6" name="Straight Connector 73">
              <a:extLst>
                <a:ext uri="{FF2B5EF4-FFF2-40B4-BE49-F238E27FC236}">
                  <a16:creationId xmlns:a16="http://schemas.microsoft.com/office/drawing/2014/main" id="{213E6FA0-A783-C31D-8269-F2BCC5C18284}"/>
                </a:ext>
              </a:extLst>
            </p:cNvPr>
            <p:cNvCxnSpPr>
              <a:cxnSpLocks/>
              <a:endCxn id="47" idx="0"/>
            </p:cNvCxnSpPr>
            <p:nvPr/>
          </p:nvCxnSpPr>
          <p:spPr>
            <a:xfrm flipH="1">
              <a:off x="3369198" y="4957983"/>
              <a:ext cx="1439"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Connector: Elbow 76">
              <a:extLst>
                <a:ext uri="{FF2B5EF4-FFF2-40B4-BE49-F238E27FC236}">
                  <a16:creationId xmlns:a16="http://schemas.microsoft.com/office/drawing/2014/main" id="{DA444572-5B42-F459-F278-484B8BEA5E38}"/>
                </a:ext>
              </a:extLst>
            </p:cNvPr>
            <p:cNvCxnSpPr>
              <a:cxnSpLocks/>
              <a:stCxn id="46" idx="0"/>
            </p:cNvCxnSpPr>
            <p:nvPr/>
          </p:nvCxnSpPr>
          <p:spPr>
            <a:xfrm rot="5400000" flipH="1" flipV="1">
              <a:off x="2447062" y="4314685"/>
              <a:ext cx="654904" cy="118936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Connector: Elbow 77">
              <a:extLst>
                <a:ext uri="{FF2B5EF4-FFF2-40B4-BE49-F238E27FC236}">
                  <a16:creationId xmlns:a16="http://schemas.microsoft.com/office/drawing/2014/main" id="{CF1759AD-6CA1-7584-E59E-0A791E15555F}"/>
                </a:ext>
              </a:extLst>
            </p:cNvPr>
            <p:cNvCxnSpPr>
              <a:cxnSpLocks/>
              <a:stCxn id="48" idx="0"/>
            </p:cNvCxnSpPr>
            <p:nvPr/>
          </p:nvCxnSpPr>
          <p:spPr>
            <a:xfrm rot="16200000" flipV="1">
              <a:off x="3637867" y="4313245"/>
              <a:ext cx="654904" cy="119224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9" name="テキスト ボックス 58">
              <a:extLst>
                <a:ext uri="{FF2B5EF4-FFF2-40B4-BE49-F238E27FC236}">
                  <a16:creationId xmlns:a16="http://schemas.microsoft.com/office/drawing/2014/main" id="{4575DFC2-F01F-C174-184F-BB88472E75B8}"/>
                </a:ext>
              </a:extLst>
            </p:cNvPr>
            <p:cNvSpPr txBox="1"/>
            <p:nvPr/>
          </p:nvSpPr>
          <p:spPr>
            <a:xfrm>
              <a:off x="1787811" y="3872477"/>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0" name="Rectangle 56">
              <a:extLst>
                <a:ext uri="{FF2B5EF4-FFF2-40B4-BE49-F238E27FC236}">
                  <a16:creationId xmlns:a16="http://schemas.microsoft.com/office/drawing/2014/main" id="{5940F789-1DED-5486-CE21-F8EFC19D5E43}"/>
                </a:ext>
              </a:extLst>
            </p:cNvPr>
            <p:cNvSpPr/>
            <p:nvPr/>
          </p:nvSpPr>
          <p:spPr>
            <a:xfrm>
              <a:off x="373115"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D</a:t>
              </a: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部</a:t>
              </a:r>
              <a:endPar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61" name="直線コネクタ 60">
              <a:extLst>
                <a:ext uri="{FF2B5EF4-FFF2-40B4-BE49-F238E27FC236}">
                  <a16:creationId xmlns:a16="http://schemas.microsoft.com/office/drawing/2014/main" id="{17E8A6C7-2545-1ACA-17E7-1A060FC36319}"/>
                </a:ext>
              </a:extLst>
            </p:cNvPr>
            <p:cNvCxnSpPr>
              <a:cxnSpLocks/>
              <a:endCxn id="60" idx="0"/>
            </p:cNvCxnSpPr>
            <p:nvPr/>
          </p:nvCxnSpPr>
          <p:spPr>
            <a:xfrm>
              <a:off x="946293"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Straight Arrow Connector 67">
              <a:extLst>
                <a:ext uri="{FF2B5EF4-FFF2-40B4-BE49-F238E27FC236}">
                  <a16:creationId xmlns:a16="http://schemas.microsoft.com/office/drawing/2014/main" id="{D084DFDC-9632-D977-0908-F0E75D4F1798}"/>
                </a:ext>
              </a:extLst>
            </p:cNvPr>
            <p:cNvCxnSpPr>
              <a:cxnSpLocks/>
            </p:cNvCxnSpPr>
            <p:nvPr/>
          </p:nvCxnSpPr>
          <p:spPr>
            <a:xfrm>
              <a:off x="1930537" y="6395686"/>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3" name="テキスト ボックス 62">
              <a:extLst>
                <a:ext uri="{FF2B5EF4-FFF2-40B4-BE49-F238E27FC236}">
                  <a16:creationId xmlns:a16="http://schemas.microsoft.com/office/drawing/2014/main" id="{3DC77E7A-4401-D698-304F-F68976F38412}"/>
                </a:ext>
              </a:extLst>
            </p:cNvPr>
            <p:cNvSpPr txBox="1"/>
            <p:nvPr/>
          </p:nvSpPr>
          <p:spPr>
            <a:xfrm>
              <a:off x="3067876" y="621308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4" name="Rectangle 63">
              <a:extLst>
                <a:ext uri="{FF2B5EF4-FFF2-40B4-BE49-F238E27FC236}">
                  <a16:creationId xmlns:a16="http://schemas.microsoft.com/office/drawing/2014/main" id="{6AA25AF1-82A6-0684-0EA7-230B754CBA5E}"/>
                </a:ext>
              </a:extLst>
            </p:cNvPr>
            <p:cNvSpPr>
              <a:spLocks noChangeArrowheads="1"/>
            </p:cNvSpPr>
            <p:nvPr/>
          </p:nvSpPr>
          <p:spPr bwMode="gray">
            <a:xfrm>
              <a:off x="4617240" y="3757234"/>
              <a:ext cx="1440000"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S</a:t>
              </a:r>
              <a:r>
                <a:rPr lang="ja-JP" altLang="en-US" sz="1400">
                  <a:latin typeface="Meiryo UI" panose="020B0604030504040204" pitchFamily="50" charset="-128"/>
                  <a:ea typeface="Meiryo UI" panose="020B0604030504040204" pitchFamily="50" charset="-128"/>
                </a:rPr>
                <a:t>部長</a:t>
              </a:r>
              <a:endParaRPr lang="en-US" altLang="ja-JP" sz="1050">
                <a:highlight>
                  <a:srgbClr val="00FF00"/>
                </a:highlight>
                <a:latin typeface="Meiryo UI" panose="020B0604030504040204" pitchFamily="50" charset="-128"/>
                <a:ea typeface="Meiryo UI" panose="020B0604030504040204" pitchFamily="50" charset="-128"/>
              </a:endParaRPr>
            </a:p>
          </p:txBody>
        </p:sp>
        <p:cxnSp>
          <p:nvCxnSpPr>
            <p:cNvPr id="65" name="Connector: Elbow 66">
              <a:extLst>
                <a:ext uri="{FF2B5EF4-FFF2-40B4-BE49-F238E27FC236}">
                  <a16:creationId xmlns:a16="http://schemas.microsoft.com/office/drawing/2014/main" id="{9F145718-272A-B7F7-88E9-CB9CA6E94954}"/>
                </a:ext>
              </a:extLst>
            </p:cNvPr>
            <p:cNvCxnSpPr>
              <a:cxnSpLocks/>
            </p:cNvCxnSpPr>
            <p:nvPr/>
          </p:nvCxnSpPr>
          <p:spPr>
            <a:xfrm>
              <a:off x="3380459" y="3530858"/>
              <a:ext cx="1956781" cy="223200"/>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66" name="Straight Arrow Connector 67">
              <a:extLst>
                <a:ext uri="{FF2B5EF4-FFF2-40B4-BE49-F238E27FC236}">
                  <a16:creationId xmlns:a16="http://schemas.microsoft.com/office/drawing/2014/main" id="{76E94583-2EC8-AD5B-1D8C-F726FCA1F899}"/>
                </a:ext>
              </a:extLst>
            </p:cNvPr>
            <p:cNvCxnSpPr>
              <a:cxnSpLocks/>
            </p:cNvCxnSpPr>
            <p:nvPr/>
          </p:nvCxnSpPr>
          <p:spPr>
            <a:xfrm>
              <a:off x="4167475" y="4066949"/>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7" name="テキスト ボックス 66">
              <a:extLst>
                <a:ext uri="{FF2B5EF4-FFF2-40B4-BE49-F238E27FC236}">
                  <a16:creationId xmlns:a16="http://schemas.microsoft.com/office/drawing/2014/main" id="{16C689EB-9705-2F15-E336-842078D5FE14}"/>
                </a:ext>
              </a:extLst>
            </p:cNvPr>
            <p:cNvSpPr txBox="1"/>
            <p:nvPr/>
          </p:nvSpPr>
          <p:spPr>
            <a:xfrm>
              <a:off x="4075317" y="384722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grpSp>
      <p:grpSp>
        <p:nvGrpSpPr>
          <p:cNvPr id="68" name="グループ化 67">
            <a:extLst>
              <a:ext uri="{FF2B5EF4-FFF2-40B4-BE49-F238E27FC236}">
                <a16:creationId xmlns:a16="http://schemas.microsoft.com/office/drawing/2014/main" id="{65B8A989-D3F4-2AC3-AE99-D69F64CAAAD7}"/>
              </a:ext>
            </a:extLst>
          </p:cNvPr>
          <p:cNvGrpSpPr/>
          <p:nvPr/>
        </p:nvGrpSpPr>
        <p:grpSpPr>
          <a:xfrm>
            <a:off x="765598" y="1555423"/>
            <a:ext cx="5184000" cy="288000"/>
            <a:chOff x="156000" y="1879963"/>
            <a:chExt cx="5760000" cy="288000"/>
          </a:xfrm>
        </p:grpSpPr>
        <p:sp>
          <p:nvSpPr>
            <p:cNvPr id="69" name="正方形/長方形 68">
              <a:extLst>
                <a:ext uri="{FF2B5EF4-FFF2-40B4-BE49-F238E27FC236}">
                  <a16:creationId xmlns:a16="http://schemas.microsoft.com/office/drawing/2014/main" id="{DC6117BD-B06B-CEBD-3328-CEAFA63501E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a:solidFill>
                    <a:schemeClr val="tx1"/>
                  </a:solidFill>
                  <a:latin typeface="Meiryo UI" panose="020B0604030504040204" pitchFamily="50" charset="-128"/>
                  <a:ea typeface="Meiryo UI" panose="020B0604030504040204" pitchFamily="50" charset="-128"/>
                </a:rPr>
                <a:t>組織内体制図</a:t>
              </a:r>
            </a:p>
          </p:txBody>
        </p:sp>
        <p:cxnSp>
          <p:nvCxnSpPr>
            <p:cNvPr id="70" name="直線コネクタ 69">
              <a:extLst>
                <a:ext uri="{FF2B5EF4-FFF2-40B4-BE49-F238E27FC236}">
                  <a16:creationId xmlns:a16="http://schemas.microsoft.com/office/drawing/2014/main" id="{26C0E836-ADB7-D877-04E8-014A0609323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71" name="グループ化 70">
            <a:extLst>
              <a:ext uri="{FF2B5EF4-FFF2-40B4-BE49-F238E27FC236}">
                <a16:creationId xmlns:a16="http://schemas.microsoft.com/office/drawing/2014/main" id="{D22D5D3A-4F55-79D5-B3BB-556C30A92A6A}"/>
              </a:ext>
            </a:extLst>
          </p:cNvPr>
          <p:cNvGrpSpPr/>
          <p:nvPr/>
        </p:nvGrpSpPr>
        <p:grpSpPr>
          <a:xfrm>
            <a:off x="6239438" y="1555423"/>
            <a:ext cx="5184000" cy="288000"/>
            <a:chOff x="156000" y="1879963"/>
            <a:chExt cx="5760000" cy="288000"/>
          </a:xfrm>
        </p:grpSpPr>
        <p:sp>
          <p:nvSpPr>
            <p:cNvPr id="72" name="正方形/長方形 71">
              <a:extLst>
                <a:ext uri="{FF2B5EF4-FFF2-40B4-BE49-F238E27FC236}">
                  <a16:creationId xmlns:a16="http://schemas.microsoft.com/office/drawing/2014/main" id="{A0C83EC8-BB22-1BF3-C090-330D50BE23C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組織内の役割分担</a:t>
              </a:r>
            </a:p>
          </p:txBody>
        </p:sp>
        <p:cxnSp>
          <p:nvCxnSpPr>
            <p:cNvPr id="73" name="直線コネクタ 72">
              <a:extLst>
                <a:ext uri="{FF2B5EF4-FFF2-40B4-BE49-F238E27FC236}">
                  <a16:creationId xmlns:a16="http://schemas.microsoft.com/office/drawing/2014/main" id="{A0766AD6-F690-B142-2FD0-351831E4715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4" name="正方形/長方形 73">
            <a:extLst>
              <a:ext uri="{FF2B5EF4-FFF2-40B4-BE49-F238E27FC236}">
                <a16:creationId xmlns:a16="http://schemas.microsoft.com/office/drawing/2014/main" id="{4961E299-2DA3-4C19-CB1C-130F01121D49}"/>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組織内体制図、組織内の役割分担</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→以下に留意の上、記載すること。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経営者以下の体制と役割分担を網羅的に記載すること。（関与する専任・併任の人員規模の想定も併せて記載すること）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確実な燃料転換・製造プロセス転換・構造転換を実現する上で、各担当部門と連携した実施体制を構築し、体制図に記載すること。</a:t>
            </a: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部門間の連携を図るための具体的な方策（定期的に部長レベルで相互の進捗報告を行う、経営者直轄の専門組織を設置する等）を記載すること。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事業の競争力強化や成長に向けた事業体制（ 例：マーケティング部門など）も構築していれば記載すること。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811513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47635460-A120-F888-55C4-AF4D66941BCA}"/>
              </a:ext>
            </a:extLst>
          </p:cNvPr>
          <p:cNvGraphicFramePr>
            <a:graphicFrameLocks noChangeAspect="1"/>
          </p:cNvGraphicFramePr>
          <p:nvPr>
            <p:custDataLst>
              <p:tags r:id="rId1"/>
            </p:custDataLst>
            <p:extLst>
              <p:ext uri="{D42A27DB-BD31-4B8C-83A1-F6EECF244321}">
                <p14:modId xmlns:p14="http://schemas.microsoft.com/office/powerpoint/2010/main" val="357423182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3" name="think-cell data - do not delete" hidden="1">
                        <a:extLst>
                          <a:ext uri="{FF2B5EF4-FFF2-40B4-BE49-F238E27FC236}">
                            <a16:creationId xmlns:a16="http://schemas.microsoft.com/office/drawing/2014/main" id="{47635460-A120-F888-55C4-AF4D66941BCA}"/>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2" name="think-cell data - do not delete" hidden="1">
            <a:extLst>
              <a:ext uri="{FF2B5EF4-FFF2-40B4-BE49-F238E27FC236}">
                <a16:creationId xmlns:a16="http://schemas.microsoft.com/office/drawing/2014/main" id="{063B4A5E-53CA-C059-26B0-68B386AB411E}"/>
              </a:ext>
            </a:extLst>
          </p:cNvPr>
          <p:cNvGraphicFramePr>
            <a:graphicFrameLocks noChangeAspect="1"/>
          </p:cNvGraphicFramePr>
          <p:nvPr>
            <p:custDataLst>
              <p:tags r:id="rId2"/>
            </p:custDataLst>
            <p:extLst>
              <p:ext uri="{D42A27DB-BD31-4B8C-83A1-F6EECF244321}">
                <p14:modId xmlns:p14="http://schemas.microsoft.com/office/powerpoint/2010/main" val="27010884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2" name="think-cell data - do not delete" hidden="1">
                        <a:extLst>
                          <a:ext uri="{FF2B5EF4-FFF2-40B4-BE49-F238E27FC236}">
                            <a16:creationId xmlns:a16="http://schemas.microsoft.com/office/drawing/2014/main" id="{063B4A5E-53CA-C059-26B0-68B386AB411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idx="4294967295"/>
          </p:nvPr>
        </p:nvSpPr>
        <p:spPr>
          <a:xfrm>
            <a:off x="627600" y="3063902"/>
            <a:ext cx="10937875" cy="901700"/>
          </a:xfrm>
        </p:spPr>
        <p:txBody>
          <a:bodyPr vert="horz"/>
          <a:lstStyle/>
          <a:p>
            <a:pPr>
              <a:tabLst>
                <a:tab pos="10768013" algn="r"/>
              </a:tabLst>
            </a:pPr>
            <a:r>
              <a:rPr kumimoji="1" lang="ja-JP" altLang="en-US">
                <a:solidFill>
                  <a:sysClr val="windowText" lastClr="000000"/>
                </a:solidFill>
                <a:latin typeface="Meiryo UI" panose="020B0604030504040204" pitchFamily="50" charset="-128"/>
                <a:ea typeface="Meiryo UI" panose="020B0604030504040204" pitchFamily="50" charset="-128"/>
              </a:rPr>
              <a:t>＠＠＠（</a:t>
            </a:r>
            <a:r>
              <a:rPr lang="ja-JP" altLang="en-US">
                <a:solidFill>
                  <a:sysClr val="windowText" lastClr="000000"/>
                </a:solidFill>
                <a:latin typeface="Meiryo UI" panose="020B0604030504040204" pitchFamily="50" charset="-128"/>
                <a:ea typeface="Meiryo UI" panose="020B0604030504040204" pitchFamily="50" charset="-128"/>
              </a:rPr>
              <a:t>間接</a:t>
            </a:r>
            <a:r>
              <a:rPr kumimoji="1" lang="ja-JP" altLang="en-US">
                <a:solidFill>
                  <a:sysClr val="windowText" lastClr="000000"/>
                </a:solidFill>
                <a:latin typeface="Meiryo UI" panose="020B0604030504040204" pitchFamily="50" charset="-128"/>
                <a:ea typeface="Meiryo UI" panose="020B0604030504040204" pitchFamily="50" charset="-128"/>
              </a:rPr>
              <a:t>補助事業の名称</a:t>
            </a:r>
            <a:r>
              <a:rPr lang="ja-JP" altLang="en-US">
                <a:latin typeface="Meiryo UI" panose="020B0604030504040204" pitchFamily="50" charset="-128"/>
                <a:ea typeface="Meiryo UI" panose="020B0604030504040204" pitchFamily="50" charset="-128"/>
              </a:rPr>
              <a:t>）</a:t>
            </a:r>
            <a:endParaRPr kumimoji="1" lang="en-US" sz="1800">
              <a:solidFill>
                <a:sysClr val="windowText" lastClr="000000"/>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296150" y="205562"/>
            <a:ext cx="4669022" cy="396949"/>
          </a:xfrm>
          <a:prstGeom prst="rect">
            <a:avLst/>
          </a:prstGeom>
          <a:solidFill>
            <a:schemeClr val="bg1"/>
          </a:solidFill>
          <a:ln w="952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a:solidFill>
                  <a:srgbClr val="575757"/>
                </a:solidFill>
                <a:latin typeface="Meiryo UI" panose="020B0604030504040204" pitchFamily="50" charset="-128"/>
                <a:ea typeface="Meiryo UI" panose="020B0604030504040204" pitchFamily="50" charset="-128"/>
              </a:rPr>
              <a:t>様式第３　間接補助事業の実施計画</a:t>
            </a:r>
            <a:endParaRPr kumimoji="1" lang="en-US" altLang="ja-JP" sz="1600">
              <a:solidFill>
                <a:srgbClr val="575757"/>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CB66B5A-4BD3-DAD5-A42F-E07AC8F6E170}"/>
              </a:ext>
            </a:extLst>
          </p:cNvPr>
          <p:cNvSpPr txBox="1"/>
          <p:nvPr/>
        </p:nvSpPr>
        <p:spPr>
          <a:xfrm>
            <a:off x="627600" y="4433672"/>
            <a:ext cx="11542536" cy="14284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en-US" altLang="ja-JP" sz="2000">
                <a:solidFill>
                  <a:sysClr val="windowText" lastClr="000000"/>
                </a:solidFill>
                <a:latin typeface="Meiryo UI" panose="020B0604030504040204" pitchFamily="50" charset="-128"/>
                <a:ea typeface="Meiryo UI" panose="020B0604030504040204" pitchFamily="50" charset="-128"/>
              </a:rPr>
              <a:t>@@@</a:t>
            </a:r>
            <a:r>
              <a:rPr lang="ja-JP" altLang="en-US" sz="2000">
                <a:solidFill>
                  <a:sysClr val="windowText" lastClr="000000"/>
                </a:solidFill>
                <a:latin typeface="Meiryo UI" panose="020B0604030504040204" pitchFamily="50" charset="-128"/>
                <a:ea typeface="Meiryo UI" panose="020B0604030504040204" pitchFamily="50" charset="-128"/>
              </a:rPr>
              <a:t>（社名）　</a:t>
            </a:r>
            <a:r>
              <a:rPr kumimoji="1" lang="ja-JP" altLang="en-US" sz="200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a:solidFill>
                <a:sysClr val="windowText" lastClr="000000"/>
              </a:solidFill>
              <a:latin typeface="Meiryo UI" panose="020B0604030504040204" pitchFamily="50" charset="-128"/>
              <a:ea typeface="Meiryo UI" panose="020B0604030504040204" pitchFamily="50" charset="-128"/>
            </a:endParaRPr>
          </a:p>
        </p:txBody>
      </p:sp>
      <p:sp>
        <p:nvSpPr>
          <p:cNvPr id="11" name="Title 6">
            <a:extLst>
              <a:ext uri="{FF2B5EF4-FFF2-40B4-BE49-F238E27FC236}">
                <a16:creationId xmlns:a16="http://schemas.microsoft.com/office/drawing/2014/main" id="{7EF133A4-4713-F136-D309-8514A6AE71DD}"/>
              </a:ext>
            </a:extLst>
          </p:cNvPr>
          <p:cNvSpPr txBox="1">
            <a:spLocks/>
          </p:cNvSpPr>
          <p:nvPr/>
        </p:nvSpPr>
        <p:spPr bwMode="blackWhite">
          <a:xfrm>
            <a:off x="627600" y="641152"/>
            <a:ext cx="10936800" cy="205003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5400" kern="1200">
                <a:solidFill>
                  <a:sysClr val="windowText" lastClr="000000"/>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tabLst>
                <a:tab pos="1798638" algn="l"/>
                <a:tab pos="10768013" algn="r"/>
              </a:tabLst>
            </a:pPr>
            <a:r>
              <a:rPr lang="ja-JP" altLang="en-US" sz="2800">
                <a:solidFill>
                  <a:schemeClr val="tx1"/>
                </a:solidFill>
              </a:rPr>
              <a:t>令和７年度</a:t>
            </a:r>
            <a:endParaRPr lang="en-US" altLang="ja-JP" sz="2800">
              <a:solidFill>
                <a:schemeClr val="tx1"/>
              </a:solidFill>
            </a:endParaRPr>
          </a:p>
          <a:p>
            <a:pPr>
              <a:tabLst>
                <a:tab pos="10768013" algn="r"/>
              </a:tabLst>
            </a:pPr>
            <a:r>
              <a:rPr lang="ja-JP" altLang="en-US" sz="2800">
                <a:solidFill>
                  <a:schemeClr val="tx1"/>
                </a:solidFill>
              </a:rPr>
              <a:t>排出削減が困難な産業におけるエネルギー・製造プロセス転換支援事業</a:t>
            </a:r>
            <a:endParaRPr lang="en-US" altLang="ja-JP" sz="2800">
              <a:solidFill>
                <a:schemeClr val="tx1"/>
              </a:solidFill>
            </a:endParaRPr>
          </a:p>
          <a:p>
            <a:pPr>
              <a:tabLst>
                <a:tab pos="10768013" algn="r"/>
              </a:tabLst>
            </a:pPr>
            <a:endParaRPr lang="en-US" altLang="ja-JP" sz="2800">
              <a:solidFill>
                <a:schemeClr val="tx1"/>
              </a:solidFill>
            </a:endParaRPr>
          </a:p>
          <a:p>
            <a:pPr>
              <a:tabLst>
                <a:tab pos="10768013" algn="r"/>
              </a:tabLst>
            </a:pPr>
            <a:r>
              <a:rPr lang="ja-JP" altLang="en-US" sz="2000">
                <a:solidFill>
                  <a:schemeClr val="tx1"/>
                </a:solidFill>
              </a:rPr>
              <a:t>事業</a:t>
            </a:r>
            <a:r>
              <a:rPr lang="en-US" altLang="ja-JP" sz="2000">
                <a:solidFill>
                  <a:schemeClr val="tx1"/>
                </a:solidFill>
              </a:rPr>
              <a:t>Ⅱ</a:t>
            </a:r>
            <a:r>
              <a:rPr lang="ja-JP" altLang="en-US" sz="2000">
                <a:solidFill>
                  <a:schemeClr val="tx1"/>
                </a:solidFill>
              </a:rPr>
              <a:t>（化学・紙パルプ・セメント等）（二次公募）</a:t>
            </a:r>
            <a:endParaRPr lang="en-US" altLang="ja-JP" sz="2000">
              <a:solidFill>
                <a:schemeClr val="tx1"/>
              </a:solidFill>
            </a:endParaRPr>
          </a:p>
          <a:p>
            <a:pPr>
              <a:tabLst>
                <a:tab pos="10768013" algn="r"/>
              </a:tabLst>
            </a:pPr>
            <a:r>
              <a:rPr kumimoji="1" lang="ja-JP" altLang="en-US" sz="2000" b="1" u="sng">
                <a:solidFill>
                  <a:schemeClr val="tx1"/>
                </a:solidFill>
              </a:rPr>
              <a:t>製造プロセス転換又は構造転換（製造プロセス転換）</a:t>
            </a:r>
            <a:br>
              <a:rPr kumimoji="1" lang="en-US" altLang="ja-JP" sz="2800">
                <a:solidFill>
                  <a:schemeClr val="tx1"/>
                </a:solidFill>
              </a:rPr>
            </a:br>
            <a:endParaRPr lang="en-US" sz="2800">
              <a:solidFill>
                <a:schemeClr val="tx1"/>
              </a:solidFill>
            </a:endParaRPr>
          </a:p>
        </p:txBody>
      </p:sp>
      <p:sp>
        <p:nvSpPr>
          <p:cNvPr id="12" name="正方形/長方形 11">
            <a:extLst>
              <a:ext uri="{FF2B5EF4-FFF2-40B4-BE49-F238E27FC236}">
                <a16:creationId xmlns:a16="http://schemas.microsoft.com/office/drawing/2014/main" id="{8B432159-63A6-B89C-1EE0-7E3CC8D006F8}"/>
              </a:ext>
            </a:extLst>
          </p:cNvPr>
          <p:cNvSpPr/>
          <p:nvPr/>
        </p:nvSpPr>
        <p:spPr>
          <a:xfrm>
            <a:off x="5828428" y="3791431"/>
            <a:ext cx="6136744" cy="18402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社名に加えて、代表者の役職と氏名を記載してください。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C9CDF39-8BB5-484F-6D80-8B39C465AA08}"/>
              </a:ext>
            </a:extLst>
          </p:cNvPr>
          <p:cNvSpPr/>
          <p:nvPr/>
        </p:nvSpPr>
        <p:spPr>
          <a:xfrm>
            <a:off x="5828428" y="2388099"/>
            <a:ext cx="6136744" cy="66678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chemeClr val="tx1"/>
                </a:solidFill>
                <a:latin typeface="Meiryo UI" panose="020B0604030504040204" pitchFamily="50" charset="-128"/>
                <a:ea typeface="Meiryo UI" panose="020B0604030504040204" pitchFamily="50" charset="-128"/>
              </a:rPr>
              <a:t>間接補助事業の名称は、様式第１から転記してください。</a:t>
            </a:r>
            <a:endParaRPr kumimoji="1" lang="en-US"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65606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ee4pContent3">
            <a:extLst>
              <a:ext uri="{FF2B5EF4-FFF2-40B4-BE49-F238E27FC236}">
                <a16:creationId xmlns:a16="http://schemas.microsoft.com/office/drawing/2014/main" id="{3D8FEA42-F236-4785-AEA3-877E079652FC}"/>
              </a:ext>
            </a:extLst>
          </p:cNvPr>
          <p:cNvSpPr txBox="1"/>
          <p:nvPr/>
        </p:nvSpPr>
        <p:spPr>
          <a:xfrm>
            <a:off x="6266886" y="2141412"/>
            <a:ext cx="5742000" cy="3098573"/>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全社事業ポートフォリオにおける本事業への人材・設備・資金</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の投入方針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どのような人材を採用または配置転換により何名程度確保するか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既存・新規の設備・土地をどのように確保・活用するか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国費負担以外で、何に対してどの程度の資金を投じる予定か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lvl="1">
              <a:buSzPct val="100000"/>
            </a:pPr>
            <a:r>
              <a:rPr kumimoji="1" lang="ja-JP" altLang="en-US" sz="1400">
                <a:latin typeface="Meiryo UI" panose="020B0604030504040204" pitchFamily="50" charset="-128"/>
                <a:ea typeface="Meiryo UI" panose="020B0604030504040204" pitchFamily="50" charset="-128"/>
              </a:rPr>
              <a:t>機動的な経営資源投入、実施体制の柔軟性確保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事業の進捗や環境変化を踏まえ、事業体制や手法等の見直し、追加的な資源投入等を行う準備・体制（現場への権限委譲等）があるか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社内や部門内の経営資源に拘らず、目標達成に必要であれば、躊躇なく外部リソースを活用する用意があるか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0507C926-1F87-E12C-63F6-C23FBBD7EB7B}"/>
              </a:ext>
            </a:extLst>
          </p:cNvPr>
          <p:cNvGrpSpPr/>
          <p:nvPr/>
        </p:nvGrpSpPr>
        <p:grpSpPr>
          <a:xfrm>
            <a:off x="6269999" y="1618014"/>
            <a:ext cx="5742000" cy="288000"/>
            <a:chOff x="156000" y="1879963"/>
            <a:chExt cx="5760000" cy="288000"/>
          </a:xfrm>
        </p:grpSpPr>
        <p:sp>
          <p:nvSpPr>
            <p:cNvPr id="8" name="正方形/長方形 7">
              <a:extLst>
                <a:ext uri="{FF2B5EF4-FFF2-40B4-BE49-F238E27FC236}">
                  <a16:creationId xmlns:a16="http://schemas.microsoft.com/office/drawing/2014/main" id="{F3E2D706-7CFB-A804-ED87-DDCD623108C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経営資源の投入方針</a:t>
              </a:r>
            </a:p>
          </p:txBody>
        </p:sp>
        <p:cxnSp>
          <p:nvCxnSpPr>
            <p:cNvPr id="9" name="直線コネクタ 8">
              <a:extLst>
                <a:ext uri="{FF2B5EF4-FFF2-40B4-BE49-F238E27FC236}">
                  <a16:creationId xmlns:a16="http://schemas.microsoft.com/office/drawing/2014/main" id="{EB7E02E3-398C-DAA0-6FF4-EFE37014345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 name="Title 1">
            <a:extLst>
              <a:ext uri="{FF2B5EF4-FFF2-40B4-BE49-F238E27FC236}">
                <a16:creationId xmlns:a16="http://schemas.microsoft.com/office/drawing/2014/main" id="{5E19C6CF-C035-2B25-AD7A-0B04EF02815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 xxx</a:t>
            </a:r>
            <a:r>
              <a:rPr lang="ja-JP" altLang="en-US" sz="2000">
                <a:solidFill>
                  <a:schemeClr val="tx1">
                    <a:lumMod val="50000"/>
                    <a:lumOff val="50000"/>
                  </a:schemeClr>
                </a:solidFill>
              </a:rPr>
              <a:t>株式会社｜ （</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11" name="Title 1">
            <a:extLst>
              <a:ext uri="{FF2B5EF4-FFF2-40B4-BE49-F238E27FC236}">
                <a16:creationId xmlns:a16="http://schemas.microsoft.com/office/drawing/2014/main" id="{F27148F9-5680-D87C-4200-52814F49239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に取り組むことで、間接補助事業の円滑な推進と目標達成を目指す</a:t>
            </a:r>
            <a:endParaRPr kumimoji="1" lang="en-US" altLang="ja-JP">
              <a:solidFill>
                <a:srgbClr val="FF0000"/>
              </a:solidFill>
            </a:endParaRPr>
          </a:p>
        </p:txBody>
      </p:sp>
      <p:cxnSp>
        <p:nvCxnSpPr>
          <p:cNvPr id="12" name="直線コネクタ 11">
            <a:extLst>
              <a:ext uri="{FF2B5EF4-FFF2-40B4-BE49-F238E27FC236}">
                <a16:creationId xmlns:a16="http://schemas.microsoft.com/office/drawing/2014/main" id="{13DAD8DD-BC3F-9454-63E6-9C0CC098C9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1B06CB65-D1EB-7083-377D-802EBDF5D5E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 name="ee4pContent3">
            <a:extLst>
              <a:ext uri="{FF2B5EF4-FFF2-40B4-BE49-F238E27FC236}">
                <a16:creationId xmlns:a16="http://schemas.microsoft.com/office/drawing/2014/main" id="{3D8FEA42-F236-4785-AEA3-877E079652FC}"/>
              </a:ext>
            </a:extLst>
          </p:cNvPr>
          <p:cNvSpPr txBox="1"/>
          <p:nvPr/>
        </p:nvSpPr>
        <p:spPr>
          <a:xfrm>
            <a:off x="180001" y="2045696"/>
            <a:ext cx="5702400" cy="412060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経営者のリーダーシップ</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経営者が、社内外の幅広いステークホルダーに対して、当該事業の重要性をメッセージとして発信するか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事業のモニタリング・管理</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経営層が、事業の進め方・内容に対して適切なタイミングで指示を出すか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事業の進捗を判断するにあたり、社内外から幅広い意見を取り入れるか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生産開始、市場導入の実施を判断するために、どのような</a:t>
            </a:r>
            <a:r>
              <a:rPr kumimoji="1" lang="en-US" altLang="ja-JP" sz="1400">
                <a:latin typeface="Meiryo UI" panose="020B0604030504040204" pitchFamily="50" charset="-128"/>
                <a:ea typeface="Meiryo UI" panose="020B0604030504040204" pitchFamily="50" charset="-128"/>
              </a:rPr>
              <a:t>KPI</a:t>
            </a:r>
            <a:r>
              <a:rPr kumimoji="1" lang="ja-JP" altLang="en-US" sz="1400">
                <a:latin typeface="Meiryo UI" panose="020B0604030504040204" pitchFamily="50" charset="-128"/>
                <a:ea typeface="Meiryo UI" panose="020B0604030504040204" pitchFamily="50" charset="-128"/>
              </a:rPr>
              <a:t>・条件を予め設定しておくか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grpSp>
        <p:nvGrpSpPr>
          <p:cNvPr id="10" name="グループ化 9">
            <a:extLst>
              <a:ext uri="{FF2B5EF4-FFF2-40B4-BE49-F238E27FC236}">
                <a16:creationId xmlns:a16="http://schemas.microsoft.com/office/drawing/2014/main" id="{575F189A-5B87-F958-FB78-FEFFB2E39BFF}"/>
              </a:ext>
            </a:extLst>
          </p:cNvPr>
          <p:cNvGrpSpPr/>
          <p:nvPr/>
        </p:nvGrpSpPr>
        <p:grpSpPr>
          <a:xfrm>
            <a:off x="180000" y="1618014"/>
            <a:ext cx="5702400" cy="288000"/>
            <a:chOff x="156000" y="1879963"/>
            <a:chExt cx="5760000" cy="288000"/>
          </a:xfrm>
        </p:grpSpPr>
        <p:sp>
          <p:nvSpPr>
            <p:cNvPr id="14" name="正方形/長方形 13">
              <a:extLst>
                <a:ext uri="{FF2B5EF4-FFF2-40B4-BE49-F238E27FC236}">
                  <a16:creationId xmlns:a16="http://schemas.microsoft.com/office/drawing/2014/main" id="{228EA51C-C676-67DC-86B8-8C1C7D81E0A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経営者等による具体的な施策・活動方針</a:t>
              </a:r>
            </a:p>
          </p:txBody>
        </p:sp>
        <p:cxnSp>
          <p:nvCxnSpPr>
            <p:cNvPr id="15" name="直線コネクタ 14">
              <a:extLst>
                <a:ext uri="{FF2B5EF4-FFF2-40B4-BE49-F238E27FC236}">
                  <a16:creationId xmlns:a16="http://schemas.microsoft.com/office/drawing/2014/main" id="{1EBA22B3-FFF0-BAC6-227D-BD03C653A84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3" name="正方形/長方形 22">
            <a:extLst>
              <a:ext uri="{FF2B5EF4-FFF2-40B4-BE49-F238E27FC236}">
                <a16:creationId xmlns:a16="http://schemas.microsoft.com/office/drawing/2014/main" id="{D4CAE328-DFCA-37C5-BE7E-C9BD6DA009EA}"/>
              </a:ext>
            </a:extLst>
          </p:cNvPr>
          <p:cNvSpPr/>
          <p:nvPr/>
        </p:nvSpPr>
        <p:spPr>
          <a:xfrm>
            <a:off x="1948353" y="2493320"/>
            <a:ext cx="7868093" cy="251552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間接補助事業の円滑な推進・目標達成に向けた取組</a:t>
            </a:r>
            <a:br>
              <a:rPr lang="en-US" altLang="ja-JP" sz="1400">
                <a:solidFill>
                  <a:srgbClr val="FF0000"/>
                </a:solidFill>
                <a:highlight>
                  <a:srgbClr val="FFFF00"/>
                </a:highlight>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→「経営者等による具体的な施策・活動方針」と「経営資源の投入方針」を必ず記載すること。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そのうえで、具体的な取組内容を記載すること。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（ここで示した取組内容はあくまで例示であり、個社の事情に即して、記載内容を整理すること。）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66843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e4pContent3">
            <a:extLst>
              <a:ext uri="{FF2B5EF4-FFF2-40B4-BE49-F238E27FC236}">
                <a16:creationId xmlns:a16="http://schemas.microsoft.com/office/drawing/2014/main" id="{3D8FEA42-F236-4785-AEA3-877E079652FC}"/>
              </a:ext>
            </a:extLst>
          </p:cNvPr>
          <p:cNvSpPr txBox="1"/>
          <p:nvPr/>
        </p:nvSpPr>
        <p:spPr>
          <a:xfrm>
            <a:off x="197689" y="2251469"/>
            <a:ext cx="5166311" cy="939959"/>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a:latin typeface="Meiryo UI" panose="020B0604030504040204" pitchFamily="50" charset="-128"/>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11" name="グループ化 10">
            <a:extLst>
              <a:ext uri="{FF2B5EF4-FFF2-40B4-BE49-F238E27FC236}">
                <a16:creationId xmlns:a16="http://schemas.microsoft.com/office/drawing/2014/main" id="{EE9B264E-BC08-2DA8-CA41-485A977F9B16}"/>
              </a:ext>
            </a:extLst>
          </p:cNvPr>
          <p:cNvGrpSpPr/>
          <p:nvPr/>
        </p:nvGrpSpPr>
        <p:grpSpPr>
          <a:xfrm>
            <a:off x="180000" y="1825102"/>
            <a:ext cx="5184000" cy="288000"/>
            <a:chOff x="156000" y="1879963"/>
            <a:chExt cx="5760000" cy="288000"/>
          </a:xfrm>
        </p:grpSpPr>
        <p:sp>
          <p:nvSpPr>
            <p:cNvPr id="12" name="正方形/長方形 11">
              <a:extLst>
                <a:ext uri="{FF2B5EF4-FFF2-40B4-BE49-F238E27FC236}">
                  <a16:creationId xmlns:a16="http://schemas.microsoft.com/office/drawing/2014/main" id="{0976ABA0-22E1-8A2E-2954-8BD32D2BC5F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例：事業の継続性確保の取組</a:t>
              </a:r>
            </a:p>
          </p:txBody>
        </p:sp>
        <p:cxnSp>
          <p:nvCxnSpPr>
            <p:cNvPr id="13" name="直線コネクタ 12">
              <a:extLst>
                <a:ext uri="{FF2B5EF4-FFF2-40B4-BE49-F238E27FC236}">
                  <a16:creationId xmlns:a16="http://schemas.microsoft.com/office/drawing/2014/main" id="{EBCF88C8-9AE1-A17F-EC09-9AAE61C8F40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5192CCD1-E8B1-EF71-D4F6-4D3D81CAF0E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 xxx</a:t>
            </a:r>
            <a:r>
              <a:rPr lang="ja-JP" altLang="en-US" sz="2000">
                <a:solidFill>
                  <a:schemeClr val="tx1">
                    <a:lumMod val="50000"/>
                    <a:lumOff val="50000"/>
                  </a:schemeClr>
                </a:solidFill>
              </a:rPr>
              <a:t>株式会社｜ （</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16" name="Title 1">
            <a:extLst>
              <a:ext uri="{FF2B5EF4-FFF2-40B4-BE49-F238E27FC236}">
                <a16:creationId xmlns:a16="http://schemas.microsoft.com/office/drawing/2014/main" id="{69395A97-7F49-6ADD-7F44-8626E875E9F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に取り組むことで、間接補助事業の継続性を確保する</a:t>
            </a:r>
            <a:endParaRPr kumimoji="1" lang="en-US" altLang="ja-JP">
              <a:solidFill>
                <a:srgbClr val="FF0000"/>
              </a:solidFill>
            </a:endParaRPr>
          </a:p>
        </p:txBody>
      </p:sp>
      <p:cxnSp>
        <p:nvCxnSpPr>
          <p:cNvPr id="17" name="直線コネクタ 16">
            <a:extLst>
              <a:ext uri="{FF2B5EF4-FFF2-40B4-BE49-F238E27FC236}">
                <a16:creationId xmlns:a16="http://schemas.microsoft.com/office/drawing/2014/main" id="{6EA4884A-50F7-D821-F818-6D887EDB435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DE349B65-E790-FB8A-E253-FF5931450FC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2" name="正方形/長方形 21">
            <a:extLst>
              <a:ext uri="{FF2B5EF4-FFF2-40B4-BE49-F238E27FC236}">
                <a16:creationId xmlns:a16="http://schemas.microsoft.com/office/drawing/2014/main" id="{2CB14F80-7733-7447-1DF2-F05BBBFA12FA}"/>
              </a:ext>
            </a:extLst>
          </p:cNvPr>
          <p:cNvSpPr/>
          <p:nvPr/>
        </p:nvSpPr>
        <p:spPr>
          <a:xfrm>
            <a:off x="2161954" y="228580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間接補助事業の継続性確保に向けた取組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496979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ee4pContent3">
            <a:extLst>
              <a:ext uri="{FF2B5EF4-FFF2-40B4-BE49-F238E27FC236}">
                <a16:creationId xmlns:a16="http://schemas.microsoft.com/office/drawing/2014/main" id="{3D8FEA42-F236-4785-AEA3-877E079652FC}"/>
              </a:ext>
            </a:extLst>
          </p:cNvPr>
          <p:cNvSpPr txBox="1"/>
          <p:nvPr/>
        </p:nvSpPr>
        <p:spPr>
          <a:xfrm>
            <a:off x="6239438" y="1952815"/>
            <a:ext cx="5184000"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中長期的な企業価値向上に関する情報開示</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全社的な経営戦略を示す株主・</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家に</a:t>
            </a:r>
            <a:r>
              <a:rPr lang="ja-JP" altLang="en-US" sz="1400">
                <a:latin typeface="Meiryo UI" panose="020B0604030504040204" pitchFamily="50" charset="-128"/>
                <a:ea typeface="Meiryo UI" panose="020B0604030504040204" pitchFamily="50" charset="-128"/>
              </a:rPr>
              <a:t>統合報告書等において、どのように事業戦略・計画を明示的に位置づけるか</a:t>
            </a:r>
            <a:endParaRPr kumimoji="1"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採択された場合、本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の概要や事業の効果（社会的価値等）をリリースや</a:t>
            </a:r>
            <a:r>
              <a:rPr lang="en-US" altLang="ja-JP" sz="1400">
                <a:latin typeface="Meiryo UI" panose="020B0604030504040204" pitchFamily="50" charset="-128"/>
                <a:ea typeface="Meiryo UI" panose="020B0604030504040204" pitchFamily="50" charset="-128"/>
              </a:rPr>
              <a:t>IR</a:t>
            </a:r>
            <a:r>
              <a:rPr lang="ja-JP" altLang="en-US" sz="1400">
                <a:latin typeface="Meiryo UI" panose="020B0604030504040204" pitchFamily="50" charset="-128"/>
                <a:ea typeface="Meiryo UI" panose="020B0604030504040204" pitchFamily="50" charset="-128"/>
              </a:rPr>
              <a:t>等でどのように幅広く継続的に発信するか</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xxx</a:t>
            </a:r>
          </a:p>
          <a:p>
            <a:pPr lvl="2">
              <a:buSzPct val="100000"/>
            </a:pPr>
            <a:endParaRPr lang="en-US" altLang="ja-JP" sz="1400">
              <a:latin typeface="Meiryo UI" panose="020B0604030504040204" pitchFamily="50" charset="-128"/>
              <a:ea typeface="Meiryo UI" panose="020B0604030504040204" pitchFamily="50" charset="-128"/>
            </a:endParaRPr>
          </a:p>
          <a:p>
            <a:pPr marL="432000" lvl="2" indent="0">
              <a:buSzPct val="100000"/>
              <a:buNone/>
            </a:pPr>
            <a:endParaRPr kumimoji="1" lang="en-US" altLang="ja-JP" sz="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企業価値向上とステークホルダーとの対話</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事業戦略・計画を経営戦略に位置づけ、どのように持続的な企業価値向上につなげていくか、株主・投資家にどのような財務指標を重視し、目標として位置づけているか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当該財務指標の向上が必要と思われる場合、投資家の期待値を上げ、改善するためにどのような方策をとるのか</a:t>
            </a:r>
            <a:endParaRPr kumimoji="1"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xxx</a:t>
            </a:r>
          </a:p>
          <a:p>
            <a:pPr marL="447675" indent="-447675">
              <a:buNone/>
              <a:defRPr/>
            </a:pPr>
            <a:endParaRPr kumimoji="1" lang="en-US" altLang="ja-JP" sz="9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763624" y="1952815"/>
            <a:ext cx="5184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カーボンニュートラルに向けた全社戦略</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108000" lvl="1" indent="0">
              <a:buSzPct val="100000"/>
              <a:buNone/>
            </a:pP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経営戦略への位置づけ、事業戦略・事業計画の決議・変更</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2050</a:t>
            </a:r>
            <a:r>
              <a:rPr kumimoji="1" lang="ja-JP" altLang="en-US" sz="1400">
                <a:latin typeface="Meiryo UI" panose="020B0604030504040204" pitchFamily="50" charset="-128"/>
                <a:ea typeface="Meiryo UI" panose="020B0604030504040204" pitchFamily="50" charset="-128"/>
              </a:rPr>
              <a:t>年カーボンニュートラルの実現に向けて、本</a:t>
            </a:r>
            <a:r>
              <a:rPr kumimoji="1" lang="zh-TW" altLang="en-US" sz="1400">
                <a:latin typeface="Meiryo UI" panose="020B0604030504040204" pitchFamily="50" charset="-128"/>
                <a:ea typeface="Meiryo UI" panose="020B0604030504040204" pitchFamily="50" charset="-128"/>
              </a:rPr>
              <a:t>事業</a:t>
            </a:r>
            <a:r>
              <a:rPr kumimoji="1" lang="ja-JP" altLang="en-US" sz="1400">
                <a:latin typeface="Meiryo UI" panose="020B0604030504040204" pitchFamily="50" charset="-128"/>
                <a:ea typeface="Meiryo UI" panose="020B0604030504040204" pitchFamily="50" charset="-128"/>
              </a:rPr>
              <a:t>に関連する事業戦略又は計画を明確に経営戦略に位置づけ、取締役会で意思決定しているか。その内容を社内の関連部署に広く周知するか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事業の進捗状況や課題を取締役会等でモニタリングし、事業環境の変化等に応じて見直しを行うか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上記で決議された事業戦略・計画において、本事業が不可欠な要素として、優先度高く位置づけられるか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lang="en-US" altLang="ja-JP" sz="16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コーポレートガバナンスとの関連付け</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上記の経営戦略や事業戦略・計画が目指す成果を取締役の選任、評価、報酬等に反映させる仕組みがあるか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grpSp>
        <p:nvGrpSpPr>
          <p:cNvPr id="4" name="グループ化 3">
            <a:extLst>
              <a:ext uri="{FF2B5EF4-FFF2-40B4-BE49-F238E27FC236}">
                <a16:creationId xmlns:a16="http://schemas.microsoft.com/office/drawing/2014/main" id="{B425B3F6-323B-E752-92E5-1CAF2426A4A5}"/>
              </a:ext>
            </a:extLst>
          </p:cNvPr>
          <p:cNvGrpSpPr/>
          <p:nvPr/>
        </p:nvGrpSpPr>
        <p:grpSpPr>
          <a:xfrm>
            <a:off x="765598" y="1542581"/>
            <a:ext cx="5184000" cy="288000"/>
            <a:chOff x="156000" y="1879963"/>
            <a:chExt cx="5760000" cy="288000"/>
          </a:xfrm>
        </p:grpSpPr>
        <p:sp>
          <p:nvSpPr>
            <p:cNvPr id="7" name="正方形/長方形 6">
              <a:extLst>
                <a:ext uri="{FF2B5EF4-FFF2-40B4-BE49-F238E27FC236}">
                  <a16:creationId xmlns:a16="http://schemas.microsoft.com/office/drawing/2014/main" id="{CE01136F-18FB-465A-C0BB-9E1CCE4E7E8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（例１）取締役会等コーポレート・ガバナンスとの関係</a:t>
              </a:r>
            </a:p>
          </p:txBody>
        </p:sp>
        <p:cxnSp>
          <p:nvCxnSpPr>
            <p:cNvPr id="8" name="直線コネクタ 7">
              <a:extLst>
                <a:ext uri="{FF2B5EF4-FFF2-40B4-BE49-F238E27FC236}">
                  <a16:creationId xmlns:a16="http://schemas.microsoft.com/office/drawing/2014/main" id="{8D5E4920-165A-7ABD-2585-3F6BC870D51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E22C8A72-9A64-460B-A9A4-223D212E47A5}"/>
              </a:ext>
            </a:extLst>
          </p:cNvPr>
          <p:cNvGrpSpPr/>
          <p:nvPr/>
        </p:nvGrpSpPr>
        <p:grpSpPr>
          <a:xfrm>
            <a:off x="6239438" y="1542581"/>
            <a:ext cx="5184000" cy="288000"/>
            <a:chOff x="156000" y="1879963"/>
            <a:chExt cx="5760000" cy="288000"/>
          </a:xfrm>
        </p:grpSpPr>
        <p:sp>
          <p:nvSpPr>
            <p:cNvPr id="10" name="正方形/長方形 9">
              <a:extLst>
                <a:ext uri="{FF2B5EF4-FFF2-40B4-BE49-F238E27FC236}">
                  <a16:creationId xmlns:a16="http://schemas.microsoft.com/office/drawing/2014/main" id="{ADA4F40A-8ADC-954C-041E-67B4823C125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（例２）ステークホルダーとの対話、情報開示</a:t>
              </a:r>
            </a:p>
          </p:txBody>
        </p:sp>
        <p:cxnSp>
          <p:nvCxnSpPr>
            <p:cNvPr id="11" name="直線コネクタ 10">
              <a:extLst>
                <a:ext uri="{FF2B5EF4-FFF2-40B4-BE49-F238E27FC236}">
                  <a16:creationId xmlns:a16="http://schemas.microsoft.com/office/drawing/2014/main" id="{512324EC-DA17-FC8F-2790-60F636E051C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 name="Title 1">
            <a:extLst>
              <a:ext uri="{FF2B5EF4-FFF2-40B4-BE49-F238E27FC236}">
                <a16:creationId xmlns:a16="http://schemas.microsoft.com/office/drawing/2014/main" id="{8DAD6981-E16A-90A9-2B93-4A6EF79527E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 xxx</a:t>
            </a:r>
            <a:r>
              <a:rPr lang="ja-JP" altLang="en-US" sz="2000">
                <a:solidFill>
                  <a:schemeClr val="tx1">
                    <a:lumMod val="50000"/>
                    <a:lumOff val="50000"/>
                  </a:schemeClr>
                </a:solidFill>
              </a:rPr>
              <a:t>株式会社｜ （</a:t>
            </a:r>
            <a:r>
              <a:rPr lang="en-US" altLang="ja-JP" sz="2000">
                <a:solidFill>
                  <a:schemeClr val="tx1">
                    <a:lumMod val="50000"/>
                    <a:lumOff val="50000"/>
                  </a:schemeClr>
                </a:solidFill>
              </a:rPr>
              <a:t>ⅱ</a:t>
            </a:r>
            <a:r>
              <a:rPr lang="ja-JP" altLang="en-US" sz="2000">
                <a:solidFill>
                  <a:schemeClr val="tx1">
                    <a:lumMod val="50000"/>
                    <a:lumOff val="50000"/>
                  </a:schemeClr>
                </a:solidFill>
              </a:rPr>
              <a:t>）</a:t>
            </a:r>
          </a:p>
        </p:txBody>
      </p:sp>
      <p:sp>
        <p:nvSpPr>
          <p:cNvPr id="13" name="Title 1">
            <a:extLst>
              <a:ext uri="{FF2B5EF4-FFF2-40B4-BE49-F238E27FC236}">
                <a16:creationId xmlns:a16="http://schemas.microsoft.com/office/drawing/2014/main" id="{791E0911-91F3-0D2F-15BC-D8442E115632}"/>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に取り組むことで、中長期的な企業価値向上とステークホルダーとの対話を推進</a:t>
            </a:r>
            <a:endParaRPr kumimoji="1" lang="en-US" altLang="ja-JP">
              <a:solidFill>
                <a:srgbClr val="FF0000"/>
              </a:solidFill>
            </a:endParaRPr>
          </a:p>
        </p:txBody>
      </p:sp>
      <p:cxnSp>
        <p:nvCxnSpPr>
          <p:cNvPr id="14" name="直線コネクタ 13">
            <a:extLst>
              <a:ext uri="{FF2B5EF4-FFF2-40B4-BE49-F238E27FC236}">
                <a16:creationId xmlns:a16="http://schemas.microsoft.com/office/drawing/2014/main" id="{F6F159E4-0C5E-3039-684A-C277A8C1D63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0A826B84-D469-D01C-EC3A-E8B7FE7490E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7F4BBD01-D140-9963-B1A6-20EF1CCD2306}"/>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中長期的な企業価値向上に向けた取組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0021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CFCE16-1A67-0648-60CD-F797D1235887}"/>
            </a:ext>
          </a:extLst>
        </p:cNvPr>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23D8DBDB-7C57-A81E-6E6B-B9E9D66CFE6E}"/>
              </a:ext>
            </a:extLst>
          </p:cNvPr>
          <p:cNvGraphicFramePr>
            <a:graphicFrameLocks noChangeAspect="1"/>
          </p:cNvGraphicFramePr>
          <p:nvPr>
            <p:custDataLst>
              <p:tags r:id="rId1"/>
            </p:custDataLst>
            <p:extLst>
              <p:ext uri="{D42A27DB-BD31-4B8C-83A1-F6EECF244321}">
                <p14:modId xmlns:p14="http://schemas.microsoft.com/office/powerpoint/2010/main" val="19892323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7" name="think-cell data - do not delete" hidden="1">
                        <a:extLst>
                          <a:ext uri="{FF2B5EF4-FFF2-40B4-BE49-F238E27FC236}">
                            <a16:creationId xmlns:a16="http://schemas.microsoft.com/office/drawing/2014/main" id="{23D8DBDB-7C57-A81E-6E6B-B9E9D66CFE6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3" name="think-cell data - do not delete" hidden="1">
            <a:extLst>
              <a:ext uri="{FF2B5EF4-FFF2-40B4-BE49-F238E27FC236}">
                <a16:creationId xmlns:a16="http://schemas.microsoft.com/office/drawing/2014/main" id="{6DFF6D13-2FA1-25C9-555F-CEAC4B2E35AA}"/>
              </a:ext>
            </a:extLst>
          </p:cNvPr>
          <p:cNvGraphicFramePr>
            <a:graphicFrameLocks noChangeAspect="1"/>
          </p:cNvGraphicFramePr>
          <p:nvPr>
            <p:custDataLst>
              <p:tags r:id="rId2"/>
            </p:custDataLst>
            <p:extLst>
              <p:ext uri="{D42A27DB-BD31-4B8C-83A1-F6EECF244321}">
                <p14:modId xmlns:p14="http://schemas.microsoft.com/office/powerpoint/2010/main" val="34098954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3" name="think-cell data - do not delete" hidden="1">
                        <a:extLst>
                          <a:ext uri="{FF2B5EF4-FFF2-40B4-BE49-F238E27FC236}">
                            <a16:creationId xmlns:a16="http://schemas.microsoft.com/office/drawing/2014/main" id="{6DFF6D13-2FA1-25C9-555F-CEAC4B2E35AA}"/>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CAB07B07-F9F0-E8FA-2A0C-00A26694A68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①エ 財務の健全性</a:t>
            </a:r>
          </a:p>
        </p:txBody>
      </p:sp>
      <p:sp>
        <p:nvSpPr>
          <p:cNvPr id="9" name="正方形/長方形 8">
            <a:extLst>
              <a:ext uri="{FF2B5EF4-FFF2-40B4-BE49-F238E27FC236}">
                <a16:creationId xmlns:a16="http://schemas.microsoft.com/office/drawing/2014/main" id="{12B9ECF6-EF72-3774-A3CD-9B8805A423B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D56B05CF-3860-3912-2EB8-318A24C7CCC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全ての者において財務の健全性を有し、間接補助事業を円滑に推進することが可能である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4E7629B8-F3CC-D10B-3A97-5CE57B7A76C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8CDF3D3-7BEA-CCBC-7180-31FED0A20FDB}"/>
              </a:ext>
            </a:extLst>
          </p:cNvPr>
          <p:cNvGraphicFramePr>
            <a:graphicFrameLocks noGrp="1"/>
          </p:cNvGraphicFramePr>
          <p:nvPr>
            <p:extLst>
              <p:ext uri="{D42A27DB-BD31-4B8C-83A1-F6EECF244321}">
                <p14:modId xmlns:p14="http://schemas.microsoft.com/office/powerpoint/2010/main" val="3551533163"/>
              </p:ext>
            </p:extLst>
          </p:nvPr>
        </p:nvGraphicFramePr>
        <p:xfrm>
          <a:off x="179999" y="1551333"/>
          <a:ext cx="11856001" cy="994498"/>
        </p:xfrm>
        <a:graphic>
          <a:graphicData uri="http://schemas.openxmlformats.org/drawingml/2006/table">
            <a:tbl>
              <a:tblPr firstRow="1" bandRow="1">
                <a:tableStyleId>{5C22544A-7EE6-4342-B048-85BDC9FD1C3A}</a:tableStyleId>
              </a:tblPr>
              <a:tblGrid>
                <a:gridCol w="5720514">
                  <a:extLst>
                    <a:ext uri="{9D8B030D-6E8A-4147-A177-3AD203B41FA5}">
                      <a16:colId xmlns:a16="http://schemas.microsoft.com/office/drawing/2014/main" val="3449904519"/>
                    </a:ext>
                  </a:extLst>
                </a:gridCol>
                <a:gridCol w="6135487">
                  <a:extLst>
                    <a:ext uri="{9D8B030D-6E8A-4147-A177-3AD203B41FA5}">
                      <a16:colId xmlns:a16="http://schemas.microsoft.com/office/drawing/2014/main" val="2365904519"/>
                    </a:ext>
                  </a:extLst>
                </a:gridCol>
              </a:tblGrid>
              <a:tr h="232842">
                <a:tc>
                  <a:txBody>
                    <a:bodyPr/>
                    <a:lstStyle/>
                    <a:p>
                      <a:pPr algn="ctr"/>
                      <a:r>
                        <a:rPr kumimoji="1" lang="ja-JP" altLang="en-US" sz="1200">
                          <a:latin typeface="Meiryo UI" panose="020B0604030504040204" pitchFamily="50" charset="-128"/>
                          <a:ea typeface="Meiryo UI" panose="020B0604030504040204" pitchFamily="50" charset="-128"/>
                        </a:rPr>
                        <a:t>応募申請者名</a:t>
                      </a:r>
                    </a:p>
                  </a:txBody>
                  <a:tcPr>
                    <a:lnL w="12700" cap="flat" cmpd="sng" algn="ctr">
                      <a:solidFill>
                        <a:schemeClr val="bg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各社における財務状況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r>
                        <a:rPr kumimoji="1" lang="en-US" altLang="ja-JP" sz="1200">
                          <a:latin typeface="Meiryo UI" panose="020B0604030504040204" pitchFamily="50" charset="-128"/>
                          <a:ea typeface="Meiryo UI" panose="020B0604030504040204" pitchFamily="50" charset="-128"/>
                        </a:rPr>
                        <a:t>xxx</a:t>
                      </a:r>
                      <a:r>
                        <a:rPr kumimoji="1" lang="ja-JP" altLang="en-US" sz="1200">
                          <a:latin typeface="Meiryo UI" panose="020B0604030504040204" pitchFamily="50" charset="-128"/>
                          <a:ea typeface="Meiryo UI" panose="020B0604030504040204" pitchFamily="50" charset="-128"/>
                        </a:rPr>
                        <a:t>株式会社</a:t>
                      </a:r>
                    </a:p>
                  </a:txBody>
                  <a:tcPr anchor="ctr">
                    <a:lnL w="12700" cap="flat" cmpd="sng" algn="ctr">
                      <a:solidFill>
                        <a:schemeClr val="bg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a:latin typeface="Meiryo UI" panose="020B0604030504040204" pitchFamily="50" charset="-128"/>
                          <a:ea typeface="Meiryo UI" panose="020B0604030504040204" pitchFamily="50" charset="-128"/>
                        </a:rPr>
                        <a:t>xxx</a:t>
                      </a:r>
                      <a:r>
                        <a:rPr kumimoji="1" lang="ja-JP" altLang="en-US" sz="1200">
                          <a:latin typeface="Meiryo UI" panose="020B0604030504040204" pitchFamily="50" charset="-128"/>
                          <a:ea typeface="Meiryo UI" panose="020B0604030504040204" pitchFamily="50" charset="-128"/>
                        </a:rPr>
                        <a:t>のため、間接補助事業を円滑に推進する資金力、経営基盤を有する</a:t>
                      </a:r>
                      <a:endParaRPr kumimoji="1" lang="en-US" altLang="ja-JP" sz="12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後段参照</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bl>
          </a:graphicData>
        </a:graphic>
      </p:graphicFrame>
      <p:sp>
        <p:nvSpPr>
          <p:cNvPr id="2" name="正方形/長方形 1">
            <a:extLst>
              <a:ext uri="{FF2B5EF4-FFF2-40B4-BE49-F238E27FC236}">
                <a16:creationId xmlns:a16="http://schemas.microsoft.com/office/drawing/2014/main" id="{D536BC3B-1F6C-3E51-7863-4E5CC3590614}"/>
              </a:ext>
            </a:extLst>
          </p:cNvPr>
          <p:cNvSpPr/>
          <p:nvPr/>
        </p:nvSpPr>
        <p:spPr>
          <a:xfrm>
            <a:off x="2161954" y="2476820"/>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各社における財務状況</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→間接補助事業を円滑に推進することが可能である場合は、その理由を明記すること</a:t>
            </a:r>
            <a:endParaRPr lang="en-US" altLang="ja-JP" sz="1400">
              <a:solidFill>
                <a:srgbClr val="FF0000"/>
              </a:solidFill>
              <a:latin typeface="Meiryo UI" panose="020B0604030504040204" pitchFamily="50" charset="-128"/>
              <a:ea typeface="Meiryo UI" panose="020B0604030504040204" pitchFamily="50" charset="-128"/>
            </a:endParaRPr>
          </a:p>
          <a:p>
            <a:endParaRPr lang="en-US" altLang="ja-JP" sz="1400" u="sng">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331403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C1EA83-DCE1-A120-77A8-D47377A602FA}"/>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3B595344-3622-EE5A-EDC1-ECA77BD9B05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①エ 財務の健全性</a:t>
            </a:r>
          </a:p>
        </p:txBody>
      </p:sp>
      <p:sp>
        <p:nvSpPr>
          <p:cNvPr id="9" name="正方形/長方形 8">
            <a:extLst>
              <a:ext uri="{FF2B5EF4-FFF2-40B4-BE49-F238E27FC236}">
                <a16:creationId xmlns:a16="http://schemas.microsoft.com/office/drawing/2014/main" id="{26FFD7B0-9280-CCD7-DD86-58CDEDB76F8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530D8553-C9B5-15B0-E383-1BA4D71443D1}"/>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t>以下のとおり、間接補助事業を円滑に推進する資金力、経営基盤を有する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9BF5927A-2638-E28E-357C-D35C06A8812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E053F40D-7DD9-8D7C-D44A-7DE2EB8FF552}"/>
              </a:ext>
            </a:extLst>
          </p:cNvPr>
          <p:cNvGraphicFramePr>
            <a:graphicFrameLocks noGrp="1"/>
          </p:cNvGraphicFramePr>
          <p:nvPr>
            <p:extLst>
              <p:ext uri="{D42A27DB-BD31-4B8C-83A1-F6EECF244321}">
                <p14:modId xmlns:p14="http://schemas.microsoft.com/office/powerpoint/2010/main" val="276031580"/>
              </p:ext>
            </p:extLst>
          </p:nvPr>
        </p:nvGraphicFramePr>
        <p:xfrm>
          <a:off x="155996" y="1710794"/>
          <a:ext cx="11879997" cy="4125045"/>
        </p:xfrm>
        <a:graphic>
          <a:graphicData uri="http://schemas.openxmlformats.org/drawingml/2006/table">
            <a:tbl>
              <a:tblPr firstRow="1" bandRow="1">
                <a:tableStyleId>{5C22544A-7EE6-4342-B048-85BDC9FD1C3A}</a:tableStyleId>
              </a:tblPr>
              <a:tblGrid>
                <a:gridCol w="1779735">
                  <a:extLst>
                    <a:ext uri="{9D8B030D-6E8A-4147-A177-3AD203B41FA5}">
                      <a16:colId xmlns:a16="http://schemas.microsoft.com/office/drawing/2014/main" val="1773031078"/>
                    </a:ext>
                  </a:extLst>
                </a:gridCol>
                <a:gridCol w="1917291">
                  <a:extLst>
                    <a:ext uri="{9D8B030D-6E8A-4147-A177-3AD203B41FA5}">
                      <a16:colId xmlns:a16="http://schemas.microsoft.com/office/drawing/2014/main" val="3449904519"/>
                    </a:ext>
                  </a:extLst>
                </a:gridCol>
                <a:gridCol w="2727657">
                  <a:extLst>
                    <a:ext uri="{9D8B030D-6E8A-4147-A177-3AD203B41FA5}">
                      <a16:colId xmlns:a16="http://schemas.microsoft.com/office/drawing/2014/main" val="2365904519"/>
                    </a:ext>
                  </a:extLst>
                </a:gridCol>
                <a:gridCol w="2727657">
                  <a:extLst>
                    <a:ext uri="{9D8B030D-6E8A-4147-A177-3AD203B41FA5}">
                      <a16:colId xmlns:a16="http://schemas.microsoft.com/office/drawing/2014/main" val="1345626013"/>
                    </a:ext>
                  </a:extLst>
                </a:gridCol>
                <a:gridCol w="2727657">
                  <a:extLst>
                    <a:ext uri="{9D8B030D-6E8A-4147-A177-3AD203B41FA5}">
                      <a16:colId xmlns:a16="http://schemas.microsoft.com/office/drawing/2014/main" val="263940247"/>
                    </a:ext>
                  </a:extLst>
                </a:gridCol>
              </a:tblGrid>
              <a:tr h="275003">
                <a:tc>
                  <a:txBody>
                    <a:bodyPr/>
                    <a:lstStyle/>
                    <a:p>
                      <a:pPr algn="ctr"/>
                      <a:r>
                        <a:rPr kumimoji="1" lang="ja-JP" altLang="en-US" sz="1200">
                          <a:latin typeface="Meiryo UI" panose="020B0604030504040204" pitchFamily="50" charset="-128"/>
                          <a:ea typeface="Meiryo UI" panose="020B0604030504040204" pitchFamily="50" charset="-128"/>
                        </a:rPr>
                        <a:t>財務項目名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集計区分</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単体</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連結</a:t>
                      </a: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20xx</a:t>
                      </a:r>
                      <a:r>
                        <a:rPr kumimoji="1" lang="ja-JP" altLang="en-US" sz="1200">
                          <a:latin typeface="Meiryo UI" panose="020B0604030504040204" pitchFamily="50" charset="-128"/>
                          <a:ea typeface="Meiryo UI" panose="020B0604030504040204" pitchFamily="50" charset="-128"/>
                        </a:rPr>
                        <a:t>年</a:t>
                      </a:r>
                      <a:r>
                        <a:rPr kumimoji="1" lang="en-US" altLang="ja-JP" sz="1200">
                          <a:latin typeface="Meiryo UI" panose="020B0604030504040204" pitchFamily="50" charset="-128"/>
                          <a:ea typeface="Meiryo UI" panose="020B0604030504040204" pitchFamily="50" charset="-128"/>
                        </a:rPr>
                        <a:t>x</a:t>
                      </a:r>
                      <a:r>
                        <a:rPr kumimoji="1" lang="ja-JP" altLang="en-US" sz="1200">
                          <a:latin typeface="Meiryo UI" panose="020B0604030504040204" pitchFamily="50" charset="-128"/>
                          <a:ea typeface="Meiryo UI" panose="020B0604030504040204" pitchFamily="50" charset="-128"/>
                        </a:rPr>
                        <a:t>月期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20xx</a:t>
                      </a:r>
                      <a:r>
                        <a:rPr kumimoji="1" lang="ja-JP" altLang="en-US" sz="1200">
                          <a:latin typeface="Meiryo UI" panose="020B0604030504040204" pitchFamily="50" charset="-128"/>
                          <a:ea typeface="Meiryo UI" panose="020B0604030504040204" pitchFamily="50" charset="-128"/>
                        </a:rPr>
                        <a:t>年</a:t>
                      </a:r>
                      <a:r>
                        <a:rPr kumimoji="1" lang="en-US" altLang="ja-JP" sz="1200">
                          <a:latin typeface="Meiryo UI" panose="020B0604030504040204" pitchFamily="50" charset="-128"/>
                          <a:ea typeface="Meiryo UI" panose="020B0604030504040204" pitchFamily="50" charset="-128"/>
                        </a:rPr>
                        <a:t>x</a:t>
                      </a:r>
                      <a:r>
                        <a:rPr kumimoji="1" lang="ja-JP" altLang="en-US" sz="1200">
                          <a:latin typeface="Meiryo UI" panose="020B0604030504040204" pitchFamily="50" charset="-128"/>
                          <a:ea typeface="Meiryo UI" panose="020B0604030504040204" pitchFamily="50" charset="-128"/>
                        </a:rPr>
                        <a:t>月期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20xx</a:t>
                      </a:r>
                      <a:r>
                        <a:rPr kumimoji="1" lang="ja-JP" altLang="en-US" sz="1200">
                          <a:latin typeface="Meiryo UI" panose="020B0604030504040204" pitchFamily="50" charset="-128"/>
                          <a:ea typeface="Meiryo UI" panose="020B0604030504040204" pitchFamily="50" charset="-128"/>
                        </a:rPr>
                        <a:t>年</a:t>
                      </a:r>
                      <a:r>
                        <a:rPr kumimoji="1" lang="en-US" altLang="ja-JP" sz="1200">
                          <a:latin typeface="Meiryo UI" panose="020B0604030504040204" pitchFamily="50" charset="-128"/>
                          <a:ea typeface="Meiryo UI" panose="020B0604030504040204" pitchFamily="50" charset="-128"/>
                        </a:rPr>
                        <a:t>x</a:t>
                      </a:r>
                      <a:r>
                        <a:rPr kumimoji="1" lang="ja-JP" altLang="en-US" sz="1200">
                          <a:latin typeface="Meiryo UI" panose="020B0604030504040204" pitchFamily="50" charset="-128"/>
                          <a:ea typeface="Meiryo UI" panose="020B0604030504040204" pitchFamily="50" charset="-128"/>
                        </a:rPr>
                        <a:t>月期</a:t>
                      </a:r>
                    </a:p>
                  </a:txBody>
                  <a:tcP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extLst>
                  <a:ext uri="{0D108BD9-81ED-4DB2-BD59-A6C34878D82A}">
                    <a16:rowId xmlns:a16="http://schemas.microsoft.com/office/drawing/2014/main" val="2996951091"/>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売上高</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売上総利益</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21759417"/>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営業利益</a:t>
                      </a:r>
                      <a:endParaRPr lang="zh-CN"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47487070"/>
                  </a:ext>
                </a:extLst>
              </a:tr>
              <a:tr h="275003">
                <a:tc>
                  <a:txBody>
                    <a:bodyPr/>
                    <a:lstStyle/>
                    <a:p>
                      <a:pPr algn="ctr" fontAlgn="ctr">
                        <a:buNone/>
                      </a:pPr>
                      <a:r>
                        <a:rPr lang="zh-CN" altLang="en-US" sz="1200" b="0" i="0" u="none" strike="noStrike">
                          <a:solidFill>
                            <a:srgbClr val="000000"/>
                          </a:solidFill>
                          <a:effectLst/>
                          <a:latin typeface="Meiryo UI" panose="020B0604030504040204" pitchFamily="50" charset="-128"/>
                          <a:ea typeface="Meiryo UI" panose="020B0604030504040204" pitchFamily="50" charset="-128"/>
                        </a:rPr>
                        <a:t>税引前当期純利益</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53577126"/>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当期純利益</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純資産</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自己資本</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株主資本</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総資産</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流動資産</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90086144"/>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流動負債</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15454198"/>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有利子負債</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5939216"/>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営業キャッシュフロー</a:t>
                      </a:r>
                      <a:endParaRPr 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61908676"/>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投資キャッシュフロー</a:t>
                      </a:r>
                      <a:endParaRPr 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2283148"/>
                  </a:ext>
                </a:extLst>
              </a:tr>
            </a:tbl>
          </a:graphicData>
        </a:graphic>
      </p:graphicFrame>
      <p:sp>
        <p:nvSpPr>
          <p:cNvPr id="12" name="正方形/長方形 11">
            <a:extLst>
              <a:ext uri="{FF2B5EF4-FFF2-40B4-BE49-F238E27FC236}">
                <a16:creationId xmlns:a16="http://schemas.microsoft.com/office/drawing/2014/main" id="{D8AD4817-8347-C12A-D64D-34C3CD30483B}"/>
              </a:ext>
            </a:extLst>
          </p:cNvPr>
          <p:cNvSpPr/>
          <p:nvPr/>
        </p:nvSpPr>
        <p:spPr>
          <a:xfrm>
            <a:off x="1218000" y="2454675"/>
            <a:ext cx="9756000" cy="270000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直近</a:t>
            </a:r>
            <a:r>
              <a:rPr lang="en-US" altLang="ja-JP" sz="1400">
                <a:solidFill>
                  <a:srgbClr val="FF0000"/>
                </a:solidFill>
                <a:latin typeface="Meiryo UI" panose="020B0604030504040204" pitchFamily="50" charset="-128"/>
                <a:ea typeface="Meiryo UI" panose="020B0604030504040204" pitchFamily="50" charset="-128"/>
              </a:rPr>
              <a:t>3</a:t>
            </a:r>
            <a:r>
              <a:rPr lang="ja-JP" altLang="en-US" sz="1400">
                <a:solidFill>
                  <a:srgbClr val="FF0000"/>
                </a:solidFill>
                <a:latin typeface="Meiryo UI" panose="020B0604030504040204" pitchFamily="50" charset="-128"/>
                <a:ea typeface="Meiryo UI" panose="020B0604030504040204" pitchFamily="50" charset="-128"/>
              </a:rPr>
              <a:t>か年の財務項目</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 各項目について、以下の通り記載すること。なお、共同申請の場合は、代表事業者についてのみ記載すること。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集計区分は、可能な範囲で単体の値を記載すること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財務項目の値は小数第</a:t>
            </a:r>
            <a:r>
              <a:rPr lang="en-US" altLang="ja-JP" sz="1400">
                <a:solidFill>
                  <a:srgbClr val="FF0000"/>
                </a:solidFill>
                <a:latin typeface="Meiryo UI" panose="020B0604030504040204" pitchFamily="50" charset="-128"/>
                <a:ea typeface="Meiryo UI" panose="020B0604030504040204" pitchFamily="50" charset="-128"/>
              </a:rPr>
              <a:t>1</a:t>
            </a:r>
            <a:r>
              <a:rPr lang="ja-JP" altLang="en-US" sz="1400">
                <a:solidFill>
                  <a:srgbClr val="FF0000"/>
                </a:solidFill>
                <a:latin typeface="Meiryo UI" panose="020B0604030504040204" pitchFamily="50" charset="-128"/>
                <a:ea typeface="Meiryo UI" panose="020B0604030504040204" pitchFamily="50" charset="-128"/>
              </a:rPr>
              <a:t>位を四捨五入して整数値で記載すること。切り捨ての場合は、その旨を表下の備考欄に記載すること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営業利益などがマイナスとなった場合は、「△」などを利用せず、「</a:t>
            </a: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」を用いて数値を記載すること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有利子負債など集計を行っていない財務項目がある場合は、空白にしたうえで、その旨を備考欄に記載すること。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その他補足事項がある場合は、備考欄に記載すること</a:t>
            </a: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lang="en-US" altLang="ja-JP" sz="1400" u="sng">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835F67FE-16BE-BD36-F093-7F5CF41BDE51}"/>
              </a:ext>
            </a:extLst>
          </p:cNvPr>
          <p:cNvSpPr/>
          <p:nvPr/>
        </p:nvSpPr>
        <p:spPr bwMode="gray">
          <a:xfrm>
            <a:off x="155994" y="5898557"/>
            <a:ext cx="11880001" cy="787993"/>
          </a:xfrm>
          <a:prstGeom prst="rect">
            <a:avLst/>
          </a:prstGeom>
          <a:noFill/>
          <a:ln>
            <a:solidFill>
              <a:schemeClr val="tx1">
                <a:lumMod val="50000"/>
                <a:lumOff val="50000"/>
              </a:schemeClr>
            </a:solidFill>
            <a:prstDash val="solid"/>
          </a:ln>
        </p:spPr>
        <p:txBody>
          <a:bodyPr vert="horz" wrap="square" lIns="88641" tIns="44321" rIns="88641" bIns="44321" numCol="1" rtlCol="0" anchor="t" anchorCtr="0" compatLnSpc="1">
            <a:prstTxWarp prst="textNoShape">
              <a:avLst/>
            </a:prstTxWarp>
          </a:bodyPr>
          <a:lstStyle/>
          <a:p>
            <a:r>
              <a:rPr lang="ja-JP" altLang="en-US" sz="1200">
                <a:latin typeface="Meiryo UI" panose="020B0604030504040204" pitchFamily="50" charset="-128"/>
                <a:ea typeface="Meiryo UI" panose="020B0604030504040204" pitchFamily="50" charset="-128"/>
              </a:rPr>
              <a:t>備考）</a:t>
            </a:r>
            <a:endParaRPr lang="en-US" altLang="ja-JP" sz="1200">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FDFFDECE-5207-E603-C89D-56F46B21D97F}"/>
              </a:ext>
            </a:extLst>
          </p:cNvPr>
          <p:cNvSpPr/>
          <p:nvPr/>
        </p:nvSpPr>
        <p:spPr bwMode="gray">
          <a:xfrm>
            <a:off x="10610850" y="1452286"/>
            <a:ext cx="1425145" cy="258508"/>
          </a:xfrm>
          <a:prstGeom prst="rect">
            <a:avLst/>
          </a:prstGeom>
          <a:noFill/>
          <a:ln>
            <a:noFill/>
            <a:prstDash val="solid"/>
          </a:ln>
        </p:spPr>
        <p:txBody>
          <a:bodyPr vert="horz" wrap="square" lIns="88641" tIns="44321" rIns="88641" bIns="44321" numCol="1" rtlCol="0" anchor="t" anchorCtr="0" compatLnSpc="1">
            <a:prstTxWarp prst="textNoShape">
              <a:avLst/>
            </a:prstTxWarp>
          </a:bodyPr>
          <a:lstStyle/>
          <a:p>
            <a:pPr algn="r"/>
            <a:r>
              <a:rPr lang="ja-JP" altLang="en-US" sz="1200">
                <a:latin typeface="Meiryo UI" panose="020B0604030504040204" pitchFamily="50" charset="-128"/>
                <a:ea typeface="Meiryo UI" panose="020B0604030504040204" pitchFamily="50" charset="-128"/>
              </a:rPr>
              <a:t>（単位：百万円）</a:t>
            </a:r>
            <a:endParaRPr lang="en-US" altLang="ja-JP" sz="1200">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80C388A1-FB25-2C56-0AA7-2012D9212F35}"/>
              </a:ext>
            </a:extLst>
          </p:cNvPr>
          <p:cNvSpPr/>
          <p:nvPr/>
        </p:nvSpPr>
        <p:spPr bwMode="gray">
          <a:xfrm>
            <a:off x="155994" y="1452286"/>
            <a:ext cx="3768306" cy="258508"/>
          </a:xfrm>
          <a:prstGeom prst="rect">
            <a:avLst/>
          </a:prstGeom>
          <a:noFill/>
          <a:ln>
            <a:noFill/>
            <a:prstDash val="solid"/>
          </a:ln>
        </p:spPr>
        <p:txBody>
          <a:bodyPr vert="horz" wrap="square" lIns="88641" tIns="44321" rIns="88641" bIns="44321" numCol="1" rtlCol="0" anchor="t" anchorCtr="0" compatLnSpc="1">
            <a:prstTxWarp prst="textNoShape">
              <a:avLst/>
            </a:prstTxWarp>
          </a:bodyPr>
          <a:lstStyle/>
          <a:p>
            <a:r>
              <a:rPr lang="ja-JP" altLang="en-US" sz="1200">
                <a:latin typeface="Meiryo UI" panose="020B0604030504040204" pitchFamily="50" charset="-128"/>
                <a:ea typeface="Meiryo UI" panose="020B0604030504040204" pitchFamily="50" charset="-128"/>
              </a:rPr>
              <a:t>事業者名：</a:t>
            </a:r>
            <a:r>
              <a:rPr lang="en-US" altLang="ja-JP" sz="1200">
                <a:latin typeface="Meiryo UI" panose="020B0604030504040204" pitchFamily="50" charset="-128"/>
                <a:ea typeface="Meiryo UI" panose="020B0604030504040204" pitchFamily="50" charset="-128"/>
              </a:rPr>
              <a:t>xxx</a:t>
            </a:r>
            <a:r>
              <a:rPr lang="ja-JP" altLang="en-US" sz="1200">
                <a:latin typeface="Meiryo UI" panose="020B0604030504040204" pitchFamily="50" charset="-128"/>
                <a:ea typeface="Meiryo UI" panose="020B0604030504040204" pitchFamily="50" charset="-128"/>
              </a:rPr>
              <a:t>（</a:t>
            </a:r>
            <a:r>
              <a:rPr lang="en-US" altLang="ja-JP" sz="1200">
                <a:latin typeface="Meiryo UI" panose="020B0604030504040204" pitchFamily="50" charset="-128"/>
                <a:ea typeface="Meiryo UI" panose="020B0604030504040204" pitchFamily="50" charset="-128"/>
              </a:rPr>
              <a:t>※</a:t>
            </a:r>
            <a:r>
              <a:rPr lang="ja-JP" altLang="en-US" sz="1200">
                <a:latin typeface="Meiryo UI" panose="020B0604030504040204" pitchFamily="50" charset="-128"/>
                <a:ea typeface="Meiryo UI" panose="020B0604030504040204" pitchFamily="50" charset="-128"/>
              </a:rPr>
              <a:t>共同申請の場合は、代表事業者）</a:t>
            </a:r>
            <a:endParaRPr lang="en-US" altLang="ja-JP" sz="12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716418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4ACC7475-8868-F40B-1F06-CF79E0F7E9DE}"/>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49CDEF5C-26F9-38E3-C8ED-DAA4B5D50F1F}"/>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a:solidFill>
                  <a:prstClr val="black"/>
                </a:solidFill>
                <a:latin typeface="Meiryo UI" panose="020B0604030504040204" pitchFamily="50" charset="-128"/>
                <a:ea typeface="Meiryo UI" panose="020B0604030504040204" pitchFamily="50" charset="-128"/>
              </a:rPr>
              <a:t>②間接補助事業の実現性に関する</a:t>
            </a:r>
            <a:r>
              <a:rPr kumimoji="1" lang="ja-JP" altLang="en-US"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82687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7422F-A847-1DC6-F34D-336ABC479C91}"/>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7D893B15-ED3E-9F8B-B767-C4F2BEE5ED8B}"/>
              </a:ext>
            </a:extLst>
          </p:cNvPr>
          <p:cNvGraphicFramePr>
            <a:graphicFrameLocks noChangeAspect="1"/>
          </p:cNvGraphicFramePr>
          <p:nvPr>
            <p:custDataLst>
              <p:tags r:id="rId1"/>
            </p:custDataLst>
            <p:extLst>
              <p:ext uri="{D42A27DB-BD31-4B8C-83A1-F6EECF244321}">
                <p14:modId xmlns:p14="http://schemas.microsoft.com/office/powerpoint/2010/main" val="37613614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 name="think-cell data - do not delete" hidden="1">
                        <a:extLst>
                          <a:ext uri="{FF2B5EF4-FFF2-40B4-BE49-F238E27FC236}">
                            <a16:creationId xmlns:a16="http://schemas.microsoft.com/office/drawing/2014/main" id="{7D893B15-ED3E-9F8B-B767-C4F2BEE5ED8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39DAAEFF-EE28-4580-2341-16669A88C89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2825A08F-2C57-639C-1C4B-58299DD1A59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を目的として、</a:t>
            </a:r>
            <a:r>
              <a:rPr lang="en-US" altLang="ja-JP">
                <a:solidFill>
                  <a:schemeClr val="tx1"/>
                </a:solidFill>
              </a:rPr>
              <a:t>xx</a:t>
            </a:r>
            <a:r>
              <a:rPr lang="ja-JP" altLang="en-US">
                <a:solidFill>
                  <a:schemeClr val="tx1"/>
                </a:solidFill>
              </a:rPr>
              <a:t>を実施する。具体的には</a:t>
            </a:r>
            <a:r>
              <a:rPr lang="en-US" altLang="ja-JP">
                <a:solidFill>
                  <a:schemeClr val="tx1"/>
                </a:solidFill>
              </a:rPr>
              <a:t>xx</a:t>
            </a:r>
            <a:r>
              <a:rPr lang="ja-JP" altLang="en-US">
                <a:solidFill>
                  <a:schemeClr val="tx1"/>
                </a:solidFill>
              </a:rPr>
              <a:t>などの設備を導入する</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F3E166E9-8CC7-9897-B458-C70C72CDDEE4}"/>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D789C2E2-63D5-146B-30F5-8AAFE3A1C40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13" name="グループ化 12">
            <a:extLst>
              <a:ext uri="{FF2B5EF4-FFF2-40B4-BE49-F238E27FC236}">
                <a16:creationId xmlns:a16="http://schemas.microsoft.com/office/drawing/2014/main" id="{E363FABA-3EC2-BA6F-90C8-0B38F0CB80F6}"/>
              </a:ext>
            </a:extLst>
          </p:cNvPr>
          <p:cNvGrpSpPr/>
          <p:nvPr/>
        </p:nvGrpSpPr>
        <p:grpSpPr>
          <a:xfrm>
            <a:off x="180000" y="4197961"/>
            <a:ext cx="5702400" cy="288000"/>
            <a:chOff x="156000" y="1879963"/>
            <a:chExt cx="5760000" cy="288000"/>
          </a:xfrm>
        </p:grpSpPr>
        <p:sp>
          <p:nvSpPr>
            <p:cNvPr id="14" name="正方形/長方形 13">
              <a:extLst>
                <a:ext uri="{FF2B5EF4-FFF2-40B4-BE49-F238E27FC236}">
                  <a16:creationId xmlns:a16="http://schemas.microsoft.com/office/drawing/2014/main" id="{068B4966-839B-88CF-2589-9C6C40234F2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導入設備の系統図</a:t>
              </a:r>
            </a:p>
          </p:txBody>
        </p:sp>
        <p:cxnSp>
          <p:nvCxnSpPr>
            <p:cNvPr id="15" name="直線コネクタ 14">
              <a:extLst>
                <a:ext uri="{FF2B5EF4-FFF2-40B4-BE49-F238E27FC236}">
                  <a16:creationId xmlns:a16="http://schemas.microsoft.com/office/drawing/2014/main" id="{8528AD2B-883C-097D-1397-5FF9B191CBA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6" name="グループ化 15">
            <a:extLst>
              <a:ext uri="{FF2B5EF4-FFF2-40B4-BE49-F238E27FC236}">
                <a16:creationId xmlns:a16="http://schemas.microsoft.com/office/drawing/2014/main" id="{3D1D4808-38DF-C40C-0223-AE83FB863636}"/>
              </a:ext>
            </a:extLst>
          </p:cNvPr>
          <p:cNvGrpSpPr/>
          <p:nvPr/>
        </p:nvGrpSpPr>
        <p:grpSpPr>
          <a:xfrm>
            <a:off x="6333600" y="4197961"/>
            <a:ext cx="5702400" cy="288000"/>
            <a:chOff x="156000" y="1879963"/>
            <a:chExt cx="5760000" cy="288000"/>
          </a:xfrm>
        </p:grpSpPr>
        <p:sp>
          <p:nvSpPr>
            <p:cNvPr id="17" name="正方形/長方形 16">
              <a:extLst>
                <a:ext uri="{FF2B5EF4-FFF2-40B4-BE49-F238E27FC236}">
                  <a16:creationId xmlns:a16="http://schemas.microsoft.com/office/drawing/2014/main" id="{C79BAF92-0921-034A-E818-1D7CCD1F419D}"/>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導入設備の配置図</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8" name="直線コネクタ 17">
              <a:extLst>
                <a:ext uri="{FF2B5EF4-FFF2-40B4-BE49-F238E27FC236}">
                  <a16:creationId xmlns:a16="http://schemas.microsoft.com/office/drawing/2014/main" id="{805D7DD5-3E92-636E-82A1-0C4C88B4B15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2" name="グループ化 21">
            <a:extLst>
              <a:ext uri="{FF2B5EF4-FFF2-40B4-BE49-F238E27FC236}">
                <a16:creationId xmlns:a16="http://schemas.microsoft.com/office/drawing/2014/main" id="{13303A65-0A95-7FF7-481E-94560422AB24}"/>
              </a:ext>
            </a:extLst>
          </p:cNvPr>
          <p:cNvGrpSpPr/>
          <p:nvPr/>
        </p:nvGrpSpPr>
        <p:grpSpPr>
          <a:xfrm>
            <a:off x="180000" y="1659209"/>
            <a:ext cx="11856000" cy="288000"/>
            <a:chOff x="156000" y="1879963"/>
            <a:chExt cx="5760000" cy="288000"/>
          </a:xfrm>
        </p:grpSpPr>
        <p:sp>
          <p:nvSpPr>
            <p:cNvPr id="23" name="正方形/長方形 22">
              <a:extLst>
                <a:ext uri="{FF2B5EF4-FFF2-40B4-BE49-F238E27FC236}">
                  <a16:creationId xmlns:a16="http://schemas.microsoft.com/office/drawing/2014/main" id="{5EE706C7-51E3-7EE6-8E3E-68728C6067E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主要な導入設備とその概要</a:t>
              </a:r>
            </a:p>
          </p:txBody>
        </p:sp>
        <p:cxnSp>
          <p:nvCxnSpPr>
            <p:cNvPr id="24" name="直線コネクタ 23">
              <a:extLst>
                <a:ext uri="{FF2B5EF4-FFF2-40B4-BE49-F238E27FC236}">
                  <a16:creationId xmlns:a16="http://schemas.microsoft.com/office/drawing/2014/main" id="{3D8D7098-40E1-2632-59A2-0408F198779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正方形/長方形 11">
            <a:extLst>
              <a:ext uri="{FF2B5EF4-FFF2-40B4-BE49-F238E27FC236}">
                <a16:creationId xmlns:a16="http://schemas.microsoft.com/office/drawing/2014/main" id="{9FE05ECE-F5F6-4E47-0A8C-4A0BEC9524C5}"/>
              </a:ext>
            </a:extLst>
          </p:cNvPr>
          <p:cNvSpPr/>
          <p:nvPr/>
        </p:nvSpPr>
        <p:spPr>
          <a:xfrm>
            <a:off x="2161954" y="1992248"/>
            <a:ext cx="7868093" cy="287350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主要な導入設備とその概要・導入設備の系統図・導入設備の配置図</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→以下に注意すること。なお、頁が複数になることは妨げない。</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間接補助事業の全体像がわかるよう、主要な導入設備とその概要（主要スペック、役割、新設・改造・リプレースなどの導入方法等）を記載すること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主要な導入設備の役割関係（既存設備を含む）や事業所内における位置関係等がわかるよう、導入設備や燃料に係る系統図や配置図（簡易的な図や写真・イラスト、ポンチ絵等を想定）を記載すること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（注意事項）</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005081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FA7FF9-F01D-C74A-63DB-16E62E578E06}"/>
            </a:ext>
          </a:extLst>
        </p:cNvPr>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6420B69E-EAA3-4AFA-9C4D-967690C145AF}"/>
              </a:ext>
            </a:extLst>
          </p:cNvPr>
          <p:cNvGraphicFramePr>
            <a:graphicFrameLocks noChangeAspect="1"/>
          </p:cNvGraphicFramePr>
          <p:nvPr>
            <p:custDataLst>
              <p:tags r:id="rId1"/>
            </p:custDataLst>
            <p:extLst>
              <p:ext uri="{D42A27DB-BD31-4B8C-83A1-F6EECF244321}">
                <p14:modId xmlns:p14="http://schemas.microsoft.com/office/powerpoint/2010/main" val="42227841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2" name="think-cell data - do not delete" hidden="1">
                        <a:extLst>
                          <a:ext uri="{FF2B5EF4-FFF2-40B4-BE49-F238E27FC236}">
                            <a16:creationId xmlns:a16="http://schemas.microsoft.com/office/drawing/2014/main" id="{6420B69E-EAA3-4AFA-9C4D-967690C145A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5ABEE49F-CDE9-254E-B5AE-DA8046EDCB00}"/>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0BAB932A-D047-ADCE-9BE5-49948AD1B92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p>
          <a:p>
            <a:r>
              <a:rPr lang="en-US" altLang="ja-JP">
                <a:solidFill>
                  <a:schemeClr val="tx1"/>
                </a:solidFill>
              </a:rPr>
              <a:t>xx</a:t>
            </a:r>
            <a:r>
              <a:rPr lang="ja-JP" altLang="en-US">
                <a:solidFill>
                  <a:schemeClr val="tx1"/>
                </a:solidFill>
              </a:rPr>
              <a:t>年までに</a:t>
            </a:r>
            <a:r>
              <a:rPr lang="en-US" altLang="ja-JP">
                <a:solidFill>
                  <a:schemeClr val="tx1"/>
                </a:solidFill>
              </a:rPr>
              <a:t>xx</a:t>
            </a:r>
            <a:r>
              <a:rPr lang="ja-JP" altLang="en-US">
                <a:solidFill>
                  <a:schemeClr val="tx1"/>
                </a:solidFill>
              </a:rPr>
              <a:t>を実施、</a:t>
            </a:r>
            <a:r>
              <a:rPr lang="en-US" altLang="ja-JP">
                <a:solidFill>
                  <a:schemeClr val="tx1"/>
                </a:solidFill>
              </a:rPr>
              <a:t>xx</a:t>
            </a:r>
            <a:r>
              <a:rPr lang="ja-JP" altLang="en-US">
                <a:solidFill>
                  <a:schemeClr val="tx1"/>
                </a:solidFill>
              </a:rPr>
              <a:t>年までに</a:t>
            </a:r>
            <a:r>
              <a:rPr lang="en-US" altLang="ja-JP">
                <a:solidFill>
                  <a:schemeClr val="tx1"/>
                </a:solidFill>
              </a:rPr>
              <a:t>xx</a:t>
            </a:r>
            <a:r>
              <a:rPr lang="ja-JP" altLang="en-US">
                <a:solidFill>
                  <a:schemeClr val="tx1"/>
                </a:solidFill>
              </a:rPr>
              <a:t>を実施。</a:t>
            </a:r>
            <a:r>
              <a:rPr lang="en-US" altLang="ja-JP">
                <a:solidFill>
                  <a:schemeClr val="tx1"/>
                </a:solidFill>
              </a:rPr>
              <a:t>xx</a:t>
            </a:r>
            <a:r>
              <a:rPr lang="ja-JP" altLang="en-US">
                <a:solidFill>
                  <a:schemeClr val="tx1"/>
                </a:solidFill>
              </a:rPr>
              <a:t>年には間接補助事業の終了を目指す</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200B9D59-0142-B3FC-E658-BD8D757CFE8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44DD40B9-C6E6-0141-0D41-AC489BA897A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 name="正方形/長方形 3">
            <a:extLst>
              <a:ext uri="{FF2B5EF4-FFF2-40B4-BE49-F238E27FC236}">
                <a16:creationId xmlns:a16="http://schemas.microsoft.com/office/drawing/2014/main" id="{FBB5188D-F46A-C98F-64F2-AA64534664FF}"/>
              </a:ext>
            </a:extLst>
          </p:cNvPr>
          <p:cNvSpPr/>
          <p:nvPr/>
        </p:nvSpPr>
        <p:spPr>
          <a:xfrm>
            <a:off x="1559715" y="1909482"/>
            <a:ext cx="9072571" cy="303903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スケジュール</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→簡潔にタスク分解したうえで、間接補助事業のスケジュールの全体感を記載すること。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なお、以下に注意すること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計画における重要なマイルストンを明記すること。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設備導入、商用生産開始（</a:t>
            </a:r>
            <a:r>
              <a:rPr lang="en-US" altLang="ja-JP" sz="1400">
                <a:solidFill>
                  <a:srgbClr val="FF0000"/>
                </a:solidFill>
                <a:latin typeface="Meiryo UI" panose="020B0604030504040204" pitchFamily="50" charset="-128"/>
                <a:ea typeface="Meiryo UI" panose="020B0604030504040204" pitchFamily="50" charset="-128"/>
              </a:rPr>
              <a:t>2034</a:t>
            </a:r>
            <a:r>
              <a:rPr lang="ja-JP" altLang="en-US" sz="1400">
                <a:solidFill>
                  <a:srgbClr val="FF0000"/>
                </a:solidFill>
                <a:latin typeface="Meiryo UI" panose="020B0604030504040204" pitchFamily="50" charset="-128"/>
                <a:ea typeface="Meiryo UI" panose="020B0604030504040204" pitchFamily="50" charset="-128"/>
              </a:rPr>
              <a:t>年度目途）、（グリーン製品による）投資回収の</a:t>
            </a:r>
            <a:r>
              <a:rPr lang="en-US" altLang="ja-JP" sz="1400">
                <a:solidFill>
                  <a:srgbClr val="FF0000"/>
                </a:solidFill>
                <a:latin typeface="Meiryo UI" panose="020B0604030504040204" pitchFamily="50" charset="-128"/>
                <a:ea typeface="Meiryo UI" panose="020B0604030504040204" pitchFamily="50" charset="-128"/>
              </a:rPr>
              <a:t>3</a:t>
            </a:r>
            <a:r>
              <a:rPr lang="ja-JP" altLang="en-US" sz="1400">
                <a:solidFill>
                  <a:srgbClr val="FF0000"/>
                </a:solidFill>
                <a:latin typeface="Meiryo UI" panose="020B0604030504040204" pitchFamily="50" charset="-128"/>
                <a:ea typeface="Meiryo UI" panose="020B0604030504040204" pitchFamily="50" charset="-128"/>
              </a:rPr>
              <a:t>時点を明記すること。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261257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25" name="Rectangle 108">
            <a:extLst>
              <a:ext uri="{FF2B5EF4-FFF2-40B4-BE49-F238E27FC236}">
                <a16:creationId xmlns:a16="http://schemas.microsoft.com/office/drawing/2014/main" id="{71869300-75DD-33D5-049B-C55A2A0DA4A9}"/>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graphicFrame>
        <p:nvGraphicFramePr>
          <p:cNvPr id="3" name="Table 25">
            <a:extLst>
              <a:ext uri="{FF2B5EF4-FFF2-40B4-BE49-F238E27FC236}">
                <a16:creationId xmlns:a16="http://schemas.microsoft.com/office/drawing/2014/main" id="{FB649698-0F28-419A-C7E7-F3D1C79FE459}"/>
              </a:ext>
            </a:extLst>
          </p:cNvPr>
          <p:cNvGraphicFramePr>
            <a:graphicFrameLocks noGrp="1"/>
          </p:cNvGraphicFramePr>
          <p:nvPr>
            <p:extLst>
              <p:ext uri="{D42A27DB-BD31-4B8C-83A1-F6EECF244321}">
                <p14:modId xmlns:p14="http://schemas.microsoft.com/office/powerpoint/2010/main" val="3039007259"/>
              </p:ext>
            </p:extLst>
          </p:nvPr>
        </p:nvGraphicFramePr>
        <p:xfrm>
          <a:off x="722537" y="1979273"/>
          <a:ext cx="10746925" cy="3512820"/>
        </p:xfrm>
        <a:graphic>
          <a:graphicData uri="http://schemas.openxmlformats.org/drawingml/2006/table">
            <a:tbl>
              <a:tblPr firstRow="1" bandRow="1">
                <a:tableStyleId>{5940675A-B579-460E-94D1-54222C63F5DA}</a:tableStyleId>
              </a:tblPr>
              <a:tblGrid>
                <a:gridCol w="680769">
                  <a:extLst>
                    <a:ext uri="{9D8B030D-6E8A-4147-A177-3AD203B41FA5}">
                      <a16:colId xmlns:a16="http://schemas.microsoft.com/office/drawing/2014/main" val="2754854949"/>
                    </a:ext>
                  </a:extLst>
                </a:gridCol>
                <a:gridCol w="953077">
                  <a:extLst>
                    <a:ext uri="{9D8B030D-6E8A-4147-A177-3AD203B41FA5}">
                      <a16:colId xmlns:a16="http://schemas.microsoft.com/office/drawing/2014/main" val="108642108"/>
                    </a:ext>
                  </a:extLst>
                </a:gridCol>
                <a:gridCol w="1080000">
                  <a:extLst>
                    <a:ext uri="{9D8B030D-6E8A-4147-A177-3AD203B41FA5}">
                      <a16:colId xmlns:a16="http://schemas.microsoft.com/office/drawing/2014/main" val="1578758832"/>
                    </a:ext>
                  </a:extLst>
                </a:gridCol>
                <a:gridCol w="1089231">
                  <a:extLst>
                    <a:ext uri="{9D8B030D-6E8A-4147-A177-3AD203B41FA5}">
                      <a16:colId xmlns:a16="http://schemas.microsoft.com/office/drawing/2014/main" val="3681164895"/>
                    </a:ext>
                  </a:extLst>
                </a:gridCol>
                <a:gridCol w="578654">
                  <a:extLst>
                    <a:ext uri="{9D8B030D-6E8A-4147-A177-3AD203B41FA5}">
                      <a16:colId xmlns:a16="http://schemas.microsoft.com/office/drawing/2014/main" val="2013143228"/>
                    </a:ext>
                  </a:extLst>
                </a:gridCol>
                <a:gridCol w="578654">
                  <a:extLst>
                    <a:ext uri="{9D8B030D-6E8A-4147-A177-3AD203B41FA5}">
                      <a16:colId xmlns:a16="http://schemas.microsoft.com/office/drawing/2014/main" val="1867669983"/>
                    </a:ext>
                  </a:extLst>
                </a:gridCol>
                <a:gridCol w="578654">
                  <a:extLst>
                    <a:ext uri="{9D8B030D-6E8A-4147-A177-3AD203B41FA5}">
                      <a16:colId xmlns:a16="http://schemas.microsoft.com/office/drawing/2014/main" val="3983930382"/>
                    </a:ext>
                  </a:extLst>
                </a:gridCol>
                <a:gridCol w="578654">
                  <a:extLst>
                    <a:ext uri="{9D8B030D-6E8A-4147-A177-3AD203B41FA5}">
                      <a16:colId xmlns:a16="http://schemas.microsoft.com/office/drawing/2014/main" val="3221756989"/>
                    </a:ext>
                  </a:extLst>
                </a:gridCol>
                <a:gridCol w="578654">
                  <a:extLst>
                    <a:ext uri="{9D8B030D-6E8A-4147-A177-3AD203B41FA5}">
                      <a16:colId xmlns:a16="http://schemas.microsoft.com/office/drawing/2014/main" val="156497035"/>
                    </a:ext>
                  </a:extLst>
                </a:gridCol>
                <a:gridCol w="578654">
                  <a:extLst>
                    <a:ext uri="{9D8B030D-6E8A-4147-A177-3AD203B41FA5}">
                      <a16:colId xmlns:a16="http://schemas.microsoft.com/office/drawing/2014/main" val="3852437361"/>
                    </a:ext>
                  </a:extLst>
                </a:gridCol>
                <a:gridCol w="578654">
                  <a:extLst>
                    <a:ext uri="{9D8B030D-6E8A-4147-A177-3AD203B41FA5}">
                      <a16:colId xmlns:a16="http://schemas.microsoft.com/office/drawing/2014/main" val="474125499"/>
                    </a:ext>
                  </a:extLst>
                </a:gridCol>
                <a:gridCol w="578654">
                  <a:extLst>
                    <a:ext uri="{9D8B030D-6E8A-4147-A177-3AD203B41FA5}">
                      <a16:colId xmlns:a16="http://schemas.microsoft.com/office/drawing/2014/main" val="3194168371"/>
                    </a:ext>
                  </a:extLst>
                </a:gridCol>
                <a:gridCol w="578654">
                  <a:extLst>
                    <a:ext uri="{9D8B030D-6E8A-4147-A177-3AD203B41FA5}">
                      <a16:colId xmlns:a16="http://schemas.microsoft.com/office/drawing/2014/main" val="4023144307"/>
                    </a:ext>
                  </a:extLst>
                </a:gridCol>
                <a:gridCol w="578654">
                  <a:extLst>
                    <a:ext uri="{9D8B030D-6E8A-4147-A177-3AD203B41FA5}">
                      <a16:colId xmlns:a16="http://schemas.microsoft.com/office/drawing/2014/main" val="813031846"/>
                    </a:ext>
                  </a:extLst>
                </a:gridCol>
                <a:gridCol w="578654">
                  <a:extLst>
                    <a:ext uri="{9D8B030D-6E8A-4147-A177-3AD203B41FA5}">
                      <a16:colId xmlns:a16="http://schemas.microsoft.com/office/drawing/2014/main" val="78145945"/>
                    </a:ext>
                  </a:extLst>
                </a:gridCol>
                <a:gridCol w="578654">
                  <a:extLst>
                    <a:ext uri="{9D8B030D-6E8A-4147-A177-3AD203B41FA5}">
                      <a16:colId xmlns:a16="http://schemas.microsoft.com/office/drawing/2014/main" val="892298966"/>
                    </a:ext>
                  </a:extLst>
                </a:gridCol>
              </a:tblGrid>
              <a:tr h="135974">
                <a:tc rowSpan="2">
                  <a:txBody>
                    <a:bodyPr/>
                    <a:lstStyle/>
                    <a:p>
                      <a:pPr algn="ctr"/>
                      <a:r>
                        <a:rPr kumimoji="1" lang="ja-JP" altLang="en-US" sz="1400" b="1">
                          <a:latin typeface="Meiryo UI" panose="020B0604030504040204" pitchFamily="50" charset="-128"/>
                          <a:ea typeface="Meiryo UI" panose="020B0604030504040204" pitchFamily="50" charset="-128"/>
                        </a:rPr>
                        <a:t>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a:r>
                        <a:rPr kumimoji="1" lang="ja-JP" altLang="en-US" sz="1400" b="1">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2">
                  <a:txBody>
                    <a:bodyPr/>
                    <a:lstStyle/>
                    <a:p>
                      <a:pPr algn="ctr"/>
                      <a:r>
                        <a:rPr kumimoji="1" lang="ja-JP" altLang="en-US" sz="1400" b="1">
                          <a:solidFill>
                            <a:schemeClr val="tx1"/>
                          </a:solidFill>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071955818"/>
                  </a:ext>
                </a:extLst>
              </a:tr>
              <a:tr h="0">
                <a:tc vMerge="1">
                  <a:txBody>
                    <a:bodyPr/>
                    <a:lstStyle/>
                    <a:p>
                      <a:endParaRPr kumimoji="1" lang="ja-JP" altLang="en-US"/>
                    </a:p>
                  </a:txBody>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大区分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小区分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kumimoji="1" lang="ja-JP" altLang="en-US"/>
                    </a:p>
                  </a:txBody>
                  <a:tcPr/>
                </a:tc>
                <a:tc>
                  <a:txBody>
                    <a:bodyPr/>
                    <a:lstStyle/>
                    <a:p>
                      <a:r>
                        <a:rPr kumimoji="1" lang="en-US" altLang="ja-JP" sz="1050" b="1">
                          <a:latin typeface="Meiryo UI" panose="020B0604030504040204" pitchFamily="50" charset="-128"/>
                          <a:ea typeface="Meiryo UI" panose="020B0604030504040204" pitchFamily="50" charset="-128"/>
                        </a:rPr>
                        <a:t>2025</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2026</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2027</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2028</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2029</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2030</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2031</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2032</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2033</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2034</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2035</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2036</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63133181"/>
                  </a:ext>
                </a:extLst>
              </a:tr>
              <a:tr h="120664">
                <a:tc rowSpan="5">
                  <a:txBody>
                    <a:bodyPr/>
                    <a:lstStyle/>
                    <a:p>
                      <a:pPr algn="ctr"/>
                      <a:r>
                        <a:rPr kumimoji="1" lang="ja-JP" altLang="en-US" sz="1400">
                          <a:latin typeface="Meiryo UI" panose="020B0604030504040204" pitchFamily="50" charset="-128"/>
                          <a:ea typeface="Meiryo UI" panose="020B0604030504040204" pitchFamily="50" charset="-128"/>
                        </a:rPr>
                        <a:t>補助</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対象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生産設備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a:latin typeface="Meiryo UI" panose="020B0604030504040204" pitchFamily="50" charset="-128"/>
                          <a:ea typeface="Meiryo UI" panose="020B0604030504040204" pitchFamily="50" charset="-128"/>
                        </a:rPr>
                        <a:t>xx</a:t>
                      </a:r>
                      <a:r>
                        <a:rPr kumimoji="1" lang="ja-JP" altLang="en-US" sz="110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設備費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附帯設備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a:latin typeface="Meiryo UI" panose="020B0604030504040204" pitchFamily="50" charset="-128"/>
                          <a:ea typeface="Meiryo UI" panose="020B0604030504040204" pitchFamily="50" charset="-128"/>
                        </a:rPr>
                        <a:t>xx</a:t>
                      </a:r>
                      <a:r>
                        <a:rPr kumimoji="1" lang="ja-JP" altLang="en-US" sz="110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建物等取得費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47210">
                <a:tc rowSpan="5">
                  <a:txBody>
                    <a:bodyPr/>
                    <a:lstStyle/>
                    <a:p>
                      <a:pPr algn="ctr"/>
                      <a:r>
                        <a:rPr kumimoji="1" lang="zh-TW" altLang="en-US" sz="1400">
                          <a:latin typeface="Meiryo UI" panose="020B0604030504040204" pitchFamily="50" charset="-128"/>
                          <a:ea typeface="Meiryo UI" panose="020B0604030504040204" pitchFamily="50" charset="-128"/>
                        </a:rPr>
                        <a:t>補助</a:t>
                      </a:r>
                      <a:br>
                        <a:rPr kumimoji="1" lang="en-US" altLang="zh-TW" sz="1400">
                          <a:latin typeface="Meiryo UI" panose="020B0604030504040204" pitchFamily="50" charset="-128"/>
                          <a:ea typeface="Meiryo UI" panose="020B0604030504040204" pitchFamily="50" charset="-128"/>
                        </a:rPr>
                      </a:br>
                      <a:r>
                        <a:rPr kumimoji="1" lang="zh-TW" altLang="en-US" sz="1400">
                          <a:latin typeface="Meiryo UI" panose="020B0604030504040204" pitchFamily="50" charset="-128"/>
                          <a:ea typeface="Meiryo UI" panose="020B0604030504040204" pitchFamily="50" charset="-128"/>
                        </a:rPr>
                        <a:t>対象外</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2802461"/>
                  </a:ext>
                </a:extLst>
              </a:tr>
            </a:tbl>
          </a:graphicData>
        </a:graphic>
      </p:graphicFrame>
      <p:sp>
        <p:nvSpPr>
          <p:cNvPr id="6" name="Rectangle 108">
            <a:extLst>
              <a:ext uri="{FF2B5EF4-FFF2-40B4-BE49-F238E27FC236}">
                <a16:creationId xmlns:a16="http://schemas.microsoft.com/office/drawing/2014/main" id="{5D1BE604-A305-D8AB-A4E4-111EAF2F248E}"/>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7" name="Rectangle 108">
            <a:extLst>
              <a:ext uri="{FF2B5EF4-FFF2-40B4-BE49-F238E27FC236}">
                <a16:creationId xmlns:a16="http://schemas.microsoft.com/office/drawing/2014/main" id="{DC005F85-E196-EAE9-9EBD-CFA7E84812B5}"/>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30AAD629-A5D1-0B40-02FE-A999013C45FC}"/>
              </a:ext>
            </a:extLst>
          </p:cNvPr>
          <p:cNvSpPr/>
          <p:nvPr/>
        </p:nvSpPr>
        <p:spPr>
          <a:xfrm>
            <a:off x="796179" y="5737274"/>
            <a:ext cx="10599642" cy="828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（留意事項等）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　・</a:t>
            </a:r>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 name="Title 1">
            <a:extLst>
              <a:ext uri="{FF2B5EF4-FFF2-40B4-BE49-F238E27FC236}">
                <a16:creationId xmlns:a16="http://schemas.microsoft.com/office/drawing/2014/main" id="{598E9E3C-D2FA-F069-1818-490BA2310A2F}"/>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10" name="Title 1">
            <a:extLst>
              <a:ext uri="{FF2B5EF4-FFF2-40B4-BE49-F238E27FC236}">
                <a16:creationId xmlns:a16="http://schemas.microsoft.com/office/drawing/2014/main" id="{F71B2C88-020E-11FE-E3FB-A3CFA189A3B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a:t>
            </a:r>
            <a:r>
              <a:rPr kumimoji="1" lang="en-US" altLang="ja-JP">
                <a:solidFill>
                  <a:schemeClr val="tx1"/>
                </a:solidFill>
              </a:rPr>
              <a:t>x</a:t>
            </a:r>
            <a:r>
              <a:rPr kumimoji="1" lang="ja-JP" altLang="en-US">
                <a:solidFill>
                  <a:schemeClr val="tx1"/>
                </a:solidFill>
              </a:rPr>
              <a:t>年から</a:t>
            </a:r>
            <a:r>
              <a:rPr kumimoji="1" lang="en-US" altLang="ja-JP">
                <a:solidFill>
                  <a:schemeClr val="tx1"/>
                </a:solidFill>
              </a:rPr>
              <a:t>CN</a:t>
            </a:r>
            <a:r>
              <a:rPr kumimoji="1" lang="ja-JP" altLang="en-US">
                <a:solidFill>
                  <a:schemeClr val="tx1"/>
                </a:solidFill>
              </a:rPr>
              <a:t>燃料に移行するための</a:t>
            </a:r>
            <a:r>
              <a:rPr kumimoji="1" lang="en-US" altLang="ja-JP">
                <a:solidFill>
                  <a:schemeClr val="tx1"/>
                </a:solidFill>
              </a:rPr>
              <a:t>XX</a:t>
            </a:r>
            <a:r>
              <a:rPr kumimoji="1" lang="ja-JP" altLang="en-US">
                <a:solidFill>
                  <a:schemeClr val="tx1"/>
                </a:solidFill>
              </a:rPr>
              <a:t>の投資を行う予定</a:t>
            </a:r>
            <a:endParaRPr kumimoji="1" lang="en-US" altLang="ja-JP" strike="sngStrike">
              <a:solidFill>
                <a:schemeClr val="tx1"/>
              </a:solidFill>
            </a:endParaRPr>
          </a:p>
        </p:txBody>
      </p:sp>
      <p:cxnSp>
        <p:nvCxnSpPr>
          <p:cNvPr id="11" name="直線コネクタ 10">
            <a:extLst>
              <a:ext uri="{FF2B5EF4-FFF2-40B4-BE49-F238E27FC236}">
                <a16:creationId xmlns:a16="http://schemas.microsoft.com/office/drawing/2014/main" id="{CE11CA89-A5D7-78E6-D8B2-34AEB918EAC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AE1FFE13-3CB7-CFD5-0DCF-F7E748F8E71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矢印: 右 1">
            <a:extLst>
              <a:ext uri="{FF2B5EF4-FFF2-40B4-BE49-F238E27FC236}">
                <a16:creationId xmlns:a16="http://schemas.microsoft.com/office/drawing/2014/main" id="{50DC5D91-A9B4-9881-878B-7B7D0C743CE2}"/>
              </a:ext>
            </a:extLst>
          </p:cNvPr>
          <p:cNvSpPr/>
          <p:nvPr/>
        </p:nvSpPr>
        <p:spPr bwMode="gray">
          <a:xfrm>
            <a:off x="5708073" y="1655761"/>
            <a:ext cx="5789098" cy="272259"/>
          </a:xfrm>
          <a:prstGeom prst="rightArrow">
            <a:avLst>
              <a:gd name="adj1" fmla="val 100000"/>
              <a:gd name="adj2" fmla="val 50000"/>
            </a:avLst>
          </a:prstGeom>
          <a:solidFill>
            <a:schemeClr val="tx1">
              <a:lumMod val="50000"/>
              <a:lumOff val="50000"/>
            </a:schemeClr>
          </a:solid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400">
                <a:solidFill>
                  <a:schemeClr val="bg1"/>
                </a:solidFill>
                <a:latin typeface="Meiryo UI" panose="020B0604030504040204" pitchFamily="50" charset="-128"/>
                <a:ea typeface="Meiryo UI" panose="020B0604030504040204" pitchFamily="50" charset="-128"/>
              </a:rPr>
              <a:t>CN</a:t>
            </a:r>
            <a:r>
              <a:rPr kumimoji="0" lang="ja-JP" altLang="en-US" sz="1400">
                <a:solidFill>
                  <a:schemeClr val="bg1"/>
                </a:solidFill>
                <a:latin typeface="Meiryo UI" panose="020B0604030504040204" pitchFamily="50" charset="-128"/>
                <a:ea typeface="Meiryo UI" panose="020B0604030504040204" pitchFamily="50" charset="-128"/>
              </a:rPr>
              <a:t>移行期又は商用生産（</a:t>
            </a:r>
            <a:r>
              <a:rPr kumimoji="0" lang="en-US" altLang="ja-JP" sz="1400">
                <a:solidFill>
                  <a:schemeClr val="bg1"/>
                </a:solidFill>
                <a:latin typeface="Meiryo UI" panose="020B0604030504040204" pitchFamily="50" charset="-128"/>
                <a:ea typeface="Meiryo UI" panose="020B0604030504040204" pitchFamily="50" charset="-128"/>
              </a:rPr>
              <a:t>20xx</a:t>
            </a:r>
            <a:r>
              <a:rPr kumimoji="0" lang="ja-JP" altLang="en-US" sz="1400">
                <a:solidFill>
                  <a:schemeClr val="bg1"/>
                </a:solidFill>
                <a:latin typeface="Meiryo UI" panose="020B0604030504040204" pitchFamily="50" charset="-128"/>
                <a:ea typeface="Meiryo UI" panose="020B0604030504040204" pitchFamily="50" charset="-128"/>
              </a:rPr>
              <a:t>年度</a:t>
            </a:r>
            <a:r>
              <a:rPr kumimoji="0" lang="en-US" altLang="ja-JP" sz="1400">
                <a:solidFill>
                  <a:schemeClr val="bg1"/>
                </a:solidFill>
                <a:latin typeface="Meiryo UI" panose="020B0604030504040204" pitchFamily="50" charset="-128"/>
                <a:ea typeface="Meiryo UI" panose="020B0604030504040204" pitchFamily="50" charset="-128"/>
              </a:rPr>
              <a:t>~</a:t>
            </a:r>
            <a:r>
              <a:rPr kumimoji="0" lang="ja-JP" altLang="en-US" sz="1400">
                <a:solidFill>
                  <a:schemeClr val="bg1"/>
                </a:solidFill>
                <a:latin typeface="Meiryo UI" panose="020B0604030504040204" pitchFamily="50" charset="-128"/>
                <a:ea typeface="Meiryo UI" panose="020B0604030504040204" pitchFamily="50" charset="-128"/>
              </a:rPr>
              <a:t>）</a:t>
            </a:r>
          </a:p>
        </p:txBody>
      </p:sp>
      <p:sp>
        <p:nvSpPr>
          <p:cNvPr id="15" name="正方形/長方形 14">
            <a:extLst>
              <a:ext uri="{FF2B5EF4-FFF2-40B4-BE49-F238E27FC236}">
                <a16:creationId xmlns:a16="http://schemas.microsoft.com/office/drawing/2014/main" id="{703106FB-548E-42F4-4BE6-F3AEA7508418}"/>
              </a:ext>
            </a:extLst>
          </p:cNvPr>
          <p:cNvSpPr/>
          <p:nvPr/>
        </p:nvSpPr>
        <p:spPr>
          <a:xfrm>
            <a:off x="787658" y="2083961"/>
            <a:ext cx="10841724" cy="330344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投資的経費のみで差し支えないため、以下について全て記載すること。商用生産開始時期までの期間は最低でも記載すること。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設備名（大区分、小区分）：公募要領に示す要件に応じ記載</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対象経費：補助対象の場合は、公募要領に示す対象経費の区分に応じ記載し、補助対象外の場合は適宜記載</a:t>
            </a:r>
          </a:p>
          <a:p>
            <a:pPr lvl="1"/>
            <a:r>
              <a:rPr lang="ja-JP" altLang="en-US" sz="1400">
                <a:solidFill>
                  <a:srgbClr val="FF0000"/>
                </a:solidFill>
                <a:latin typeface="Meiryo UI" panose="020B0604030504040204" pitchFamily="50" charset="-128"/>
                <a:ea typeface="Meiryo UI" panose="020B0604030504040204" pitchFamily="50" charset="-128"/>
              </a:rPr>
              <a:t>また、以下に留意すること。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同一設備においても、対象経費ごとに分けて記載</a:t>
            </a: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留意事項等がある場合は、表外に適宜記載</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投資額が妥当であることを説明するために、本事業の計画と比較できるような、自社又は他社（国内外を問わない）において参考となる投資案件の概要や投資額、生産規模等を可能な限り例示すること（留意事項に記載する、頁を追加して図で示す等、説明の手法は問わない）。</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816922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EE234C90-D04F-9868-3260-7892448C65D5}"/>
              </a:ext>
            </a:extLst>
          </p:cNvPr>
          <p:cNvGraphicFramePr>
            <a:graphicFrameLocks noChangeAspect="1"/>
          </p:cNvGraphicFramePr>
          <p:nvPr>
            <p:custDataLst>
              <p:tags r:id="rId1"/>
            </p:custDataLst>
            <p:extLst>
              <p:ext uri="{D42A27DB-BD31-4B8C-83A1-F6EECF244321}">
                <p14:modId xmlns:p14="http://schemas.microsoft.com/office/powerpoint/2010/main" val="21635568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4" name="think-cell data - do not delete" hidden="1">
                        <a:extLst>
                          <a:ext uri="{FF2B5EF4-FFF2-40B4-BE49-F238E27FC236}">
                            <a16:creationId xmlns:a16="http://schemas.microsoft.com/office/drawing/2014/main" id="{EE234C90-D04F-9868-3260-7892448C65D5}"/>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2" name="think-cell data - do not delete" hidden="1">
            <a:extLst>
              <a:ext uri="{FF2B5EF4-FFF2-40B4-BE49-F238E27FC236}">
                <a16:creationId xmlns:a16="http://schemas.microsoft.com/office/drawing/2014/main" id="{6C279FDD-E27C-5C83-0FB7-38D9DAD52263}"/>
              </a:ext>
            </a:extLst>
          </p:cNvPr>
          <p:cNvGraphicFramePr>
            <a:graphicFrameLocks noChangeAspect="1"/>
          </p:cNvGraphicFramePr>
          <p:nvPr>
            <p:custDataLst>
              <p:tags r:id="rId2"/>
            </p:custDataLst>
            <p:extLst>
              <p:ext uri="{D42A27DB-BD31-4B8C-83A1-F6EECF244321}">
                <p14:modId xmlns:p14="http://schemas.microsoft.com/office/powerpoint/2010/main" val="12177750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2" name="think-cell data - do not delete" hidden="1">
                        <a:extLst>
                          <a:ext uri="{FF2B5EF4-FFF2-40B4-BE49-F238E27FC236}">
                            <a16:creationId xmlns:a16="http://schemas.microsoft.com/office/drawing/2014/main" id="{6C279FDD-E27C-5C83-0FB7-38D9DAD52263}"/>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3" name="Table 25">
            <a:extLst>
              <a:ext uri="{FF2B5EF4-FFF2-40B4-BE49-F238E27FC236}">
                <a16:creationId xmlns:a16="http://schemas.microsoft.com/office/drawing/2014/main" id="{67A02B84-C919-4CA6-0D48-C6CAEBF8A7CA}"/>
              </a:ext>
            </a:extLst>
          </p:cNvPr>
          <p:cNvGraphicFramePr>
            <a:graphicFrameLocks noGrp="1"/>
          </p:cNvGraphicFramePr>
          <p:nvPr>
            <p:extLst>
              <p:ext uri="{D42A27DB-BD31-4B8C-83A1-F6EECF244321}">
                <p14:modId xmlns:p14="http://schemas.microsoft.com/office/powerpoint/2010/main" val="3920505887"/>
              </p:ext>
            </p:extLst>
          </p:nvPr>
        </p:nvGraphicFramePr>
        <p:xfrm>
          <a:off x="156000" y="1452285"/>
          <a:ext cx="11879998" cy="491130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50" b="1">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50" b="1">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50" b="1">
                          <a:latin typeface="Meiryo UI" panose="020B0604030504040204" pitchFamily="50" charset="-128"/>
                          <a:ea typeface="Meiryo UI" panose="020B0604030504040204" pitchFamily="50" charset="-128"/>
                        </a:rPr>
                        <a:t>2025</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2026</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2027</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2028</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2029</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2030</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2031</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2032</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2033</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2034</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a:latin typeface="Meiryo UI" panose="020B0604030504040204" pitchFamily="50" charset="-128"/>
                          <a:ea typeface="Meiryo UI" panose="020B0604030504040204" pitchFamily="50" charset="-128"/>
                        </a:rPr>
                        <a:t>2035</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50">
                          <a:latin typeface="Meiryo UI" panose="020B0604030504040204" pitchFamily="50" charset="-128"/>
                          <a:ea typeface="Meiryo UI" panose="020B0604030504040204" pitchFamily="50" charset="-128"/>
                        </a:rPr>
                        <a:t>xx</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営業利益（</a:t>
                      </a:r>
                      <a:r>
                        <a:rPr kumimoji="1" lang="en-US" altLang="ja-JP" sz="1050">
                          <a:latin typeface="Meiryo UI" panose="020B0604030504040204" pitchFamily="50" charset="-128"/>
                          <a:ea typeface="Meiryo UI" panose="020B0604030504040204" pitchFamily="50" charset="-128"/>
                        </a:rPr>
                        <a:t>a</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70294">
                <a:tc>
                  <a:txBody>
                    <a:bodyPr/>
                    <a:lstStyle/>
                    <a:p>
                      <a:pPr algn="l"/>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減価償却費（</a:t>
                      </a:r>
                      <a:r>
                        <a:rPr kumimoji="1" lang="en-US" altLang="ja-JP" sz="1050">
                          <a:latin typeface="Meiryo UI" panose="020B0604030504040204" pitchFamily="50" charset="-128"/>
                          <a:ea typeface="Meiryo UI" panose="020B0604030504040204" pitchFamily="50" charset="-128"/>
                        </a:rPr>
                        <a:t>b</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70294">
                <a:tc>
                  <a:txBody>
                    <a:bodyPr/>
                    <a:lstStyle/>
                    <a:p>
                      <a:pPr algn="l"/>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補助事業に関する経費（</a:t>
                      </a:r>
                      <a:r>
                        <a:rPr kumimoji="1" lang="en-US" altLang="ja-JP" sz="1050">
                          <a:latin typeface="Meiryo UI" panose="020B0604030504040204" pitchFamily="50" charset="-128"/>
                          <a:ea typeface="Meiryo UI" panose="020B0604030504040204" pitchFamily="50" charset="-128"/>
                        </a:rPr>
                        <a:t>c</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70294">
                <a:tc>
                  <a:txBody>
                    <a:bodyPr/>
                    <a:lstStyle/>
                    <a:p>
                      <a:pPr algn="l"/>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補助金額（</a:t>
                      </a:r>
                      <a:r>
                        <a:rPr kumimoji="1" lang="en-US" altLang="ja-JP" sz="1050">
                          <a:latin typeface="Meiryo UI" panose="020B0604030504040204" pitchFamily="50" charset="-128"/>
                          <a:ea typeface="Meiryo UI" panose="020B0604030504040204" pitchFamily="50" charset="-128"/>
                        </a:rPr>
                        <a:t>d</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他制度による収益等</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a:t>
                      </a:r>
                      <a:r>
                        <a:rPr kumimoji="1" lang="en-US" altLang="ja-JP" sz="1050">
                          <a:latin typeface="Meiryo UI" panose="020B0604030504040204" pitchFamily="50" charset="-128"/>
                          <a:ea typeface="Meiryo UI" panose="020B0604030504040204" pitchFamily="50" charset="-128"/>
                        </a:rPr>
                        <a:t>d’</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0854640"/>
                  </a:ext>
                </a:extLst>
              </a:tr>
              <a:tr h="170294">
                <a:tc>
                  <a:txBody>
                    <a:bodyPr/>
                    <a:lstStyle/>
                    <a:p>
                      <a:pPr algn="l"/>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補助事業におけるキャッシュフロー（</a:t>
                      </a:r>
                      <a:r>
                        <a:rPr kumimoji="1" lang="en-US" altLang="ja-JP" sz="1050">
                          <a:latin typeface="Meiryo UI" panose="020B0604030504040204" pitchFamily="50" charset="-128"/>
                          <a:ea typeface="Meiryo UI" panose="020B0604030504040204" pitchFamily="50" charset="-128"/>
                        </a:rPr>
                        <a:t>e=</a:t>
                      </a:r>
                      <a:r>
                        <a:rPr kumimoji="1" lang="en-US" altLang="ja-JP" sz="1050" err="1">
                          <a:latin typeface="Meiryo UI" panose="020B0604030504040204" pitchFamily="50" charset="-128"/>
                          <a:ea typeface="Meiryo UI" panose="020B0604030504040204" pitchFamily="50" charset="-128"/>
                        </a:rPr>
                        <a:t>a+b</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6098724"/>
                  </a:ext>
                </a:extLst>
              </a:tr>
              <a:tr h="170294">
                <a:tc>
                  <a:txBody>
                    <a:bodyPr/>
                    <a:lstStyle/>
                    <a:p>
                      <a:pPr algn="l"/>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投資未回収額（</a:t>
                      </a:r>
                      <a:r>
                        <a:rPr kumimoji="1" lang="en-US" altLang="ja-JP" sz="1050">
                          <a:latin typeface="Meiryo UI" panose="020B0604030504040204" pitchFamily="50" charset="-128"/>
                          <a:ea typeface="Meiryo UI" panose="020B0604030504040204" pitchFamily="50" charset="-128"/>
                        </a:rPr>
                        <a:t>c-d-d’-e</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54989711"/>
                  </a:ext>
                </a:extLst>
              </a:tr>
              <a:tr h="170294">
                <a:tc>
                  <a:txBody>
                    <a:bodyPr/>
                    <a:lstStyle/>
                    <a:p>
                      <a:pPr algn="l"/>
                      <a:r>
                        <a:rPr kumimoji="1" lang="en-US" altLang="ja-JP" sz="1050">
                          <a:latin typeface="Meiryo UI" panose="020B0604030504040204" pitchFamily="50" charset="-128"/>
                          <a:ea typeface="Meiryo UI" panose="020B0604030504040204" pitchFamily="50" charset="-128"/>
                        </a:rPr>
                        <a:t>9</a:t>
                      </a:r>
                      <a:r>
                        <a:rPr kumimoji="1" lang="ja-JP" altLang="en-US" sz="1050">
                          <a:latin typeface="Meiryo UI" panose="020B0604030504040204" pitchFamily="50" charset="-128"/>
                          <a:ea typeface="Meiryo UI" panose="020B0604030504040204" pitchFamily="50" charset="-128"/>
                        </a:rPr>
                        <a:t>　　</a:t>
                      </a: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投資回収期間</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0">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12700" cap="flat" cmpd="sng" algn="ctr">
                      <a:solidFill>
                        <a:schemeClr val="bg1">
                          <a:lumMod val="65000"/>
                        </a:schemeClr>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43653"/>
                  </a:ext>
                </a:extLst>
              </a:tr>
            </a:tbl>
          </a:graphicData>
        </a:graphic>
      </p:graphicFrame>
      <p:sp>
        <p:nvSpPr>
          <p:cNvPr id="5" name="Title 1">
            <a:extLst>
              <a:ext uri="{FF2B5EF4-FFF2-40B4-BE49-F238E27FC236}">
                <a16:creationId xmlns:a16="http://schemas.microsoft.com/office/drawing/2014/main" id="{03F9C759-79F7-9F10-A785-33F1A9F8C23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331D2281-0D03-B683-D9C4-5DB21F2A367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投資回収</a:t>
            </a:r>
            <a:r>
              <a:rPr lang="ja-JP" altLang="en-US">
                <a:solidFill>
                  <a:schemeClr val="tx1"/>
                </a:solidFill>
              </a:rPr>
              <a:t>の目処は</a:t>
            </a:r>
            <a:r>
              <a:rPr lang="en-US" altLang="ja-JP">
                <a:solidFill>
                  <a:schemeClr val="tx1"/>
                </a:solidFill>
              </a:rPr>
              <a:t>xx</a:t>
            </a:r>
            <a:r>
              <a:rPr lang="ja-JP" altLang="en-US">
                <a:solidFill>
                  <a:schemeClr val="tx1"/>
                </a:solidFill>
              </a:rPr>
              <a:t>年を</a:t>
            </a:r>
            <a:r>
              <a:rPr kumimoji="1" lang="ja-JP" altLang="en-US">
                <a:solidFill>
                  <a:schemeClr val="tx1"/>
                </a:solidFill>
              </a:rPr>
              <a:t>想定している</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1F941253-BED3-2240-8A3E-9D7FA9BB31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7460084E-D530-6FAF-4ACF-451936E79D8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0" name="正方形/長方形 9">
            <a:extLst>
              <a:ext uri="{FF2B5EF4-FFF2-40B4-BE49-F238E27FC236}">
                <a16:creationId xmlns:a16="http://schemas.microsoft.com/office/drawing/2014/main" id="{A4B8B7BB-6529-1594-E694-912EE3B1A32D}"/>
              </a:ext>
            </a:extLst>
          </p:cNvPr>
          <p:cNvSpPr/>
          <p:nvPr/>
        </p:nvSpPr>
        <p:spPr>
          <a:xfrm>
            <a:off x="2161954" y="980547"/>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収支計画の表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→別添２から適宜転記すること。別添２作成の際は、補助対象事業の不確実性を前提とした上で、一定の仮定に基づき、</a:t>
            </a:r>
            <a:r>
              <a:rPr lang="en-US" altLang="ja-JP" sz="1400">
                <a:solidFill>
                  <a:srgbClr val="FF0000"/>
                </a:solidFill>
                <a:latin typeface="Meiryo UI" panose="020B0604030504040204" pitchFamily="50" charset="-128"/>
                <a:ea typeface="Meiryo UI" panose="020B0604030504040204" pitchFamily="50" charset="-128"/>
              </a:rPr>
              <a:t>2035</a:t>
            </a:r>
            <a:r>
              <a:rPr lang="ja-JP" altLang="en-US" sz="1400">
                <a:solidFill>
                  <a:srgbClr val="FF0000"/>
                </a:solidFill>
                <a:latin typeface="Meiryo UI" panose="020B0604030504040204" pitchFamily="50" charset="-128"/>
                <a:ea typeface="Meiryo UI" panose="020B0604030504040204" pitchFamily="50" charset="-128"/>
              </a:rPr>
              <a:t>年頃までの長期的な事業スケジュールの概要について、以下の点に留意しつつ作成すること。また、売上高達成に向けた道筋と根拠について、適宜補足すること。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売上原価・販売費・一般管理費については、固定費と変動費に分けて記載すること。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売上原価計算にあたり、他のコスト等も考慮する場合は適宜補足すること。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売上高、売上原価、売上総利益、販売費、一般管理費、営業利益までは、「①ア 基本的要件」で記載したグリーン事業（製品）別に次頁以降に記載すること（詳細は様式第３別添２を参照）。</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提案時点での数字や内容は必ずしも正確である必要はなく、対象製品の収益化・事業成長の見通し・スケジュール（当初計画）を確認するためのものである。</a:t>
            </a: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今後、業務実施期間中のモニタリングにおいて、当該情報をアップデートした上で、定期的に確認を行う予定である。</a:t>
            </a: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価値提供・収益化等については、「他制度による収益等」等として、政府・公的機関による規制・制度的措置等に関する一定の見通し（</a:t>
            </a:r>
            <a:r>
              <a:rPr lang="en-US" altLang="ja-JP" sz="1400">
                <a:solidFill>
                  <a:srgbClr val="FF0000"/>
                </a:solidFill>
                <a:latin typeface="Meiryo UI" panose="020B0604030504040204" pitchFamily="50" charset="-128"/>
                <a:ea typeface="Meiryo UI" panose="020B0604030504040204" pitchFamily="50" charset="-128"/>
              </a:rPr>
              <a:t>CO2</a:t>
            </a:r>
            <a:r>
              <a:rPr lang="ja-JP" altLang="en-US" sz="1400">
                <a:solidFill>
                  <a:srgbClr val="FF0000"/>
                </a:solidFill>
                <a:latin typeface="Meiryo UI" panose="020B0604030504040204" pitchFamily="50" charset="-128"/>
                <a:ea typeface="Meiryo UI" panose="020B0604030504040204" pitchFamily="50" charset="-128"/>
              </a:rPr>
              <a:t>価格等）に基づき記載することで差し支えない。</a:t>
            </a:r>
            <a:endParaRPr lang="en-US" altLang="ja-JP" sz="1400">
              <a:solidFill>
                <a:srgbClr val="FF0000"/>
              </a:solidFill>
              <a:latin typeface="Meiryo UI" panose="020B0604030504040204" pitchFamily="50" charset="-128"/>
              <a:ea typeface="Meiryo UI" panose="020B0604030504040204" pitchFamily="50" charset="-128"/>
            </a:endParaRPr>
          </a:p>
          <a:p>
            <a:pPr lvl="1"/>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99090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38094714-010B-D7B4-1041-7C6A1AD6CE01}"/>
              </a:ext>
            </a:extLst>
          </p:cNvPr>
          <p:cNvGraphicFramePr>
            <a:graphicFrameLocks noChangeAspect="1"/>
          </p:cNvGraphicFramePr>
          <p:nvPr>
            <p:custDataLst>
              <p:tags r:id="rId2"/>
            </p:custDataLst>
            <p:extLst>
              <p:ext uri="{D42A27DB-BD31-4B8C-83A1-F6EECF244321}">
                <p14:modId xmlns:p14="http://schemas.microsoft.com/office/powerpoint/2010/main" val="38928674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9" name="think-cell data - do not delete" hidden="1">
                        <a:extLst>
                          <a:ext uri="{FF2B5EF4-FFF2-40B4-BE49-F238E27FC236}">
                            <a16:creationId xmlns:a16="http://schemas.microsoft.com/office/drawing/2014/main" id="{38094714-010B-D7B4-1041-7C6A1AD6CE01}"/>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3" name="think-cell data - do not delete" hidden="1">
            <a:extLst>
              <a:ext uri="{FF2B5EF4-FFF2-40B4-BE49-F238E27FC236}">
                <a16:creationId xmlns:a16="http://schemas.microsoft.com/office/drawing/2014/main" id="{0F76BCEA-F693-CA1E-773A-28FDE80D0BAD}"/>
              </a:ext>
            </a:extLst>
          </p:cNvPr>
          <p:cNvGraphicFramePr>
            <a:graphicFrameLocks noChangeAspect="1"/>
          </p:cNvGraphicFramePr>
          <p:nvPr>
            <p:custDataLst>
              <p:tags r:id="rId3"/>
            </p:custDataLst>
            <p:extLst>
              <p:ext uri="{D42A27DB-BD31-4B8C-83A1-F6EECF244321}">
                <p14:modId xmlns:p14="http://schemas.microsoft.com/office/powerpoint/2010/main" val="40780496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3" name="think-cell data - do not delete" hidden="1">
                        <a:extLst>
                          <a:ext uri="{FF2B5EF4-FFF2-40B4-BE49-F238E27FC236}">
                            <a16:creationId xmlns:a16="http://schemas.microsoft.com/office/drawing/2014/main" id="{0F76BCEA-F693-CA1E-773A-28FDE80D0BAD}"/>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B0F56C7-258C-3C86-80DD-ABAF4AF7CB4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目次</a:t>
            </a:r>
          </a:p>
        </p:txBody>
      </p:sp>
      <p:sp>
        <p:nvSpPr>
          <p:cNvPr id="5" name="テキスト ボックス 4">
            <a:extLst>
              <a:ext uri="{FF2B5EF4-FFF2-40B4-BE49-F238E27FC236}">
                <a16:creationId xmlns:a16="http://schemas.microsoft.com/office/drawing/2014/main" id="{A3B18FB5-5C26-A89E-FC34-E0338884256F}"/>
              </a:ext>
            </a:extLst>
          </p:cNvPr>
          <p:cNvSpPr txBox="1"/>
          <p:nvPr/>
        </p:nvSpPr>
        <p:spPr>
          <a:xfrm>
            <a:off x="1503725" y="749394"/>
            <a:ext cx="5532074" cy="738664"/>
          </a:xfrm>
          <a:prstGeom prst="rect">
            <a:avLst/>
          </a:prstGeom>
          <a:noFill/>
        </p:spPr>
        <p:txBody>
          <a:bodyPr wrap="square" rtlCol="0">
            <a:spAutoFit/>
          </a:bodyPr>
          <a:lstStyle/>
          <a:p>
            <a:r>
              <a:rPr lang="ja-JP" altLang="en-US" sz="1400">
                <a:latin typeface="Meiryo UI" panose="020B0604030504040204" pitchFamily="50" charset="-128"/>
                <a:ea typeface="Meiryo UI" panose="020B0604030504040204" pitchFamily="50" charset="-128"/>
              </a:rPr>
              <a:t>ア</a:t>
            </a:r>
            <a:r>
              <a:rPr lang="en-US" altLang="ja-JP" sz="1400">
                <a:latin typeface="Meiryo UI" panose="020B0604030504040204" pitchFamily="50" charset="-128"/>
                <a:ea typeface="Meiryo UI" panose="020B0604030504040204" pitchFamily="50" charset="-128"/>
              </a:rPr>
              <a:t>. </a:t>
            </a:r>
            <a:r>
              <a:rPr lang="ja-JP" altLang="en-US" sz="1400">
                <a:latin typeface="Meiryo UI" panose="020B0604030504040204" pitchFamily="50" charset="-128"/>
                <a:ea typeface="Meiryo UI" panose="020B0604030504040204" pitchFamily="50" charset="-128"/>
              </a:rPr>
              <a:t>基本的要件</a:t>
            </a:r>
            <a:endParaRPr lang="en-US" altLang="ja-JP" sz="1400">
              <a:latin typeface="Meiryo UI" panose="020B0604030504040204" pitchFamily="50" charset="-128"/>
              <a:ea typeface="Meiryo UI" panose="020B0604030504040204" pitchFamily="50" charset="-128"/>
            </a:endParaRPr>
          </a:p>
          <a:p>
            <a:r>
              <a:rPr lang="ja-JP" altLang="en-US" sz="1400">
                <a:latin typeface="Meiryo UI" panose="020B0604030504040204" pitchFamily="50" charset="-128"/>
                <a:ea typeface="Meiryo UI" panose="020B0604030504040204" pitchFamily="50" charset="-128"/>
              </a:rPr>
              <a:t>イ</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 適格性</a:t>
            </a:r>
            <a:endParaRPr lang="en-US" altLang="ja-JP" sz="1400">
              <a:latin typeface="Meiryo UI" panose="020B0604030504040204" pitchFamily="50" charset="-128"/>
              <a:ea typeface="Meiryo UI" panose="020B0604030504040204" pitchFamily="50" charset="-128"/>
            </a:endParaRPr>
          </a:p>
          <a:p>
            <a:r>
              <a:rPr lang="ja-JP" altLang="en-US" sz="1400">
                <a:latin typeface="Meiryo UI" panose="020B0604030504040204" pitchFamily="50" charset="-128"/>
                <a:ea typeface="Meiryo UI" panose="020B0604030504040204" pitchFamily="50" charset="-128"/>
              </a:rPr>
              <a:t>ウ</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 経営層のコミット</a:t>
            </a:r>
            <a:endParaRPr lang="en-US" altLang="ja-JP" sz="140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6D5906EB-4B36-189A-A92A-A67C6A10D8C7}"/>
              </a:ext>
            </a:extLst>
          </p:cNvPr>
          <p:cNvSpPr/>
          <p:nvPr/>
        </p:nvSpPr>
        <p:spPr bwMode="gray">
          <a:xfrm>
            <a:off x="1189689" y="431225"/>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solidFill>
                  <a:schemeClr val="bg1"/>
                </a:solidFill>
                <a:latin typeface="Meiryo UI" panose="020B0604030504040204" pitchFamily="50" charset="-128"/>
                <a:ea typeface="Meiryo UI" panose="020B0604030504040204" pitchFamily="50" charset="-128"/>
              </a:rPr>
              <a:t>①基本的事項の審査</a:t>
            </a:r>
          </a:p>
        </p:txBody>
      </p:sp>
      <p:sp>
        <p:nvSpPr>
          <p:cNvPr id="7" name="正方形/長方形 6">
            <a:extLst>
              <a:ext uri="{FF2B5EF4-FFF2-40B4-BE49-F238E27FC236}">
                <a16:creationId xmlns:a16="http://schemas.microsoft.com/office/drawing/2014/main" id="{DAC18016-F67D-B27D-A62C-75F3F395EBAA}"/>
              </a:ext>
            </a:extLst>
          </p:cNvPr>
          <p:cNvSpPr/>
          <p:nvPr/>
        </p:nvSpPr>
        <p:spPr bwMode="gray">
          <a:xfrm>
            <a:off x="1167378" y="262723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solidFill>
                  <a:schemeClr val="bg1"/>
                </a:solidFill>
                <a:latin typeface="Meiryo UI" panose="020B0604030504040204" pitchFamily="50" charset="-128"/>
                <a:ea typeface="Meiryo UI" panose="020B0604030504040204" pitchFamily="50" charset="-128"/>
              </a:rPr>
              <a:t>③産業競争力強化への貢献に関する審査</a:t>
            </a:r>
          </a:p>
        </p:txBody>
      </p:sp>
      <p:sp>
        <p:nvSpPr>
          <p:cNvPr id="8" name="正方形/長方形 7">
            <a:extLst>
              <a:ext uri="{FF2B5EF4-FFF2-40B4-BE49-F238E27FC236}">
                <a16:creationId xmlns:a16="http://schemas.microsoft.com/office/drawing/2014/main" id="{21332DCE-4F0F-7939-D866-D9DF900D3682}"/>
              </a:ext>
            </a:extLst>
          </p:cNvPr>
          <p:cNvSpPr/>
          <p:nvPr/>
        </p:nvSpPr>
        <p:spPr bwMode="gray">
          <a:xfrm>
            <a:off x="1167378" y="3725234"/>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solidFill>
                  <a:schemeClr val="bg1"/>
                </a:solidFill>
                <a:latin typeface="Meiryo UI" panose="020B0604030504040204" pitchFamily="50" charset="-128"/>
                <a:ea typeface="Meiryo UI" panose="020B0604030504040204" pitchFamily="50" charset="-128"/>
              </a:rPr>
              <a:t>④排出削減への貢献に関する審査</a:t>
            </a:r>
          </a:p>
        </p:txBody>
      </p:sp>
      <p:sp>
        <p:nvSpPr>
          <p:cNvPr id="11" name="正方形/長方形 10">
            <a:extLst>
              <a:ext uri="{FF2B5EF4-FFF2-40B4-BE49-F238E27FC236}">
                <a16:creationId xmlns:a16="http://schemas.microsoft.com/office/drawing/2014/main" id="{F5462831-D637-8289-4DC3-DF400C6FECB8}"/>
              </a:ext>
            </a:extLst>
          </p:cNvPr>
          <p:cNvSpPr/>
          <p:nvPr/>
        </p:nvSpPr>
        <p:spPr bwMode="gray">
          <a:xfrm>
            <a:off x="1189689" y="1529228"/>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solidFill>
                  <a:schemeClr val="bg1"/>
                </a:solidFill>
                <a:latin typeface="Meiryo UI" panose="020B0604030504040204" pitchFamily="50" charset="-128"/>
                <a:ea typeface="Meiryo UI" panose="020B0604030504040204" pitchFamily="50" charset="-128"/>
              </a:rPr>
              <a:t>②間接補助事業の実現性の審査</a:t>
            </a:r>
          </a:p>
        </p:txBody>
      </p:sp>
      <p:sp>
        <p:nvSpPr>
          <p:cNvPr id="12" name="正方形/長方形 11">
            <a:extLst>
              <a:ext uri="{FF2B5EF4-FFF2-40B4-BE49-F238E27FC236}">
                <a16:creationId xmlns:a16="http://schemas.microsoft.com/office/drawing/2014/main" id="{AD5ABCEB-86A9-7447-2931-F27F71A3FC2F}"/>
              </a:ext>
            </a:extLst>
          </p:cNvPr>
          <p:cNvSpPr/>
          <p:nvPr/>
        </p:nvSpPr>
        <p:spPr bwMode="gray">
          <a:xfrm>
            <a:off x="1167378" y="5705796"/>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solidFill>
                  <a:schemeClr val="bg1"/>
                </a:solidFill>
                <a:latin typeface="Meiryo UI" panose="020B0604030504040204" pitchFamily="50" charset="-128"/>
                <a:ea typeface="Meiryo UI" panose="020B0604030504040204" pitchFamily="50" charset="-128"/>
              </a:rPr>
              <a:t>⑥人材確保に向けた取組に関する審査</a:t>
            </a:r>
          </a:p>
        </p:txBody>
      </p:sp>
      <p:sp>
        <p:nvSpPr>
          <p:cNvPr id="13" name="正方形/長方形 12">
            <a:extLst>
              <a:ext uri="{FF2B5EF4-FFF2-40B4-BE49-F238E27FC236}">
                <a16:creationId xmlns:a16="http://schemas.microsoft.com/office/drawing/2014/main" id="{0EC11CE3-961C-5EDD-0F03-92D17B47539C}"/>
              </a:ext>
            </a:extLst>
          </p:cNvPr>
          <p:cNvSpPr/>
          <p:nvPr/>
        </p:nvSpPr>
        <p:spPr bwMode="gray">
          <a:xfrm>
            <a:off x="1167377" y="4607793"/>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solidFill>
                  <a:schemeClr val="bg1"/>
                </a:solidFill>
                <a:latin typeface="Meiryo UI" panose="020B0604030504040204" pitchFamily="50" charset="-128"/>
                <a:ea typeface="Meiryo UI" panose="020B0604030504040204" pitchFamily="50" charset="-128"/>
              </a:rPr>
              <a:t>⑤民間企業のみでは投資判断が真に困難な事業であることに関する審査</a:t>
            </a:r>
          </a:p>
        </p:txBody>
      </p:sp>
      <p:sp>
        <p:nvSpPr>
          <p:cNvPr id="2" name="正方形/長方形 1">
            <a:extLst>
              <a:ext uri="{FF2B5EF4-FFF2-40B4-BE49-F238E27FC236}">
                <a16:creationId xmlns:a16="http://schemas.microsoft.com/office/drawing/2014/main" id="{13FFFD29-3F90-AC14-72FF-B9B4B4F08896}"/>
              </a:ext>
            </a:extLst>
          </p:cNvPr>
          <p:cNvSpPr/>
          <p:nvPr/>
        </p:nvSpPr>
        <p:spPr>
          <a:xfrm>
            <a:off x="5580000" y="1148316"/>
            <a:ext cx="6143832" cy="45613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chemeClr val="tx1"/>
                </a:solidFill>
                <a:latin typeface="Meiryo UI" panose="020B0604030504040204" pitchFamily="50" charset="-128"/>
                <a:ea typeface="Meiryo UI" panose="020B0604030504040204" pitchFamily="50" charset="-128"/>
              </a:rPr>
              <a:t>（注意事項）</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各ページの記載ガイドについて十分な言及がない場合は、審査において十分に評価されない可能性がありますのでご留意ください。</a:t>
            </a:r>
          </a:p>
          <a:p>
            <a:pPr marL="285750" indent="-285750">
              <a:buFont typeface="Arial" panose="020B0604020202020204" pitchFamily="34" charset="0"/>
              <a:buChar char="•"/>
            </a:pPr>
            <a:endParaRPr kumimoji="1" lang="ja-JP" altLang="en-US"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一部のページを除き、フォーマットはあくまで例示です。</a:t>
            </a:r>
            <a:br>
              <a:rPr kumimoji="1" lang="en-US" altLang="ja-JP" sz="1400">
                <a:solidFill>
                  <a:schemeClr val="tx1"/>
                </a:solidFill>
                <a:latin typeface="Meiryo UI" panose="020B0604030504040204" pitchFamily="50" charset="-128"/>
                <a:ea typeface="Meiryo UI" panose="020B0604030504040204" pitchFamily="50" charset="-128"/>
              </a:rPr>
            </a:br>
            <a:r>
              <a:rPr lang="ja-JP" altLang="en-US" sz="1400">
                <a:solidFill>
                  <a:schemeClr val="tx1"/>
                </a:solidFill>
                <a:latin typeface="Meiryo UI" panose="020B0604030504040204" pitchFamily="50" charset="-128"/>
                <a:ea typeface="Meiryo UI" panose="020B0604030504040204" pitchFamily="50" charset="-128"/>
              </a:rPr>
              <a:t>十分に内容を記載できるよう、フォーマットや分量、参考資料の添付等は調整いただいて構いません。</a:t>
            </a:r>
            <a:br>
              <a:rPr kumimoji="1" lang="ja-JP" altLang="en-US"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なお、引用データ等の記載は、その出典を明記するようお願いします。</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本実施計画のうち非開示を希望する情報・スライドはその旨を明記ください。</a:t>
            </a:r>
            <a:br>
              <a:rPr kumimoji="1" lang="ja-JP" altLang="en-US"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非開示情報と認められる情報は、経済産業省の担当者及び審査委員以外には提供しないものとし、本事業以外の目的に使用しません。</a:t>
            </a:r>
          </a:p>
          <a:p>
            <a:pPr marL="285750" indent="-285750">
              <a:buFont typeface="Arial" panose="020B0604020202020204" pitchFamily="34" charset="0"/>
              <a:buChar char="•"/>
            </a:pPr>
            <a:endParaRPr kumimoji="1" lang="ja-JP" altLang="en-US"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応募にあたっては、公募要領等を必ずご覧下さい。</a:t>
            </a:r>
            <a:br>
              <a:rPr kumimoji="1" lang="ja-JP" altLang="en-US"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審査の結果、採択され、間接補助事業を実施するには、これらの内容に同意いただくことが必要です。</a:t>
            </a:r>
          </a:p>
          <a:p>
            <a:pPr marL="285750" indent="-285750">
              <a:buFont typeface="Arial" panose="020B0604020202020204" pitchFamily="34" charset="0"/>
              <a:buChar char="•"/>
            </a:pP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18E3DACF-E899-1FE1-E9C4-9A57E3869216}"/>
              </a:ext>
            </a:extLst>
          </p:cNvPr>
          <p:cNvSpPr txBox="1"/>
          <p:nvPr/>
        </p:nvSpPr>
        <p:spPr>
          <a:xfrm>
            <a:off x="1503725" y="1847397"/>
            <a:ext cx="5532074" cy="738664"/>
          </a:xfrm>
          <a:prstGeom prst="rect">
            <a:avLst/>
          </a:prstGeom>
          <a:noFill/>
        </p:spPr>
        <p:txBody>
          <a:bodyPr wrap="square" rtlCol="0">
            <a:spAutoFit/>
          </a:bodyPr>
          <a:lstStyle/>
          <a:p>
            <a:r>
              <a:rPr lang="ja-JP" altLang="en-US" sz="1400">
                <a:latin typeface="Meiryo UI" panose="020B0604030504040204" pitchFamily="50" charset="-128"/>
                <a:ea typeface="Meiryo UI" panose="020B0604030504040204" pitchFamily="50" charset="-128"/>
              </a:rPr>
              <a:t>ア</a:t>
            </a:r>
            <a:r>
              <a:rPr lang="en-US" altLang="ja-JP" sz="1400">
                <a:latin typeface="Meiryo UI" panose="020B0604030504040204" pitchFamily="50" charset="-128"/>
                <a:ea typeface="Meiryo UI" panose="020B0604030504040204" pitchFamily="50" charset="-128"/>
              </a:rPr>
              <a:t>. </a:t>
            </a:r>
            <a:r>
              <a:rPr lang="ja-JP" altLang="en-US" sz="1400">
                <a:latin typeface="Meiryo UI" panose="020B0604030504040204" pitchFamily="50" charset="-128"/>
                <a:ea typeface="Meiryo UI" panose="020B0604030504040204" pitchFamily="50" charset="-128"/>
              </a:rPr>
              <a:t>間接補助事業の実施内容及びスケジュール</a:t>
            </a:r>
            <a:endParaRPr lang="en-US" altLang="ja-JP" sz="1400">
              <a:latin typeface="Meiryo UI" panose="020B0604030504040204" pitchFamily="50" charset="-128"/>
              <a:ea typeface="Meiryo UI" panose="020B0604030504040204" pitchFamily="50" charset="-128"/>
            </a:endParaRPr>
          </a:p>
          <a:p>
            <a:r>
              <a:rPr lang="ja-JP" altLang="en-US" sz="1400">
                <a:latin typeface="Meiryo UI" panose="020B0604030504040204" pitchFamily="50" charset="-128"/>
                <a:ea typeface="Meiryo UI" panose="020B0604030504040204" pitchFamily="50" charset="-128"/>
              </a:rPr>
              <a:t>イ</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 公正な移行に関する取組</a:t>
            </a:r>
            <a:endParaRPr lang="en-US" altLang="ja-JP" sz="1400">
              <a:latin typeface="Meiryo UI" panose="020B0604030504040204" pitchFamily="50" charset="-128"/>
              <a:ea typeface="Meiryo UI" panose="020B0604030504040204" pitchFamily="50" charset="-128"/>
            </a:endParaRPr>
          </a:p>
          <a:p>
            <a:r>
              <a:rPr lang="ja-JP" altLang="en-US" sz="1400">
                <a:latin typeface="Meiryo UI" panose="020B0604030504040204" pitchFamily="50" charset="-128"/>
                <a:ea typeface="Meiryo UI" panose="020B0604030504040204" pitchFamily="50" charset="-128"/>
              </a:rPr>
              <a:t>ウ</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 間接補助事業のリスク対応</a:t>
            </a:r>
            <a:endParaRPr lang="en-US" altLang="ja-JP" sz="1400">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FA123180-21BB-DDBE-BA7E-E5B614307EFA}"/>
              </a:ext>
            </a:extLst>
          </p:cNvPr>
          <p:cNvSpPr txBox="1"/>
          <p:nvPr/>
        </p:nvSpPr>
        <p:spPr>
          <a:xfrm>
            <a:off x="1503725" y="2945400"/>
            <a:ext cx="5532074" cy="738664"/>
          </a:xfrm>
          <a:prstGeom prst="rect">
            <a:avLst/>
          </a:prstGeom>
          <a:noFill/>
        </p:spPr>
        <p:txBody>
          <a:bodyPr wrap="square" rtlCol="0">
            <a:spAutoFit/>
          </a:bodyPr>
          <a:lstStyle/>
          <a:p>
            <a:r>
              <a:rPr lang="ja-JP" altLang="en-US" sz="1400">
                <a:latin typeface="Meiryo UI" panose="020B0604030504040204" pitchFamily="50" charset="-128"/>
                <a:ea typeface="Meiryo UI" panose="020B0604030504040204" pitchFamily="50" charset="-128"/>
              </a:rPr>
              <a:t>ア</a:t>
            </a:r>
            <a:r>
              <a:rPr lang="en-US" altLang="ja-JP" sz="1400">
                <a:latin typeface="Meiryo UI" panose="020B0604030504040204" pitchFamily="50" charset="-128"/>
                <a:ea typeface="Meiryo UI" panose="020B0604030504040204" pitchFamily="50" charset="-128"/>
              </a:rPr>
              <a:t>. </a:t>
            </a:r>
            <a:r>
              <a:rPr lang="ja-JP" altLang="en-US" sz="1400">
                <a:latin typeface="Meiryo UI" panose="020B0604030504040204" pitchFamily="50" charset="-128"/>
                <a:ea typeface="Meiryo UI" panose="020B0604030504040204" pitchFamily="50" charset="-128"/>
              </a:rPr>
              <a:t>グリーン市場獲得に向けた事業戦略</a:t>
            </a:r>
            <a:endParaRPr lang="en-US" altLang="ja-JP" sz="1400">
              <a:latin typeface="Meiryo UI" panose="020B0604030504040204" pitchFamily="50" charset="-128"/>
              <a:ea typeface="Meiryo UI" panose="020B0604030504040204" pitchFamily="50" charset="-128"/>
            </a:endParaRPr>
          </a:p>
          <a:p>
            <a:r>
              <a:rPr lang="ja-JP" altLang="en-US" sz="1400">
                <a:latin typeface="Meiryo UI" panose="020B0604030504040204" pitchFamily="50" charset="-128"/>
                <a:ea typeface="Meiryo UI" panose="020B0604030504040204" pitchFamily="50" charset="-128"/>
              </a:rPr>
              <a:t>イ</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 情報管理体制</a:t>
            </a:r>
            <a:endParaRPr lang="en-US" altLang="ja-JP" sz="1400">
              <a:latin typeface="Meiryo UI" panose="020B0604030504040204" pitchFamily="50" charset="-128"/>
              <a:ea typeface="Meiryo UI" panose="020B0604030504040204" pitchFamily="50" charset="-128"/>
            </a:endParaRPr>
          </a:p>
          <a:p>
            <a:r>
              <a:rPr lang="ja-JP" altLang="en-US" sz="1400">
                <a:latin typeface="Meiryo UI" panose="020B0604030504040204" pitchFamily="50" charset="-128"/>
                <a:ea typeface="Meiryo UI" panose="020B0604030504040204" pitchFamily="50" charset="-128"/>
              </a:rPr>
              <a:t>ウ</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 間接補助事業による経済波及効果</a:t>
            </a:r>
            <a:endParaRPr lang="en-US" altLang="ja-JP" sz="140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B85F3152-E793-50C3-401C-67319BC45276}"/>
              </a:ext>
            </a:extLst>
          </p:cNvPr>
          <p:cNvSpPr txBox="1"/>
          <p:nvPr/>
        </p:nvSpPr>
        <p:spPr>
          <a:xfrm>
            <a:off x="1503725" y="6023962"/>
            <a:ext cx="5532074" cy="738664"/>
          </a:xfrm>
          <a:prstGeom prst="rect">
            <a:avLst/>
          </a:prstGeom>
          <a:noFill/>
        </p:spPr>
        <p:txBody>
          <a:bodyPr wrap="square" rtlCol="0">
            <a:spAutoFit/>
          </a:bodyPr>
          <a:lstStyle/>
          <a:p>
            <a:r>
              <a:rPr lang="ja-JP" altLang="en-US" sz="1400">
                <a:latin typeface="Meiryo UI" panose="020B0604030504040204" pitchFamily="50" charset="-128"/>
                <a:ea typeface="Meiryo UI" panose="020B0604030504040204" pitchFamily="50" charset="-128"/>
              </a:rPr>
              <a:t>ア</a:t>
            </a:r>
            <a:r>
              <a:rPr lang="en-US" altLang="ja-JP" sz="1400">
                <a:latin typeface="Meiryo UI" panose="020B0604030504040204" pitchFamily="50" charset="-128"/>
                <a:ea typeface="Meiryo UI" panose="020B0604030504040204" pitchFamily="50" charset="-128"/>
              </a:rPr>
              <a:t>. </a:t>
            </a:r>
            <a:r>
              <a:rPr lang="ja-JP" altLang="en-US" sz="1400">
                <a:latin typeface="Meiryo UI" panose="020B0604030504040204" pitchFamily="50" charset="-128"/>
                <a:ea typeface="Meiryo UI" panose="020B0604030504040204" pitchFamily="50" charset="-128"/>
              </a:rPr>
              <a:t>人材確保に向けた取組</a:t>
            </a:r>
            <a:endParaRPr lang="en-US" altLang="ja-JP" sz="1400">
              <a:latin typeface="Meiryo UI" panose="020B0604030504040204" pitchFamily="50" charset="-128"/>
              <a:ea typeface="Meiryo UI" panose="020B0604030504040204" pitchFamily="50" charset="-128"/>
            </a:endParaRPr>
          </a:p>
          <a:p>
            <a:r>
              <a:rPr lang="ja-JP" altLang="en-US" sz="1400">
                <a:latin typeface="Meiryo UI" panose="020B0604030504040204" pitchFamily="50" charset="-128"/>
                <a:ea typeface="Meiryo UI" panose="020B0604030504040204" pitchFamily="50" charset="-128"/>
              </a:rPr>
              <a:t>イ</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 従業員の賃金引上げ計画の表明</a:t>
            </a:r>
            <a:endParaRPr lang="en-US" altLang="ja-JP" sz="1400">
              <a:latin typeface="Meiryo UI" panose="020B0604030504040204" pitchFamily="50" charset="-128"/>
              <a:ea typeface="Meiryo UI" panose="020B0604030504040204" pitchFamily="50" charset="-128"/>
            </a:endParaRPr>
          </a:p>
          <a:p>
            <a:r>
              <a:rPr lang="ja-JP" altLang="en-US" sz="1400">
                <a:latin typeface="Meiryo UI" panose="020B0604030504040204" pitchFamily="50" charset="-128"/>
                <a:ea typeface="Meiryo UI" panose="020B0604030504040204" pitchFamily="50" charset="-128"/>
              </a:rPr>
              <a:t>ウ</a:t>
            </a:r>
            <a:r>
              <a:rPr lang="en-US" altLang="ja-JP" sz="1400">
                <a:latin typeface="Meiryo UI" panose="020B0604030504040204" pitchFamily="50" charset="-128"/>
                <a:ea typeface="Meiryo UI" panose="020B0604030504040204" pitchFamily="50" charset="-128"/>
              </a:rPr>
              <a:t>. </a:t>
            </a:r>
            <a:r>
              <a:rPr lang="ja-JP" altLang="en-US" sz="1400">
                <a:latin typeface="Meiryo UI" panose="020B0604030504040204" pitchFamily="50" charset="-128"/>
                <a:ea typeface="Meiryo UI" panose="020B0604030504040204" pitchFamily="50" charset="-128"/>
              </a:rPr>
              <a:t>ワーク・ライフ・バランス等の推進</a:t>
            </a:r>
            <a:endParaRPr lang="en-US" altLang="ja-JP" sz="140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E939FCB3-38DA-1556-8D39-B51046940DF4}"/>
              </a:ext>
            </a:extLst>
          </p:cNvPr>
          <p:cNvSpPr txBox="1"/>
          <p:nvPr/>
        </p:nvSpPr>
        <p:spPr>
          <a:xfrm>
            <a:off x="1503725" y="4043403"/>
            <a:ext cx="5532074" cy="523220"/>
          </a:xfrm>
          <a:prstGeom prst="rect">
            <a:avLst/>
          </a:prstGeom>
          <a:noFill/>
        </p:spPr>
        <p:txBody>
          <a:bodyPr wrap="square" rtlCol="0">
            <a:spAutoFit/>
          </a:bodyPr>
          <a:lstStyle/>
          <a:p>
            <a:r>
              <a:rPr lang="ja-JP" altLang="en-US" sz="1400">
                <a:latin typeface="Meiryo UI" panose="020B0604030504040204" pitchFamily="50" charset="-128"/>
                <a:ea typeface="Meiryo UI" panose="020B0604030504040204" pitchFamily="50" charset="-128"/>
              </a:rPr>
              <a:t>ア</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 間接補助事業による</a:t>
            </a:r>
            <a:r>
              <a:rPr lang="en-US" altLang="ja-JP" sz="1400">
                <a:latin typeface="Meiryo UI" panose="020B0604030504040204" pitchFamily="50" charset="-128"/>
                <a:ea typeface="Meiryo UI" panose="020B0604030504040204" pitchFamily="50" charset="-128"/>
              </a:rPr>
              <a:t>CO2</a:t>
            </a:r>
            <a:r>
              <a:rPr lang="ja-JP" altLang="en-US" sz="1400">
                <a:latin typeface="Meiryo UI" panose="020B0604030504040204" pitchFamily="50" charset="-128"/>
                <a:ea typeface="Meiryo UI" panose="020B0604030504040204" pitchFamily="50" charset="-128"/>
              </a:rPr>
              <a:t>排出削減効果</a:t>
            </a:r>
            <a:endParaRPr lang="en-US" altLang="ja-JP" sz="1400">
              <a:latin typeface="Meiryo UI" panose="020B0604030504040204" pitchFamily="50" charset="-128"/>
              <a:ea typeface="Meiryo UI" panose="020B0604030504040204" pitchFamily="50" charset="-128"/>
            </a:endParaRPr>
          </a:p>
          <a:p>
            <a:r>
              <a:rPr lang="ja-JP" altLang="en-US" sz="1400">
                <a:latin typeface="Meiryo UI" panose="020B0604030504040204" pitchFamily="50" charset="-128"/>
                <a:ea typeface="Meiryo UI" panose="020B0604030504040204" pitchFamily="50" charset="-128"/>
              </a:rPr>
              <a:t>イ</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 ＧＸ製品・サービスの社会実装への貢献</a:t>
            </a:r>
            <a:endParaRPr lang="en-US" altLang="ja-JP" sz="140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795F660E-5D73-0B4F-A77F-5CA8D63B2897}"/>
              </a:ext>
            </a:extLst>
          </p:cNvPr>
          <p:cNvSpPr txBox="1"/>
          <p:nvPr/>
        </p:nvSpPr>
        <p:spPr>
          <a:xfrm>
            <a:off x="1503725" y="4925962"/>
            <a:ext cx="5532074" cy="738664"/>
          </a:xfrm>
          <a:prstGeom prst="rect">
            <a:avLst/>
          </a:prstGeom>
          <a:noFill/>
        </p:spPr>
        <p:txBody>
          <a:bodyPr wrap="square" rtlCol="0">
            <a:spAutoFit/>
          </a:bodyPr>
          <a:lstStyle/>
          <a:p>
            <a:r>
              <a:rPr lang="ja-JP" altLang="en-US" sz="1400">
                <a:latin typeface="Meiryo UI" panose="020B0604030504040204" pitchFamily="50" charset="-128"/>
                <a:ea typeface="Meiryo UI" panose="020B0604030504040204" pitchFamily="50" charset="-128"/>
              </a:rPr>
              <a:t>ア</a:t>
            </a:r>
            <a:r>
              <a:rPr lang="en-US" altLang="ja-JP" sz="1400">
                <a:latin typeface="Meiryo UI" panose="020B0604030504040204" pitchFamily="50" charset="-128"/>
                <a:ea typeface="Meiryo UI" panose="020B0604030504040204" pitchFamily="50" charset="-128"/>
              </a:rPr>
              <a:t>. </a:t>
            </a:r>
            <a:r>
              <a:rPr lang="ja-JP" altLang="en-US" sz="1400">
                <a:latin typeface="Meiryo UI" panose="020B0604030504040204" pitchFamily="50" charset="-128"/>
                <a:ea typeface="Meiryo UI" panose="020B0604030504040204" pitchFamily="50" charset="-128"/>
              </a:rPr>
              <a:t>経済的基準</a:t>
            </a:r>
            <a:endParaRPr lang="en-US" altLang="ja-JP" sz="1400">
              <a:latin typeface="Meiryo UI" panose="020B0604030504040204" pitchFamily="50" charset="-128"/>
              <a:ea typeface="Meiryo UI" panose="020B0604030504040204" pitchFamily="50" charset="-128"/>
            </a:endParaRPr>
          </a:p>
          <a:p>
            <a:r>
              <a:rPr lang="ja-JP" altLang="en-US" sz="1400">
                <a:latin typeface="Meiryo UI" panose="020B0604030504040204" pitchFamily="50" charset="-128"/>
                <a:ea typeface="Meiryo UI" panose="020B0604030504040204" pitchFamily="50" charset="-128"/>
              </a:rPr>
              <a:t>イ</a:t>
            </a:r>
            <a:r>
              <a:rPr lang="en-US" altLang="ja-JP" sz="1400">
                <a:latin typeface="Meiryo UI" panose="020B0604030504040204" pitchFamily="50" charset="-128"/>
                <a:ea typeface="Meiryo UI" panose="020B0604030504040204" pitchFamily="50" charset="-128"/>
              </a:rPr>
              <a:t>. </a:t>
            </a:r>
            <a:r>
              <a:rPr lang="ja-JP" altLang="en-US" sz="1400">
                <a:latin typeface="Meiryo UI" panose="020B0604030504040204" pitchFamily="50" charset="-128"/>
                <a:ea typeface="Meiryo UI" panose="020B0604030504040204" pitchFamily="50" charset="-128"/>
              </a:rPr>
              <a:t>技術的基準</a:t>
            </a:r>
            <a:endParaRPr lang="en-US" altLang="ja-JP" sz="1400">
              <a:latin typeface="Meiryo UI" panose="020B0604030504040204" pitchFamily="50" charset="-128"/>
              <a:ea typeface="Meiryo UI" panose="020B0604030504040204" pitchFamily="50" charset="-128"/>
            </a:endParaRPr>
          </a:p>
          <a:p>
            <a:r>
              <a:rPr lang="ja-JP" altLang="en-US" sz="1400">
                <a:latin typeface="Meiryo UI" panose="020B0604030504040204" pitchFamily="50" charset="-128"/>
                <a:ea typeface="Meiryo UI" panose="020B0604030504040204" pitchFamily="50" charset="-128"/>
              </a:rPr>
              <a:t>ウ</a:t>
            </a:r>
            <a:r>
              <a:rPr lang="en-US" altLang="ja-JP" sz="1400">
                <a:latin typeface="Meiryo UI" panose="020B0604030504040204" pitchFamily="50" charset="-128"/>
                <a:ea typeface="Meiryo UI" panose="020B0604030504040204" pitchFamily="50" charset="-128"/>
              </a:rPr>
              <a:t>. </a:t>
            </a:r>
            <a:r>
              <a:rPr lang="ja-JP" altLang="en-US" sz="1400">
                <a:latin typeface="Meiryo UI" panose="020B0604030504040204" pitchFamily="50" charset="-128"/>
                <a:ea typeface="Meiryo UI" panose="020B0604030504040204" pitchFamily="50" charset="-128"/>
              </a:rPr>
              <a:t>その他定性的基準</a:t>
            </a:r>
            <a:endParaRPr lang="en-US" altLang="ja-JP" sz="1400">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711822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BA320-E9FB-FCAE-3316-9BDCBB45787F}"/>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6AE8694C-67D2-BADA-6E92-39DEB6B081DC}"/>
              </a:ext>
            </a:extLst>
          </p:cNvPr>
          <p:cNvGraphicFramePr>
            <a:graphicFrameLocks noChangeAspect="1"/>
          </p:cNvGraphicFramePr>
          <p:nvPr>
            <p:custDataLst>
              <p:tags r:id="rId1"/>
            </p:custDataLst>
            <p:extLst>
              <p:ext uri="{D42A27DB-BD31-4B8C-83A1-F6EECF244321}">
                <p14:modId xmlns:p14="http://schemas.microsoft.com/office/powerpoint/2010/main" val="33456763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 name="think-cell data - do not delete" hidden="1">
                        <a:extLst>
                          <a:ext uri="{FF2B5EF4-FFF2-40B4-BE49-F238E27FC236}">
                            <a16:creationId xmlns:a16="http://schemas.microsoft.com/office/drawing/2014/main" id="{6AE8694C-67D2-BADA-6E92-39DEB6B081D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Title 1">
            <a:extLst>
              <a:ext uri="{FF2B5EF4-FFF2-40B4-BE49-F238E27FC236}">
                <a16:creationId xmlns:a16="http://schemas.microsoft.com/office/drawing/2014/main" id="{A2667CD7-F9A3-6BC9-6505-CBBD150850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8B02A431-157D-123F-1BE7-D1748EAD800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（参考）</a:t>
            </a:r>
            <a:r>
              <a:rPr kumimoji="1" lang="en-US" altLang="ja-JP">
                <a:solidFill>
                  <a:schemeClr val="tx1"/>
                </a:solidFill>
              </a:rPr>
              <a:t>xx</a:t>
            </a:r>
            <a:r>
              <a:rPr kumimoji="1" lang="ja-JP" altLang="en-US">
                <a:solidFill>
                  <a:schemeClr val="tx1"/>
                </a:solidFill>
              </a:rPr>
              <a:t>事業（製品）の収支計画</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9061AB28-4572-010B-C255-7A839A4DAB7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6E5288B2-A79B-DF38-4D2E-0C21D3A1458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181CB05E-2988-4F03-24F0-8FCB8F64B10D}"/>
              </a:ext>
            </a:extLst>
          </p:cNvPr>
          <p:cNvGrpSpPr/>
          <p:nvPr/>
        </p:nvGrpSpPr>
        <p:grpSpPr>
          <a:xfrm>
            <a:off x="180000" y="1624859"/>
            <a:ext cx="11856000" cy="288000"/>
            <a:chOff x="156000" y="1879963"/>
            <a:chExt cx="5760000" cy="288000"/>
          </a:xfrm>
        </p:grpSpPr>
        <p:sp>
          <p:nvSpPr>
            <p:cNvPr id="9" name="正方形/長方形 8">
              <a:extLst>
                <a:ext uri="{FF2B5EF4-FFF2-40B4-BE49-F238E27FC236}">
                  <a16:creationId xmlns:a16="http://schemas.microsoft.com/office/drawing/2014/main" id="{871CAD71-3679-728D-7B38-3A042C53ED0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グリーン事業（製品）</a:t>
              </a:r>
            </a:p>
          </p:txBody>
        </p:sp>
        <p:cxnSp>
          <p:nvCxnSpPr>
            <p:cNvPr id="11" name="直線コネクタ 10">
              <a:extLst>
                <a:ext uri="{FF2B5EF4-FFF2-40B4-BE49-F238E27FC236}">
                  <a16:creationId xmlns:a16="http://schemas.microsoft.com/office/drawing/2014/main" id="{FB61C410-A398-2BE8-4576-34C6803E30A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TextBox 40">
            <a:extLst>
              <a:ext uri="{FF2B5EF4-FFF2-40B4-BE49-F238E27FC236}">
                <a16:creationId xmlns:a16="http://schemas.microsoft.com/office/drawing/2014/main" id="{7DC60AA5-58C7-E95D-139D-603DD6AB5528}"/>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graphicFrame>
        <p:nvGraphicFramePr>
          <p:cNvPr id="14" name="Table 25">
            <a:extLst>
              <a:ext uri="{FF2B5EF4-FFF2-40B4-BE49-F238E27FC236}">
                <a16:creationId xmlns:a16="http://schemas.microsoft.com/office/drawing/2014/main" id="{0E795BF9-8867-2AE4-74E1-D95C2CE3FC97}"/>
              </a:ext>
            </a:extLst>
          </p:cNvPr>
          <p:cNvGraphicFramePr>
            <a:graphicFrameLocks noGrp="1"/>
          </p:cNvGraphicFramePr>
          <p:nvPr>
            <p:extLst>
              <p:ext uri="{D42A27DB-BD31-4B8C-83A1-F6EECF244321}">
                <p14:modId xmlns:p14="http://schemas.microsoft.com/office/powerpoint/2010/main" val="3297926233"/>
              </p:ext>
            </p:extLst>
          </p:nvPr>
        </p:nvGraphicFramePr>
        <p:xfrm>
          <a:off x="156000" y="2489233"/>
          <a:ext cx="11879998" cy="362928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00" b="1">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00" b="1">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00" b="1">
                          <a:latin typeface="Meiryo UI" panose="020B0604030504040204" pitchFamily="50" charset="-128"/>
                          <a:ea typeface="Meiryo UI" panose="020B0604030504040204" pitchFamily="50" charset="-128"/>
                        </a:rPr>
                        <a:t>2025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2026</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2027</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2028</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2029</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2030</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2031</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2032</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2033</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2034</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a:latin typeface="Meiryo UI" panose="020B0604030504040204" pitchFamily="50" charset="-128"/>
                          <a:ea typeface="Meiryo UI" panose="020B0604030504040204" pitchFamily="50" charset="-128"/>
                        </a:rPr>
                        <a:t>2035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00">
                          <a:latin typeface="Meiryo UI" panose="020B0604030504040204" pitchFamily="50" charset="-128"/>
                          <a:ea typeface="Meiryo UI" panose="020B0604030504040204" pitchFamily="50" charset="-128"/>
                        </a:rPr>
                        <a:t>1</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00">
                          <a:latin typeface="Meiryo UI" panose="020B0604030504040204" pitchFamily="50" charset="-128"/>
                          <a:ea typeface="Meiryo UI" panose="020B0604030504040204" pitchFamily="50" charset="-128"/>
                        </a:rPr>
                        <a:t>xx</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　　数量</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916934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　　単価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570773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r>
                        <a:rPr kumimoji="1" lang="en-US" altLang="ja-JP" sz="1000">
                          <a:latin typeface="Meiryo UI" panose="020B0604030504040204" pitchFamily="50" charset="-128"/>
                          <a:ea typeface="Meiryo UI" panose="020B0604030504040204" pitchFamily="50" charset="-128"/>
                        </a:rPr>
                        <a:t>2</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00">
                          <a:latin typeface="Meiryo UI" panose="020B0604030504040204" pitchFamily="50" charset="-128"/>
                          <a:ea typeface="Meiryo UI" panose="020B0604030504040204" pitchFamily="50" charset="-128"/>
                        </a:rPr>
                        <a:t>3</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営業利益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bl>
          </a:graphicData>
        </a:graphic>
      </p:graphicFrame>
      <p:sp>
        <p:nvSpPr>
          <p:cNvPr id="10" name="正方形/長方形 9">
            <a:extLst>
              <a:ext uri="{FF2B5EF4-FFF2-40B4-BE49-F238E27FC236}">
                <a16:creationId xmlns:a16="http://schemas.microsoft.com/office/drawing/2014/main" id="{3DE16054-5D27-A47F-B1A3-63574C4B81AA}"/>
              </a:ext>
            </a:extLst>
          </p:cNvPr>
          <p:cNvSpPr/>
          <p:nvPr/>
        </p:nvSpPr>
        <p:spPr>
          <a:xfrm>
            <a:off x="2251406" y="1456831"/>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グリーン事業（製品）・収支計画の表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→別添２</a:t>
            </a:r>
            <a:r>
              <a:rPr lang="en-US" altLang="ja-JP" sz="1400">
                <a:solidFill>
                  <a:srgbClr val="FF0000"/>
                </a:solidFill>
                <a:latin typeface="Meiryo UI" panose="020B0604030504040204" pitchFamily="50" charset="-128"/>
                <a:ea typeface="Meiryo UI" panose="020B0604030504040204" pitchFamily="50" charset="-128"/>
              </a:rPr>
              <a:t>-1</a:t>
            </a:r>
            <a:r>
              <a:rPr lang="ja-JP" altLang="en-US" sz="1400">
                <a:solidFill>
                  <a:srgbClr val="FF0000"/>
                </a:solidFill>
                <a:latin typeface="Meiryo UI" panose="020B0604030504040204" pitchFamily="50" charset="-128"/>
                <a:ea typeface="Meiryo UI" panose="020B0604030504040204" pitchFamily="50" charset="-128"/>
              </a:rPr>
              <a:t>から適宜転記すること。「①ア 基本的要件」で記載したグリーン事業（製品）別に、売上高、売上原価、売上総利益、販売費、一般管理費、営業利益まで記載すること（詳細は様式第３別添２－１を参照）。</a:t>
            </a:r>
          </a:p>
          <a:p>
            <a:pPr marL="1200150" lvl="2"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売上高については、各事業（製品）の売上高に加えて、その構成要素である製品単価と販売数量も参考として記載すること。</a:t>
            </a:r>
          </a:p>
          <a:p>
            <a:pPr marL="1200150" lvl="2"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売上原価・販売費・一般管理費については、固定費と変動費に分けて記載すること。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売上原価計算にあたり、他のコスト等も考慮する場合は適宜補足すること。</a:t>
            </a:r>
            <a:endParaRPr lang="en-US" altLang="ja-JP" sz="1400">
              <a:solidFill>
                <a:srgbClr val="FF0000"/>
              </a:solidFill>
              <a:latin typeface="Meiryo UI" panose="020B0604030504040204" pitchFamily="50" charset="-128"/>
              <a:ea typeface="Meiryo UI" panose="020B0604030504040204" pitchFamily="50" charset="-128"/>
            </a:endParaRPr>
          </a:p>
          <a:p>
            <a:pPr lvl="1"/>
            <a:r>
              <a:rPr lang="ja-JP" altLang="en-US" sz="1400">
                <a:solidFill>
                  <a:srgbClr val="FF0000"/>
                </a:solidFill>
                <a:latin typeface="Meiryo UI" panose="020B0604030504040204" pitchFamily="50" charset="-128"/>
                <a:ea typeface="Meiryo UI" panose="020B0604030504040204" pitchFamily="50" charset="-128"/>
              </a:rPr>
              <a:t>なお、提案時点での数字や内容は必ずしも正確である必要はなく、対象製品の収益化・事業成長の見通し・スケジュール（当初計画）を確認するためのものである。</a:t>
            </a:r>
          </a:p>
          <a:p>
            <a:pPr lvl="1"/>
            <a:r>
              <a:rPr lang="ja-JP" altLang="en-US" sz="1400">
                <a:solidFill>
                  <a:srgbClr val="FF0000"/>
                </a:solidFill>
                <a:latin typeface="Meiryo UI" panose="020B0604030504040204" pitchFamily="50" charset="-128"/>
                <a:ea typeface="Meiryo UI" panose="020B0604030504040204" pitchFamily="50" charset="-128"/>
              </a:rPr>
              <a:t>また、今後、業務実施期間中のモニタリングにおいて、当該情報をアップデートした上で、定期的に確認を行う予定である。</a:t>
            </a:r>
          </a:p>
          <a:p>
            <a:pPr lvl="1"/>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「①ア 基本的要件」で記載</a:t>
            </a:r>
            <a:r>
              <a:rPr lang="ja-JP" altLang="en-US" sz="1400" u="sng">
                <a:solidFill>
                  <a:schemeClr val="tx1"/>
                </a:solidFill>
                <a:latin typeface="Meiryo UI" panose="020B0604030504040204" pitchFamily="50" charset="-128"/>
                <a:ea typeface="Meiryo UI" panose="020B0604030504040204" pitchFamily="50" charset="-128"/>
              </a:rPr>
              <a:t>した</a:t>
            </a:r>
            <a:r>
              <a:rPr kumimoji="1" lang="ja-JP" altLang="en-US" sz="1400" u="sng">
                <a:solidFill>
                  <a:schemeClr val="tx1"/>
                </a:solidFill>
                <a:latin typeface="Meiryo UI" panose="020B0604030504040204" pitchFamily="50" charset="-128"/>
                <a:ea typeface="Meiryo UI" panose="020B0604030504040204" pitchFamily="50" charset="-128"/>
              </a:rPr>
              <a:t>グリーン事業（製品）ごとにそれぞれ頁を分けて記載すること。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304179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8">
            <a:extLst>
              <a:ext uri="{FF2B5EF4-FFF2-40B4-BE49-F238E27FC236}">
                <a16:creationId xmlns:a16="http://schemas.microsoft.com/office/drawing/2014/main" id="{AC59545C-3CB4-2189-F43A-B1B7F0BA07D9}"/>
              </a:ext>
            </a:extLst>
          </p:cNvPr>
          <p:cNvGraphicFramePr>
            <a:graphicFrameLocks noGrp="1"/>
          </p:cNvGraphicFramePr>
          <p:nvPr>
            <p:extLst>
              <p:ext uri="{D42A27DB-BD31-4B8C-83A1-F6EECF244321}">
                <p14:modId xmlns:p14="http://schemas.microsoft.com/office/powerpoint/2010/main" val="3724116319"/>
              </p:ext>
            </p:extLst>
          </p:nvPr>
        </p:nvGraphicFramePr>
        <p:xfrm>
          <a:off x="765595" y="1901509"/>
          <a:ext cx="10657144" cy="2418480"/>
        </p:xfrm>
        <a:graphic>
          <a:graphicData uri="http://schemas.openxmlformats.org/drawingml/2006/table">
            <a:tbl>
              <a:tblPr firstRow="1" bandRow="1">
                <a:tableStyleId>{5940675A-B579-460E-94D1-54222C63F5DA}</a:tableStyleId>
              </a:tblPr>
              <a:tblGrid>
                <a:gridCol w="2373477">
                  <a:extLst>
                    <a:ext uri="{9D8B030D-6E8A-4147-A177-3AD203B41FA5}">
                      <a16:colId xmlns:a16="http://schemas.microsoft.com/office/drawing/2014/main" val="1889441959"/>
                    </a:ext>
                  </a:extLst>
                </a:gridCol>
                <a:gridCol w="1116796">
                  <a:extLst>
                    <a:ext uri="{9D8B030D-6E8A-4147-A177-3AD203B41FA5}">
                      <a16:colId xmlns:a16="http://schemas.microsoft.com/office/drawing/2014/main" val="446758349"/>
                    </a:ext>
                  </a:extLst>
                </a:gridCol>
                <a:gridCol w="1116796">
                  <a:extLst>
                    <a:ext uri="{9D8B030D-6E8A-4147-A177-3AD203B41FA5}">
                      <a16:colId xmlns:a16="http://schemas.microsoft.com/office/drawing/2014/main" val="354005506"/>
                    </a:ext>
                  </a:extLst>
                </a:gridCol>
                <a:gridCol w="1116796">
                  <a:extLst>
                    <a:ext uri="{9D8B030D-6E8A-4147-A177-3AD203B41FA5}">
                      <a16:colId xmlns:a16="http://schemas.microsoft.com/office/drawing/2014/main" val="616778159"/>
                    </a:ext>
                  </a:extLst>
                </a:gridCol>
                <a:gridCol w="1116796">
                  <a:extLst>
                    <a:ext uri="{9D8B030D-6E8A-4147-A177-3AD203B41FA5}">
                      <a16:colId xmlns:a16="http://schemas.microsoft.com/office/drawing/2014/main" val="658987577"/>
                    </a:ext>
                  </a:extLst>
                </a:gridCol>
                <a:gridCol w="1116796">
                  <a:extLst>
                    <a:ext uri="{9D8B030D-6E8A-4147-A177-3AD203B41FA5}">
                      <a16:colId xmlns:a16="http://schemas.microsoft.com/office/drawing/2014/main" val="1793310317"/>
                    </a:ext>
                  </a:extLst>
                </a:gridCol>
                <a:gridCol w="1116796">
                  <a:extLst>
                    <a:ext uri="{9D8B030D-6E8A-4147-A177-3AD203B41FA5}">
                      <a16:colId xmlns:a16="http://schemas.microsoft.com/office/drawing/2014/main" val="2414137754"/>
                    </a:ext>
                  </a:extLst>
                </a:gridCol>
                <a:gridCol w="1582891">
                  <a:extLst>
                    <a:ext uri="{9D8B030D-6E8A-4147-A177-3AD203B41FA5}">
                      <a16:colId xmlns:a16="http://schemas.microsoft.com/office/drawing/2014/main" val="255751227"/>
                    </a:ext>
                  </a:extLst>
                </a:gridCol>
              </a:tblGrid>
              <a:tr h="0">
                <a:tc>
                  <a:txBody>
                    <a:bodyPr/>
                    <a:lstStyle/>
                    <a:p>
                      <a:pPr algn="ctr"/>
                      <a:endParaRPr lang="en-US" sz="1600">
                        <a:latin typeface="Meiryo UI" panose="020B0604030504040204" pitchFamily="50" charset="-128"/>
                        <a:ea typeface="Meiryo UI" panose="020B0604030504040204" pitchFamily="50" charset="-128"/>
                      </a:endParaRPr>
                    </a:p>
                  </a:txBody>
                  <a:tcPr marL="36000" marR="36000" marT="72000" marB="72000" anchor="ctr">
                    <a:lnL w="12700" cmpd="sng">
                      <a:noFill/>
                    </a:lnL>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R7</a:t>
                      </a:r>
                    </a:p>
                    <a:p>
                      <a:pPr algn="ctr"/>
                      <a:r>
                        <a:rPr lang="ja-JP" altLang="en-US" sz="1000">
                          <a:latin typeface="Meiryo UI" panose="020B0604030504040204" pitchFamily="50" charset="-128"/>
                          <a:ea typeface="Meiryo UI" panose="020B0604030504040204" pitchFamily="50" charset="-128"/>
                        </a:rPr>
                        <a:t>年度</a:t>
                      </a:r>
                      <a:endParaRPr lang="en-US" sz="1000">
                        <a:latin typeface="Meiryo UI" panose="020B0604030504040204" pitchFamily="50" charset="-128"/>
                        <a:ea typeface="Meiryo UI" panose="020B0604030504040204" pitchFamily="50" charset="-128"/>
                      </a:endParaRPr>
                    </a:p>
                  </a:txBody>
                  <a:tcPr marL="36000" marR="36000" marT="72000" marB="72000" anchor="ctr">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R8</a:t>
                      </a:r>
                    </a:p>
                    <a:p>
                      <a:pPr algn="ctr"/>
                      <a:r>
                        <a:rPr lang="ja-JP" altLang="en-US" sz="1000" kern="1200">
                          <a:solidFill>
                            <a:schemeClr val="tx1"/>
                          </a:solidFill>
                          <a:latin typeface="Meiryo UI" panose="020B0604030504040204" pitchFamily="50" charset="-128"/>
                          <a:ea typeface="Meiryo UI" panose="020B0604030504040204" pitchFamily="50" charset="-128"/>
                          <a:cs typeface="+mn-cs"/>
                        </a:rPr>
                        <a:t>年度</a:t>
                      </a:r>
                      <a:endParaRPr lang="en-US" sz="10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algn="ct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R11</a:t>
                      </a: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a:latin typeface="Meiryo UI" panose="020B0604030504040204" pitchFamily="50" charset="-128"/>
                          <a:ea typeface="Meiryo UI" panose="020B0604030504040204" pitchFamily="50" charset="-128"/>
                        </a:rPr>
                        <a:t>・・・</a:t>
                      </a:r>
                      <a:endParaRPr lang="en-US" altLang="ja-JP"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RX</a:t>
                      </a:r>
                      <a:endParaRPr lang="en-US" sz="1400">
                        <a:latin typeface="Meiryo UI" panose="020B0604030504040204" pitchFamily="50" charset="-128"/>
                        <a:ea typeface="Meiryo UI" panose="020B0604030504040204" pitchFamily="50" charset="-128"/>
                      </a:endParaRP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mpd="sng">
                      <a:noFill/>
                    </a:lnT>
                  </a:tcPr>
                </a:tc>
                <a:tc>
                  <a:txBody>
                    <a:bodyPr/>
                    <a:lstStyle/>
                    <a:p>
                      <a:pPr algn="ctr"/>
                      <a:r>
                        <a:rPr lang="en-US" altLang="ja-JP" sz="1050">
                          <a:latin typeface="Meiryo UI" panose="020B0604030504040204" pitchFamily="50" charset="-128"/>
                          <a:ea typeface="Meiryo UI" panose="020B0604030504040204" pitchFamily="50" charset="-128"/>
                        </a:rPr>
                        <a:t>RX</a:t>
                      </a:r>
                      <a:r>
                        <a:rPr lang="ja-JP" altLang="en-US" sz="900">
                          <a:latin typeface="Meiryo UI" panose="020B0604030504040204" pitchFamily="50" charset="-128"/>
                          <a:ea typeface="Meiryo UI" panose="020B0604030504040204" pitchFamily="50" charset="-128"/>
                        </a:rPr>
                        <a:t>年度まで合計</a:t>
                      </a:r>
                      <a:endParaRPr lang="en-US" sz="9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mpd="sng">
                      <a:noFill/>
                    </a:lnT>
                  </a:tcPr>
                </a:tc>
                <a:extLst>
                  <a:ext uri="{0D108BD9-81ED-4DB2-BD59-A6C34878D82A}">
                    <a16:rowId xmlns:a16="http://schemas.microsoft.com/office/drawing/2014/main" val="1157993583"/>
                  </a:ext>
                </a:extLst>
              </a:tr>
              <a:tr h="0">
                <a:tc>
                  <a:txBody>
                    <a:bodyPr/>
                    <a:lstStyle/>
                    <a:p>
                      <a:pPr algn="ctr"/>
                      <a:r>
                        <a:rPr lang="ja-JP" altLang="en-US" sz="1400">
                          <a:latin typeface="Meiryo UI" panose="020B0604030504040204" pitchFamily="50" charset="-128"/>
                          <a:ea typeface="Meiryo UI" panose="020B0604030504040204" pitchFamily="50" charset="-128"/>
                        </a:rPr>
                        <a:t>事業全体の資金需要</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a:latin typeface="Meiryo UI" panose="020B0604030504040204" pitchFamily="50" charset="-128"/>
                          <a:ea typeface="Meiryo UI" panose="020B0604030504040204" pitchFamily="50" charset="-128"/>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円</a:t>
                      </a:r>
                      <a:endParaRPr lang="en-US" sz="14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0">
                <a:tc>
                  <a:txBody>
                    <a:bodyPr/>
                    <a:lstStyle/>
                    <a:p>
                      <a:pPr algn="ctr"/>
                      <a:r>
                        <a:rPr lang="ja-JP" altLang="en-US" sz="1100">
                          <a:solidFill>
                            <a:schemeClr val="tx1"/>
                          </a:solidFill>
                          <a:latin typeface="Meiryo UI" panose="020B0604030504040204" pitchFamily="50" charset="-128"/>
                          <a:ea typeface="Meiryo UI" panose="020B0604030504040204" pitchFamily="50" charset="-128"/>
                        </a:rPr>
                        <a:t>排出削減が困難な産業における</a:t>
                      </a:r>
                      <a:endParaRPr lang="en-US" altLang="ja-JP" sz="1100">
                        <a:solidFill>
                          <a:schemeClr val="tx1"/>
                        </a:solidFill>
                        <a:latin typeface="Meiryo UI" panose="020B0604030504040204" pitchFamily="50" charset="-128"/>
                        <a:ea typeface="Meiryo UI" panose="020B0604030504040204" pitchFamily="50" charset="-128"/>
                      </a:endParaRPr>
                    </a:p>
                    <a:p>
                      <a:pPr algn="ctr"/>
                      <a:r>
                        <a:rPr lang="ja-JP" altLang="en-US" sz="1100">
                          <a:solidFill>
                            <a:schemeClr val="tx1"/>
                          </a:solidFill>
                          <a:latin typeface="Meiryo UI" panose="020B0604030504040204" pitchFamily="50" charset="-128"/>
                          <a:ea typeface="Meiryo UI" panose="020B0604030504040204" pitchFamily="50" charset="-128"/>
                        </a:rPr>
                        <a:t>エネルギー・製造プロセス転換支援事業</a:t>
                      </a: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0">
                <a:tc>
                  <a:txBody>
                    <a:bodyPr/>
                    <a:lstStyle/>
                    <a:p>
                      <a:pPr algn="ctr"/>
                      <a:r>
                        <a:rPr lang="ja-JP" altLang="en-US" sz="1400">
                          <a:latin typeface="Meiryo UI" panose="020B0604030504040204" pitchFamily="50" charset="-128"/>
                          <a:ea typeface="Meiryo UI" panose="020B0604030504040204" pitchFamily="50" charset="-128"/>
                        </a:rPr>
                        <a:t>自己負担（</a:t>
                      </a: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0">
                <a:tc>
                  <a:txBody>
                    <a:bodyPr/>
                    <a:lstStyle/>
                    <a:p>
                      <a:pPr algn="ct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：自己資金</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0">
                <a:tc>
                  <a:txBody>
                    <a:bodyPr/>
                    <a:lstStyle/>
                    <a:p>
                      <a:pPr algn="ct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：外部調達</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13" name="TextBox 35">
            <a:extLst>
              <a:ext uri="{FF2B5EF4-FFF2-40B4-BE49-F238E27FC236}">
                <a16:creationId xmlns:a16="http://schemas.microsoft.com/office/drawing/2014/main" id="{D28822FF-03FE-AF4A-2A59-7563131661A0}"/>
              </a:ext>
            </a:extLst>
          </p:cNvPr>
          <p:cNvSpPr txBox="1"/>
          <p:nvPr/>
        </p:nvSpPr>
        <p:spPr>
          <a:xfrm>
            <a:off x="769256" y="4319989"/>
            <a:ext cx="10653483" cy="250176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（外部調達の場合、想定される資金調達方法を記載）</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親会社や出資企業がある場合はその会社の財務資料なども提出</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相談予定</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済みの機関と相談状況を記載</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商工会、商工会議所、金融機関、税理士、民間コンサルティング会社等</a:t>
            </a:r>
            <a:r>
              <a:rPr kumimoji="1" lang="en-US" altLang="ja-JP" sz="1400">
                <a:solidFill>
                  <a:schemeClr val="tx1"/>
                </a:solidFill>
                <a:latin typeface="Meiryo UI" panose="020B0604030504040204" pitchFamily="50" charset="-128"/>
                <a:ea typeface="Meiryo UI" panose="020B0604030504040204" pitchFamily="50" charset="-128"/>
              </a:rPr>
              <a:t>))</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0" lvl="1">
              <a:buClr>
                <a:schemeClr val="tx2"/>
              </a:buClr>
              <a:buSzPct val="100000"/>
            </a:pPr>
            <a:endParaRPr kumimoji="1" lang="en-US" altLang="ja-JP" sz="140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a:solidFill>
                <a:schemeClr val="accent2">
                  <a:lumMod val="75000"/>
                </a:schemeClr>
              </a:solidFill>
              <a:latin typeface="Meiryo UI" panose="020B0604030504040204" pitchFamily="50" charset="-128"/>
              <a:ea typeface="Meiryo UI" panose="020B0604030504040204" pitchFamily="50" charset="-128"/>
            </a:endParaRPr>
          </a:p>
        </p:txBody>
      </p:sp>
      <p:grpSp>
        <p:nvGrpSpPr>
          <p:cNvPr id="5" name="グループ化 4">
            <a:extLst>
              <a:ext uri="{FF2B5EF4-FFF2-40B4-BE49-F238E27FC236}">
                <a16:creationId xmlns:a16="http://schemas.microsoft.com/office/drawing/2014/main" id="{DDAA58FE-1685-9641-C9A3-2DF79CD6A780}"/>
              </a:ext>
            </a:extLst>
          </p:cNvPr>
          <p:cNvGrpSpPr/>
          <p:nvPr/>
        </p:nvGrpSpPr>
        <p:grpSpPr>
          <a:xfrm>
            <a:off x="765595" y="1521565"/>
            <a:ext cx="10657143" cy="288000"/>
            <a:chOff x="156000" y="1879963"/>
            <a:chExt cx="5760000" cy="288000"/>
          </a:xfrm>
        </p:grpSpPr>
        <p:sp>
          <p:nvSpPr>
            <p:cNvPr id="6" name="正方形/長方形 5">
              <a:extLst>
                <a:ext uri="{FF2B5EF4-FFF2-40B4-BE49-F238E27FC236}">
                  <a16:creationId xmlns:a16="http://schemas.microsoft.com/office/drawing/2014/main" id="{F55D5429-D2F3-4B5F-791C-C3551341F2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zh-TW" altLang="en-US" sz="1400">
                  <a:solidFill>
                    <a:schemeClr val="tx1"/>
                  </a:solidFill>
                  <a:latin typeface="Meiryo UI" panose="020B0604030504040204" pitchFamily="50" charset="-128"/>
                  <a:ea typeface="Meiryo UI" panose="020B0604030504040204" pitchFamily="50" charset="-128"/>
                </a:rPr>
                <a:t>資金調達方針</a:t>
              </a:r>
            </a:p>
          </p:txBody>
        </p:sp>
        <p:cxnSp>
          <p:nvCxnSpPr>
            <p:cNvPr id="7" name="直線コネクタ 6">
              <a:extLst>
                <a:ext uri="{FF2B5EF4-FFF2-40B4-BE49-F238E27FC236}">
                  <a16:creationId xmlns:a16="http://schemas.microsoft.com/office/drawing/2014/main" id="{7EA7CA44-A4FC-89D7-C497-654B640B14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9F49F0E0-7F45-E450-9951-C2FE2977232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8" name="Title 1">
            <a:extLst>
              <a:ext uri="{FF2B5EF4-FFF2-40B4-BE49-F238E27FC236}">
                <a16:creationId xmlns:a16="http://schemas.microsoft.com/office/drawing/2014/main" id="{1CB436D0-FB27-4FB7-A83C-30CCD2B1122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本補助金の他</a:t>
            </a:r>
            <a:r>
              <a:rPr lang="ja-JP" altLang="en-US">
                <a:solidFill>
                  <a:schemeClr val="tx1"/>
                </a:solidFill>
              </a:rPr>
              <a:t>、事業</a:t>
            </a:r>
            <a:r>
              <a:rPr kumimoji="1" lang="ja-JP" altLang="en-US">
                <a:solidFill>
                  <a:schemeClr val="tx1"/>
                </a:solidFill>
              </a:rPr>
              <a:t>運営に</a:t>
            </a:r>
            <a:r>
              <a:rPr lang="ja-JP" altLang="en-US">
                <a:solidFill>
                  <a:schemeClr val="tx1"/>
                </a:solidFill>
              </a:rPr>
              <a:t>要する資金</a:t>
            </a:r>
            <a:r>
              <a:rPr kumimoji="1" lang="ja-JP" altLang="en-US">
                <a:solidFill>
                  <a:schemeClr val="tx1"/>
                </a:solidFill>
              </a:rPr>
              <a:t>は</a:t>
            </a:r>
            <a:r>
              <a:rPr kumimoji="1" lang="en-US" altLang="ja-JP">
                <a:solidFill>
                  <a:schemeClr val="tx1"/>
                </a:solidFill>
              </a:rPr>
              <a:t>xx</a:t>
            </a:r>
            <a:r>
              <a:rPr kumimoji="1" lang="ja-JP" altLang="en-US">
                <a:solidFill>
                  <a:schemeClr val="tx1"/>
                </a:solidFill>
              </a:rPr>
              <a:t>から調達</a:t>
            </a:r>
            <a:r>
              <a:rPr lang="ja-JP" altLang="en-US">
                <a:solidFill>
                  <a:schemeClr val="tx1"/>
                </a:solidFill>
              </a:rPr>
              <a:t>することで、将来的な自立化を目指す</a:t>
            </a:r>
            <a:endParaRPr kumimoji="1" lang="en-US" altLang="ja-JP">
              <a:solidFill>
                <a:schemeClr val="tx1"/>
              </a:solidFill>
            </a:endParaRPr>
          </a:p>
        </p:txBody>
      </p:sp>
      <p:cxnSp>
        <p:nvCxnSpPr>
          <p:cNvPr id="9" name="直線コネクタ 8">
            <a:extLst>
              <a:ext uri="{FF2B5EF4-FFF2-40B4-BE49-F238E27FC236}">
                <a16:creationId xmlns:a16="http://schemas.microsoft.com/office/drawing/2014/main" id="{3F09C2CC-8E1E-4C99-B032-73653B2288D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B72C1EC7-CEFE-86A5-430A-C822C9FC33F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66ACEFD9-B05B-963F-98D3-503EBA79A0E0}"/>
              </a:ext>
            </a:extLst>
          </p:cNvPr>
          <p:cNvSpPr/>
          <p:nvPr/>
        </p:nvSpPr>
        <p:spPr>
          <a:xfrm>
            <a:off x="2161954" y="1950855"/>
            <a:ext cx="7868093" cy="295629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資金調達方針</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→補助対象以外のものも含め、当該事業全体の資金需要に対して、国費負担割合を明らかにするとともに、自己負担分の資金調達方針を記載すること。</a:t>
            </a:r>
          </a:p>
          <a:p>
            <a:pPr marL="742950" lvl="1"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37510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4">
            <a:extLst>
              <a:ext uri="{FF2B5EF4-FFF2-40B4-BE49-F238E27FC236}">
                <a16:creationId xmlns:a16="http://schemas.microsoft.com/office/drawing/2014/main" id="{D6CD44D5-6774-2967-D36A-4B6CB7532E7E}"/>
              </a:ext>
            </a:extLst>
          </p:cNvPr>
          <p:cNvSpPr txBox="1"/>
          <p:nvPr/>
        </p:nvSpPr>
        <p:spPr>
          <a:xfrm>
            <a:off x="180001" y="2125122"/>
            <a:ext cx="576959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333599" y="2125122"/>
            <a:ext cx="570239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5" name="グループ化 4">
            <a:extLst>
              <a:ext uri="{FF2B5EF4-FFF2-40B4-BE49-F238E27FC236}">
                <a16:creationId xmlns:a16="http://schemas.microsoft.com/office/drawing/2014/main" id="{503FF640-ADA2-A879-2E2A-D745EBC61D84}"/>
              </a:ext>
            </a:extLst>
          </p:cNvPr>
          <p:cNvGrpSpPr/>
          <p:nvPr/>
        </p:nvGrpSpPr>
        <p:grpSpPr>
          <a:xfrm>
            <a:off x="180000" y="1659209"/>
            <a:ext cx="5702400" cy="288000"/>
            <a:chOff x="156000" y="1879963"/>
            <a:chExt cx="5760000" cy="288000"/>
          </a:xfrm>
        </p:grpSpPr>
        <p:sp>
          <p:nvSpPr>
            <p:cNvPr id="7" name="正方形/長方形 6">
              <a:extLst>
                <a:ext uri="{FF2B5EF4-FFF2-40B4-BE49-F238E27FC236}">
                  <a16:creationId xmlns:a16="http://schemas.microsoft.com/office/drawing/2014/main" id="{D3986863-F035-2E47-3553-27D0A0D3E4A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想定される労働需給や地域経済への影響</a:t>
              </a:r>
            </a:p>
          </p:txBody>
        </p:sp>
        <p:cxnSp>
          <p:nvCxnSpPr>
            <p:cNvPr id="8" name="直線コネクタ 7">
              <a:extLst>
                <a:ext uri="{FF2B5EF4-FFF2-40B4-BE49-F238E27FC236}">
                  <a16:creationId xmlns:a16="http://schemas.microsoft.com/office/drawing/2014/main" id="{4DB1E040-732C-BE38-8378-97DEC479CDD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AC356AC5-04DF-85FA-2909-40B5A5701778}"/>
              </a:ext>
            </a:extLst>
          </p:cNvPr>
          <p:cNvGrpSpPr/>
          <p:nvPr/>
        </p:nvGrpSpPr>
        <p:grpSpPr>
          <a:xfrm>
            <a:off x="6333600" y="1659209"/>
            <a:ext cx="5702400" cy="288000"/>
            <a:chOff x="156000" y="1879963"/>
            <a:chExt cx="5760000" cy="288000"/>
          </a:xfrm>
        </p:grpSpPr>
        <p:sp>
          <p:nvSpPr>
            <p:cNvPr id="12" name="正方形/長方形 11">
              <a:extLst>
                <a:ext uri="{FF2B5EF4-FFF2-40B4-BE49-F238E27FC236}">
                  <a16:creationId xmlns:a16="http://schemas.microsoft.com/office/drawing/2014/main" id="{9F3245E4-2445-9212-E1BC-9BD7C7675F5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円滑な移行に向けた取組</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CEB8089D-12B4-5B97-3D53-19BF4E5222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41A26567-1B62-9FED-C549-B85407710E6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イ</a:t>
            </a:r>
            <a:r>
              <a:rPr lang="en-US" altLang="ja-JP" sz="2000">
                <a:solidFill>
                  <a:schemeClr val="tx1">
                    <a:lumMod val="50000"/>
                    <a:lumOff val="50000"/>
                  </a:schemeClr>
                </a:solidFill>
              </a:rPr>
              <a:t> </a:t>
            </a:r>
            <a:r>
              <a:rPr lang="ja-JP" altLang="en-US" sz="2000">
                <a:solidFill>
                  <a:schemeClr val="tx1">
                    <a:lumMod val="50000"/>
                    <a:lumOff val="50000"/>
                  </a:schemeClr>
                </a:solidFill>
              </a:rPr>
              <a:t>公正な移行に関する取組</a:t>
            </a:r>
          </a:p>
        </p:txBody>
      </p:sp>
      <p:sp>
        <p:nvSpPr>
          <p:cNvPr id="16" name="Title 1">
            <a:extLst>
              <a:ext uri="{FF2B5EF4-FFF2-40B4-BE49-F238E27FC236}">
                <a16:creationId xmlns:a16="http://schemas.microsoft.com/office/drawing/2014/main" id="{9303DF2F-F95D-D131-FB30-ABAF95B757C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円滑な移行に向けて、</a:t>
            </a:r>
            <a:r>
              <a:rPr kumimoji="1" lang="en-US" altLang="ja-JP">
                <a:solidFill>
                  <a:schemeClr val="tx1"/>
                </a:solidFill>
              </a:rPr>
              <a:t>xx</a:t>
            </a:r>
            <a:r>
              <a:rPr kumimoji="1" lang="ja-JP" altLang="en-US">
                <a:solidFill>
                  <a:schemeClr val="tx1"/>
                </a:solidFill>
              </a:rPr>
              <a:t>や</a:t>
            </a:r>
            <a:r>
              <a:rPr kumimoji="1" lang="en-US" altLang="ja-JP">
                <a:solidFill>
                  <a:schemeClr val="tx1"/>
                </a:solidFill>
              </a:rPr>
              <a:t>xx</a:t>
            </a:r>
            <a:r>
              <a:rPr kumimoji="1" lang="ja-JP" altLang="en-US">
                <a:solidFill>
                  <a:schemeClr val="tx1"/>
                </a:solidFill>
              </a:rPr>
              <a:t>といった取組を進める</a:t>
            </a:r>
            <a:endParaRPr kumimoji="1" lang="en-US" altLang="ja-JP">
              <a:solidFill>
                <a:schemeClr val="tx1"/>
              </a:solidFill>
            </a:endParaRPr>
          </a:p>
        </p:txBody>
      </p:sp>
      <p:cxnSp>
        <p:nvCxnSpPr>
          <p:cNvPr id="17" name="直線コネクタ 16">
            <a:extLst>
              <a:ext uri="{FF2B5EF4-FFF2-40B4-BE49-F238E27FC236}">
                <a16:creationId xmlns:a16="http://schemas.microsoft.com/office/drawing/2014/main" id="{35D00585-3C39-F5F9-5588-0163DCFB606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BE4268ED-3ADD-17EE-0581-0BF352605A5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6" name="グループ化 5">
            <a:extLst>
              <a:ext uri="{FF2B5EF4-FFF2-40B4-BE49-F238E27FC236}">
                <a16:creationId xmlns:a16="http://schemas.microsoft.com/office/drawing/2014/main" id="{D7439121-A711-C530-77BF-DFFB7ABD0470}"/>
              </a:ext>
            </a:extLst>
          </p:cNvPr>
          <p:cNvGrpSpPr/>
          <p:nvPr/>
        </p:nvGrpSpPr>
        <p:grpSpPr>
          <a:xfrm>
            <a:off x="6006793" y="2056250"/>
            <a:ext cx="216000" cy="4509024"/>
            <a:chOff x="6120034" y="2151659"/>
            <a:chExt cx="216000" cy="4509024"/>
          </a:xfrm>
        </p:grpSpPr>
        <p:cxnSp>
          <p:nvCxnSpPr>
            <p:cNvPr id="9" name="Straight Connector 40">
              <a:extLst>
                <a:ext uri="{FF2B5EF4-FFF2-40B4-BE49-F238E27FC236}">
                  <a16:creationId xmlns:a16="http://schemas.microsoft.com/office/drawing/2014/main" id="{26F67893-950F-10DB-A4A2-A83DDBB37C4B}"/>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5" name="Freeform 94">
              <a:extLst>
                <a:ext uri="{FF2B5EF4-FFF2-40B4-BE49-F238E27FC236}">
                  <a16:creationId xmlns:a16="http://schemas.microsoft.com/office/drawing/2014/main" id="{E648657D-1370-CE43-0FBA-8AC13F457D8E}"/>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19" name="正方形/長方形 18">
            <a:extLst>
              <a:ext uri="{FF2B5EF4-FFF2-40B4-BE49-F238E27FC236}">
                <a16:creationId xmlns:a16="http://schemas.microsoft.com/office/drawing/2014/main" id="{CD502C2E-CFE2-47D5-41A2-6DB1F1B6ECF2}"/>
              </a:ext>
            </a:extLst>
          </p:cNvPr>
          <p:cNvSpPr/>
          <p:nvPr/>
        </p:nvSpPr>
        <p:spPr>
          <a:xfrm>
            <a:off x="1948353" y="2521122"/>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公正な移行に関する取り組み</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→補助対象事業の実施によって想定される労働需給や地域経済への影響や、円滑な移行に向けた取り組みについて記載すること。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影響の例としては、労働需要や地元企業への発注機会の増減、地域の産業基盤や産業構造の変化、地域住民や自治体の関心の高まり等が想定される。</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取組の例としては、自社内で生じる従業員の再配置や新たなスキル習得（リスキリング）、地域からの新規雇用、自治体との調整、対外発信、部素材調達先の変更・新規開拓等が想定される。</a:t>
            </a:r>
            <a:endParaRPr kumimoji="1" lang="en-US" altLang="ja-JP" sz="1400">
              <a:solidFill>
                <a:srgbClr val="FF0000"/>
              </a:solidFill>
              <a:latin typeface="Meiryo UI" panose="020B0604030504040204" pitchFamily="50" charset="-128"/>
              <a:ea typeface="Meiryo UI" panose="020B0604030504040204" pitchFamily="50" charset="-128"/>
            </a:endParaRPr>
          </a:p>
          <a:p>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480236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3653D-675F-9052-14BB-71A2DCD1C965}"/>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AC77806B-80F1-3AED-62A2-2EF08368326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ウ</a:t>
            </a:r>
            <a:r>
              <a:rPr lang="en-US" altLang="ja-JP" sz="2000">
                <a:solidFill>
                  <a:schemeClr val="tx1">
                    <a:lumMod val="50000"/>
                    <a:lumOff val="50000"/>
                  </a:schemeClr>
                </a:solidFill>
              </a:rPr>
              <a:t> </a:t>
            </a:r>
            <a:r>
              <a:rPr lang="ja-JP" altLang="en-US" sz="2000">
                <a:solidFill>
                  <a:schemeClr val="tx1">
                    <a:lumMod val="50000"/>
                    <a:lumOff val="50000"/>
                  </a:schemeClr>
                </a:solidFill>
              </a:rPr>
              <a:t>間接補助事業のリスク対応　　</a:t>
            </a:r>
          </a:p>
        </p:txBody>
      </p:sp>
      <p:sp>
        <p:nvSpPr>
          <p:cNvPr id="7" name="Title 1">
            <a:extLst>
              <a:ext uri="{FF2B5EF4-FFF2-40B4-BE49-F238E27FC236}">
                <a16:creationId xmlns:a16="http://schemas.microsoft.com/office/drawing/2014/main" id="{46E7921D-383C-39FC-9AC4-A1404B30573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en-US" altLang="ja-JP">
                <a:solidFill>
                  <a:schemeClr val="tx1"/>
                </a:solidFill>
              </a:rPr>
              <a:t>xx</a:t>
            </a:r>
            <a:r>
              <a:rPr kumimoji="1" lang="ja-JP" altLang="en-US">
                <a:solidFill>
                  <a:schemeClr val="tx1"/>
                </a:solidFill>
              </a:rPr>
              <a:t>等がリスクとして想定されるが、十分な対策を講じて間接補助事業を推進する</a:t>
            </a:r>
            <a:endParaRPr kumimoji="1" lang="en-US" altLang="ja-JP">
              <a:solidFill>
                <a:schemeClr val="tx1"/>
              </a:solidFill>
            </a:endParaRPr>
          </a:p>
        </p:txBody>
      </p:sp>
      <p:cxnSp>
        <p:nvCxnSpPr>
          <p:cNvPr id="12" name="直線コネクタ 11">
            <a:extLst>
              <a:ext uri="{FF2B5EF4-FFF2-40B4-BE49-F238E27FC236}">
                <a16:creationId xmlns:a16="http://schemas.microsoft.com/office/drawing/2014/main" id="{969D6D9F-86C6-20C0-8917-E8DBE374A6C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E6F25320-1390-23EF-3EB0-E6EC9DD22027}"/>
              </a:ext>
            </a:extLst>
          </p:cNvPr>
          <p:cNvSpPr/>
          <p:nvPr/>
        </p:nvSpPr>
        <p:spPr>
          <a:xfrm>
            <a:off x="11152486" y="85758"/>
            <a:ext cx="953793" cy="371442"/>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endParaRPr lang="en-US" altLang="ja-JP" sz="1600">
              <a:latin typeface="Meiryo UI" panose="020B0604030504040204" pitchFamily="50" charset="-128"/>
              <a:ea typeface="Meiryo UI" panose="020B0604030504040204" pitchFamily="50" charset="-128"/>
              <a:cs typeface="+mj-cs"/>
            </a:endParaRPr>
          </a:p>
        </p:txBody>
      </p:sp>
      <p:sp>
        <p:nvSpPr>
          <p:cNvPr id="10" name="正方形/長方形 9">
            <a:extLst>
              <a:ext uri="{FF2B5EF4-FFF2-40B4-BE49-F238E27FC236}">
                <a16:creationId xmlns:a16="http://schemas.microsoft.com/office/drawing/2014/main" id="{9760C651-8BB9-125B-CF61-39DD163A5007}"/>
              </a:ext>
            </a:extLst>
          </p:cNvPr>
          <p:cNvSpPr/>
          <p:nvPr/>
        </p:nvSpPr>
        <p:spPr>
          <a:xfrm>
            <a:off x="180000" y="1887418"/>
            <a:ext cx="1506313" cy="129675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内生的</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リスク</a:t>
            </a:r>
            <a:endParaRPr kumimoji="1" lang="ja-JP" altLang="en-US"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（技術観点など）</a:t>
            </a: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14" name="グループ化 13">
            <a:extLst>
              <a:ext uri="{FF2B5EF4-FFF2-40B4-BE49-F238E27FC236}">
                <a16:creationId xmlns:a16="http://schemas.microsoft.com/office/drawing/2014/main" id="{1C1186B7-4E1F-5119-6748-2E355B9656E7}"/>
              </a:ext>
            </a:extLst>
          </p:cNvPr>
          <p:cNvGrpSpPr/>
          <p:nvPr/>
        </p:nvGrpSpPr>
        <p:grpSpPr>
          <a:xfrm>
            <a:off x="1804611" y="1505726"/>
            <a:ext cx="4500000" cy="288000"/>
            <a:chOff x="156000" y="1879963"/>
            <a:chExt cx="5760000" cy="288000"/>
          </a:xfrm>
        </p:grpSpPr>
        <p:sp>
          <p:nvSpPr>
            <p:cNvPr id="15" name="正方形/長方形 14">
              <a:extLst>
                <a:ext uri="{FF2B5EF4-FFF2-40B4-BE49-F238E27FC236}">
                  <a16:creationId xmlns:a16="http://schemas.microsoft.com/office/drawing/2014/main" id="{BD371F71-DC1E-8D04-94F8-4D113AA3DCB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リスクの内容</a:t>
              </a:r>
            </a:p>
          </p:txBody>
        </p:sp>
        <p:cxnSp>
          <p:nvCxnSpPr>
            <p:cNvPr id="16" name="直線コネクタ 15">
              <a:extLst>
                <a:ext uri="{FF2B5EF4-FFF2-40B4-BE49-F238E27FC236}">
                  <a16:creationId xmlns:a16="http://schemas.microsoft.com/office/drawing/2014/main" id="{549D8EFF-9627-43FA-1F8C-40DFF6E5DFC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08838969-919B-1447-1855-CF775A41CF5D}"/>
              </a:ext>
            </a:extLst>
          </p:cNvPr>
          <p:cNvGrpSpPr/>
          <p:nvPr/>
        </p:nvGrpSpPr>
        <p:grpSpPr>
          <a:xfrm>
            <a:off x="6422908" y="1505726"/>
            <a:ext cx="5613091" cy="288000"/>
            <a:chOff x="156000" y="1879963"/>
            <a:chExt cx="5760000" cy="288000"/>
          </a:xfrm>
        </p:grpSpPr>
        <p:sp>
          <p:nvSpPr>
            <p:cNvPr id="18" name="正方形/長方形 17">
              <a:extLst>
                <a:ext uri="{FF2B5EF4-FFF2-40B4-BE49-F238E27FC236}">
                  <a16:creationId xmlns:a16="http://schemas.microsoft.com/office/drawing/2014/main" id="{F461E188-E220-4568-922E-3B7732F3BCA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リスクへの対応方針</a:t>
              </a:r>
            </a:p>
          </p:txBody>
        </p:sp>
        <p:cxnSp>
          <p:nvCxnSpPr>
            <p:cNvPr id="19" name="直線コネクタ 18">
              <a:extLst>
                <a:ext uri="{FF2B5EF4-FFF2-40B4-BE49-F238E27FC236}">
                  <a16:creationId xmlns:a16="http://schemas.microsoft.com/office/drawing/2014/main" id="{2A459B65-6DB3-38D5-CBBE-357A9E6F901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正方形/長方形 19">
            <a:extLst>
              <a:ext uri="{FF2B5EF4-FFF2-40B4-BE49-F238E27FC236}">
                <a16:creationId xmlns:a16="http://schemas.microsoft.com/office/drawing/2014/main" id="{88D5E305-CDD9-369B-4A93-FF529DD37FC4}"/>
              </a:ext>
            </a:extLst>
          </p:cNvPr>
          <p:cNvSpPr/>
          <p:nvPr/>
        </p:nvSpPr>
        <p:spPr>
          <a:xfrm>
            <a:off x="1804611" y="1887420"/>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EBD3E78F-C4CA-92CA-42D7-521EDF0FF5C0}"/>
              </a:ext>
            </a:extLst>
          </p:cNvPr>
          <p:cNvSpPr/>
          <p:nvPr/>
        </p:nvSpPr>
        <p:spPr>
          <a:xfrm>
            <a:off x="1804611" y="2572178"/>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02677C40-097F-D72E-20BA-1089398E2849}"/>
              </a:ext>
            </a:extLst>
          </p:cNvPr>
          <p:cNvSpPr/>
          <p:nvPr/>
        </p:nvSpPr>
        <p:spPr>
          <a:xfrm>
            <a:off x="6422908" y="1887420"/>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FD370958-E7F5-772D-B886-4E5F529AF38E}"/>
              </a:ext>
            </a:extLst>
          </p:cNvPr>
          <p:cNvSpPr/>
          <p:nvPr/>
        </p:nvSpPr>
        <p:spPr>
          <a:xfrm>
            <a:off x="6422908" y="2572178"/>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27A89165-08EC-BD46-3088-51DFF4FF95F9}"/>
              </a:ext>
            </a:extLst>
          </p:cNvPr>
          <p:cNvSpPr/>
          <p:nvPr/>
        </p:nvSpPr>
        <p:spPr>
          <a:xfrm>
            <a:off x="180000" y="3256936"/>
            <a:ext cx="1506313" cy="129676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外生的リスク</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（市場環境、</a:t>
            </a:r>
            <a:endParaRPr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競争環境の</a:t>
            </a:r>
            <a:endParaRPr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変化など）</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4D4384F6-E5E3-5052-C9E9-41066FA564F9}"/>
              </a:ext>
            </a:extLst>
          </p:cNvPr>
          <p:cNvSpPr/>
          <p:nvPr/>
        </p:nvSpPr>
        <p:spPr>
          <a:xfrm>
            <a:off x="1804611" y="3256937"/>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6373123C-813B-6CDE-2BCA-DD2CD53B60A8}"/>
              </a:ext>
            </a:extLst>
          </p:cNvPr>
          <p:cNvSpPr/>
          <p:nvPr/>
        </p:nvSpPr>
        <p:spPr>
          <a:xfrm>
            <a:off x="1804611" y="3941695"/>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CBD514D6-BD5B-8B56-3C60-3F18939302E7}"/>
              </a:ext>
            </a:extLst>
          </p:cNvPr>
          <p:cNvSpPr/>
          <p:nvPr/>
        </p:nvSpPr>
        <p:spPr>
          <a:xfrm>
            <a:off x="6422908" y="3256937"/>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3610C9CC-D950-2435-E8E0-18CE7805B722}"/>
              </a:ext>
            </a:extLst>
          </p:cNvPr>
          <p:cNvSpPr/>
          <p:nvPr/>
        </p:nvSpPr>
        <p:spPr>
          <a:xfrm>
            <a:off x="6422908" y="3941695"/>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C7787707-5112-441A-9955-8E16A32B391A}"/>
              </a:ext>
            </a:extLst>
          </p:cNvPr>
          <p:cNvSpPr/>
          <p:nvPr/>
        </p:nvSpPr>
        <p:spPr>
          <a:xfrm>
            <a:off x="180000" y="4626453"/>
            <a:ext cx="1506313" cy="612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altLang="ja-JP" sz="1400">
                <a:solidFill>
                  <a:schemeClr val="tx1"/>
                </a:solidFill>
                <a:latin typeface="Meiryo UI" panose="020B0604030504040204" pitchFamily="50" charset="-128"/>
                <a:ea typeface="Meiryo UI" panose="020B0604030504040204" pitchFamily="50" charset="-128"/>
              </a:rPr>
              <a:t>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83EA6732-4093-9EDC-AABF-4BE4383307E1}"/>
              </a:ext>
            </a:extLst>
          </p:cNvPr>
          <p:cNvSpPr/>
          <p:nvPr/>
        </p:nvSpPr>
        <p:spPr>
          <a:xfrm>
            <a:off x="1804611" y="4626454"/>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D7E03CBD-54EF-EE29-B245-DEA289AA7E4F}"/>
              </a:ext>
            </a:extLst>
          </p:cNvPr>
          <p:cNvSpPr/>
          <p:nvPr/>
        </p:nvSpPr>
        <p:spPr>
          <a:xfrm>
            <a:off x="6422908" y="4626454"/>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52" name="Straight Connector 40">
            <a:extLst>
              <a:ext uri="{FF2B5EF4-FFF2-40B4-BE49-F238E27FC236}">
                <a16:creationId xmlns:a16="http://schemas.microsoft.com/office/drawing/2014/main" id="{2426AC0D-D68B-91E8-BE75-DB32B556152C}"/>
              </a:ext>
            </a:extLst>
          </p:cNvPr>
          <p:cNvCxnSpPr>
            <a:cxnSpLocks/>
          </p:cNvCxnSpPr>
          <p:nvPr/>
        </p:nvCxnSpPr>
        <p:spPr>
          <a:xfrm flipH="1">
            <a:off x="180000" y="5538032"/>
            <a:ext cx="11855999"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59" name="Freeform 94">
            <a:extLst>
              <a:ext uri="{FF2B5EF4-FFF2-40B4-BE49-F238E27FC236}">
                <a16:creationId xmlns:a16="http://schemas.microsoft.com/office/drawing/2014/main" id="{B743B436-1230-E49C-9C79-D99DDA35AA8B}"/>
              </a:ext>
            </a:extLst>
          </p:cNvPr>
          <p:cNvSpPr>
            <a:spLocks/>
          </p:cNvSpPr>
          <p:nvPr/>
        </p:nvSpPr>
        <p:spPr bwMode="gray">
          <a:xfrm rot="5400000" flipH="1">
            <a:off x="5988000" y="544052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FD060143-22A1-FB36-35A0-2FFB17A8AEF0}"/>
              </a:ext>
            </a:extLst>
          </p:cNvPr>
          <p:cNvSpPr/>
          <p:nvPr/>
        </p:nvSpPr>
        <p:spPr>
          <a:xfrm>
            <a:off x="180000" y="5837610"/>
            <a:ext cx="2435609" cy="727661"/>
          </a:xfrm>
          <a:prstGeom prst="rect">
            <a:avLst/>
          </a:prstGeom>
          <a:solidFill>
            <a:schemeClr val="tx1">
              <a:lumMod val="50000"/>
              <a:lumOff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a:solidFill>
                  <a:schemeClr val="bg1"/>
                </a:solidFill>
                <a:latin typeface="Meiryo UI" panose="020B0604030504040204" pitchFamily="50" charset="-128"/>
                <a:ea typeface="Meiryo UI" panose="020B0604030504040204" pitchFamily="50" charset="-128"/>
              </a:rPr>
              <a:t>事業中止の判断基準</a:t>
            </a:r>
            <a:endParaRPr kumimoji="1" lang="ja-JP" altLang="en-US" sz="140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529B7769-C868-52A8-8A67-90DA5C994B70}"/>
              </a:ext>
            </a:extLst>
          </p:cNvPr>
          <p:cNvSpPr/>
          <p:nvPr/>
        </p:nvSpPr>
        <p:spPr>
          <a:xfrm>
            <a:off x="2753833" y="5837611"/>
            <a:ext cx="9282166" cy="72766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x</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（例：営業利益率●％以下が●年継続等</a:t>
            </a:r>
            <a:r>
              <a:rPr lang="ja-JP" altLang="en-US" sz="1400">
                <a:solidFill>
                  <a:schemeClr val="tx1"/>
                </a:solidFill>
                <a:latin typeface="Meiryo UI" panose="020B0604030504040204" pitchFamily="50" charset="-128"/>
                <a:ea typeface="Meiryo UI" panose="020B0604030504040204" pitchFamily="50" charset="-128"/>
              </a:rPr>
              <a:t>）</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8E6435DB-B6B7-8EAC-893B-2AFCF359774B}"/>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想定されるリスクと対応方針</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→事業化に向けたリスクを整理し、それぞれの対応策を記載すること。</a:t>
            </a:r>
            <a:br>
              <a:rPr kumimoji="1" lang="en-US" altLang="ja-JP" sz="1400">
                <a:solidFill>
                  <a:srgbClr val="FF0000"/>
                </a:solidFill>
                <a:latin typeface="Meiryo UI" panose="020B0604030504040204" pitchFamily="50" charset="-128"/>
                <a:ea typeface="Meiryo UI" panose="020B0604030504040204" pitchFamily="50" charset="-128"/>
              </a:rPr>
            </a:br>
            <a:r>
              <a:rPr kumimoji="1" lang="en-US" altLang="ja-JP" sz="1400">
                <a:solidFill>
                  <a:srgbClr val="FF0000"/>
                </a:solidFill>
                <a:latin typeface="Meiryo UI" panose="020B0604030504040204" pitchFamily="50" charset="-128"/>
                <a:ea typeface="Meiryo UI" panose="020B0604030504040204" pitchFamily="50" charset="-128"/>
              </a:rPr>
              <a:t>※</a:t>
            </a:r>
            <a:r>
              <a:rPr kumimoji="1" lang="ja-JP" altLang="en-US" sz="1400">
                <a:solidFill>
                  <a:srgbClr val="FF0000"/>
                </a:solidFill>
                <a:latin typeface="Meiryo UI" panose="020B0604030504040204" pitchFamily="50" charset="-128"/>
                <a:ea typeface="Meiryo UI" panose="020B0604030504040204" pitchFamily="50" charset="-128"/>
              </a:rPr>
              <a:t>フレームワークは一例のため、適切な類型ごとに記載すれば差し支えないが、燃料や原料の調達リスクについては、何らかの形で含めること。</a:t>
            </a:r>
            <a:br>
              <a:rPr lang="en-US" altLang="ja-JP" sz="1400">
                <a:solidFill>
                  <a:srgbClr val="FF0000"/>
                </a:solidFill>
                <a:latin typeface="Meiryo UI" panose="020B0604030504040204" pitchFamily="50" charset="-128"/>
                <a:ea typeface="Meiryo UI" panose="020B0604030504040204" pitchFamily="50" charset="-128"/>
              </a:rPr>
            </a:br>
            <a:r>
              <a:rPr lang="en-US" altLang="ja-JP" sz="1400">
                <a:solidFill>
                  <a:srgbClr val="FF0000"/>
                </a:solidFill>
                <a:latin typeface="Meiryo UI" panose="020B0604030504040204" pitchFamily="50" charset="-128"/>
                <a:ea typeface="Meiryo UI" panose="020B0604030504040204" pitchFamily="50" charset="-128"/>
              </a:rPr>
              <a:t>※</a:t>
            </a:r>
            <a:r>
              <a:rPr kumimoji="1" lang="ja-JP" altLang="en-US" sz="1400">
                <a:solidFill>
                  <a:srgbClr val="FF0000"/>
                </a:solidFill>
                <a:latin typeface="Meiryo UI" panose="020B0604030504040204" pitchFamily="50" charset="-128"/>
                <a:ea typeface="Meiryo UI" panose="020B0604030504040204" pitchFamily="50" charset="-128"/>
              </a:rPr>
              <a:t>内生的リスクの例は、燃料転換の技術確立のハードルや、コスト目標の未達、事業推進の</a:t>
            </a:r>
            <a:r>
              <a:rPr lang="ja-JP" altLang="en-US" sz="1400">
                <a:solidFill>
                  <a:srgbClr val="FF0000"/>
                </a:solidFill>
                <a:latin typeface="Meiryo UI" panose="020B0604030504040204" pitchFamily="50" charset="-128"/>
                <a:ea typeface="Meiryo UI" panose="020B0604030504040204" pitchFamily="50" charset="-128"/>
              </a:rPr>
              <a:t>主担当者</a:t>
            </a:r>
            <a:r>
              <a:rPr kumimoji="1" lang="ja-JP" altLang="en-US" sz="1400">
                <a:solidFill>
                  <a:srgbClr val="FF0000"/>
                </a:solidFill>
                <a:latin typeface="Meiryo UI" panose="020B0604030504040204" pitchFamily="50" charset="-128"/>
                <a:ea typeface="Meiryo UI" panose="020B0604030504040204" pitchFamily="50" charset="-128"/>
              </a:rPr>
              <a:t>の辞任など</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事業中止の判断基準</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→それらへの対応策を十分に講じることを前提としつつ、どのような事態になった場合に事業を中止するかの判断基準についても定量的な観点を含め記載すること。</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46931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D2EF48D9-EF54-88D3-E46E-3E5A61F0855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96335369-7311-2716-B0DD-7E3862B372E7}"/>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b="0" i="0" u="none" strike="noStrike">
                <a:solidFill>
                  <a:schemeClr val="tx1"/>
                </a:solidFill>
                <a:effectLst/>
                <a:latin typeface="Meiryo UI" panose="020B0604030504040204" pitchFamily="50" charset="-128"/>
                <a:ea typeface="Meiryo UI" panose="020B0604030504040204" pitchFamily="50" charset="-128"/>
              </a:rPr>
              <a:t>③</a:t>
            </a:r>
            <a:r>
              <a:rPr lang="ja-JP" altLang="ja-JP" sz="4800" b="0" i="0" u="none" strike="noStrike">
                <a:solidFill>
                  <a:schemeClr val="tx1"/>
                </a:solidFill>
                <a:effectLst/>
                <a:latin typeface="Meiryo UI" panose="020B0604030504040204" pitchFamily="50" charset="-128"/>
                <a:ea typeface="Meiryo UI" panose="020B0604030504040204" pitchFamily="50" charset="-128"/>
              </a:rPr>
              <a:t>産業競争力強化への貢献に関する審査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007302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92F5888-3BA5-0267-0135-834DC9C6C34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ⅷ</a:t>
            </a:r>
            <a:r>
              <a:rPr lang="ja-JP" altLang="en-US" sz="200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1304A267-7625-ADDD-4C17-C47F2A35DD7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AB312EA3-22D4-BB45-9D33-7D73BF90B07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や</a:t>
            </a:r>
            <a:r>
              <a:rPr lang="en-US" altLang="ja-JP">
                <a:solidFill>
                  <a:schemeClr val="tx1"/>
                </a:solidFill>
              </a:rPr>
              <a:t>xx</a:t>
            </a:r>
            <a:r>
              <a:rPr lang="ja-JP" altLang="en-US">
                <a:solidFill>
                  <a:schemeClr val="tx1"/>
                </a:solidFill>
              </a:rPr>
              <a:t>に取り組むことで、</a:t>
            </a:r>
            <a:r>
              <a:rPr kumimoji="1" lang="ja-JP" altLang="en-US">
                <a:solidFill>
                  <a:schemeClr val="tx1"/>
                </a:solidFill>
              </a:rPr>
              <a:t>間接補助事業終了後の自立化を目指す</a:t>
            </a:r>
            <a:endParaRPr kumimoji="1" lang="en-US" altLang="ja-JP">
              <a:solidFill>
                <a:schemeClr val="tx1"/>
              </a:solidFill>
            </a:endParaRPr>
          </a:p>
        </p:txBody>
      </p:sp>
      <p:cxnSp>
        <p:nvCxnSpPr>
          <p:cNvPr id="4" name="直線コネクタ 3">
            <a:extLst>
              <a:ext uri="{FF2B5EF4-FFF2-40B4-BE49-F238E27FC236}">
                <a16:creationId xmlns:a16="http://schemas.microsoft.com/office/drawing/2014/main" id="{FA22C57F-54AB-65E9-30E2-474CAD9587F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 name="Straight Connector 13">
            <a:extLst>
              <a:ext uri="{FF2B5EF4-FFF2-40B4-BE49-F238E27FC236}">
                <a16:creationId xmlns:a16="http://schemas.microsoft.com/office/drawing/2014/main" id="{F3323E22-78A1-3660-5E8E-3075D84ED078}"/>
              </a:ext>
            </a:extLst>
          </p:cNvPr>
          <p:cNvCxnSpPr>
            <a:cxnSpLocks/>
          </p:cNvCxnSpPr>
          <p:nvPr/>
        </p:nvCxnSpPr>
        <p:spPr>
          <a:xfrm>
            <a:off x="6108000" y="1979555"/>
            <a:ext cx="0" cy="46188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FD631A27-D28B-3115-EECD-17B002BD87F7}"/>
              </a:ext>
            </a:extLst>
          </p:cNvPr>
          <p:cNvSpPr/>
          <p:nvPr/>
        </p:nvSpPr>
        <p:spPr>
          <a:xfrm>
            <a:off x="181464" y="1979555"/>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ⅰ</a:t>
            </a:r>
            <a:r>
              <a:rPr lang="ja-JP" altLang="en-US" sz="1200">
                <a:solidFill>
                  <a:schemeClr val="tx1"/>
                </a:solidFill>
                <a:latin typeface="Meiryo UI" panose="020B0604030504040204" pitchFamily="50" charset="-128"/>
                <a:ea typeface="Meiryo UI" panose="020B0604030504040204" pitchFamily="50" charset="-128"/>
              </a:rPr>
              <a:t>）</a:t>
            </a:r>
            <a:endParaRPr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事業戦略の</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優位性</a:t>
            </a:r>
          </a:p>
        </p:txBody>
      </p:sp>
      <p:sp>
        <p:nvSpPr>
          <p:cNvPr id="9" name="正方形/長方形 8">
            <a:extLst>
              <a:ext uri="{FF2B5EF4-FFF2-40B4-BE49-F238E27FC236}">
                <a16:creationId xmlns:a16="http://schemas.microsoft.com/office/drawing/2014/main" id="{4E19999B-F7EE-0716-1CEE-133D7E06F00A}"/>
              </a:ext>
            </a:extLst>
          </p:cNvPr>
          <p:cNvSpPr/>
          <p:nvPr/>
        </p:nvSpPr>
        <p:spPr>
          <a:xfrm>
            <a:off x="1304689" y="1979555"/>
            <a:ext cx="4577709"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F8A04712-61B7-5B5D-D554-714D7E280356}"/>
              </a:ext>
            </a:extLst>
          </p:cNvPr>
          <p:cNvSpPr/>
          <p:nvPr/>
        </p:nvSpPr>
        <p:spPr>
          <a:xfrm>
            <a:off x="181464" y="2656241"/>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ⅱ</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オフテイカーの</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獲得</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39AFA44-6EB1-F0B2-C12D-CEE5BA4D580B}"/>
              </a:ext>
            </a:extLst>
          </p:cNvPr>
          <p:cNvSpPr/>
          <p:nvPr/>
        </p:nvSpPr>
        <p:spPr>
          <a:xfrm>
            <a:off x="1304690" y="2656241"/>
            <a:ext cx="4577708"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7CA4A884-D4CA-92D1-6F02-94FC1A3FD70E}"/>
              </a:ext>
            </a:extLst>
          </p:cNvPr>
          <p:cNvSpPr/>
          <p:nvPr/>
        </p:nvSpPr>
        <p:spPr>
          <a:xfrm>
            <a:off x="181476" y="3332927"/>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ⅲ</a:t>
            </a:r>
            <a:r>
              <a:rPr lang="ja-JP" altLang="en-US" sz="1200">
                <a:solidFill>
                  <a:schemeClr val="tx1"/>
                </a:solidFill>
                <a:latin typeface="Meiryo UI" panose="020B0604030504040204" pitchFamily="50" charset="-128"/>
                <a:ea typeface="Meiryo UI" panose="020B0604030504040204" pitchFamily="50" charset="-128"/>
              </a:rPr>
              <a:t>）</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燃料の調達</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2FF4E9CC-45ED-5218-F4A3-3DD14D5C00FD}"/>
              </a:ext>
            </a:extLst>
          </p:cNvPr>
          <p:cNvSpPr/>
          <p:nvPr/>
        </p:nvSpPr>
        <p:spPr>
          <a:xfrm>
            <a:off x="1304698" y="3332927"/>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ー</a:t>
            </a:r>
            <a:endParaRPr kumimoji="1" lang="en-US" altLang="ja-JP" sz="1200">
              <a:solidFill>
                <a:schemeClr val="tx1"/>
              </a:solidFill>
              <a:latin typeface="Meiryo UI" panose="020B0604030504040204" pitchFamily="50" charset="-128"/>
              <a:ea typeface="Meiryo UI" panose="020B0604030504040204" pitchFamily="50" charset="-128"/>
            </a:endParaRPr>
          </a:p>
        </p:txBody>
      </p:sp>
      <p:grpSp>
        <p:nvGrpSpPr>
          <p:cNvPr id="15" name="Group 41">
            <a:extLst>
              <a:ext uri="{FF2B5EF4-FFF2-40B4-BE49-F238E27FC236}">
                <a16:creationId xmlns:a16="http://schemas.microsoft.com/office/drawing/2014/main" id="{B67DC129-34B4-857F-2654-4CF696D23037}"/>
              </a:ext>
            </a:extLst>
          </p:cNvPr>
          <p:cNvGrpSpPr/>
          <p:nvPr/>
        </p:nvGrpSpPr>
        <p:grpSpPr>
          <a:xfrm rot="10800000" flipH="1">
            <a:off x="6000000" y="4263011"/>
            <a:ext cx="216000" cy="216000"/>
            <a:chOff x="5937564" y="3833745"/>
            <a:chExt cx="306171" cy="306910"/>
          </a:xfrm>
        </p:grpSpPr>
        <p:sp>
          <p:nvSpPr>
            <p:cNvPr id="16" name="Freeform 94">
              <a:extLst>
                <a:ext uri="{FF2B5EF4-FFF2-40B4-BE49-F238E27FC236}">
                  <a16:creationId xmlns:a16="http://schemas.microsoft.com/office/drawing/2014/main" id="{64EFCE91-219E-D889-1182-18C6D53B1E0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 name="Freeform 95">
              <a:extLst>
                <a:ext uri="{FF2B5EF4-FFF2-40B4-BE49-F238E27FC236}">
                  <a16:creationId xmlns:a16="http://schemas.microsoft.com/office/drawing/2014/main" id="{974EC987-891F-E5CE-AE01-8F60A38D7D22}"/>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18" name="グループ化 17">
            <a:extLst>
              <a:ext uri="{FF2B5EF4-FFF2-40B4-BE49-F238E27FC236}">
                <a16:creationId xmlns:a16="http://schemas.microsoft.com/office/drawing/2014/main" id="{A9982517-9C81-FD40-9AA8-F2C7DB767C42}"/>
              </a:ext>
            </a:extLst>
          </p:cNvPr>
          <p:cNvGrpSpPr/>
          <p:nvPr/>
        </p:nvGrpSpPr>
        <p:grpSpPr>
          <a:xfrm>
            <a:off x="180000" y="1529079"/>
            <a:ext cx="5702400" cy="288000"/>
            <a:chOff x="156000" y="1879963"/>
            <a:chExt cx="5760000" cy="288000"/>
          </a:xfrm>
        </p:grpSpPr>
        <p:sp>
          <p:nvSpPr>
            <p:cNvPr id="19" name="正方形/長方形 18">
              <a:extLst>
                <a:ext uri="{FF2B5EF4-FFF2-40B4-BE49-F238E27FC236}">
                  <a16:creationId xmlns:a16="http://schemas.microsoft.com/office/drawing/2014/main" id="{46E3E4C9-9C6B-BEFE-7DCF-617BBA7A948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製造プロセス転換における自社及び競合各社の特徴・方向性</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6ED36DF2-1032-CDD7-5C90-C0DE19B2D17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B311BAEA-4660-5BA6-4581-21F73C40E4AF}"/>
              </a:ext>
            </a:extLst>
          </p:cNvPr>
          <p:cNvGrpSpPr/>
          <p:nvPr/>
        </p:nvGrpSpPr>
        <p:grpSpPr>
          <a:xfrm>
            <a:off x="6333600" y="1529079"/>
            <a:ext cx="5702400" cy="288000"/>
            <a:chOff x="156000" y="1879963"/>
            <a:chExt cx="5760000" cy="288000"/>
          </a:xfrm>
        </p:grpSpPr>
        <p:sp>
          <p:nvSpPr>
            <p:cNvPr id="22" name="正方形/長方形 21">
              <a:extLst>
                <a:ext uri="{FF2B5EF4-FFF2-40B4-BE49-F238E27FC236}">
                  <a16:creationId xmlns:a16="http://schemas.microsoft.com/office/drawing/2014/main" id="{E91006E7-F206-3010-073E-5372F2A98A4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左記を踏まえた、間接補助事業終了後の自立化を目指すシナリオ</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3" name="直線コネクタ 22">
              <a:extLst>
                <a:ext uri="{FF2B5EF4-FFF2-40B4-BE49-F238E27FC236}">
                  <a16:creationId xmlns:a16="http://schemas.microsoft.com/office/drawing/2014/main" id="{9E51B958-BC0B-EBE4-A855-F650F1B7EB6C}"/>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4" name="正方形/長方形 23">
            <a:extLst>
              <a:ext uri="{FF2B5EF4-FFF2-40B4-BE49-F238E27FC236}">
                <a16:creationId xmlns:a16="http://schemas.microsoft.com/office/drawing/2014/main" id="{2FDB509A-41BF-AB9B-2337-A7E76BD7E907}"/>
              </a:ext>
            </a:extLst>
          </p:cNvPr>
          <p:cNvSpPr/>
          <p:nvPr/>
        </p:nvSpPr>
        <p:spPr>
          <a:xfrm>
            <a:off x="6332135" y="1979555"/>
            <a:ext cx="5702399" cy="4620305"/>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5" name="正方形/長方形 24">
            <a:extLst>
              <a:ext uri="{FF2B5EF4-FFF2-40B4-BE49-F238E27FC236}">
                <a16:creationId xmlns:a16="http://schemas.microsoft.com/office/drawing/2014/main" id="{0D220384-E7FB-1C50-7A19-A72D9AAB7114}"/>
              </a:ext>
            </a:extLst>
          </p:cNvPr>
          <p:cNvSpPr/>
          <p:nvPr/>
        </p:nvSpPr>
        <p:spPr>
          <a:xfrm>
            <a:off x="181476" y="5362985"/>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ⅵ</a:t>
            </a:r>
            <a:r>
              <a:rPr lang="ja-JP" altLang="en-US" sz="1200">
                <a:solidFill>
                  <a:schemeClr val="tx1"/>
                </a:solidFill>
                <a:latin typeface="Meiryo UI" panose="020B0604030504040204" pitchFamily="50" charset="-128"/>
                <a:ea typeface="Meiryo UI" panose="020B0604030504040204" pitchFamily="50" charset="-128"/>
              </a:rPr>
              <a:t>）</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オープン・</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クローズ戦略</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37F56F8-E53B-E03F-77BA-0FB8EC44C1B3}"/>
              </a:ext>
            </a:extLst>
          </p:cNvPr>
          <p:cNvSpPr/>
          <p:nvPr/>
        </p:nvSpPr>
        <p:spPr>
          <a:xfrm>
            <a:off x="1304698" y="5362985"/>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96E45902-3D43-6786-D2EF-01A5F7B8506B}"/>
              </a:ext>
            </a:extLst>
          </p:cNvPr>
          <p:cNvSpPr/>
          <p:nvPr/>
        </p:nvSpPr>
        <p:spPr>
          <a:xfrm>
            <a:off x="181476" y="4686299"/>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ⅴ</a:t>
            </a:r>
            <a:r>
              <a:rPr lang="ja-JP" altLang="en-US" sz="1200">
                <a:solidFill>
                  <a:schemeClr val="tx1"/>
                </a:solidFill>
                <a:latin typeface="Meiryo UI" panose="020B0604030504040204" pitchFamily="50" charset="-128"/>
                <a:ea typeface="Meiryo UI" panose="020B0604030504040204" pitchFamily="50" charset="-128"/>
              </a:rPr>
              <a:t>）</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デジタル技術</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の活用</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7D81FA52-A335-4422-CB43-2965F83D4B02}"/>
              </a:ext>
            </a:extLst>
          </p:cNvPr>
          <p:cNvSpPr/>
          <p:nvPr/>
        </p:nvSpPr>
        <p:spPr>
          <a:xfrm>
            <a:off x="1304698" y="4686299"/>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1CD36350-6569-90A5-72BF-591FBACBBABF}"/>
              </a:ext>
            </a:extLst>
          </p:cNvPr>
          <p:cNvSpPr/>
          <p:nvPr/>
        </p:nvSpPr>
        <p:spPr>
          <a:xfrm>
            <a:off x="181476" y="6039672"/>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ⅶ</a:t>
            </a:r>
            <a:r>
              <a:rPr lang="ja-JP" altLang="en-US" sz="1200">
                <a:solidFill>
                  <a:schemeClr val="tx1"/>
                </a:solidFill>
                <a:latin typeface="Meiryo UI" panose="020B0604030504040204" pitchFamily="50" charset="-128"/>
                <a:ea typeface="Meiryo UI" panose="020B0604030504040204" pitchFamily="50" charset="-128"/>
              </a:rPr>
              <a:t>）</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経営効率化</a:t>
            </a:r>
            <a:endParaRPr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（構造転換）</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9DC91ADC-6033-340D-D151-41A833362D32}"/>
              </a:ext>
            </a:extLst>
          </p:cNvPr>
          <p:cNvSpPr/>
          <p:nvPr/>
        </p:nvSpPr>
        <p:spPr>
          <a:xfrm>
            <a:off x="1304698" y="6039672"/>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2338CE20-998B-C6E1-51F4-840EC0149B93}"/>
              </a:ext>
            </a:extLst>
          </p:cNvPr>
          <p:cNvSpPr/>
          <p:nvPr/>
        </p:nvSpPr>
        <p:spPr>
          <a:xfrm>
            <a:off x="181476" y="4009613"/>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ⅳ</a:t>
            </a:r>
            <a:r>
              <a:rPr lang="ja-JP" altLang="en-US" sz="1200">
                <a:solidFill>
                  <a:schemeClr val="tx1"/>
                </a:solidFill>
                <a:latin typeface="Meiryo UI" panose="020B0604030504040204" pitchFamily="50" charset="-128"/>
                <a:ea typeface="Meiryo UI" panose="020B0604030504040204" pitchFamily="50" charset="-128"/>
              </a:rPr>
              <a:t>）</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原料の調達</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E1484BF1-46B2-1526-9ECC-E25251F2543A}"/>
              </a:ext>
            </a:extLst>
          </p:cNvPr>
          <p:cNvSpPr/>
          <p:nvPr/>
        </p:nvSpPr>
        <p:spPr>
          <a:xfrm>
            <a:off x="1304698" y="4009613"/>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5" name="正方形/長方形 4">
            <a:extLst>
              <a:ext uri="{FF2B5EF4-FFF2-40B4-BE49-F238E27FC236}">
                <a16:creationId xmlns:a16="http://schemas.microsoft.com/office/drawing/2014/main" id="{0695EB9C-A2E6-1698-49C6-0729140423B1}"/>
              </a:ext>
            </a:extLst>
          </p:cNvPr>
          <p:cNvSpPr/>
          <p:nvPr/>
        </p:nvSpPr>
        <p:spPr>
          <a:xfrm>
            <a:off x="2161954" y="1646911"/>
            <a:ext cx="7868093" cy="408102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製造プロセス転換における自社及び競合各社の特徴・方向性</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→以降の（</a:t>
            </a:r>
            <a:r>
              <a:rPr lang="en-US" altLang="ja-JP" sz="1400">
                <a:solidFill>
                  <a:srgbClr val="FF0000"/>
                </a:solidFill>
                <a:latin typeface="Meiryo UI" panose="020B0604030504040204" pitchFamily="50" charset="-128"/>
                <a:ea typeface="Meiryo UI" panose="020B0604030504040204" pitchFamily="50" charset="-128"/>
              </a:rPr>
              <a:t>ⅰ</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ⅶ</a:t>
            </a:r>
            <a:r>
              <a:rPr lang="ja-JP" altLang="en-US" sz="1400">
                <a:solidFill>
                  <a:srgbClr val="FF0000"/>
                </a:solidFill>
                <a:latin typeface="Meiryo UI" panose="020B0604030504040204" pitchFamily="50" charset="-128"/>
                <a:ea typeface="Meiryo UI" panose="020B0604030504040204" pitchFamily="50" charset="-128"/>
              </a:rPr>
              <a:t>）各頁を踏まえて記載すること。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間接補助事業終了後の自立化に至るまでのシナリオ</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→以下に注意すること。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後段の（</a:t>
            </a:r>
            <a:r>
              <a:rPr lang="en-US" altLang="ja-JP" sz="1400">
                <a:solidFill>
                  <a:srgbClr val="FF0000"/>
                </a:solidFill>
                <a:latin typeface="Meiryo UI" panose="020B0604030504040204" pitchFamily="50" charset="-128"/>
                <a:ea typeface="Meiryo UI" panose="020B0604030504040204" pitchFamily="50" charset="-128"/>
              </a:rPr>
              <a:t>ⅰ</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ⅶ</a:t>
            </a:r>
            <a:r>
              <a:rPr lang="ja-JP" altLang="en-US" sz="1400">
                <a:solidFill>
                  <a:srgbClr val="FF0000"/>
                </a:solidFill>
                <a:latin typeface="Meiryo UI" panose="020B0604030504040204" pitchFamily="50" charset="-128"/>
                <a:ea typeface="Meiryo UI" panose="020B0604030504040204" pitchFamily="50" charset="-128"/>
              </a:rPr>
              <a:t>）を含むシナリオについて具体的に記載すること。</a:t>
            </a:r>
            <a:br>
              <a:rPr lang="en-US" altLang="ja-JP" sz="1400">
                <a:solidFill>
                  <a:srgbClr val="FF0000"/>
                </a:solidFill>
                <a:latin typeface="Meiryo UI" panose="020B0604030504040204" pitchFamily="50" charset="-128"/>
                <a:ea typeface="Meiryo UI" panose="020B0604030504040204" pitchFamily="50" charset="-128"/>
              </a:rPr>
            </a:b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ⅲ</a:t>
            </a:r>
            <a:r>
              <a:rPr lang="ja-JP" altLang="en-US" sz="1400">
                <a:solidFill>
                  <a:srgbClr val="FF0000"/>
                </a:solidFill>
                <a:latin typeface="Meiryo UI" panose="020B0604030504040204" pitchFamily="50" charset="-128"/>
                <a:ea typeface="Meiryo UI" panose="020B0604030504040204" pitchFamily="50" charset="-128"/>
              </a:rPr>
              <a:t>）については、燃料転換・構造転換（燃料転換）のみ必須項目であるため、製造プロセス転換・構造転換（製造プロセス転換）の申請者は不要とする。</a:t>
            </a:r>
            <a:br>
              <a:rPr lang="en-US" altLang="ja-JP" sz="1400">
                <a:solidFill>
                  <a:srgbClr val="FF0000"/>
                </a:solidFill>
                <a:latin typeface="Meiryo UI" panose="020B0604030504040204" pitchFamily="50" charset="-128"/>
                <a:ea typeface="Meiryo UI" panose="020B0604030504040204" pitchFamily="50" charset="-128"/>
              </a:rPr>
            </a:b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ⅳ</a:t>
            </a:r>
            <a:r>
              <a:rPr lang="ja-JP" altLang="en-US" sz="1400">
                <a:solidFill>
                  <a:srgbClr val="FF0000"/>
                </a:solidFill>
                <a:latin typeface="Meiryo UI" panose="020B0604030504040204" pitchFamily="50" charset="-128"/>
                <a:ea typeface="Meiryo UI" panose="020B0604030504040204" pitchFamily="50" charset="-128"/>
              </a:rPr>
              <a:t>）については、製造プロセス転換・構造転換（製造プロセス転換）は必須項目、燃料転換・構造転換（燃料転換）は加点項目である。</a:t>
            </a:r>
            <a:br>
              <a:rPr lang="en-US" altLang="ja-JP" sz="1400">
                <a:solidFill>
                  <a:srgbClr val="FF0000"/>
                </a:solidFill>
                <a:latin typeface="Meiryo UI" panose="020B0604030504040204" pitchFamily="50" charset="-128"/>
                <a:ea typeface="Meiryo UI" panose="020B0604030504040204" pitchFamily="50" charset="-128"/>
              </a:rPr>
            </a:b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ⅵ</a:t>
            </a:r>
            <a:r>
              <a:rPr lang="ja-JP" altLang="en-US" sz="1400">
                <a:solidFill>
                  <a:srgbClr val="FF0000"/>
                </a:solidFill>
                <a:latin typeface="Meiryo UI" panose="020B0604030504040204" pitchFamily="50" charset="-128"/>
                <a:ea typeface="Meiryo UI" panose="020B0604030504040204" pitchFamily="50" charset="-128"/>
              </a:rPr>
              <a:t>）については、製造プロセス転換・構造転換（製造プロセス転換）のみ必須項目であるため、燃料転換・構造転換（燃料転換）の申請者は不要とする。</a:t>
            </a:r>
            <a:br>
              <a:rPr lang="en-US" altLang="ja-JP" sz="1400">
                <a:solidFill>
                  <a:srgbClr val="FF0000"/>
                </a:solidFill>
                <a:latin typeface="Meiryo UI" panose="020B0604030504040204" pitchFamily="50" charset="-128"/>
                <a:ea typeface="Meiryo UI" panose="020B0604030504040204" pitchFamily="50" charset="-128"/>
              </a:rPr>
            </a:b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ⅶ</a:t>
            </a:r>
            <a:r>
              <a:rPr lang="ja-JP" altLang="en-US" sz="1400">
                <a:solidFill>
                  <a:srgbClr val="FF0000"/>
                </a:solidFill>
                <a:latin typeface="Meiryo UI" panose="020B0604030504040204" pitchFamily="50" charset="-128"/>
                <a:ea typeface="Meiryo UI" panose="020B0604030504040204" pitchFamily="50" charset="-128"/>
              </a:rPr>
              <a:t>）については、構造転換のみ必須項目である。</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設備の脱炭素化だけではなく、製品の脱炭素化も目指すシナリオであること。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記載したシナリオの妥当性についても説明すること。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337680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8" name="think-cell data - do not delete" hidden="1">
            <a:extLst>
              <a:ext uri="{FF2B5EF4-FFF2-40B4-BE49-F238E27FC236}">
                <a16:creationId xmlns:a16="http://schemas.microsoft.com/office/drawing/2014/main" id="{082D7DA2-E89A-67D0-5D2D-DD9656E6D444}"/>
              </a:ext>
            </a:extLst>
          </p:cNvPr>
          <p:cNvGraphicFramePr>
            <a:graphicFrameLocks noChangeAspect="1"/>
          </p:cNvGraphicFramePr>
          <p:nvPr>
            <p:custDataLst>
              <p:tags r:id="rId1"/>
            </p:custDataLst>
            <p:extLst>
              <p:ext uri="{D42A27DB-BD31-4B8C-83A1-F6EECF244321}">
                <p14:modId xmlns:p14="http://schemas.microsoft.com/office/powerpoint/2010/main" val="29942400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68" name="think-cell data - do not delete" hidden="1">
                        <a:extLst>
                          <a:ext uri="{FF2B5EF4-FFF2-40B4-BE49-F238E27FC236}">
                            <a16:creationId xmlns:a16="http://schemas.microsoft.com/office/drawing/2014/main" id="{082D7DA2-E89A-67D0-5D2D-DD9656E6D44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51AAC744-489B-A70B-AC9A-BBF8326B8C9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5" name="Title 1">
            <a:extLst>
              <a:ext uri="{FF2B5EF4-FFF2-40B4-BE49-F238E27FC236}">
                <a16:creationId xmlns:a16="http://schemas.microsoft.com/office/drawing/2014/main" id="{E3BC5BB8-4A01-43D4-53A3-F71AA15F577D}"/>
              </a:ext>
            </a:extLst>
          </p:cNvPr>
          <p:cNvSpPr txBox="1">
            <a:spLocks/>
          </p:cNvSpPr>
          <p:nvPr/>
        </p:nvSpPr>
        <p:spPr>
          <a:xfrm>
            <a:off x="180000" y="648147"/>
            <a:ext cx="11832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p>
          <a:p>
            <a:r>
              <a:rPr kumimoji="1" lang="en-US" altLang="ja-JP" sz="2400">
                <a:solidFill>
                  <a:schemeClr val="tx1"/>
                </a:solidFill>
              </a:rPr>
              <a:t>【</a:t>
            </a:r>
            <a:r>
              <a:rPr kumimoji="1" lang="ja-JP" altLang="en-US" sz="2400">
                <a:solidFill>
                  <a:schemeClr val="tx1"/>
                </a:solidFill>
              </a:rPr>
              <a:t>グリーン事業</a:t>
            </a:r>
            <a:r>
              <a:rPr kumimoji="1" lang="en-US" altLang="ja-JP" sz="2400">
                <a:solidFill>
                  <a:schemeClr val="tx1"/>
                </a:solidFill>
              </a:rPr>
              <a:t>A</a:t>
            </a:r>
            <a:r>
              <a:rPr kumimoji="1" lang="ja-JP" altLang="en-US" sz="2400">
                <a:solidFill>
                  <a:schemeClr val="tx1"/>
                </a:solidFill>
              </a:rPr>
              <a:t>（〇〇製品）</a:t>
            </a:r>
            <a:r>
              <a:rPr kumimoji="1" lang="en-US" altLang="ja-JP" sz="2400">
                <a:solidFill>
                  <a:schemeClr val="tx1"/>
                </a:solidFill>
              </a:rPr>
              <a:t>】</a:t>
            </a:r>
            <a:r>
              <a:rPr kumimoji="1" lang="ja-JP" altLang="en-US" sz="2400">
                <a:solidFill>
                  <a:schemeClr val="tx1"/>
                </a:solidFill>
              </a:rPr>
              <a:t>自社の強みは</a:t>
            </a:r>
            <a:r>
              <a:rPr kumimoji="1" lang="en-US" altLang="ja-JP" sz="2400">
                <a:solidFill>
                  <a:schemeClr val="tx1"/>
                </a:solidFill>
              </a:rPr>
              <a:t>xx</a:t>
            </a:r>
            <a:r>
              <a:rPr kumimoji="1" lang="ja-JP" altLang="en-US" sz="2400">
                <a:solidFill>
                  <a:schemeClr val="tx1"/>
                </a:solidFill>
              </a:rPr>
              <a:t>であり、</a:t>
            </a:r>
            <a:r>
              <a:rPr kumimoji="1" lang="en-US" altLang="ja-JP" sz="2400">
                <a:solidFill>
                  <a:schemeClr val="tx1"/>
                </a:solidFill>
              </a:rPr>
              <a:t>xx</a:t>
            </a:r>
            <a:r>
              <a:rPr kumimoji="1" lang="ja-JP" altLang="en-US" sz="2400">
                <a:solidFill>
                  <a:schemeClr val="tx1"/>
                </a:solidFill>
              </a:rPr>
              <a:t>によって競合他社との差別化を目指す</a:t>
            </a:r>
            <a:endParaRPr kumimoji="1" lang="en-US" altLang="ja-JP" sz="2400">
              <a:solidFill>
                <a:schemeClr val="tx1"/>
              </a:solidFill>
            </a:endParaRPr>
          </a:p>
        </p:txBody>
      </p:sp>
      <p:cxnSp>
        <p:nvCxnSpPr>
          <p:cNvPr id="6" name="直線コネクタ 5">
            <a:extLst>
              <a:ext uri="{FF2B5EF4-FFF2-40B4-BE49-F238E27FC236}">
                <a16:creationId xmlns:a16="http://schemas.microsoft.com/office/drawing/2014/main" id="{F206E09E-A4FE-0131-8B23-D274B086728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F348A076-4E7C-7A6F-E453-849F270D3CB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 name="Straight Connector 13">
            <a:extLst>
              <a:ext uri="{FF2B5EF4-FFF2-40B4-BE49-F238E27FC236}">
                <a16:creationId xmlns:a16="http://schemas.microsoft.com/office/drawing/2014/main" id="{101C4A4A-B834-2180-B69D-D7684FD36E6D}"/>
              </a:ext>
            </a:extLst>
          </p:cNvPr>
          <p:cNvCxnSpPr>
            <a:cxnSpLocks/>
          </p:cNvCxnSpPr>
          <p:nvPr/>
        </p:nvCxnSpPr>
        <p:spPr>
          <a:xfrm>
            <a:off x="6108000" y="2030835"/>
            <a:ext cx="0" cy="4265688"/>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TextBox 52">
            <a:extLst>
              <a:ext uri="{FF2B5EF4-FFF2-40B4-BE49-F238E27FC236}">
                <a16:creationId xmlns:a16="http://schemas.microsoft.com/office/drawing/2014/main" id="{1F993824-22F2-2301-038A-548FD113B1C6}"/>
              </a:ext>
            </a:extLst>
          </p:cNvPr>
          <p:cNvSpPr txBox="1"/>
          <p:nvPr/>
        </p:nvSpPr>
        <p:spPr>
          <a:xfrm>
            <a:off x="6333600" y="2116005"/>
            <a:ext cx="57024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自社の強み</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10" name="Straight Connector 75">
            <a:extLst>
              <a:ext uri="{FF2B5EF4-FFF2-40B4-BE49-F238E27FC236}">
                <a16:creationId xmlns:a16="http://schemas.microsoft.com/office/drawing/2014/main" id="{10B16D34-46E6-7AFF-016D-D830E0FF3B19}"/>
              </a:ext>
            </a:extLst>
          </p:cNvPr>
          <p:cNvCxnSpPr>
            <a:cxnSpLocks/>
          </p:cNvCxnSpPr>
          <p:nvPr/>
        </p:nvCxnSpPr>
        <p:spPr>
          <a:xfrm>
            <a:off x="6324001" y="4302352"/>
            <a:ext cx="570240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0" name="TextBox 52">
            <a:extLst>
              <a:ext uri="{FF2B5EF4-FFF2-40B4-BE49-F238E27FC236}">
                <a16:creationId xmlns:a16="http://schemas.microsoft.com/office/drawing/2014/main" id="{AE3A8288-AABE-D49D-F92E-37EE4A1EC4B0}"/>
              </a:ext>
            </a:extLst>
          </p:cNvPr>
          <p:cNvSpPr txBox="1"/>
          <p:nvPr/>
        </p:nvSpPr>
        <p:spPr>
          <a:xfrm>
            <a:off x="6324001" y="3150262"/>
            <a:ext cx="57024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44" name="Group 41">
            <a:extLst>
              <a:ext uri="{FF2B5EF4-FFF2-40B4-BE49-F238E27FC236}">
                <a16:creationId xmlns:a16="http://schemas.microsoft.com/office/drawing/2014/main" id="{53749D90-F793-4AD2-D39C-114FE1167887}"/>
              </a:ext>
            </a:extLst>
          </p:cNvPr>
          <p:cNvGrpSpPr/>
          <p:nvPr/>
        </p:nvGrpSpPr>
        <p:grpSpPr>
          <a:xfrm rot="10800000" flipH="1">
            <a:off x="6000000" y="4055679"/>
            <a:ext cx="216000" cy="216000"/>
            <a:chOff x="5937564" y="3833745"/>
            <a:chExt cx="306171" cy="306910"/>
          </a:xfrm>
        </p:grpSpPr>
        <p:sp>
          <p:nvSpPr>
            <p:cNvPr id="45" name="Freeform 94">
              <a:extLst>
                <a:ext uri="{FF2B5EF4-FFF2-40B4-BE49-F238E27FC236}">
                  <a16:creationId xmlns:a16="http://schemas.microsoft.com/office/drawing/2014/main" id="{84FA14DA-FF94-CBB4-0A4A-3520601D29FC}"/>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6" name="Freeform 95">
              <a:extLst>
                <a:ext uri="{FF2B5EF4-FFF2-40B4-BE49-F238E27FC236}">
                  <a16:creationId xmlns:a16="http://schemas.microsoft.com/office/drawing/2014/main" id="{08F7DB6F-D5F7-DD1E-C468-9F4CF19335BF}"/>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47" name="Group 41">
            <a:extLst>
              <a:ext uri="{FF2B5EF4-FFF2-40B4-BE49-F238E27FC236}">
                <a16:creationId xmlns:a16="http://schemas.microsoft.com/office/drawing/2014/main" id="{06B10DF5-2650-090B-2304-86BFB05CAE57}"/>
              </a:ext>
            </a:extLst>
          </p:cNvPr>
          <p:cNvGrpSpPr/>
          <p:nvPr/>
        </p:nvGrpSpPr>
        <p:grpSpPr>
          <a:xfrm rot="16200000" flipH="1">
            <a:off x="9067201" y="4200335"/>
            <a:ext cx="216000" cy="216000"/>
            <a:chOff x="5937564" y="3833745"/>
            <a:chExt cx="306171" cy="306910"/>
          </a:xfrm>
        </p:grpSpPr>
        <p:sp>
          <p:nvSpPr>
            <p:cNvPr id="48" name="Freeform 94">
              <a:extLst>
                <a:ext uri="{FF2B5EF4-FFF2-40B4-BE49-F238E27FC236}">
                  <a16:creationId xmlns:a16="http://schemas.microsoft.com/office/drawing/2014/main" id="{04C755B8-C584-5FF6-ECC1-4CD80882488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9" name="Freeform 95">
              <a:extLst>
                <a:ext uri="{FF2B5EF4-FFF2-40B4-BE49-F238E27FC236}">
                  <a16:creationId xmlns:a16="http://schemas.microsoft.com/office/drawing/2014/main" id="{FCC5FD65-25F4-66E5-043C-877076927F1C}"/>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50" name="グループ化 49">
            <a:extLst>
              <a:ext uri="{FF2B5EF4-FFF2-40B4-BE49-F238E27FC236}">
                <a16:creationId xmlns:a16="http://schemas.microsoft.com/office/drawing/2014/main" id="{D98C91AF-2E68-9385-DE1B-F4B8935B4BA2}"/>
              </a:ext>
            </a:extLst>
          </p:cNvPr>
          <p:cNvGrpSpPr/>
          <p:nvPr/>
        </p:nvGrpSpPr>
        <p:grpSpPr>
          <a:xfrm>
            <a:off x="180000" y="1659209"/>
            <a:ext cx="5702400" cy="288000"/>
            <a:chOff x="156000" y="1879963"/>
            <a:chExt cx="5760000" cy="288000"/>
          </a:xfrm>
        </p:grpSpPr>
        <p:sp>
          <p:nvSpPr>
            <p:cNvPr id="51" name="正方形/長方形 50">
              <a:extLst>
                <a:ext uri="{FF2B5EF4-FFF2-40B4-BE49-F238E27FC236}">
                  <a16:creationId xmlns:a16="http://schemas.microsoft.com/office/drawing/2014/main" id="{46AD2278-9686-8504-75D4-C4EBE04652A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競合に対する自社の優位性　</a:t>
              </a:r>
              <a:r>
                <a:rPr lang="ja-JP" altLang="en-US" sz="1400" b="1">
                  <a:solidFill>
                    <a:schemeClr val="tx1"/>
                  </a:solidFill>
                  <a:latin typeface="Meiryo UI" panose="020B0604030504040204" pitchFamily="50" charset="-128"/>
                  <a:ea typeface="Meiryo UI" panose="020B0604030504040204" pitchFamily="50" charset="-128"/>
                </a:rPr>
                <a:t>グリーン事業</a:t>
              </a:r>
              <a:r>
                <a:rPr lang="en-US" altLang="ja-JP" sz="1400" b="1">
                  <a:solidFill>
                    <a:schemeClr val="tx1"/>
                  </a:solidFill>
                  <a:latin typeface="Meiryo UI" panose="020B0604030504040204" pitchFamily="50" charset="-128"/>
                  <a:ea typeface="Meiryo UI" panose="020B0604030504040204" pitchFamily="50" charset="-128"/>
                </a:rPr>
                <a:t>A</a:t>
              </a:r>
              <a:r>
                <a:rPr lang="ja-JP" altLang="en-US" sz="1400" b="1">
                  <a:solidFill>
                    <a:schemeClr val="tx1"/>
                  </a:solidFill>
                  <a:latin typeface="Meiryo UI" panose="020B0604030504040204" pitchFamily="50" charset="-128"/>
                  <a:ea typeface="Meiryo UI" panose="020B0604030504040204" pitchFamily="50" charset="-128"/>
                </a:rPr>
                <a:t>（〇〇製品）</a:t>
              </a:r>
              <a:endParaRPr kumimoji="1" lang="ja-JP" altLang="en-US" sz="1400" b="1">
                <a:solidFill>
                  <a:schemeClr val="tx1"/>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2BF893D0-FBE7-C118-6640-2F2A0CC13A1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53" name="グループ化 52">
            <a:extLst>
              <a:ext uri="{FF2B5EF4-FFF2-40B4-BE49-F238E27FC236}">
                <a16:creationId xmlns:a16="http://schemas.microsoft.com/office/drawing/2014/main" id="{188502F6-B6E5-9A07-7E27-7D08B1B8F551}"/>
              </a:ext>
            </a:extLst>
          </p:cNvPr>
          <p:cNvGrpSpPr/>
          <p:nvPr/>
        </p:nvGrpSpPr>
        <p:grpSpPr>
          <a:xfrm>
            <a:off x="6333600" y="1659209"/>
            <a:ext cx="5702400" cy="288000"/>
            <a:chOff x="156000" y="1879963"/>
            <a:chExt cx="5760000" cy="288000"/>
          </a:xfrm>
        </p:grpSpPr>
        <p:sp>
          <p:nvSpPr>
            <p:cNvPr id="54" name="正方形/長方形 53">
              <a:extLst>
                <a:ext uri="{FF2B5EF4-FFF2-40B4-BE49-F238E27FC236}">
                  <a16:creationId xmlns:a16="http://schemas.microsoft.com/office/drawing/2014/main" id="{41C31FE4-9D6C-6E75-F552-505B9AF14DD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自社の強み、弱み（経営資源）</a:t>
              </a:r>
            </a:p>
          </p:txBody>
        </p:sp>
        <p:cxnSp>
          <p:nvCxnSpPr>
            <p:cNvPr id="55" name="直線コネクタ 54">
              <a:extLst>
                <a:ext uri="{FF2B5EF4-FFF2-40B4-BE49-F238E27FC236}">
                  <a16:creationId xmlns:a16="http://schemas.microsoft.com/office/drawing/2014/main" id="{13D53C16-BC5B-CBD1-79E4-AED695C0C77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TextBox 52">
            <a:extLst>
              <a:ext uri="{FF2B5EF4-FFF2-40B4-BE49-F238E27FC236}">
                <a16:creationId xmlns:a16="http://schemas.microsoft.com/office/drawing/2014/main" id="{D7FC1EE3-2ADF-B984-5149-907AE3766F7B}"/>
              </a:ext>
            </a:extLst>
          </p:cNvPr>
          <p:cNvSpPr txBox="1"/>
          <p:nvPr/>
        </p:nvSpPr>
        <p:spPr>
          <a:xfrm>
            <a:off x="6324001" y="4532524"/>
            <a:ext cx="5702400" cy="1763999"/>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戦略方針</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2" name="正方形/長方形 1">
            <a:extLst>
              <a:ext uri="{FF2B5EF4-FFF2-40B4-BE49-F238E27FC236}">
                <a16:creationId xmlns:a16="http://schemas.microsoft.com/office/drawing/2014/main" id="{62B3B836-F8FA-F6AC-05B7-A65F1F82C8B8}"/>
              </a:ext>
            </a:extLst>
          </p:cNvPr>
          <p:cNvSpPr/>
          <p:nvPr/>
        </p:nvSpPr>
        <p:spPr>
          <a:xfrm>
            <a:off x="181464" y="2468927"/>
            <a:ext cx="1398922"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自社</a:t>
            </a:r>
            <a:endParaRPr kumimoji="1" lang="ja-JP" altLang="en-US" sz="1100">
              <a:solidFill>
                <a:srgbClr val="FF0000"/>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4EA453A-3D04-D016-33EB-2E9BA1C7C336}"/>
              </a:ext>
            </a:extLst>
          </p:cNvPr>
          <p:cNvSpPr/>
          <p:nvPr/>
        </p:nvSpPr>
        <p:spPr>
          <a:xfrm>
            <a:off x="1614005" y="2468927"/>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100">
                <a:solidFill>
                  <a:schemeClr val="tx1"/>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2EA73B2E-A766-E59B-6393-C85561FBDB4A}"/>
              </a:ext>
            </a:extLst>
          </p:cNvPr>
          <p:cNvSpPr/>
          <p:nvPr/>
        </p:nvSpPr>
        <p:spPr>
          <a:xfrm>
            <a:off x="3048010" y="2468927"/>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10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FF09E533-EF56-7C13-378E-999EDC7C5010}"/>
              </a:ext>
            </a:extLst>
          </p:cNvPr>
          <p:cNvSpPr/>
          <p:nvPr/>
        </p:nvSpPr>
        <p:spPr>
          <a:xfrm>
            <a:off x="4482014" y="2468927"/>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100">
              <a:solidFill>
                <a:schemeClr val="tx1"/>
              </a:solidFill>
              <a:latin typeface="Meiryo UI" panose="020B0604030504040204" pitchFamily="50" charset="-128"/>
              <a:ea typeface="Meiryo UI" panose="020B0604030504040204" pitchFamily="50" charset="-128"/>
            </a:endParaRPr>
          </a:p>
        </p:txBody>
      </p:sp>
      <p:grpSp>
        <p:nvGrpSpPr>
          <p:cNvPr id="13" name="グループ化 12">
            <a:extLst>
              <a:ext uri="{FF2B5EF4-FFF2-40B4-BE49-F238E27FC236}">
                <a16:creationId xmlns:a16="http://schemas.microsoft.com/office/drawing/2014/main" id="{114AD4FC-F1C3-F103-D0CE-B4342F64CEE1}"/>
              </a:ext>
            </a:extLst>
          </p:cNvPr>
          <p:cNvGrpSpPr/>
          <p:nvPr/>
        </p:nvGrpSpPr>
        <p:grpSpPr>
          <a:xfrm>
            <a:off x="1614005" y="2037176"/>
            <a:ext cx="1400386" cy="360000"/>
            <a:chOff x="543578" y="1377175"/>
            <a:chExt cx="5239039" cy="360000"/>
          </a:xfrm>
        </p:grpSpPr>
        <p:cxnSp>
          <p:nvCxnSpPr>
            <p:cNvPr id="14" name="Straight Connector 18">
              <a:extLst>
                <a:ext uri="{FF2B5EF4-FFF2-40B4-BE49-F238E27FC236}">
                  <a16:creationId xmlns:a16="http://schemas.microsoft.com/office/drawing/2014/main" id="{B4293045-5373-4FDB-1EA2-6846029F3EFD}"/>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23">
              <a:extLst>
                <a:ext uri="{FF2B5EF4-FFF2-40B4-BE49-F238E27FC236}">
                  <a16:creationId xmlns:a16="http://schemas.microsoft.com/office/drawing/2014/main" id="{D1BB18CC-AE25-6632-2C14-5CE07DF29659}"/>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評価軸１</a:t>
              </a:r>
            </a:p>
          </p:txBody>
        </p:sp>
      </p:grpSp>
      <p:grpSp>
        <p:nvGrpSpPr>
          <p:cNvPr id="16" name="グループ化 15">
            <a:extLst>
              <a:ext uri="{FF2B5EF4-FFF2-40B4-BE49-F238E27FC236}">
                <a16:creationId xmlns:a16="http://schemas.microsoft.com/office/drawing/2014/main" id="{7054C2B1-192B-5056-02B3-6743DEA38DCF}"/>
              </a:ext>
            </a:extLst>
          </p:cNvPr>
          <p:cNvGrpSpPr/>
          <p:nvPr/>
        </p:nvGrpSpPr>
        <p:grpSpPr>
          <a:xfrm>
            <a:off x="3048010" y="2030835"/>
            <a:ext cx="1400386" cy="360000"/>
            <a:chOff x="543578" y="1377175"/>
            <a:chExt cx="5239039" cy="360000"/>
          </a:xfrm>
        </p:grpSpPr>
        <p:cxnSp>
          <p:nvCxnSpPr>
            <p:cNvPr id="17" name="Straight Connector 18">
              <a:extLst>
                <a:ext uri="{FF2B5EF4-FFF2-40B4-BE49-F238E27FC236}">
                  <a16:creationId xmlns:a16="http://schemas.microsoft.com/office/drawing/2014/main" id="{1B9460F9-16A3-60C2-5160-85A1B2890189}"/>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TextBox 23">
              <a:extLst>
                <a:ext uri="{FF2B5EF4-FFF2-40B4-BE49-F238E27FC236}">
                  <a16:creationId xmlns:a16="http://schemas.microsoft.com/office/drawing/2014/main" id="{C755AF9A-545F-553D-2525-62666D3BAB1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評価軸２</a:t>
              </a:r>
            </a:p>
          </p:txBody>
        </p:sp>
      </p:grpSp>
      <p:grpSp>
        <p:nvGrpSpPr>
          <p:cNvPr id="19" name="グループ化 18">
            <a:extLst>
              <a:ext uri="{FF2B5EF4-FFF2-40B4-BE49-F238E27FC236}">
                <a16:creationId xmlns:a16="http://schemas.microsoft.com/office/drawing/2014/main" id="{2FEED9A9-CA97-3CC6-1BA3-413D2C7F1150}"/>
              </a:ext>
            </a:extLst>
          </p:cNvPr>
          <p:cNvGrpSpPr/>
          <p:nvPr/>
        </p:nvGrpSpPr>
        <p:grpSpPr>
          <a:xfrm>
            <a:off x="4482014" y="2030835"/>
            <a:ext cx="1400386" cy="360000"/>
            <a:chOff x="543578" y="1377175"/>
            <a:chExt cx="5239039" cy="360000"/>
          </a:xfrm>
        </p:grpSpPr>
        <p:cxnSp>
          <p:nvCxnSpPr>
            <p:cNvPr id="28" name="Straight Connector 18">
              <a:extLst>
                <a:ext uri="{FF2B5EF4-FFF2-40B4-BE49-F238E27FC236}">
                  <a16:creationId xmlns:a16="http://schemas.microsoft.com/office/drawing/2014/main" id="{59157E4A-8301-C0DC-41D3-497EF5B9BAC3}"/>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extBox 23">
              <a:extLst>
                <a:ext uri="{FF2B5EF4-FFF2-40B4-BE49-F238E27FC236}">
                  <a16:creationId xmlns:a16="http://schemas.microsoft.com/office/drawing/2014/main" id="{98A5C79F-F011-EC2F-EC7A-BAD1E6729F9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評価軸３</a:t>
              </a:r>
            </a:p>
          </p:txBody>
        </p:sp>
      </p:grpSp>
      <p:sp>
        <p:nvSpPr>
          <p:cNvPr id="58" name="正方形/長方形 57">
            <a:extLst>
              <a:ext uri="{FF2B5EF4-FFF2-40B4-BE49-F238E27FC236}">
                <a16:creationId xmlns:a16="http://schemas.microsoft.com/office/drawing/2014/main" id="{21A411F0-6924-CAEF-E6CD-CFD7EAEBD38C}"/>
              </a:ext>
            </a:extLst>
          </p:cNvPr>
          <p:cNvSpPr/>
          <p:nvPr/>
        </p:nvSpPr>
        <p:spPr>
          <a:xfrm>
            <a:off x="180000" y="3772915"/>
            <a:ext cx="1400386" cy="2484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競合</a:t>
            </a:r>
            <a:r>
              <a:rPr kumimoji="1" lang="en-US" altLang="ja-JP" sz="1100">
                <a:solidFill>
                  <a:schemeClr val="tx1"/>
                </a:solidFill>
                <a:latin typeface="Meiryo UI" panose="020B0604030504040204" pitchFamily="50" charset="-128"/>
                <a:ea typeface="Meiryo UI" panose="020B0604030504040204" pitchFamily="50" charset="-128"/>
              </a:rPr>
              <a:t>A</a:t>
            </a:r>
            <a:endParaRPr kumimoji="1" lang="ja-JP" altLang="en-US" sz="1100">
              <a:solidFill>
                <a:schemeClr val="tx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12D75270-2AAE-E68E-9F2B-28F5F9658F21}"/>
              </a:ext>
            </a:extLst>
          </p:cNvPr>
          <p:cNvSpPr/>
          <p:nvPr/>
        </p:nvSpPr>
        <p:spPr>
          <a:xfrm>
            <a:off x="1614005" y="377291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100">
                <a:solidFill>
                  <a:schemeClr val="tx1"/>
                </a:solidFill>
                <a:latin typeface="Meiryo UI" panose="020B0604030504040204" pitchFamily="50" charset="-128"/>
                <a:ea typeface="Meiryo UI" panose="020B0604030504040204" pitchFamily="50" charset="-128"/>
              </a:rPr>
              <a:t>XXX</a:t>
            </a:r>
          </a:p>
        </p:txBody>
      </p:sp>
      <p:sp>
        <p:nvSpPr>
          <p:cNvPr id="60" name="正方形/長方形 59">
            <a:extLst>
              <a:ext uri="{FF2B5EF4-FFF2-40B4-BE49-F238E27FC236}">
                <a16:creationId xmlns:a16="http://schemas.microsoft.com/office/drawing/2014/main" id="{26FAED40-B053-07D0-7C77-9ECCC103DB2B}"/>
              </a:ext>
            </a:extLst>
          </p:cNvPr>
          <p:cNvSpPr/>
          <p:nvPr/>
        </p:nvSpPr>
        <p:spPr>
          <a:xfrm>
            <a:off x="3048010" y="377291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5BB5FA2B-28FF-0645-8431-B475D0D7BDD0}"/>
              </a:ext>
            </a:extLst>
          </p:cNvPr>
          <p:cNvSpPr/>
          <p:nvPr/>
        </p:nvSpPr>
        <p:spPr>
          <a:xfrm>
            <a:off x="4482014" y="377291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B628F0D3-4484-4867-3301-B62CD833F100}"/>
              </a:ext>
            </a:extLst>
          </p:cNvPr>
          <p:cNvSpPr/>
          <p:nvPr/>
        </p:nvSpPr>
        <p:spPr>
          <a:xfrm>
            <a:off x="180000" y="5072525"/>
            <a:ext cx="1400386" cy="2484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競合</a:t>
            </a:r>
            <a:r>
              <a:rPr kumimoji="1" lang="en-US" altLang="ja-JP" sz="1100">
                <a:solidFill>
                  <a:schemeClr val="tx1"/>
                </a:solidFill>
                <a:latin typeface="Meiryo UI" panose="020B0604030504040204" pitchFamily="50" charset="-128"/>
                <a:ea typeface="Meiryo UI" panose="020B0604030504040204" pitchFamily="50" charset="-128"/>
              </a:rPr>
              <a:t>B</a:t>
            </a:r>
            <a:endParaRPr kumimoji="1" lang="ja-JP" altLang="en-US" sz="1100">
              <a:solidFill>
                <a:schemeClr val="tx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A805ED7A-4B7F-9FFF-42CB-06C04359B9FB}"/>
              </a:ext>
            </a:extLst>
          </p:cNvPr>
          <p:cNvSpPr/>
          <p:nvPr/>
        </p:nvSpPr>
        <p:spPr>
          <a:xfrm>
            <a:off x="1614005" y="507252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100">
                <a:solidFill>
                  <a:schemeClr val="tx1"/>
                </a:solidFill>
                <a:latin typeface="Meiryo UI" panose="020B0604030504040204" pitchFamily="50" charset="-128"/>
                <a:ea typeface="Meiryo UI" panose="020B0604030504040204" pitchFamily="50" charset="-128"/>
              </a:rPr>
              <a:t>XXX</a:t>
            </a:r>
          </a:p>
        </p:txBody>
      </p:sp>
      <p:sp>
        <p:nvSpPr>
          <p:cNvPr id="64" name="正方形/長方形 63">
            <a:extLst>
              <a:ext uri="{FF2B5EF4-FFF2-40B4-BE49-F238E27FC236}">
                <a16:creationId xmlns:a16="http://schemas.microsoft.com/office/drawing/2014/main" id="{AFEBAF44-7DAB-65FB-B47F-6D04D469734A}"/>
              </a:ext>
            </a:extLst>
          </p:cNvPr>
          <p:cNvSpPr/>
          <p:nvPr/>
        </p:nvSpPr>
        <p:spPr>
          <a:xfrm>
            <a:off x="3048010" y="507252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B25F1E97-BE2C-757B-73B1-61B3973A1355}"/>
              </a:ext>
            </a:extLst>
          </p:cNvPr>
          <p:cNvSpPr/>
          <p:nvPr/>
        </p:nvSpPr>
        <p:spPr>
          <a:xfrm>
            <a:off x="4482014" y="507252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8368A534-15F3-7DEC-2204-227AC369C6CC}"/>
              </a:ext>
            </a:extLst>
          </p:cNvPr>
          <p:cNvSpPr/>
          <p:nvPr/>
        </p:nvSpPr>
        <p:spPr>
          <a:xfrm>
            <a:off x="180000" y="4039142"/>
            <a:ext cx="1400386" cy="95777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選定理由：</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5173DEB4-B34C-0CF8-6344-2920D5C0A293}"/>
              </a:ext>
            </a:extLst>
          </p:cNvPr>
          <p:cNvSpPr/>
          <p:nvPr/>
        </p:nvSpPr>
        <p:spPr>
          <a:xfrm>
            <a:off x="180000" y="5338753"/>
            <a:ext cx="1400386" cy="95777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選定理由：</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E6DC618D-089A-AE47-5EB4-E0D58E833716}"/>
              </a:ext>
            </a:extLst>
          </p:cNvPr>
          <p:cNvSpPr/>
          <p:nvPr/>
        </p:nvSpPr>
        <p:spPr>
          <a:xfrm>
            <a:off x="2328450" y="1505146"/>
            <a:ext cx="7535100" cy="384770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競合に対する自社の優位性</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→その競合を選定した理由を記載すること。また、評価軸を設定したうえで、競合他社との差別化を考慮して、自社の対象事業におけるポジショニングや優位性が分かるように特徴等を記載すること。</a:t>
            </a:r>
            <a:br>
              <a:rPr lang="en-US" altLang="ja-JP" sz="1400">
                <a:solidFill>
                  <a:srgbClr val="FF0000"/>
                </a:solidFill>
                <a:latin typeface="Meiryo UI" panose="020B0604030504040204" pitchFamily="50" charset="-128"/>
                <a:ea typeface="Meiryo UI" panose="020B0604030504040204" pitchFamily="50" charset="-128"/>
              </a:rPr>
            </a:b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評価軸の具体例</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　・技術</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　・事業基盤（顧客基盤、原料調達網、物流網等）</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　・顧客ニーズとの親和性</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自社の強み、弱み（経営資源）</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戦略方針については、公募要領に記載されている事業目的等を踏まえ、技術的・事業的優位性をどのように活かし、どのように事業拡大していくか（独自性・新規性・有効性・実現可能性・継続性等）について記載すること。</a:t>
            </a:r>
            <a:br>
              <a:rPr lang="en-US" altLang="ja-JP" sz="1400">
                <a:solidFill>
                  <a:srgbClr val="FF0000"/>
                </a:solidFill>
                <a:latin typeface="Meiryo UI" panose="020B0604030504040204" pitchFamily="50" charset="-128"/>
                <a:ea typeface="Meiryo UI" panose="020B0604030504040204" pitchFamily="50" charset="-128"/>
              </a:rPr>
            </a:b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「①ア 基本的要件」で記載</a:t>
            </a:r>
            <a:r>
              <a:rPr lang="ja-JP" altLang="en-US" sz="1400" u="sng">
                <a:solidFill>
                  <a:schemeClr val="tx1"/>
                </a:solidFill>
                <a:latin typeface="Meiryo UI" panose="020B0604030504040204" pitchFamily="50" charset="-128"/>
                <a:ea typeface="Meiryo UI" panose="020B0604030504040204" pitchFamily="50" charset="-128"/>
              </a:rPr>
              <a:t>した</a:t>
            </a:r>
            <a:r>
              <a:rPr kumimoji="1" lang="ja-JP" altLang="en-US" sz="1400" u="sng">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108580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グループ化 7">
            <a:extLst>
              <a:ext uri="{FF2B5EF4-FFF2-40B4-BE49-F238E27FC236}">
                <a16:creationId xmlns:a16="http://schemas.microsoft.com/office/drawing/2014/main" id="{78ECEFE8-2C3F-AB36-EC30-BDD2A8860271}"/>
              </a:ext>
            </a:extLst>
          </p:cNvPr>
          <p:cNvGrpSpPr/>
          <p:nvPr/>
        </p:nvGrpSpPr>
        <p:grpSpPr>
          <a:xfrm>
            <a:off x="180001" y="1600633"/>
            <a:ext cx="3886032" cy="360000"/>
            <a:chOff x="543578" y="1377175"/>
            <a:chExt cx="5239039" cy="360000"/>
          </a:xfrm>
        </p:grpSpPr>
        <p:cxnSp>
          <p:nvCxnSpPr>
            <p:cNvPr id="9" name="Straight Connector 18">
              <a:extLst>
                <a:ext uri="{FF2B5EF4-FFF2-40B4-BE49-F238E27FC236}">
                  <a16:creationId xmlns:a16="http://schemas.microsoft.com/office/drawing/2014/main" id="{27A16052-2315-C698-6171-D7D46386A70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23">
              <a:extLst>
                <a:ext uri="{FF2B5EF4-FFF2-40B4-BE49-F238E27FC236}">
                  <a16:creationId xmlns:a16="http://schemas.microsoft.com/office/drawing/2014/main" id="{35063262-B40A-4BF7-7B68-E19BADBCA74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市場におけるセグメント分析</a:t>
              </a:r>
            </a:p>
          </p:txBody>
        </p:sp>
      </p:grpSp>
      <p:grpSp>
        <p:nvGrpSpPr>
          <p:cNvPr id="17" name="グループ化 16">
            <a:extLst>
              <a:ext uri="{FF2B5EF4-FFF2-40B4-BE49-F238E27FC236}">
                <a16:creationId xmlns:a16="http://schemas.microsoft.com/office/drawing/2014/main" id="{68713056-307A-BF5B-5C71-6352FA2259A7}"/>
              </a:ext>
            </a:extLst>
          </p:cNvPr>
          <p:cNvGrpSpPr/>
          <p:nvPr/>
        </p:nvGrpSpPr>
        <p:grpSpPr>
          <a:xfrm>
            <a:off x="4407408" y="1600633"/>
            <a:ext cx="7628593" cy="360000"/>
            <a:chOff x="543578" y="1377175"/>
            <a:chExt cx="5239039" cy="360000"/>
          </a:xfrm>
        </p:grpSpPr>
        <p:cxnSp>
          <p:nvCxnSpPr>
            <p:cNvPr id="23" name="Straight Connector 18">
              <a:extLst>
                <a:ext uri="{FF2B5EF4-FFF2-40B4-BE49-F238E27FC236}">
                  <a16:creationId xmlns:a16="http://schemas.microsoft.com/office/drawing/2014/main" id="{D9E77A31-7B2A-076B-8889-BC6E282DB070}"/>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54CDE21-D9B8-B12A-8304-B9264D2FFCD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市場における注力セグメント・ターゲット顧客とその選定理由、申請時点での交渉状況</a:t>
              </a:r>
            </a:p>
          </p:txBody>
        </p:sp>
      </p:grpSp>
      <p:cxnSp>
        <p:nvCxnSpPr>
          <p:cNvPr id="43" name="Straight Connector 13">
            <a:extLst>
              <a:ext uri="{FF2B5EF4-FFF2-40B4-BE49-F238E27FC236}">
                <a16:creationId xmlns:a16="http://schemas.microsoft.com/office/drawing/2014/main" id="{4ECBC6A4-73D1-55CB-E75C-79B1411946C6}"/>
              </a:ext>
            </a:extLst>
          </p:cNvPr>
          <p:cNvCxnSpPr>
            <a:cxnSpLocks/>
          </p:cNvCxnSpPr>
          <p:nvPr/>
        </p:nvCxnSpPr>
        <p:spPr>
          <a:xfrm>
            <a:off x="4249246" y="2090730"/>
            <a:ext cx="0" cy="4300129"/>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Title 1">
            <a:extLst>
              <a:ext uri="{FF2B5EF4-FFF2-40B4-BE49-F238E27FC236}">
                <a16:creationId xmlns:a16="http://schemas.microsoft.com/office/drawing/2014/main" id="{F652BC2A-5159-17F1-61C8-E4877B95FD1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ⅱ</a:t>
            </a:r>
            <a:r>
              <a:rPr lang="ja-JP" altLang="en-US" sz="2000">
                <a:solidFill>
                  <a:schemeClr val="tx1">
                    <a:lumMod val="50000"/>
                    <a:lumOff val="50000"/>
                  </a:schemeClr>
                </a:solidFill>
              </a:rPr>
              <a:t>）</a:t>
            </a:r>
          </a:p>
        </p:txBody>
      </p:sp>
      <p:sp>
        <p:nvSpPr>
          <p:cNvPr id="19" name="Title 1">
            <a:extLst>
              <a:ext uri="{FF2B5EF4-FFF2-40B4-BE49-F238E27FC236}">
                <a16:creationId xmlns:a16="http://schemas.microsoft.com/office/drawing/2014/main" id="{0A8599EB-D4E4-846A-778C-5F0155A944A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用途市場は</a:t>
            </a:r>
            <a:r>
              <a:rPr kumimoji="1" lang="en-US" altLang="ja-JP">
                <a:solidFill>
                  <a:schemeClr val="tx1"/>
                </a:solidFill>
              </a:rPr>
              <a:t>xx</a:t>
            </a:r>
            <a:r>
              <a:rPr kumimoji="1" lang="ja-JP" altLang="en-US">
                <a:solidFill>
                  <a:schemeClr val="tx1"/>
                </a:solidFill>
              </a:rPr>
              <a:t>を想定。うち、短期的には</a:t>
            </a:r>
            <a:r>
              <a:rPr kumimoji="1" lang="en-US" altLang="ja-JP">
                <a:solidFill>
                  <a:schemeClr val="tx1"/>
                </a:solidFill>
              </a:rPr>
              <a:t>xx</a:t>
            </a:r>
            <a:r>
              <a:rPr kumimoji="1" lang="ja-JP" altLang="en-US">
                <a:solidFill>
                  <a:schemeClr val="tx1"/>
                </a:solidFill>
              </a:rPr>
              <a:t>、中長期的には</a:t>
            </a:r>
            <a:r>
              <a:rPr kumimoji="1" lang="en-US" altLang="ja-JP">
                <a:solidFill>
                  <a:schemeClr val="tx1"/>
                </a:solidFill>
              </a:rPr>
              <a:t>x</a:t>
            </a:r>
            <a:r>
              <a:rPr lang="en-US" altLang="ja-JP">
                <a:solidFill>
                  <a:schemeClr val="tx1"/>
                </a:solidFill>
              </a:rPr>
              <a:t>x</a:t>
            </a:r>
            <a:r>
              <a:rPr lang="ja-JP" altLang="en-US">
                <a:solidFill>
                  <a:schemeClr val="tx1"/>
                </a:solidFill>
              </a:rPr>
              <a:t>を注力セグメント</a:t>
            </a:r>
            <a:r>
              <a:rPr kumimoji="1" lang="ja-JP" altLang="en-US">
                <a:solidFill>
                  <a:schemeClr val="tx1"/>
                </a:solidFill>
              </a:rPr>
              <a:t>と想定している</a:t>
            </a:r>
          </a:p>
        </p:txBody>
      </p:sp>
      <p:cxnSp>
        <p:nvCxnSpPr>
          <p:cNvPr id="31" name="直線コネクタ 30">
            <a:extLst>
              <a:ext uri="{FF2B5EF4-FFF2-40B4-BE49-F238E27FC236}">
                <a16:creationId xmlns:a16="http://schemas.microsoft.com/office/drawing/2014/main" id="{6505C6C3-F7FC-3423-D926-CA4CDE399E9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0A0C7D13-1337-CD5B-24CD-2CBA0E41BE7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72" name="フリーフォーム: 図形 71">
            <a:extLst>
              <a:ext uri="{FF2B5EF4-FFF2-40B4-BE49-F238E27FC236}">
                <a16:creationId xmlns:a16="http://schemas.microsoft.com/office/drawing/2014/main" id="{FD27121E-E756-9995-8AE0-A62823CAC6D1}"/>
              </a:ext>
            </a:extLst>
          </p:cNvPr>
          <p:cNvSpPr/>
          <p:nvPr/>
        </p:nvSpPr>
        <p:spPr>
          <a:xfrm>
            <a:off x="4445456" y="2561275"/>
            <a:ext cx="1620000" cy="1808622"/>
          </a:xfrm>
          <a:custGeom>
            <a:avLst/>
            <a:gdLst>
              <a:gd name="connsiteX0" fmla="*/ 0 w 1985721"/>
              <a:gd name="connsiteY0" fmla="*/ 0 h 1808622"/>
              <a:gd name="connsiteX1" fmla="*/ 226731 w 1985721"/>
              <a:gd name="connsiteY1" fmla="*/ 0 h 1808622"/>
              <a:gd name="connsiteX2" fmla="*/ 288000 w 1985721"/>
              <a:gd name="connsiteY2" fmla="*/ 0 h 1808622"/>
              <a:gd name="connsiteX3" fmla="*/ 1985721 w 1985721"/>
              <a:gd name="connsiteY3" fmla="*/ 0 h 1808622"/>
              <a:gd name="connsiteX4" fmla="*/ 1985721 w 1985721"/>
              <a:gd name="connsiteY4" fmla="*/ 540000 h 1808622"/>
              <a:gd name="connsiteX5" fmla="*/ 288000 w 1985721"/>
              <a:gd name="connsiteY5" fmla="*/ 540000 h 1808622"/>
              <a:gd name="connsiteX6" fmla="*/ 288000 w 1985721"/>
              <a:gd name="connsiteY6" fmla="*/ 1808622 h 1808622"/>
              <a:gd name="connsiteX7" fmla="*/ 0 w 1985721"/>
              <a:gd name="connsiteY7" fmla="*/ 1808622 h 1808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5721" h="1808622">
                <a:moveTo>
                  <a:pt x="0" y="0"/>
                </a:moveTo>
                <a:lnTo>
                  <a:pt x="226731" y="0"/>
                </a:lnTo>
                <a:lnTo>
                  <a:pt x="288000" y="0"/>
                </a:lnTo>
                <a:lnTo>
                  <a:pt x="1985721" y="0"/>
                </a:lnTo>
                <a:lnTo>
                  <a:pt x="1985721" y="540000"/>
                </a:lnTo>
                <a:lnTo>
                  <a:pt x="288000" y="540000"/>
                </a:lnTo>
                <a:lnTo>
                  <a:pt x="288000" y="1808622"/>
                </a:lnTo>
                <a:lnTo>
                  <a:pt x="0" y="1808622"/>
                </a:lnTo>
                <a:close/>
              </a:path>
            </a:pathLst>
          </a:custGeom>
          <a:solidFill>
            <a:schemeClr val="bg1">
              <a:lumMod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bg1"/>
                </a:solidFill>
                <a:latin typeface="Meiryo UI" panose="020B0604030504040204" pitchFamily="50" charset="-128"/>
                <a:ea typeface="Meiryo UI" panose="020B0604030504040204" pitchFamily="50" charset="-128"/>
              </a:rPr>
              <a:t>セグメント</a:t>
            </a:r>
            <a:r>
              <a:rPr kumimoji="1" lang="en-US" altLang="ja-JP" sz="1200">
                <a:solidFill>
                  <a:schemeClr val="bg1"/>
                </a:solidFill>
                <a:latin typeface="Meiryo UI" panose="020B0604030504040204" pitchFamily="50" charset="-128"/>
                <a:ea typeface="Meiryo UI" panose="020B0604030504040204" pitchFamily="50" charset="-128"/>
              </a:rPr>
              <a:t>A</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D82B4EF4-4CDA-8621-FD87-BFDBA17ADC11}"/>
              </a:ext>
            </a:extLst>
          </p:cNvPr>
          <p:cNvSpPr/>
          <p:nvPr/>
        </p:nvSpPr>
        <p:spPr>
          <a:xfrm>
            <a:off x="6135154" y="2561275"/>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45C4DE01-6CA5-D9B3-B827-F03FAE5ECB84}"/>
              </a:ext>
            </a:extLst>
          </p:cNvPr>
          <p:cNvSpPr/>
          <p:nvPr/>
        </p:nvSpPr>
        <p:spPr>
          <a:xfrm>
            <a:off x="4811176" y="3195588"/>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5" name="正方形/長方形 74">
            <a:extLst>
              <a:ext uri="{FF2B5EF4-FFF2-40B4-BE49-F238E27FC236}">
                <a16:creationId xmlns:a16="http://schemas.microsoft.com/office/drawing/2014/main" id="{FDD3B39A-D433-8B1B-7FDF-ADEE725BB5EA}"/>
              </a:ext>
            </a:extLst>
          </p:cNvPr>
          <p:cNvSpPr/>
          <p:nvPr/>
        </p:nvSpPr>
        <p:spPr>
          <a:xfrm>
            <a:off x="6135154" y="3195588"/>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07D78843-E2FF-229A-0276-C9C52CD19F9D}"/>
              </a:ext>
            </a:extLst>
          </p:cNvPr>
          <p:cNvSpPr/>
          <p:nvPr/>
        </p:nvSpPr>
        <p:spPr>
          <a:xfrm>
            <a:off x="4811176" y="3829901"/>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3E97F452-634E-32B9-BCF4-9ED50265D8C0}"/>
              </a:ext>
            </a:extLst>
          </p:cNvPr>
          <p:cNvSpPr/>
          <p:nvPr/>
        </p:nvSpPr>
        <p:spPr>
          <a:xfrm>
            <a:off x="6135154" y="3829901"/>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FDA99CCE-91B1-C2FD-FA79-49E987764D5C}"/>
              </a:ext>
            </a:extLst>
          </p:cNvPr>
          <p:cNvSpPr/>
          <p:nvPr/>
        </p:nvSpPr>
        <p:spPr>
          <a:xfrm>
            <a:off x="6135154" y="4464214"/>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4E4F96B3-DCDD-80F0-6AAE-E44974700DBB}"/>
              </a:ext>
            </a:extLst>
          </p:cNvPr>
          <p:cNvSpPr/>
          <p:nvPr/>
        </p:nvSpPr>
        <p:spPr>
          <a:xfrm>
            <a:off x="4811176" y="5098527"/>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0770B60E-00DF-5AAF-ED4F-2EC8DF9BFC14}"/>
              </a:ext>
            </a:extLst>
          </p:cNvPr>
          <p:cNvSpPr/>
          <p:nvPr/>
        </p:nvSpPr>
        <p:spPr>
          <a:xfrm>
            <a:off x="6135154" y="5098527"/>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2BF0C3A4-2B77-C758-0379-87106694C701}"/>
              </a:ext>
            </a:extLst>
          </p:cNvPr>
          <p:cNvSpPr/>
          <p:nvPr/>
        </p:nvSpPr>
        <p:spPr>
          <a:xfrm>
            <a:off x="4811176" y="5732840"/>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E4F13CCD-2292-AFCF-EC81-1D5595E47CF8}"/>
              </a:ext>
            </a:extLst>
          </p:cNvPr>
          <p:cNvSpPr/>
          <p:nvPr/>
        </p:nvSpPr>
        <p:spPr>
          <a:xfrm>
            <a:off x="6135154" y="5732840"/>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84" name="グループ化 83">
            <a:extLst>
              <a:ext uri="{FF2B5EF4-FFF2-40B4-BE49-F238E27FC236}">
                <a16:creationId xmlns:a16="http://schemas.microsoft.com/office/drawing/2014/main" id="{FFD245DF-546A-E299-238E-60AF8B4EFE93}"/>
              </a:ext>
            </a:extLst>
          </p:cNvPr>
          <p:cNvGrpSpPr/>
          <p:nvPr/>
        </p:nvGrpSpPr>
        <p:grpSpPr>
          <a:xfrm>
            <a:off x="4375757" y="2186962"/>
            <a:ext cx="1689699" cy="288000"/>
            <a:chOff x="-91819" y="1879963"/>
            <a:chExt cx="6007819" cy="288000"/>
          </a:xfrm>
        </p:grpSpPr>
        <p:sp>
          <p:nvSpPr>
            <p:cNvPr id="85" name="正方形/長方形 84">
              <a:extLst>
                <a:ext uri="{FF2B5EF4-FFF2-40B4-BE49-F238E27FC236}">
                  <a16:creationId xmlns:a16="http://schemas.microsoft.com/office/drawing/2014/main" id="{15D0C5AF-D638-AFC3-F63F-F8E42F869487}"/>
                </a:ext>
              </a:extLst>
            </p:cNvPr>
            <p:cNvSpPr/>
            <p:nvPr/>
          </p:nvSpPr>
          <p:spPr>
            <a:xfrm>
              <a:off x="-91819" y="1879963"/>
              <a:ext cx="6007819"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セグメント／ターゲット顧客</a:t>
              </a:r>
            </a:p>
          </p:txBody>
        </p:sp>
        <p:cxnSp>
          <p:nvCxnSpPr>
            <p:cNvPr id="92" name="直線コネクタ 91">
              <a:extLst>
                <a:ext uri="{FF2B5EF4-FFF2-40B4-BE49-F238E27FC236}">
                  <a16:creationId xmlns:a16="http://schemas.microsoft.com/office/drawing/2014/main" id="{6B4E3B00-F4D5-F97C-098F-9EE48A7F451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3" name="グループ化 92">
            <a:extLst>
              <a:ext uri="{FF2B5EF4-FFF2-40B4-BE49-F238E27FC236}">
                <a16:creationId xmlns:a16="http://schemas.microsoft.com/office/drawing/2014/main" id="{C1946B47-7C68-9218-3619-BAE85F711608}"/>
              </a:ext>
            </a:extLst>
          </p:cNvPr>
          <p:cNvGrpSpPr/>
          <p:nvPr/>
        </p:nvGrpSpPr>
        <p:grpSpPr>
          <a:xfrm>
            <a:off x="6135155" y="2186962"/>
            <a:ext cx="2716237" cy="288000"/>
            <a:chOff x="156000" y="1879963"/>
            <a:chExt cx="5760000" cy="288000"/>
          </a:xfrm>
        </p:grpSpPr>
        <p:sp>
          <p:nvSpPr>
            <p:cNvPr id="94" name="正方形/長方形 93">
              <a:extLst>
                <a:ext uri="{FF2B5EF4-FFF2-40B4-BE49-F238E27FC236}">
                  <a16:creationId xmlns:a16="http://schemas.microsoft.com/office/drawing/2014/main" id="{3A5CA3C6-0FC8-CD5A-5DEE-8DA2E216558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セグメント／ターゲット顧客の選定理由</a:t>
              </a:r>
              <a:endParaRPr kumimoji="1" lang="ja-JP" altLang="en-US" sz="1200">
                <a:solidFill>
                  <a:schemeClr val="tx1"/>
                </a:solidFill>
                <a:latin typeface="Meiryo UI" panose="020B0604030504040204" pitchFamily="50" charset="-128"/>
                <a:ea typeface="Meiryo UI" panose="020B0604030504040204" pitchFamily="50" charset="-128"/>
              </a:endParaRPr>
            </a:p>
          </p:txBody>
        </p:sp>
        <p:cxnSp>
          <p:nvCxnSpPr>
            <p:cNvPr id="95" name="直線コネクタ 94">
              <a:extLst>
                <a:ext uri="{FF2B5EF4-FFF2-40B4-BE49-F238E27FC236}">
                  <a16:creationId xmlns:a16="http://schemas.microsoft.com/office/drawing/2014/main" id="{749587CD-5E0C-A3A7-87E2-D0429641A86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96" name="フリーフォーム: 図形 95">
            <a:extLst>
              <a:ext uri="{FF2B5EF4-FFF2-40B4-BE49-F238E27FC236}">
                <a16:creationId xmlns:a16="http://schemas.microsoft.com/office/drawing/2014/main" id="{87D59EF6-BD72-E45A-8113-E376ADE3339E}"/>
              </a:ext>
            </a:extLst>
          </p:cNvPr>
          <p:cNvSpPr/>
          <p:nvPr/>
        </p:nvSpPr>
        <p:spPr>
          <a:xfrm>
            <a:off x="4445456" y="4464214"/>
            <a:ext cx="1620000" cy="1808626"/>
          </a:xfrm>
          <a:custGeom>
            <a:avLst/>
            <a:gdLst>
              <a:gd name="connsiteX0" fmla="*/ 226731 w 1985721"/>
              <a:gd name="connsiteY0" fmla="*/ 0 h 1808626"/>
              <a:gd name="connsiteX1" fmla="*/ 1985721 w 1985721"/>
              <a:gd name="connsiteY1" fmla="*/ 0 h 1808626"/>
              <a:gd name="connsiteX2" fmla="*/ 1985721 w 1985721"/>
              <a:gd name="connsiteY2" fmla="*/ 540000 h 1808626"/>
              <a:gd name="connsiteX3" fmla="*/ 288000 w 1985721"/>
              <a:gd name="connsiteY3" fmla="*/ 540000 h 1808626"/>
              <a:gd name="connsiteX4" fmla="*/ 288000 w 1985721"/>
              <a:gd name="connsiteY4" fmla="*/ 1808626 h 1808626"/>
              <a:gd name="connsiteX5" fmla="*/ 0 w 1985721"/>
              <a:gd name="connsiteY5" fmla="*/ 1808626 h 1808626"/>
              <a:gd name="connsiteX6" fmla="*/ 0 w 1985721"/>
              <a:gd name="connsiteY6" fmla="*/ 4 h 1808626"/>
              <a:gd name="connsiteX7" fmla="*/ 226731 w 1985721"/>
              <a:gd name="connsiteY7" fmla="*/ 4 h 180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5721" h="1808626">
                <a:moveTo>
                  <a:pt x="226731" y="0"/>
                </a:moveTo>
                <a:lnTo>
                  <a:pt x="1985721" y="0"/>
                </a:lnTo>
                <a:lnTo>
                  <a:pt x="1985721" y="540000"/>
                </a:lnTo>
                <a:lnTo>
                  <a:pt x="288000" y="540000"/>
                </a:lnTo>
                <a:lnTo>
                  <a:pt x="288000" y="1808626"/>
                </a:lnTo>
                <a:lnTo>
                  <a:pt x="0" y="1808626"/>
                </a:lnTo>
                <a:lnTo>
                  <a:pt x="0" y="4"/>
                </a:lnTo>
                <a:lnTo>
                  <a:pt x="226731" y="4"/>
                </a:lnTo>
                <a:close/>
              </a:path>
            </a:pathLst>
          </a:custGeom>
          <a:solidFill>
            <a:schemeClr val="bg1">
              <a:lumMod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bg1"/>
                </a:solidFill>
                <a:latin typeface="Meiryo UI" panose="020B0604030504040204" pitchFamily="50" charset="-128"/>
                <a:ea typeface="Meiryo UI" panose="020B0604030504040204" pitchFamily="50" charset="-128"/>
              </a:rPr>
              <a:t>セグメント</a:t>
            </a:r>
            <a:r>
              <a:rPr kumimoji="1" lang="en-US" altLang="ja-JP" sz="1200">
                <a:solidFill>
                  <a:schemeClr val="bg1"/>
                </a:solidFill>
                <a:latin typeface="Meiryo UI" panose="020B0604030504040204" pitchFamily="50" charset="-128"/>
                <a:ea typeface="Meiryo UI" panose="020B0604030504040204" pitchFamily="50" charset="-128"/>
              </a:rPr>
              <a:t>B</a:t>
            </a:r>
            <a:endParaRPr kumimoji="1" lang="ja-JP" altLang="en-US" sz="1200">
              <a:solidFill>
                <a:schemeClr val="bg1"/>
              </a:solidFill>
              <a:latin typeface="Meiryo UI" panose="020B0604030504040204" pitchFamily="50" charset="-128"/>
              <a:ea typeface="Meiryo UI" panose="020B0604030504040204" pitchFamily="50" charset="-128"/>
            </a:endParaRPr>
          </a:p>
        </p:txBody>
      </p:sp>
      <p:grpSp>
        <p:nvGrpSpPr>
          <p:cNvPr id="112" name="グループ化 111">
            <a:extLst>
              <a:ext uri="{FF2B5EF4-FFF2-40B4-BE49-F238E27FC236}">
                <a16:creationId xmlns:a16="http://schemas.microsoft.com/office/drawing/2014/main" id="{0141CA5F-FD59-E33C-673B-E007CD34112A}"/>
              </a:ext>
            </a:extLst>
          </p:cNvPr>
          <p:cNvGrpSpPr/>
          <p:nvPr/>
        </p:nvGrpSpPr>
        <p:grpSpPr>
          <a:xfrm>
            <a:off x="204603" y="2195506"/>
            <a:ext cx="3766561" cy="4195354"/>
            <a:chOff x="325927" y="2195505"/>
            <a:chExt cx="3766561" cy="4347479"/>
          </a:xfrm>
        </p:grpSpPr>
        <p:sp>
          <p:nvSpPr>
            <p:cNvPr id="69" name="Rectangle 68">
              <a:extLst>
                <a:ext uri="{FF2B5EF4-FFF2-40B4-BE49-F238E27FC236}">
                  <a16:creationId xmlns:a16="http://schemas.microsoft.com/office/drawing/2014/main" id="{BF42C754-6B6E-48C0-BD02-1F293DB6CB79}"/>
                </a:ext>
              </a:extLst>
            </p:cNvPr>
            <p:cNvSpPr/>
            <p:nvPr/>
          </p:nvSpPr>
          <p:spPr>
            <a:xfrm>
              <a:off x="722235" y="2201406"/>
              <a:ext cx="2222529" cy="194607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698782" y="6194212"/>
              <a:ext cx="3393706"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2" name="TextBox 141">
              <a:extLst>
                <a:ext uri="{FF2B5EF4-FFF2-40B4-BE49-F238E27FC236}">
                  <a16:creationId xmlns:a16="http://schemas.microsoft.com/office/drawing/2014/main" id="{572B4234-6BE9-4F8D-A182-580701F20CD1}"/>
                </a:ext>
              </a:extLst>
            </p:cNvPr>
            <p:cNvSpPr txBox="1"/>
            <p:nvPr/>
          </p:nvSpPr>
          <p:spPr>
            <a:xfrm>
              <a:off x="2087964" y="6238734"/>
              <a:ext cx="605860" cy="30425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軸②</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1965572" y="2897436"/>
              <a:ext cx="808093" cy="604479"/>
            </a:xfrm>
            <a:prstGeom prst="ellipse">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894849" y="2345578"/>
              <a:ext cx="808093" cy="53026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003819" y="5176222"/>
              <a:ext cx="737218" cy="54244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191465" y="4595386"/>
              <a:ext cx="324428" cy="22928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080494" y="4471480"/>
              <a:ext cx="808093" cy="53026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260046" y="3285031"/>
              <a:ext cx="381993" cy="2919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698782" y="2195505"/>
              <a:ext cx="0" cy="3998707"/>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2961253" y="2195505"/>
              <a:ext cx="0" cy="3998707"/>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698782" y="4184788"/>
              <a:ext cx="3393706"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169195" y="5377445"/>
              <a:ext cx="622019" cy="383578"/>
            </a:xfrm>
            <a:prstGeom prst="ellipse">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964982" y="3118293"/>
              <a:ext cx="663433" cy="47202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131098" y="4965974"/>
              <a:ext cx="322541" cy="2608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115661" y="3863163"/>
              <a:ext cx="322541" cy="2608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1830017" y="2195505"/>
              <a:ext cx="0" cy="3998707"/>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7" name="TextBox 37">
              <a:extLst>
                <a:ext uri="{FF2B5EF4-FFF2-40B4-BE49-F238E27FC236}">
                  <a16:creationId xmlns:a16="http://schemas.microsoft.com/office/drawing/2014/main" id="{BCAE9AEA-1FB7-3862-9CF4-2D2D7148661C}"/>
                </a:ext>
              </a:extLst>
            </p:cNvPr>
            <p:cNvSpPr txBox="1"/>
            <p:nvPr/>
          </p:nvSpPr>
          <p:spPr>
            <a:xfrm>
              <a:off x="3459265" y="5705617"/>
              <a:ext cx="590210" cy="291949"/>
            </a:xfrm>
            <a:prstGeom prst="rect">
              <a:avLst/>
            </a:prstGeom>
            <a:solidFill>
              <a:schemeClr val="accent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短期</a:t>
              </a:r>
              <a:endParaRPr kumimoji="1" lang="en-US" sz="1200">
                <a:solidFill>
                  <a:schemeClr val="bg1"/>
                </a:solidFill>
                <a:latin typeface="Meiryo UI" panose="020B0604030504040204" pitchFamily="50" charset="-128"/>
                <a:ea typeface="Meiryo UI" panose="020B0604030504040204" pitchFamily="50" charset="-128"/>
              </a:endParaRPr>
            </a:p>
          </p:txBody>
        </p:sp>
        <p:sp>
          <p:nvSpPr>
            <p:cNvPr id="180" name="TextBox 37">
              <a:extLst>
                <a:ext uri="{FF2B5EF4-FFF2-40B4-BE49-F238E27FC236}">
                  <a16:creationId xmlns:a16="http://schemas.microsoft.com/office/drawing/2014/main" id="{6DE4CD08-2783-FAAF-E77F-686D4D09B98C}"/>
                </a:ext>
              </a:extLst>
            </p:cNvPr>
            <p:cNvSpPr txBox="1"/>
            <p:nvPr/>
          </p:nvSpPr>
          <p:spPr>
            <a:xfrm>
              <a:off x="1911291" y="2646725"/>
              <a:ext cx="590210" cy="291949"/>
            </a:xfrm>
            <a:prstGeom prst="rect">
              <a:avLst/>
            </a:prstGeom>
            <a:solidFill>
              <a:schemeClr val="accent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中長期</a:t>
              </a:r>
              <a:endParaRPr kumimoji="1" lang="en-US" sz="1200">
                <a:solidFill>
                  <a:schemeClr val="bg1"/>
                </a:solidFill>
                <a:latin typeface="Meiryo UI" panose="020B0604030504040204" pitchFamily="50" charset="-128"/>
                <a:ea typeface="Meiryo UI" panose="020B0604030504040204" pitchFamily="50" charset="-128"/>
              </a:endParaRPr>
            </a:p>
          </p:txBody>
        </p:sp>
        <p:sp>
          <p:nvSpPr>
            <p:cNvPr id="181" name="矢印: 左 180">
              <a:extLst>
                <a:ext uri="{FF2B5EF4-FFF2-40B4-BE49-F238E27FC236}">
                  <a16:creationId xmlns:a16="http://schemas.microsoft.com/office/drawing/2014/main" id="{6D8AA52C-F58F-C417-3E84-92E06843A384}"/>
                </a:ext>
              </a:extLst>
            </p:cNvPr>
            <p:cNvSpPr/>
            <p:nvPr/>
          </p:nvSpPr>
          <p:spPr>
            <a:xfrm rot="4158548">
              <a:off x="1860477" y="4265039"/>
              <a:ext cx="2070609" cy="346320"/>
            </a:xfrm>
            <a:prstGeom prst="leftArrow">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0" name="テキスト ボックス 109">
              <a:extLst>
                <a:ext uri="{FF2B5EF4-FFF2-40B4-BE49-F238E27FC236}">
                  <a16:creationId xmlns:a16="http://schemas.microsoft.com/office/drawing/2014/main" id="{E89F0DEE-85D0-75F3-2B3F-EE0970FB2246}"/>
                </a:ext>
              </a:extLst>
            </p:cNvPr>
            <p:cNvSpPr txBox="1"/>
            <p:nvPr/>
          </p:nvSpPr>
          <p:spPr>
            <a:xfrm>
              <a:off x="325927" y="3984543"/>
              <a:ext cx="369332" cy="400110"/>
            </a:xfrm>
            <a:prstGeom prst="rect">
              <a:avLst/>
            </a:prstGeom>
            <a:noFill/>
          </p:spPr>
          <p:txBody>
            <a:bodyPr vert="eaVert"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rPr>
                <a:t>軸①</a:t>
              </a:r>
              <a:endParaRPr kumimoji="1" lang="en-US" altLang="ja-JP"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endParaRPr>
            </a:p>
          </p:txBody>
        </p:sp>
      </p:grpSp>
      <p:sp>
        <p:nvSpPr>
          <p:cNvPr id="113" name="正方形/長方形 112">
            <a:extLst>
              <a:ext uri="{FF2B5EF4-FFF2-40B4-BE49-F238E27FC236}">
                <a16:creationId xmlns:a16="http://schemas.microsoft.com/office/drawing/2014/main" id="{F14AD97C-88EA-BBB8-0A76-095D4A21059B}"/>
              </a:ext>
            </a:extLst>
          </p:cNvPr>
          <p:cNvSpPr/>
          <p:nvPr/>
        </p:nvSpPr>
        <p:spPr>
          <a:xfrm>
            <a:off x="8937814" y="2561275"/>
            <a:ext cx="3098186" cy="540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5" name="正方形/長方形 114">
            <a:extLst>
              <a:ext uri="{FF2B5EF4-FFF2-40B4-BE49-F238E27FC236}">
                <a16:creationId xmlns:a16="http://schemas.microsoft.com/office/drawing/2014/main" id="{C14DC83D-5C67-76DF-161E-2625CF243EF7}"/>
              </a:ext>
            </a:extLst>
          </p:cNvPr>
          <p:cNvSpPr/>
          <p:nvPr/>
        </p:nvSpPr>
        <p:spPr>
          <a:xfrm>
            <a:off x="8937814" y="3195588"/>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16" name="正方形/長方形 115">
            <a:extLst>
              <a:ext uri="{FF2B5EF4-FFF2-40B4-BE49-F238E27FC236}">
                <a16:creationId xmlns:a16="http://schemas.microsoft.com/office/drawing/2014/main" id="{612D9F6F-D597-5B5B-7674-6264B1FCB07A}"/>
              </a:ext>
            </a:extLst>
          </p:cNvPr>
          <p:cNvSpPr/>
          <p:nvPr/>
        </p:nvSpPr>
        <p:spPr>
          <a:xfrm>
            <a:off x="8937814" y="3829901"/>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17" name="正方形/長方形 116">
            <a:extLst>
              <a:ext uri="{FF2B5EF4-FFF2-40B4-BE49-F238E27FC236}">
                <a16:creationId xmlns:a16="http://schemas.microsoft.com/office/drawing/2014/main" id="{7280ACE0-FCC0-9064-1E4B-513F2A179445}"/>
              </a:ext>
            </a:extLst>
          </p:cNvPr>
          <p:cNvSpPr/>
          <p:nvPr/>
        </p:nvSpPr>
        <p:spPr>
          <a:xfrm>
            <a:off x="8937814" y="4464214"/>
            <a:ext cx="3098186" cy="540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9" name="正方形/長方形 118">
            <a:extLst>
              <a:ext uri="{FF2B5EF4-FFF2-40B4-BE49-F238E27FC236}">
                <a16:creationId xmlns:a16="http://schemas.microsoft.com/office/drawing/2014/main" id="{D9E42F4A-7A40-C585-F3F1-F93D56BE4F2E}"/>
              </a:ext>
            </a:extLst>
          </p:cNvPr>
          <p:cNvSpPr/>
          <p:nvPr/>
        </p:nvSpPr>
        <p:spPr>
          <a:xfrm>
            <a:off x="8937814" y="5098527"/>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20" name="正方形/長方形 119">
            <a:extLst>
              <a:ext uri="{FF2B5EF4-FFF2-40B4-BE49-F238E27FC236}">
                <a16:creationId xmlns:a16="http://schemas.microsoft.com/office/drawing/2014/main" id="{96D50FB5-63AA-8F0A-8206-C60C2DEF6FF4}"/>
              </a:ext>
            </a:extLst>
          </p:cNvPr>
          <p:cNvSpPr/>
          <p:nvPr/>
        </p:nvSpPr>
        <p:spPr>
          <a:xfrm>
            <a:off x="8937814" y="5732840"/>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ー</a:t>
            </a:r>
          </a:p>
        </p:txBody>
      </p:sp>
      <p:grpSp>
        <p:nvGrpSpPr>
          <p:cNvPr id="124" name="グループ化 123">
            <a:extLst>
              <a:ext uri="{FF2B5EF4-FFF2-40B4-BE49-F238E27FC236}">
                <a16:creationId xmlns:a16="http://schemas.microsoft.com/office/drawing/2014/main" id="{3947863D-2654-9F58-CFC6-D188978E4759}"/>
              </a:ext>
            </a:extLst>
          </p:cNvPr>
          <p:cNvGrpSpPr/>
          <p:nvPr/>
        </p:nvGrpSpPr>
        <p:grpSpPr>
          <a:xfrm>
            <a:off x="8937814" y="2185213"/>
            <a:ext cx="3098186" cy="288000"/>
            <a:chOff x="156000" y="1879963"/>
            <a:chExt cx="5760000" cy="288000"/>
          </a:xfrm>
        </p:grpSpPr>
        <p:sp>
          <p:nvSpPr>
            <p:cNvPr id="125" name="正方形/長方形 124">
              <a:extLst>
                <a:ext uri="{FF2B5EF4-FFF2-40B4-BE49-F238E27FC236}">
                  <a16:creationId xmlns:a16="http://schemas.microsoft.com/office/drawing/2014/main" id="{14508E37-E3E1-9966-56B1-7A2BDCA9AC1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ターゲット顧客との交渉状況（申請時点）</a:t>
              </a:r>
            </a:p>
          </p:txBody>
        </p:sp>
        <p:cxnSp>
          <p:nvCxnSpPr>
            <p:cNvPr id="126" name="直線コネクタ 125">
              <a:extLst>
                <a:ext uri="{FF2B5EF4-FFF2-40B4-BE49-F238E27FC236}">
                  <a16:creationId xmlns:a16="http://schemas.microsoft.com/office/drawing/2014/main" id="{B33108B2-A1A8-D782-6F6E-CBD14F26486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9" name="正方形/長方形 128">
            <a:extLst>
              <a:ext uri="{FF2B5EF4-FFF2-40B4-BE49-F238E27FC236}">
                <a16:creationId xmlns:a16="http://schemas.microsoft.com/office/drawing/2014/main" id="{0BF9CA8E-43AE-71E9-0C45-9BBD7D8724BA}"/>
              </a:ext>
            </a:extLst>
          </p:cNvPr>
          <p:cNvSpPr/>
          <p:nvPr/>
        </p:nvSpPr>
        <p:spPr>
          <a:xfrm>
            <a:off x="9319763" y="3195588"/>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511B7366-1DDD-F3FE-8452-0D837B82CC3C}"/>
              </a:ext>
            </a:extLst>
          </p:cNvPr>
          <p:cNvSpPr/>
          <p:nvPr/>
        </p:nvSpPr>
        <p:spPr>
          <a:xfrm>
            <a:off x="9319763" y="3829901"/>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2" name="正方形/長方形 131">
            <a:extLst>
              <a:ext uri="{FF2B5EF4-FFF2-40B4-BE49-F238E27FC236}">
                <a16:creationId xmlns:a16="http://schemas.microsoft.com/office/drawing/2014/main" id="{A768FC23-6B50-7158-7583-37195CF730D6}"/>
              </a:ext>
            </a:extLst>
          </p:cNvPr>
          <p:cNvSpPr/>
          <p:nvPr/>
        </p:nvSpPr>
        <p:spPr>
          <a:xfrm>
            <a:off x="9319763" y="5098527"/>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3" name="正方形/長方形 132">
            <a:extLst>
              <a:ext uri="{FF2B5EF4-FFF2-40B4-BE49-F238E27FC236}">
                <a16:creationId xmlns:a16="http://schemas.microsoft.com/office/drawing/2014/main" id="{29DFDEA9-317F-39CE-E038-DCD1982E7125}"/>
              </a:ext>
            </a:extLst>
          </p:cNvPr>
          <p:cNvSpPr/>
          <p:nvPr/>
        </p:nvSpPr>
        <p:spPr>
          <a:xfrm>
            <a:off x="9319763" y="5732840"/>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cxnSp>
        <p:nvCxnSpPr>
          <p:cNvPr id="135" name="直線コネクタ 134">
            <a:extLst>
              <a:ext uri="{FF2B5EF4-FFF2-40B4-BE49-F238E27FC236}">
                <a16:creationId xmlns:a16="http://schemas.microsoft.com/office/drawing/2014/main" id="{CAC30FFE-E26B-2276-89AF-B60D5ED0C20C}"/>
              </a:ext>
            </a:extLst>
          </p:cNvPr>
          <p:cNvCxnSpPr/>
          <p:nvPr/>
        </p:nvCxnSpPr>
        <p:spPr>
          <a:xfrm flipH="1">
            <a:off x="8937814" y="2561275"/>
            <a:ext cx="3098186" cy="54000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137" name="直線コネクタ 136">
            <a:extLst>
              <a:ext uri="{FF2B5EF4-FFF2-40B4-BE49-F238E27FC236}">
                <a16:creationId xmlns:a16="http://schemas.microsoft.com/office/drawing/2014/main" id="{2189A7BA-544A-F6A9-AD98-99FD36010BFD}"/>
              </a:ext>
            </a:extLst>
          </p:cNvPr>
          <p:cNvCxnSpPr/>
          <p:nvPr/>
        </p:nvCxnSpPr>
        <p:spPr>
          <a:xfrm flipH="1">
            <a:off x="8937814" y="4460278"/>
            <a:ext cx="3098186" cy="54000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11" name="正方形/長方形 10">
            <a:extLst>
              <a:ext uri="{FF2B5EF4-FFF2-40B4-BE49-F238E27FC236}">
                <a16:creationId xmlns:a16="http://schemas.microsoft.com/office/drawing/2014/main" id="{17C85900-AF01-8162-C79F-7A0853222043}"/>
              </a:ext>
            </a:extLst>
          </p:cNvPr>
          <p:cNvSpPr/>
          <p:nvPr/>
        </p:nvSpPr>
        <p:spPr bwMode="gray">
          <a:xfrm>
            <a:off x="7166344" y="1924944"/>
            <a:ext cx="4869653" cy="287999"/>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000">
                <a:latin typeface="Meiryo UI" panose="020B0604030504040204" pitchFamily="50" charset="-128"/>
                <a:ea typeface="Meiryo UI" panose="020B0604030504040204" pitchFamily="50" charset="-128"/>
              </a:rPr>
              <a:t>凡例　　◯：顧客と交渉済み（契約済み）　　△：顧客と交渉中　　ー：自社内で検討中</a:t>
            </a:r>
          </a:p>
        </p:txBody>
      </p:sp>
      <p:sp>
        <p:nvSpPr>
          <p:cNvPr id="10" name="正方形/長方形 9">
            <a:extLst>
              <a:ext uri="{FF2B5EF4-FFF2-40B4-BE49-F238E27FC236}">
                <a16:creationId xmlns:a16="http://schemas.microsoft.com/office/drawing/2014/main" id="{FE0B20EB-2EE1-0C52-D1E5-FA3147BA690A}"/>
              </a:ext>
            </a:extLst>
          </p:cNvPr>
          <p:cNvSpPr/>
          <p:nvPr/>
        </p:nvSpPr>
        <p:spPr>
          <a:xfrm>
            <a:off x="2161954" y="1433100"/>
            <a:ext cx="7868093" cy="399180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xx</a:t>
            </a:r>
            <a:r>
              <a:rPr lang="ja-JP" altLang="en-US" sz="1400">
                <a:solidFill>
                  <a:srgbClr val="FF0000"/>
                </a:solidFill>
                <a:latin typeface="Meiryo UI" panose="020B0604030504040204" pitchFamily="50" charset="-128"/>
                <a:ea typeface="Meiryo UI" panose="020B0604030504040204" pitchFamily="50" charset="-128"/>
              </a:rPr>
              <a:t>市場におけるセグメント分析</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→市場のセグメンテーションを示したうえで、短期・中長期それぞれの注力セグメント（用途市場）がわかるように記載すること。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注力セグメントの選定理由</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→短期・中長期の注力セグメントについて、選定理由を記載すること。</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ターゲット顧客とその選定理由、申請時点での交渉状況</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セグメントごとに</a:t>
            </a:r>
            <a:r>
              <a:rPr kumimoji="1" lang="ja-JP" altLang="en-US" sz="1400">
                <a:solidFill>
                  <a:srgbClr val="FF0000"/>
                </a:solidFill>
                <a:latin typeface="Meiryo UI" panose="020B0604030504040204" pitchFamily="50" charset="-128"/>
                <a:ea typeface="Meiryo UI" panose="020B0604030504040204" pitchFamily="50" charset="-128"/>
              </a:rPr>
              <a:t>ターゲット顧客を設定し、その選定理由とともに、交渉状況についても記載すること。</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交渉状況</a:t>
            </a:r>
            <a:r>
              <a:rPr lang="ja-JP" altLang="en-US" sz="1400">
                <a:solidFill>
                  <a:srgbClr val="FF0000"/>
                </a:solidFill>
                <a:latin typeface="Meiryo UI" panose="020B0604030504040204" pitchFamily="50" charset="-128"/>
                <a:ea typeface="Meiryo UI" panose="020B0604030504040204" pitchFamily="50" charset="-128"/>
              </a:rPr>
              <a:t>は、以下の判例に基づきステータスを記入したうえで、詳細を可能な範囲で記載すること。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◯：顧客と交渉済み（契約済み）</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a:t>
            </a:r>
            <a:r>
              <a:rPr kumimoji="1" lang="ja-JP" altLang="en-US" sz="1400">
                <a:solidFill>
                  <a:srgbClr val="FF0000"/>
                </a:solidFill>
                <a:latin typeface="Meiryo UI" panose="020B0604030504040204" pitchFamily="50" charset="-128"/>
                <a:ea typeface="Meiryo UI" panose="020B0604030504040204" pitchFamily="50" charset="-128"/>
              </a:rPr>
              <a:t>：顧客と交渉中</a:t>
            </a:r>
            <a:endParaRPr kumimoji="1"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ー：自社内で検討中</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「①ア 基本的要件」で記載</a:t>
            </a:r>
            <a:r>
              <a:rPr lang="ja-JP" altLang="en-US" sz="1400" u="sng">
                <a:solidFill>
                  <a:schemeClr val="tx1"/>
                </a:solidFill>
                <a:latin typeface="Meiryo UI" panose="020B0604030504040204" pitchFamily="50" charset="-128"/>
                <a:ea typeface="Meiryo UI" panose="020B0604030504040204" pitchFamily="50" charset="-128"/>
              </a:rPr>
              <a:t>した</a:t>
            </a:r>
            <a:r>
              <a:rPr kumimoji="1" lang="ja-JP" altLang="en-US" sz="1400" u="sng">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 。</a:t>
            </a:r>
            <a:br>
              <a:rPr kumimoji="1" lang="en-US" altLang="ja-JP" sz="1400" u="sng">
                <a:solidFill>
                  <a:schemeClr val="tx1"/>
                </a:solidFill>
                <a:latin typeface="Meiryo UI" panose="020B0604030504040204" pitchFamily="50" charset="-128"/>
                <a:ea typeface="Meiryo UI" panose="020B0604030504040204" pitchFamily="50" charset="-128"/>
              </a:rPr>
            </a:b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621336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FBF4D-7131-5E39-D220-BD6E04A22CB7}"/>
            </a:ext>
          </a:extLst>
        </p:cNvPr>
        <p:cNvGrpSpPr/>
        <p:nvPr/>
      </p:nvGrpSpPr>
      <p:grpSpPr>
        <a:xfrm>
          <a:off x="0" y="0"/>
          <a:ext cx="0" cy="0"/>
          <a:chOff x="0" y="0"/>
          <a:chExt cx="0" cy="0"/>
        </a:xfrm>
      </p:grpSpPr>
      <p:grpSp>
        <p:nvGrpSpPr>
          <p:cNvPr id="11" name="グループ化 10">
            <a:extLst>
              <a:ext uri="{FF2B5EF4-FFF2-40B4-BE49-F238E27FC236}">
                <a16:creationId xmlns:a16="http://schemas.microsoft.com/office/drawing/2014/main" id="{4ECD8A5C-8F80-FD7A-92EB-1C888218D290}"/>
              </a:ext>
            </a:extLst>
          </p:cNvPr>
          <p:cNvGrpSpPr/>
          <p:nvPr/>
        </p:nvGrpSpPr>
        <p:grpSpPr>
          <a:xfrm>
            <a:off x="615519" y="2090730"/>
            <a:ext cx="2168026" cy="302889"/>
            <a:chOff x="4991214" y="2418695"/>
            <a:chExt cx="900000" cy="288000"/>
          </a:xfrm>
        </p:grpSpPr>
        <p:sp>
          <p:nvSpPr>
            <p:cNvPr id="3" name="正方形/長方形 2">
              <a:extLst>
                <a:ext uri="{FF2B5EF4-FFF2-40B4-BE49-F238E27FC236}">
                  <a16:creationId xmlns:a16="http://schemas.microsoft.com/office/drawing/2014/main" id="{B4CD700D-34C8-C515-B03B-6B01D005C39E}"/>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用途市場</a:t>
              </a:r>
            </a:p>
          </p:txBody>
        </p:sp>
        <p:cxnSp>
          <p:nvCxnSpPr>
            <p:cNvPr id="10" name="直線コネクタ 9">
              <a:extLst>
                <a:ext uri="{FF2B5EF4-FFF2-40B4-BE49-F238E27FC236}">
                  <a16:creationId xmlns:a16="http://schemas.microsoft.com/office/drawing/2014/main" id="{EB5827C2-22CF-6FC2-ADA7-21A1D3CC57F0}"/>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7" name="正方形/長方形 36">
            <a:extLst>
              <a:ext uri="{FF2B5EF4-FFF2-40B4-BE49-F238E27FC236}">
                <a16:creationId xmlns:a16="http://schemas.microsoft.com/office/drawing/2014/main" id="{EB4CDB3B-328A-DD26-D13A-FDC735FB4329}"/>
              </a:ext>
            </a:extLst>
          </p:cNvPr>
          <p:cNvSpPr/>
          <p:nvPr/>
        </p:nvSpPr>
        <p:spPr>
          <a:xfrm>
            <a:off x="615518" y="249353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8741AE8B-7D62-7124-9AF8-38AB4C6EE825}"/>
              </a:ext>
            </a:extLst>
          </p:cNvPr>
          <p:cNvSpPr/>
          <p:nvPr/>
        </p:nvSpPr>
        <p:spPr>
          <a:xfrm>
            <a:off x="615518" y="312360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F656C300-F6B7-D0DC-14D4-3D8F9580D1E5}"/>
              </a:ext>
            </a:extLst>
          </p:cNvPr>
          <p:cNvSpPr/>
          <p:nvPr/>
        </p:nvSpPr>
        <p:spPr>
          <a:xfrm>
            <a:off x="615518" y="375367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CCB0C84D-3944-8730-2D73-0BDE258D7609}"/>
              </a:ext>
            </a:extLst>
          </p:cNvPr>
          <p:cNvSpPr/>
          <p:nvPr/>
        </p:nvSpPr>
        <p:spPr>
          <a:xfrm>
            <a:off x="615518" y="438374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4" name="正方形/長方形 113">
            <a:extLst>
              <a:ext uri="{FF2B5EF4-FFF2-40B4-BE49-F238E27FC236}">
                <a16:creationId xmlns:a16="http://schemas.microsoft.com/office/drawing/2014/main" id="{4297479C-4FB5-547F-ADE5-7EEA4757897D}"/>
              </a:ext>
            </a:extLst>
          </p:cNvPr>
          <p:cNvSpPr/>
          <p:nvPr/>
        </p:nvSpPr>
        <p:spPr>
          <a:xfrm>
            <a:off x="615518" y="501381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2BCAC990-0B99-C600-B9D0-4A71D686C85A}"/>
              </a:ext>
            </a:extLst>
          </p:cNvPr>
          <p:cNvSpPr/>
          <p:nvPr/>
        </p:nvSpPr>
        <p:spPr>
          <a:xfrm>
            <a:off x="615518" y="5643889"/>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13" name="グループ化 12">
            <a:extLst>
              <a:ext uri="{FF2B5EF4-FFF2-40B4-BE49-F238E27FC236}">
                <a16:creationId xmlns:a16="http://schemas.microsoft.com/office/drawing/2014/main" id="{96FFF825-54F2-70E8-D2C6-9C1DDC43B27E}"/>
              </a:ext>
            </a:extLst>
          </p:cNvPr>
          <p:cNvGrpSpPr/>
          <p:nvPr/>
        </p:nvGrpSpPr>
        <p:grpSpPr>
          <a:xfrm>
            <a:off x="2829482" y="2090730"/>
            <a:ext cx="2168028" cy="302889"/>
            <a:chOff x="4991214" y="2418695"/>
            <a:chExt cx="900000" cy="288000"/>
          </a:xfrm>
        </p:grpSpPr>
        <p:sp>
          <p:nvSpPr>
            <p:cNvPr id="14" name="正方形/長方形 13">
              <a:extLst>
                <a:ext uri="{FF2B5EF4-FFF2-40B4-BE49-F238E27FC236}">
                  <a16:creationId xmlns:a16="http://schemas.microsoft.com/office/drawing/2014/main" id="{6C084F6E-3390-2C14-CE7F-37853468EE5C}"/>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想定顧客</a:t>
              </a:r>
            </a:p>
          </p:txBody>
        </p:sp>
        <p:cxnSp>
          <p:nvCxnSpPr>
            <p:cNvPr id="15" name="直線コネクタ 14">
              <a:extLst>
                <a:ext uri="{FF2B5EF4-FFF2-40B4-BE49-F238E27FC236}">
                  <a16:creationId xmlns:a16="http://schemas.microsoft.com/office/drawing/2014/main" id="{A1D14DC2-7207-12BD-AB82-FAFBDFBB2DCA}"/>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1" name="正方形/長方形 40">
            <a:extLst>
              <a:ext uri="{FF2B5EF4-FFF2-40B4-BE49-F238E27FC236}">
                <a16:creationId xmlns:a16="http://schemas.microsoft.com/office/drawing/2014/main" id="{52CDD0DF-D8D1-1682-B43F-00A670119E88}"/>
              </a:ext>
            </a:extLst>
          </p:cNvPr>
          <p:cNvSpPr/>
          <p:nvPr/>
        </p:nvSpPr>
        <p:spPr>
          <a:xfrm>
            <a:off x="2829481" y="249353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67B11A1-8460-B528-704A-71E650340BCA}"/>
              </a:ext>
            </a:extLst>
          </p:cNvPr>
          <p:cNvSpPr/>
          <p:nvPr/>
        </p:nvSpPr>
        <p:spPr>
          <a:xfrm>
            <a:off x="2829481" y="312360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B4D3CB8E-40EA-85E7-AB16-AE07A2E628F9}"/>
              </a:ext>
            </a:extLst>
          </p:cNvPr>
          <p:cNvSpPr/>
          <p:nvPr/>
        </p:nvSpPr>
        <p:spPr>
          <a:xfrm>
            <a:off x="2829481" y="375367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DED20F60-8A75-BE11-BEF3-9E968AAB8BEF}"/>
              </a:ext>
            </a:extLst>
          </p:cNvPr>
          <p:cNvSpPr/>
          <p:nvPr/>
        </p:nvSpPr>
        <p:spPr>
          <a:xfrm>
            <a:off x="2829481" y="438374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8" name="正方形/長方形 117">
            <a:extLst>
              <a:ext uri="{FF2B5EF4-FFF2-40B4-BE49-F238E27FC236}">
                <a16:creationId xmlns:a16="http://schemas.microsoft.com/office/drawing/2014/main" id="{AD9D769C-A0CE-D589-5E22-BCD4EB4CECF3}"/>
              </a:ext>
            </a:extLst>
          </p:cNvPr>
          <p:cNvSpPr/>
          <p:nvPr/>
        </p:nvSpPr>
        <p:spPr>
          <a:xfrm>
            <a:off x="2829481" y="501381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50" name="正方形/長方形 149">
            <a:extLst>
              <a:ext uri="{FF2B5EF4-FFF2-40B4-BE49-F238E27FC236}">
                <a16:creationId xmlns:a16="http://schemas.microsoft.com/office/drawing/2014/main" id="{0D580E17-4446-A868-26A8-46CCEE972CC6}"/>
              </a:ext>
            </a:extLst>
          </p:cNvPr>
          <p:cNvSpPr/>
          <p:nvPr/>
        </p:nvSpPr>
        <p:spPr>
          <a:xfrm>
            <a:off x="2828785" y="5643889"/>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22" name="グループ化 21">
            <a:extLst>
              <a:ext uri="{FF2B5EF4-FFF2-40B4-BE49-F238E27FC236}">
                <a16:creationId xmlns:a16="http://schemas.microsoft.com/office/drawing/2014/main" id="{781E0E82-E370-BFD9-55EB-AEFC1C005BC0}"/>
              </a:ext>
            </a:extLst>
          </p:cNvPr>
          <p:cNvGrpSpPr/>
          <p:nvPr/>
        </p:nvGrpSpPr>
        <p:grpSpPr>
          <a:xfrm>
            <a:off x="5440896" y="2090730"/>
            <a:ext cx="2168026" cy="302889"/>
            <a:chOff x="4991214" y="2418695"/>
            <a:chExt cx="900000" cy="288000"/>
          </a:xfrm>
        </p:grpSpPr>
        <p:sp>
          <p:nvSpPr>
            <p:cNvPr id="25" name="正方形/長方形 24">
              <a:extLst>
                <a:ext uri="{FF2B5EF4-FFF2-40B4-BE49-F238E27FC236}">
                  <a16:creationId xmlns:a16="http://schemas.microsoft.com/office/drawing/2014/main" id="{02C8AA2B-F723-B4BD-D4BA-D00EBA4974F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提供製品</a:t>
              </a:r>
              <a:endParaRPr kumimoji="1" lang="en-US" altLang="ja-JP" sz="1200">
                <a:solidFill>
                  <a:schemeClr val="tx1"/>
                </a:solidFill>
                <a:latin typeface="Meiryo UI" panose="020B0604030504040204" pitchFamily="50" charset="-128"/>
                <a:ea typeface="Meiryo UI" panose="020B0604030504040204" pitchFamily="50" charset="-128"/>
              </a:endParaRPr>
            </a:p>
          </p:txBody>
        </p:sp>
        <p:cxnSp>
          <p:nvCxnSpPr>
            <p:cNvPr id="26" name="直線コネクタ 25">
              <a:extLst>
                <a:ext uri="{FF2B5EF4-FFF2-40B4-BE49-F238E27FC236}">
                  <a16:creationId xmlns:a16="http://schemas.microsoft.com/office/drawing/2014/main" id="{74968A98-44ED-9C87-910F-34A4553DC631}"/>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9" name="正方形/長方形 48">
            <a:extLst>
              <a:ext uri="{FF2B5EF4-FFF2-40B4-BE49-F238E27FC236}">
                <a16:creationId xmlns:a16="http://schemas.microsoft.com/office/drawing/2014/main" id="{A0D5D2F0-5941-5F4C-0DD4-23874AE7727E}"/>
              </a:ext>
            </a:extLst>
          </p:cNvPr>
          <p:cNvSpPr/>
          <p:nvPr/>
        </p:nvSpPr>
        <p:spPr>
          <a:xfrm>
            <a:off x="5440895" y="249353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8B5D07AA-174D-64B7-D80F-D810BD74791E}"/>
              </a:ext>
            </a:extLst>
          </p:cNvPr>
          <p:cNvSpPr/>
          <p:nvPr/>
        </p:nvSpPr>
        <p:spPr>
          <a:xfrm>
            <a:off x="5440895" y="312360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034E8EA5-4E16-B586-3C29-3E767B08D627}"/>
              </a:ext>
            </a:extLst>
          </p:cNvPr>
          <p:cNvSpPr/>
          <p:nvPr/>
        </p:nvSpPr>
        <p:spPr>
          <a:xfrm>
            <a:off x="5440895" y="375367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22225F8D-23F9-E200-41A7-9345481A2466}"/>
              </a:ext>
            </a:extLst>
          </p:cNvPr>
          <p:cNvSpPr/>
          <p:nvPr/>
        </p:nvSpPr>
        <p:spPr>
          <a:xfrm>
            <a:off x="5440895" y="438374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2" name="正方形/長方形 121">
            <a:extLst>
              <a:ext uri="{FF2B5EF4-FFF2-40B4-BE49-F238E27FC236}">
                <a16:creationId xmlns:a16="http://schemas.microsoft.com/office/drawing/2014/main" id="{41A29F25-F3B9-80AD-847D-F20FBF820BC2}"/>
              </a:ext>
            </a:extLst>
          </p:cNvPr>
          <p:cNvSpPr/>
          <p:nvPr/>
        </p:nvSpPr>
        <p:spPr>
          <a:xfrm>
            <a:off x="5440895" y="501381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7" name="正方形/長方形 166">
            <a:extLst>
              <a:ext uri="{FF2B5EF4-FFF2-40B4-BE49-F238E27FC236}">
                <a16:creationId xmlns:a16="http://schemas.microsoft.com/office/drawing/2014/main" id="{61189AA6-A894-3AFC-6BFC-1938EABA75D3}"/>
              </a:ext>
            </a:extLst>
          </p:cNvPr>
          <p:cNvSpPr/>
          <p:nvPr/>
        </p:nvSpPr>
        <p:spPr>
          <a:xfrm>
            <a:off x="5439503" y="5643889"/>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27" name="グループ化 26">
            <a:extLst>
              <a:ext uri="{FF2B5EF4-FFF2-40B4-BE49-F238E27FC236}">
                <a16:creationId xmlns:a16="http://schemas.microsoft.com/office/drawing/2014/main" id="{5C0054F3-A296-F8CA-409D-3F62FAAD4F28}"/>
              </a:ext>
            </a:extLst>
          </p:cNvPr>
          <p:cNvGrpSpPr/>
          <p:nvPr/>
        </p:nvGrpSpPr>
        <p:grpSpPr>
          <a:xfrm>
            <a:off x="7654859" y="2090730"/>
            <a:ext cx="2168028" cy="302889"/>
            <a:chOff x="4991214" y="2418695"/>
            <a:chExt cx="900000" cy="288000"/>
          </a:xfrm>
        </p:grpSpPr>
        <p:sp>
          <p:nvSpPr>
            <p:cNvPr id="28" name="正方形/長方形 27">
              <a:extLst>
                <a:ext uri="{FF2B5EF4-FFF2-40B4-BE49-F238E27FC236}">
                  <a16:creationId xmlns:a16="http://schemas.microsoft.com/office/drawing/2014/main" id="{F6C55969-1DA7-4EF3-349F-FC7ADB74C1D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販売量</a:t>
              </a:r>
              <a:endParaRPr lang="en-US" altLang="ja-JP" sz="1200">
                <a:solidFill>
                  <a:schemeClr val="tx1"/>
                </a:solidFill>
                <a:latin typeface="Meiryo UI" panose="020B0604030504040204" pitchFamily="50" charset="-128"/>
                <a:ea typeface="Meiryo UI" panose="020B0604030504040204" pitchFamily="50" charset="-128"/>
              </a:endParaRPr>
            </a:p>
          </p:txBody>
        </p:sp>
        <p:cxnSp>
          <p:nvCxnSpPr>
            <p:cNvPr id="29" name="直線コネクタ 28">
              <a:extLst>
                <a:ext uri="{FF2B5EF4-FFF2-40B4-BE49-F238E27FC236}">
                  <a16:creationId xmlns:a16="http://schemas.microsoft.com/office/drawing/2014/main" id="{D67D6B68-E85F-ADE2-BCED-A05EBEC9860E}"/>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0" name="正方形/長方形 49">
            <a:extLst>
              <a:ext uri="{FF2B5EF4-FFF2-40B4-BE49-F238E27FC236}">
                <a16:creationId xmlns:a16="http://schemas.microsoft.com/office/drawing/2014/main" id="{FBADB012-7F2F-0209-90F0-F0A1AE054291}"/>
              </a:ext>
            </a:extLst>
          </p:cNvPr>
          <p:cNvSpPr/>
          <p:nvPr/>
        </p:nvSpPr>
        <p:spPr>
          <a:xfrm>
            <a:off x="7654858" y="249353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r>
              <a:rPr kumimoji="1" lang="ja-JP" altLang="en-US" sz="1200">
                <a:solidFill>
                  <a:schemeClr val="tx1"/>
                </a:solidFill>
                <a:latin typeface="Meiryo UI" panose="020B0604030504040204" pitchFamily="50" charset="-128"/>
                <a:ea typeface="Meiryo UI" panose="020B0604030504040204" pitchFamily="50" charset="-128"/>
              </a:rPr>
              <a:t>トン／年</a:t>
            </a:r>
          </a:p>
        </p:txBody>
      </p:sp>
      <p:sp>
        <p:nvSpPr>
          <p:cNvPr id="91" name="正方形/長方形 90">
            <a:extLst>
              <a:ext uri="{FF2B5EF4-FFF2-40B4-BE49-F238E27FC236}">
                <a16:creationId xmlns:a16="http://schemas.microsoft.com/office/drawing/2014/main" id="{E57A80A6-A6E2-0446-686B-973BF5A9EE37}"/>
              </a:ext>
            </a:extLst>
          </p:cNvPr>
          <p:cNvSpPr/>
          <p:nvPr/>
        </p:nvSpPr>
        <p:spPr>
          <a:xfrm>
            <a:off x="7654858" y="312360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3FEF8CC2-9A4E-2534-390D-379BD9F30B25}"/>
              </a:ext>
            </a:extLst>
          </p:cNvPr>
          <p:cNvSpPr/>
          <p:nvPr/>
        </p:nvSpPr>
        <p:spPr>
          <a:xfrm>
            <a:off x="7654858" y="375367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4D981144-1A14-DBC4-32A1-7761C7838F82}"/>
              </a:ext>
            </a:extLst>
          </p:cNvPr>
          <p:cNvSpPr/>
          <p:nvPr/>
        </p:nvSpPr>
        <p:spPr>
          <a:xfrm>
            <a:off x="7654858" y="438374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3" name="正方形/長方形 122">
            <a:extLst>
              <a:ext uri="{FF2B5EF4-FFF2-40B4-BE49-F238E27FC236}">
                <a16:creationId xmlns:a16="http://schemas.microsoft.com/office/drawing/2014/main" id="{F88CFE8C-FBEB-2F97-3566-176A5D34B76B}"/>
              </a:ext>
            </a:extLst>
          </p:cNvPr>
          <p:cNvSpPr/>
          <p:nvPr/>
        </p:nvSpPr>
        <p:spPr>
          <a:xfrm>
            <a:off x="7654858" y="501381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9" name="正方形/長方形 168">
            <a:extLst>
              <a:ext uri="{FF2B5EF4-FFF2-40B4-BE49-F238E27FC236}">
                <a16:creationId xmlns:a16="http://schemas.microsoft.com/office/drawing/2014/main" id="{72667037-F92A-41F3-009F-32AF180C6866}"/>
              </a:ext>
            </a:extLst>
          </p:cNvPr>
          <p:cNvSpPr/>
          <p:nvPr/>
        </p:nvSpPr>
        <p:spPr>
          <a:xfrm>
            <a:off x="7652770" y="5643889"/>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17" name="グループ化 16">
            <a:extLst>
              <a:ext uri="{FF2B5EF4-FFF2-40B4-BE49-F238E27FC236}">
                <a16:creationId xmlns:a16="http://schemas.microsoft.com/office/drawing/2014/main" id="{E784AB7B-7DB5-B058-4162-EF7CF503598D}"/>
              </a:ext>
            </a:extLst>
          </p:cNvPr>
          <p:cNvGrpSpPr/>
          <p:nvPr/>
        </p:nvGrpSpPr>
        <p:grpSpPr>
          <a:xfrm>
            <a:off x="156000" y="1536835"/>
            <a:ext cx="11874432" cy="360000"/>
            <a:chOff x="543578" y="1377175"/>
            <a:chExt cx="5239039" cy="360000"/>
          </a:xfrm>
        </p:grpSpPr>
        <p:cxnSp>
          <p:nvCxnSpPr>
            <p:cNvPr id="23" name="Straight Connector 18">
              <a:extLst>
                <a:ext uri="{FF2B5EF4-FFF2-40B4-BE49-F238E27FC236}">
                  <a16:creationId xmlns:a16="http://schemas.microsoft.com/office/drawing/2014/main" id="{5FE9A1F0-9DB9-0200-3E8D-2583E9B51C14}"/>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9DB87FCE-D8FF-A8B6-B4DE-B197AA6C66A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市場における注力ターゲットと想定販売量</a:t>
              </a:r>
            </a:p>
          </p:txBody>
        </p:sp>
      </p:grpSp>
      <p:sp>
        <p:nvSpPr>
          <p:cNvPr id="18" name="Title 1">
            <a:extLst>
              <a:ext uri="{FF2B5EF4-FFF2-40B4-BE49-F238E27FC236}">
                <a16:creationId xmlns:a16="http://schemas.microsoft.com/office/drawing/2014/main" id="{FCEB2643-D142-103D-6CF5-E199EE137C3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ⅱ</a:t>
            </a:r>
            <a:r>
              <a:rPr lang="ja-JP" altLang="en-US" sz="2000">
                <a:solidFill>
                  <a:schemeClr val="tx1">
                    <a:lumMod val="50000"/>
                    <a:lumOff val="50000"/>
                  </a:schemeClr>
                </a:solidFill>
              </a:rPr>
              <a:t>）</a:t>
            </a:r>
          </a:p>
        </p:txBody>
      </p:sp>
      <p:sp>
        <p:nvSpPr>
          <p:cNvPr id="19" name="Title 1">
            <a:extLst>
              <a:ext uri="{FF2B5EF4-FFF2-40B4-BE49-F238E27FC236}">
                <a16:creationId xmlns:a16="http://schemas.microsoft.com/office/drawing/2014/main" id="{646A0682-4059-E855-2CA3-AD01C47E8E2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短期的には</a:t>
            </a:r>
            <a:r>
              <a:rPr kumimoji="1" lang="en-US" altLang="ja-JP">
                <a:solidFill>
                  <a:schemeClr val="tx1"/>
                </a:solidFill>
              </a:rPr>
              <a:t>xx</a:t>
            </a:r>
            <a:r>
              <a:rPr kumimoji="1" lang="ja-JP" altLang="en-US">
                <a:solidFill>
                  <a:schemeClr val="tx1"/>
                </a:solidFill>
              </a:rPr>
              <a:t>市場を中心に、</a:t>
            </a:r>
            <a:r>
              <a:rPr kumimoji="1" lang="en-US" altLang="ja-JP">
                <a:solidFill>
                  <a:schemeClr val="tx1"/>
                </a:solidFill>
              </a:rPr>
              <a:t>xx</a:t>
            </a:r>
            <a:r>
              <a:rPr lang="ja-JP" altLang="en-US">
                <a:solidFill>
                  <a:schemeClr val="tx1"/>
                </a:solidFill>
              </a:rPr>
              <a:t>等</a:t>
            </a:r>
            <a:r>
              <a:rPr kumimoji="1" lang="ja-JP" altLang="en-US">
                <a:solidFill>
                  <a:schemeClr val="tx1"/>
                </a:solidFill>
              </a:rPr>
              <a:t>を合計</a:t>
            </a:r>
            <a:r>
              <a:rPr kumimoji="1" lang="en-US" altLang="ja-JP">
                <a:solidFill>
                  <a:schemeClr val="tx1"/>
                </a:solidFill>
              </a:rPr>
              <a:t>xx</a:t>
            </a:r>
            <a:r>
              <a:rPr kumimoji="1" lang="ja-JP" altLang="en-US">
                <a:solidFill>
                  <a:schemeClr val="tx1"/>
                </a:solidFill>
              </a:rPr>
              <a:t>万トン／年程度の販売を見込んでいる</a:t>
            </a:r>
          </a:p>
        </p:txBody>
      </p:sp>
      <p:cxnSp>
        <p:nvCxnSpPr>
          <p:cNvPr id="31" name="直線コネクタ 30">
            <a:extLst>
              <a:ext uri="{FF2B5EF4-FFF2-40B4-BE49-F238E27FC236}">
                <a16:creationId xmlns:a16="http://schemas.microsoft.com/office/drawing/2014/main" id="{EE397E26-C081-096D-E7A5-FB8A67FB022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B668975B-5BB3-7662-C51A-846A4F11D29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2" name="二等辺三角形 61">
            <a:extLst>
              <a:ext uri="{FF2B5EF4-FFF2-40B4-BE49-F238E27FC236}">
                <a16:creationId xmlns:a16="http://schemas.microsoft.com/office/drawing/2014/main" id="{B9A661BC-D329-3448-36BE-A508E2CEDAEF}"/>
              </a:ext>
            </a:extLst>
          </p:cNvPr>
          <p:cNvSpPr/>
          <p:nvPr/>
        </p:nvSpPr>
        <p:spPr bwMode="gray">
          <a:xfrm rot="16200000">
            <a:off x="5114391" y="2721454"/>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3" name="二等辺三角形 62">
            <a:extLst>
              <a:ext uri="{FF2B5EF4-FFF2-40B4-BE49-F238E27FC236}">
                <a16:creationId xmlns:a16="http://schemas.microsoft.com/office/drawing/2014/main" id="{39289E49-3269-7A0A-C889-FE63C8844242}"/>
              </a:ext>
            </a:extLst>
          </p:cNvPr>
          <p:cNvSpPr/>
          <p:nvPr/>
        </p:nvSpPr>
        <p:spPr bwMode="gray">
          <a:xfrm rot="16200000">
            <a:off x="5114391" y="3350565"/>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4" name="二等辺三角形 63">
            <a:extLst>
              <a:ext uri="{FF2B5EF4-FFF2-40B4-BE49-F238E27FC236}">
                <a16:creationId xmlns:a16="http://schemas.microsoft.com/office/drawing/2014/main" id="{DBF6907F-97B1-6ADE-80A5-7EF882EDAB05}"/>
              </a:ext>
            </a:extLst>
          </p:cNvPr>
          <p:cNvSpPr/>
          <p:nvPr/>
        </p:nvSpPr>
        <p:spPr bwMode="gray">
          <a:xfrm rot="16200000">
            <a:off x="5114391" y="3979676"/>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6" name="二等辺三角形 65">
            <a:extLst>
              <a:ext uri="{FF2B5EF4-FFF2-40B4-BE49-F238E27FC236}">
                <a16:creationId xmlns:a16="http://schemas.microsoft.com/office/drawing/2014/main" id="{C3CF748F-7A47-64F3-92FD-A173A0BACD8D}"/>
              </a:ext>
            </a:extLst>
          </p:cNvPr>
          <p:cNvSpPr/>
          <p:nvPr/>
        </p:nvSpPr>
        <p:spPr bwMode="gray">
          <a:xfrm rot="16200000">
            <a:off x="5114391" y="4608787"/>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70" name="二等辺三角形 69">
            <a:extLst>
              <a:ext uri="{FF2B5EF4-FFF2-40B4-BE49-F238E27FC236}">
                <a16:creationId xmlns:a16="http://schemas.microsoft.com/office/drawing/2014/main" id="{0E4C9622-8DA6-45CD-AE3C-C8E7BC55F194}"/>
              </a:ext>
            </a:extLst>
          </p:cNvPr>
          <p:cNvSpPr/>
          <p:nvPr/>
        </p:nvSpPr>
        <p:spPr bwMode="gray">
          <a:xfrm rot="16200000">
            <a:off x="5114391" y="5237898"/>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71" name="二等辺三角形 70">
            <a:extLst>
              <a:ext uri="{FF2B5EF4-FFF2-40B4-BE49-F238E27FC236}">
                <a16:creationId xmlns:a16="http://schemas.microsoft.com/office/drawing/2014/main" id="{367B224B-1486-1BE5-8AC0-945313984FEF}"/>
              </a:ext>
            </a:extLst>
          </p:cNvPr>
          <p:cNvSpPr/>
          <p:nvPr/>
        </p:nvSpPr>
        <p:spPr bwMode="gray">
          <a:xfrm rot="16200000">
            <a:off x="5114391" y="5867011"/>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4" name="矢印: 下 3">
            <a:extLst>
              <a:ext uri="{FF2B5EF4-FFF2-40B4-BE49-F238E27FC236}">
                <a16:creationId xmlns:a16="http://schemas.microsoft.com/office/drawing/2014/main" id="{AAD14107-3539-5BC2-F6A2-2D6BF6A293E9}"/>
              </a:ext>
            </a:extLst>
          </p:cNvPr>
          <p:cNvSpPr/>
          <p:nvPr/>
        </p:nvSpPr>
        <p:spPr bwMode="gray">
          <a:xfrm>
            <a:off x="199151" y="2491642"/>
            <a:ext cx="330077" cy="1827993"/>
          </a:xfrm>
          <a:prstGeom prst="downArrow">
            <a:avLst>
              <a:gd name="adj1" fmla="val 100000"/>
              <a:gd name="adj2" fmla="val 50000"/>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短期</a:t>
            </a:r>
          </a:p>
        </p:txBody>
      </p:sp>
      <p:sp>
        <p:nvSpPr>
          <p:cNvPr id="5" name="矢印: 下 4">
            <a:extLst>
              <a:ext uri="{FF2B5EF4-FFF2-40B4-BE49-F238E27FC236}">
                <a16:creationId xmlns:a16="http://schemas.microsoft.com/office/drawing/2014/main" id="{ED1679A6-47BF-CD30-740C-914328E2A936}"/>
              </a:ext>
            </a:extLst>
          </p:cNvPr>
          <p:cNvSpPr/>
          <p:nvPr/>
        </p:nvSpPr>
        <p:spPr bwMode="gray">
          <a:xfrm>
            <a:off x="199151" y="4383748"/>
            <a:ext cx="330077" cy="1827993"/>
          </a:xfrm>
          <a:prstGeom prst="downArrow">
            <a:avLst>
              <a:gd name="adj1" fmla="val 100000"/>
              <a:gd name="adj2" fmla="val 50000"/>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中長期</a:t>
            </a:r>
          </a:p>
        </p:txBody>
      </p:sp>
      <p:grpSp>
        <p:nvGrpSpPr>
          <p:cNvPr id="53" name="グループ化 52">
            <a:extLst>
              <a:ext uri="{FF2B5EF4-FFF2-40B4-BE49-F238E27FC236}">
                <a16:creationId xmlns:a16="http://schemas.microsoft.com/office/drawing/2014/main" id="{183D3421-F82D-0A9A-90D8-350593F6C4DC}"/>
              </a:ext>
            </a:extLst>
          </p:cNvPr>
          <p:cNvGrpSpPr/>
          <p:nvPr/>
        </p:nvGrpSpPr>
        <p:grpSpPr>
          <a:xfrm>
            <a:off x="9868823" y="2090730"/>
            <a:ext cx="2168026" cy="302889"/>
            <a:chOff x="4991214" y="2418695"/>
            <a:chExt cx="900000" cy="288000"/>
          </a:xfrm>
        </p:grpSpPr>
        <p:sp>
          <p:nvSpPr>
            <p:cNvPr id="54" name="正方形/長方形 53">
              <a:extLst>
                <a:ext uri="{FF2B5EF4-FFF2-40B4-BE49-F238E27FC236}">
                  <a16:creationId xmlns:a16="http://schemas.microsoft.com/office/drawing/2014/main" id="{86166631-7B49-B752-7D64-1FDF85AAE6C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参考）</a:t>
              </a:r>
              <a:r>
                <a:rPr kumimoji="1" lang="ja-JP" altLang="en-US" sz="1200">
                  <a:solidFill>
                    <a:schemeClr val="tx1"/>
                  </a:solidFill>
                  <a:latin typeface="Meiryo UI" panose="020B0604030504040204" pitchFamily="50" charset="-128"/>
                  <a:ea typeface="Meiryo UI" panose="020B0604030504040204" pitchFamily="50" charset="-128"/>
                </a:rPr>
                <a:t>提供製品の利用先</a:t>
              </a:r>
            </a:p>
          </p:txBody>
        </p:sp>
        <p:cxnSp>
          <p:nvCxnSpPr>
            <p:cNvPr id="55" name="直線コネクタ 54">
              <a:extLst>
                <a:ext uri="{FF2B5EF4-FFF2-40B4-BE49-F238E27FC236}">
                  <a16:creationId xmlns:a16="http://schemas.microsoft.com/office/drawing/2014/main" id="{94B3346D-0E86-CDCC-301A-343835AD07B9}"/>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正方形/長方形 55">
            <a:extLst>
              <a:ext uri="{FF2B5EF4-FFF2-40B4-BE49-F238E27FC236}">
                <a16:creationId xmlns:a16="http://schemas.microsoft.com/office/drawing/2014/main" id="{87BC0EC1-1F6B-9C63-D13F-518E0D9B64EC}"/>
              </a:ext>
            </a:extLst>
          </p:cNvPr>
          <p:cNvSpPr/>
          <p:nvPr/>
        </p:nvSpPr>
        <p:spPr>
          <a:xfrm>
            <a:off x="9868822" y="249353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FB204DDF-5EC6-3D7D-ED0B-0506AA713716}"/>
              </a:ext>
            </a:extLst>
          </p:cNvPr>
          <p:cNvSpPr/>
          <p:nvPr/>
        </p:nvSpPr>
        <p:spPr>
          <a:xfrm>
            <a:off x="9868822" y="312360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2F3C6D18-6248-06A5-470C-C19D2781E111}"/>
              </a:ext>
            </a:extLst>
          </p:cNvPr>
          <p:cNvSpPr/>
          <p:nvPr/>
        </p:nvSpPr>
        <p:spPr>
          <a:xfrm>
            <a:off x="9868822" y="375367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F753E5D8-6B94-B4EF-DFB4-A97A6054EFAB}"/>
              </a:ext>
            </a:extLst>
          </p:cNvPr>
          <p:cNvSpPr/>
          <p:nvPr/>
        </p:nvSpPr>
        <p:spPr>
          <a:xfrm>
            <a:off x="9868822" y="438374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5CA57514-A4D9-A836-E66A-7C003F130B8B}"/>
              </a:ext>
            </a:extLst>
          </p:cNvPr>
          <p:cNvSpPr/>
          <p:nvPr/>
        </p:nvSpPr>
        <p:spPr>
          <a:xfrm>
            <a:off x="9868822" y="501381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03228E93-0639-EEF4-DE3C-4F6FC8ADD699}"/>
              </a:ext>
            </a:extLst>
          </p:cNvPr>
          <p:cNvSpPr/>
          <p:nvPr/>
        </p:nvSpPr>
        <p:spPr>
          <a:xfrm>
            <a:off x="9866038" y="5643889"/>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2BE55297-FB67-4915-AB98-BDFB5BAE7ADA}"/>
              </a:ext>
            </a:extLst>
          </p:cNvPr>
          <p:cNvSpPr/>
          <p:nvPr/>
        </p:nvSpPr>
        <p:spPr>
          <a:xfrm>
            <a:off x="2161954" y="1094257"/>
            <a:ext cx="7868093" cy="466948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短期・中長期それぞれの注力セグメント（用途市場）の概要</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→以下の内容を全て記載すること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用途市場：最終製品（自動車、家電、包装材等）</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想定顧客：製品を最終的に利用する顧客（ﾌﾞﾗﾝﾄﾞｵｰﾅｰ等）</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上記に対して提供する自社製品の概要</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→以下の内容を全て記載すること</a:t>
            </a:r>
            <a:endParaRPr kumimoji="1"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提供製品：自社が販売する製品</a:t>
            </a:r>
            <a:endParaRPr kumimoji="1"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販売量：現時点での計画量</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提供製品の利用先：自社が販売する製品が利用される、もしくは見込む完成品等</a:t>
            </a:r>
            <a:br>
              <a:rPr kumimoji="1" lang="en-US" altLang="ja-JP" sz="1400">
                <a:solidFill>
                  <a:srgbClr val="FF0000"/>
                </a:solidFill>
                <a:latin typeface="Meiryo UI" panose="020B0604030504040204" pitchFamily="50" charset="-128"/>
                <a:ea typeface="Meiryo UI" panose="020B0604030504040204" pitchFamily="50" charset="-128"/>
              </a:rPr>
            </a:br>
            <a:r>
              <a:rPr kumimoji="1" lang="en-US" altLang="ja-JP" sz="1400">
                <a:solidFill>
                  <a:srgbClr val="FF0000"/>
                </a:solidFill>
                <a:latin typeface="Meiryo UI" panose="020B0604030504040204" pitchFamily="50" charset="-128"/>
                <a:ea typeface="Meiryo UI" panose="020B0604030504040204" pitchFamily="50" charset="-128"/>
              </a:rPr>
              <a:t>※</a:t>
            </a:r>
            <a:r>
              <a:rPr kumimoji="1" lang="ja-JP" altLang="en-US" sz="1400">
                <a:solidFill>
                  <a:srgbClr val="FF0000"/>
                </a:solidFill>
                <a:latin typeface="Meiryo UI" panose="020B0604030504040204" pitchFamily="50" charset="-128"/>
                <a:ea typeface="Meiryo UI" panose="020B0604030504040204" pitchFamily="50" charset="-128"/>
              </a:rPr>
              <a:t>その際、最終製品のどの部分に使用され得るかも可能な限り詳細に記載（例：自動車内装部品の</a:t>
            </a:r>
            <a:r>
              <a:rPr lang="en-US" altLang="ja-JP" sz="1400">
                <a:solidFill>
                  <a:srgbClr val="FF0000"/>
                </a:solidFill>
                <a:latin typeface="Meiryo UI" panose="020B0604030504040204" pitchFamily="50" charset="-128"/>
                <a:ea typeface="Meiryo UI" panose="020B0604030504040204" pitchFamily="50" charset="-128"/>
              </a:rPr>
              <a:t>xx</a:t>
            </a:r>
            <a:r>
              <a:rPr kumimoji="1" lang="ja-JP" altLang="en-US" sz="1400">
                <a:solidFill>
                  <a:srgbClr val="FF0000"/>
                </a:solidFill>
                <a:latin typeface="Meiryo UI" panose="020B0604030504040204" pitchFamily="50" charset="-128"/>
                <a:ea typeface="Meiryo UI" panose="020B0604030504040204" pitchFamily="50" charset="-128"/>
              </a:rPr>
              <a:t>、包装材の</a:t>
            </a:r>
            <a:r>
              <a:rPr kumimoji="1" lang="en-US" altLang="ja-JP" sz="1400">
                <a:solidFill>
                  <a:srgbClr val="FF0000"/>
                </a:solidFill>
                <a:latin typeface="Meiryo UI" panose="020B0604030504040204" pitchFamily="50" charset="-128"/>
                <a:ea typeface="Meiryo UI" panose="020B0604030504040204" pitchFamily="50" charset="-128"/>
              </a:rPr>
              <a:t>xx</a:t>
            </a:r>
            <a:r>
              <a:rPr kumimoji="1" lang="ja-JP" altLang="en-US" sz="1400">
                <a:solidFill>
                  <a:srgbClr val="FF0000"/>
                </a:solidFill>
                <a:latin typeface="Meiryo UI" panose="020B0604030504040204" pitchFamily="50" charset="-128"/>
                <a:ea typeface="Meiryo UI" panose="020B0604030504040204" pitchFamily="50" charset="-128"/>
              </a:rPr>
              <a:t>部分など）</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「①ア 基本的要件」で記載</a:t>
            </a:r>
            <a:r>
              <a:rPr lang="ja-JP" altLang="en-US" sz="1400" u="sng">
                <a:solidFill>
                  <a:schemeClr val="tx1"/>
                </a:solidFill>
                <a:latin typeface="Meiryo UI" panose="020B0604030504040204" pitchFamily="50" charset="-128"/>
                <a:ea typeface="Meiryo UI" panose="020B0604030504040204" pitchFamily="50" charset="-128"/>
              </a:rPr>
              <a:t>した</a:t>
            </a:r>
            <a:r>
              <a:rPr kumimoji="1" lang="ja-JP" altLang="en-US" sz="1400" u="sng">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 。</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967135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C48EB3-7477-B07A-46EC-8E91D1E7812B}"/>
            </a:ext>
          </a:extLst>
        </p:cNvPr>
        <p:cNvGrpSpPr/>
        <p:nvPr/>
      </p:nvGrpSpPr>
      <p:grpSpPr>
        <a:xfrm>
          <a:off x="0" y="0"/>
          <a:ext cx="0" cy="0"/>
          <a:chOff x="0" y="0"/>
          <a:chExt cx="0" cy="0"/>
        </a:xfrm>
      </p:grpSpPr>
      <p:sp>
        <p:nvSpPr>
          <p:cNvPr id="4" name="正方形/長方形 3">
            <a:extLst>
              <a:ext uri="{FF2B5EF4-FFF2-40B4-BE49-F238E27FC236}">
                <a16:creationId xmlns:a16="http://schemas.microsoft.com/office/drawing/2014/main" id="{F3347E0C-A88A-2F84-0971-6517EF9760F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 name="Title 1">
            <a:extLst>
              <a:ext uri="{FF2B5EF4-FFF2-40B4-BE49-F238E27FC236}">
                <a16:creationId xmlns:a16="http://schemas.microsoft.com/office/drawing/2014/main" id="{54AFB20A-DC6B-8E7E-2CCC-B720B792242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ⅱ</a:t>
            </a:r>
            <a:r>
              <a:rPr lang="ja-JP" altLang="en-US" sz="2000">
                <a:solidFill>
                  <a:schemeClr val="tx1">
                    <a:lumMod val="50000"/>
                    <a:lumOff val="50000"/>
                  </a:schemeClr>
                </a:solidFill>
              </a:rPr>
              <a:t>）</a:t>
            </a:r>
          </a:p>
        </p:txBody>
      </p:sp>
      <p:sp>
        <p:nvSpPr>
          <p:cNvPr id="20" name="Title 1">
            <a:extLst>
              <a:ext uri="{FF2B5EF4-FFF2-40B4-BE49-F238E27FC236}">
                <a16:creationId xmlns:a16="http://schemas.microsoft.com/office/drawing/2014/main" id="{9B19418D-9CF5-9FE5-4970-BCD13ADF99F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xx</a:t>
            </a:r>
            <a:r>
              <a:rPr kumimoji="1" lang="ja-JP" alt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によって競合他社との差別化を図り、主要顧客である</a:t>
            </a:r>
            <a:r>
              <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xxx</a:t>
            </a:r>
            <a:r>
              <a:rPr kumimoji="1" lang="ja-JP" alt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を獲得する</a:t>
            </a:r>
            <a:endPar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21" name="直線コネクタ 20">
            <a:extLst>
              <a:ext uri="{FF2B5EF4-FFF2-40B4-BE49-F238E27FC236}">
                <a16:creationId xmlns:a16="http://schemas.microsoft.com/office/drawing/2014/main" id="{4A11B2F2-6D23-0664-95C7-A785F279B9B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0" name="グループ化 9">
            <a:extLst>
              <a:ext uri="{FF2B5EF4-FFF2-40B4-BE49-F238E27FC236}">
                <a16:creationId xmlns:a16="http://schemas.microsoft.com/office/drawing/2014/main" id="{12787B02-9B24-17FE-6CAB-BB9A4A0260C3}"/>
              </a:ext>
            </a:extLst>
          </p:cNvPr>
          <p:cNvGrpSpPr/>
          <p:nvPr/>
        </p:nvGrpSpPr>
        <p:grpSpPr>
          <a:xfrm>
            <a:off x="1735473" y="2402256"/>
            <a:ext cx="809059" cy="360000"/>
            <a:chOff x="543578" y="1377175"/>
            <a:chExt cx="5239039" cy="360000"/>
          </a:xfrm>
        </p:grpSpPr>
        <p:cxnSp>
          <p:nvCxnSpPr>
            <p:cNvPr id="12" name="Straight Connector 18">
              <a:extLst>
                <a:ext uri="{FF2B5EF4-FFF2-40B4-BE49-F238E27FC236}">
                  <a16:creationId xmlns:a16="http://schemas.microsoft.com/office/drawing/2014/main" id="{5A232A11-000C-00AE-6E24-B276B5E03F53}"/>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7" name="TextBox 23">
              <a:extLst>
                <a:ext uri="{FF2B5EF4-FFF2-40B4-BE49-F238E27FC236}">
                  <a16:creationId xmlns:a16="http://schemas.microsoft.com/office/drawing/2014/main" id="{015F475F-28F2-743C-4FFE-22F8735C653F}"/>
                </a:ext>
              </a:extLst>
            </p:cNvPr>
            <p:cNvSpPr txBox="1"/>
            <p:nvPr/>
          </p:nvSpPr>
          <p:spPr>
            <a:xfrm>
              <a:off x="543578" y="1377175"/>
              <a:ext cx="5219998"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重要度</a:t>
              </a:r>
              <a:endParaRPr lang="en-US" altLang="ja-JP" sz="1200">
                <a:solidFill>
                  <a:schemeClr val="tx1"/>
                </a:solidFill>
              </a:endParaRPr>
            </a:p>
          </p:txBody>
        </p:sp>
      </p:grpSp>
      <p:grpSp>
        <p:nvGrpSpPr>
          <p:cNvPr id="2" name="グループ化 1">
            <a:extLst>
              <a:ext uri="{FF2B5EF4-FFF2-40B4-BE49-F238E27FC236}">
                <a16:creationId xmlns:a16="http://schemas.microsoft.com/office/drawing/2014/main" id="{1101430E-8630-63AA-693F-106454F7547A}"/>
              </a:ext>
            </a:extLst>
          </p:cNvPr>
          <p:cNvGrpSpPr/>
          <p:nvPr/>
        </p:nvGrpSpPr>
        <p:grpSpPr>
          <a:xfrm>
            <a:off x="180000" y="2402256"/>
            <a:ext cx="1433671" cy="360000"/>
            <a:chOff x="543578" y="1377175"/>
            <a:chExt cx="5239039" cy="360000"/>
          </a:xfrm>
        </p:grpSpPr>
        <p:cxnSp>
          <p:nvCxnSpPr>
            <p:cNvPr id="7" name="Straight Connector 18">
              <a:extLst>
                <a:ext uri="{FF2B5EF4-FFF2-40B4-BE49-F238E27FC236}">
                  <a16:creationId xmlns:a16="http://schemas.microsoft.com/office/drawing/2014/main" id="{EB42B76E-B785-8F67-B81E-082CC0DD3F5B}"/>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23">
              <a:extLst>
                <a:ext uri="{FF2B5EF4-FFF2-40B4-BE49-F238E27FC236}">
                  <a16:creationId xmlns:a16="http://schemas.microsoft.com/office/drawing/2014/main" id="{B27D2ED8-BB73-CC26-F807-A4D979000DF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顧客購買決定要因</a:t>
              </a:r>
              <a:endParaRPr lang="en-US" altLang="ja-JP" sz="1200">
                <a:solidFill>
                  <a:schemeClr val="tx1"/>
                </a:solidFill>
              </a:endParaRPr>
            </a:p>
          </p:txBody>
        </p:sp>
      </p:grpSp>
      <p:grpSp>
        <p:nvGrpSpPr>
          <p:cNvPr id="24" name="グループ化 23">
            <a:extLst>
              <a:ext uri="{FF2B5EF4-FFF2-40B4-BE49-F238E27FC236}">
                <a16:creationId xmlns:a16="http://schemas.microsoft.com/office/drawing/2014/main" id="{7DD8C2C9-32DD-9956-EC93-4BB6733E34A7}"/>
              </a:ext>
            </a:extLst>
          </p:cNvPr>
          <p:cNvGrpSpPr/>
          <p:nvPr/>
        </p:nvGrpSpPr>
        <p:grpSpPr>
          <a:xfrm>
            <a:off x="180000" y="1624859"/>
            <a:ext cx="11856000" cy="288000"/>
            <a:chOff x="156000" y="1879963"/>
            <a:chExt cx="5760000" cy="288000"/>
          </a:xfrm>
        </p:grpSpPr>
        <p:sp>
          <p:nvSpPr>
            <p:cNvPr id="31" name="正方形/長方形 30">
              <a:extLst>
                <a:ext uri="{FF2B5EF4-FFF2-40B4-BE49-F238E27FC236}">
                  <a16:creationId xmlns:a16="http://schemas.microsoft.com/office/drawing/2014/main" id="{C5C61B69-7CAF-C67F-A27A-71C6A047518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狙うべきセグメント（用途市場）と主要顧客</a:t>
              </a:r>
            </a:p>
          </p:txBody>
        </p:sp>
        <p:cxnSp>
          <p:nvCxnSpPr>
            <p:cNvPr id="32" name="直線コネクタ 31">
              <a:extLst>
                <a:ext uri="{FF2B5EF4-FFF2-40B4-BE49-F238E27FC236}">
                  <a16:creationId xmlns:a16="http://schemas.microsoft.com/office/drawing/2014/main" id="{435E1468-1C48-724F-9D68-DB9874F3A96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3" name="TextBox 40">
            <a:extLst>
              <a:ext uri="{FF2B5EF4-FFF2-40B4-BE49-F238E27FC236}">
                <a16:creationId xmlns:a16="http://schemas.microsoft.com/office/drawing/2014/main" id="{AA64A407-8ABB-4399-863E-C82C62F7B103}"/>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grpSp>
        <p:nvGrpSpPr>
          <p:cNvPr id="52" name="グループ化 51">
            <a:extLst>
              <a:ext uri="{FF2B5EF4-FFF2-40B4-BE49-F238E27FC236}">
                <a16:creationId xmlns:a16="http://schemas.microsoft.com/office/drawing/2014/main" id="{191AE77D-A99F-2295-2551-4DF81D5DE185}"/>
              </a:ext>
            </a:extLst>
          </p:cNvPr>
          <p:cNvGrpSpPr/>
          <p:nvPr/>
        </p:nvGrpSpPr>
        <p:grpSpPr>
          <a:xfrm>
            <a:off x="2666333" y="2402256"/>
            <a:ext cx="9369665" cy="360000"/>
            <a:chOff x="543578" y="1377175"/>
            <a:chExt cx="5239039" cy="360000"/>
          </a:xfrm>
        </p:grpSpPr>
        <p:cxnSp>
          <p:nvCxnSpPr>
            <p:cNvPr id="53" name="Straight Connector 18">
              <a:extLst>
                <a:ext uri="{FF2B5EF4-FFF2-40B4-BE49-F238E27FC236}">
                  <a16:creationId xmlns:a16="http://schemas.microsoft.com/office/drawing/2014/main" id="{08B33353-5605-E693-532B-617D8375FCC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3">
              <a:extLst>
                <a:ext uri="{FF2B5EF4-FFF2-40B4-BE49-F238E27FC236}">
                  <a16:creationId xmlns:a16="http://schemas.microsoft.com/office/drawing/2014/main" id="{021E8C60-5264-2E50-3659-7E3FA12D1818}"/>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各社の充足度</a:t>
              </a:r>
            </a:p>
          </p:txBody>
        </p:sp>
      </p:grpSp>
      <p:grpSp>
        <p:nvGrpSpPr>
          <p:cNvPr id="70" name="グループ化 69">
            <a:extLst>
              <a:ext uri="{FF2B5EF4-FFF2-40B4-BE49-F238E27FC236}">
                <a16:creationId xmlns:a16="http://schemas.microsoft.com/office/drawing/2014/main" id="{90F2999A-0360-915E-AEF7-3A65847910A8}"/>
              </a:ext>
            </a:extLst>
          </p:cNvPr>
          <p:cNvGrpSpPr/>
          <p:nvPr/>
        </p:nvGrpSpPr>
        <p:grpSpPr>
          <a:xfrm>
            <a:off x="2666334" y="2830433"/>
            <a:ext cx="2251065" cy="360000"/>
            <a:chOff x="543578" y="1377175"/>
            <a:chExt cx="5239039" cy="360000"/>
          </a:xfrm>
        </p:grpSpPr>
        <p:cxnSp>
          <p:nvCxnSpPr>
            <p:cNvPr id="71" name="Straight Connector 18">
              <a:extLst>
                <a:ext uri="{FF2B5EF4-FFF2-40B4-BE49-F238E27FC236}">
                  <a16:creationId xmlns:a16="http://schemas.microsoft.com/office/drawing/2014/main" id="{E56FF6F6-0212-D10C-39CF-25789AA6D0C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2" name="TextBox 23">
              <a:extLst>
                <a:ext uri="{FF2B5EF4-FFF2-40B4-BE49-F238E27FC236}">
                  <a16:creationId xmlns:a16="http://schemas.microsoft.com/office/drawing/2014/main" id="{3C96E646-7A8C-A10D-6D52-425E57BBCF1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自社</a:t>
              </a:r>
            </a:p>
          </p:txBody>
        </p:sp>
      </p:grpSp>
      <p:grpSp>
        <p:nvGrpSpPr>
          <p:cNvPr id="73" name="グループ化 72">
            <a:extLst>
              <a:ext uri="{FF2B5EF4-FFF2-40B4-BE49-F238E27FC236}">
                <a16:creationId xmlns:a16="http://schemas.microsoft.com/office/drawing/2014/main" id="{3412B307-1DE3-42B6-895B-56ABFC845E65}"/>
              </a:ext>
            </a:extLst>
          </p:cNvPr>
          <p:cNvGrpSpPr/>
          <p:nvPr/>
        </p:nvGrpSpPr>
        <p:grpSpPr>
          <a:xfrm>
            <a:off x="5039201" y="2830433"/>
            <a:ext cx="2251065" cy="360000"/>
            <a:chOff x="543578" y="1377175"/>
            <a:chExt cx="5239039" cy="360000"/>
          </a:xfrm>
        </p:grpSpPr>
        <p:cxnSp>
          <p:nvCxnSpPr>
            <p:cNvPr id="74" name="Straight Connector 18">
              <a:extLst>
                <a:ext uri="{FF2B5EF4-FFF2-40B4-BE49-F238E27FC236}">
                  <a16:creationId xmlns:a16="http://schemas.microsoft.com/office/drawing/2014/main" id="{6D94DBEE-8415-7B40-04A7-40C66FC8ADA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23">
              <a:extLst>
                <a:ext uri="{FF2B5EF4-FFF2-40B4-BE49-F238E27FC236}">
                  <a16:creationId xmlns:a16="http://schemas.microsoft.com/office/drawing/2014/main" id="{32FB34A0-6182-8707-EDBE-5C1AB96BEBE1}"/>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grpSp>
        <p:nvGrpSpPr>
          <p:cNvPr id="82" name="グループ化 81">
            <a:extLst>
              <a:ext uri="{FF2B5EF4-FFF2-40B4-BE49-F238E27FC236}">
                <a16:creationId xmlns:a16="http://schemas.microsoft.com/office/drawing/2014/main" id="{B85A15A0-DAB4-938B-E958-0D0591EF05F2}"/>
              </a:ext>
            </a:extLst>
          </p:cNvPr>
          <p:cNvGrpSpPr/>
          <p:nvPr/>
        </p:nvGrpSpPr>
        <p:grpSpPr>
          <a:xfrm>
            <a:off x="7412068" y="2830433"/>
            <a:ext cx="2251065" cy="360000"/>
            <a:chOff x="543578" y="1377175"/>
            <a:chExt cx="5239039" cy="360000"/>
          </a:xfrm>
        </p:grpSpPr>
        <p:cxnSp>
          <p:nvCxnSpPr>
            <p:cNvPr id="83" name="Straight Connector 18">
              <a:extLst>
                <a:ext uri="{FF2B5EF4-FFF2-40B4-BE49-F238E27FC236}">
                  <a16:creationId xmlns:a16="http://schemas.microsoft.com/office/drawing/2014/main" id="{CB96EB29-8A43-6FCC-A933-7B3411BC5075}"/>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TextBox 23">
              <a:extLst>
                <a:ext uri="{FF2B5EF4-FFF2-40B4-BE49-F238E27FC236}">
                  <a16:creationId xmlns:a16="http://schemas.microsoft.com/office/drawing/2014/main" id="{C42713BA-1301-313A-9CA0-EDBB88D68905}"/>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grpSp>
        <p:nvGrpSpPr>
          <p:cNvPr id="85" name="グループ化 84">
            <a:extLst>
              <a:ext uri="{FF2B5EF4-FFF2-40B4-BE49-F238E27FC236}">
                <a16:creationId xmlns:a16="http://schemas.microsoft.com/office/drawing/2014/main" id="{8583DA67-A757-F140-542E-C8403FFC172B}"/>
              </a:ext>
            </a:extLst>
          </p:cNvPr>
          <p:cNvGrpSpPr/>
          <p:nvPr/>
        </p:nvGrpSpPr>
        <p:grpSpPr>
          <a:xfrm>
            <a:off x="9784934" y="2830433"/>
            <a:ext cx="2251065" cy="360000"/>
            <a:chOff x="543578" y="1377175"/>
            <a:chExt cx="5239039" cy="360000"/>
          </a:xfrm>
        </p:grpSpPr>
        <p:cxnSp>
          <p:nvCxnSpPr>
            <p:cNvPr id="86" name="Straight Connector 18">
              <a:extLst>
                <a:ext uri="{FF2B5EF4-FFF2-40B4-BE49-F238E27FC236}">
                  <a16:creationId xmlns:a16="http://schemas.microsoft.com/office/drawing/2014/main" id="{3482B839-8C29-62DC-36E1-240A4965C23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7" name="TextBox 23">
              <a:extLst>
                <a:ext uri="{FF2B5EF4-FFF2-40B4-BE49-F238E27FC236}">
                  <a16:creationId xmlns:a16="http://schemas.microsoft.com/office/drawing/2014/main" id="{9C29A0C8-07B3-B8BF-198A-766B17167C48}"/>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sp>
        <p:nvSpPr>
          <p:cNvPr id="88" name="正方形/長方形 87">
            <a:extLst>
              <a:ext uri="{FF2B5EF4-FFF2-40B4-BE49-F238E27FC236}">
                <a16:creationId xmlns:a16="http://schemas.microsoft.com/office/drawing/2014/main" id="{94E19229-E034-0F94-8268-3C8F9A96E1B7}"/>
              </a:ext>
            </a:extLst>
          </p:cNvPr>
          <p:cNvSpPr/>
          <p:nvPr/>
        </p:nvSpPr>
        <p:spPr>
          <a:xfrm>
            <a:off x="1735473" y="3258610"/>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89" name="正方形/長方形 88">
            <a:extLst>
              <a:ext uri="{FF2B5EF4-FFF2-40B4-BE49-F238E27FC236}">
                <a16:creationId xmlns:a16="http://schemas.microsoft.com/office/drawing/2014/main" id="{E0140486-71F6-4F5A-42CB-36695E0F01C6}"/>
              </a:ext>
            </a:extLst>
          </p:cNvPr>
          <p:cNvSpPr/>
          <p:nvPr/>
        </p:nvSpPr>
        <p:spPr>
          <a:xfrm>
            <a:off x="1735473" y="4035442"/>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F1721CFF-1CC6-34B6-2161-8CF81C92616C}"/>
              </a:ext>
            </a:extLst>
          </p:cNvPr>
          <p:cNvSpPr/>
          <p:nvPr/>
        </p:nvSpPr>
        <p:spPr>
          <a:xfrm>
            <a:off x="1735473" y="4812274"/>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2" name="正方形/長方形 91">
            <a:extLst>
              <a:ext uri="{FF2B5EF4-FFF2-40B4-BE49-F238E27FC236}">
                <a16:creationId xmlns:a16="http://schemas.microsoft.com/office/drawing/2014/main" id="{C989F196-78E6-5CAB-B39C-F350A8F55DF6}"/>
              </a:ext>
            </a:extLst>
          </p:cNvPr>
          <p:cNvSpPr/>
          <p:nvPr/>
        </p:nvSpPr>
        <p:spPr>
          <a:xfrm>
            <a:off x="1735473" y="5589106"/>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3" name="正方形/長方形 92">
            <a:extLst>
              <a:ext uri="{FF2B5EF4-FFF2-40B4-BE49-F238E27FC236}">
                <a16:creationId xmlns:a16="http://schemas.microsoft.com/office/drawing/2014/main" id="{51201058-087C-EDB7-9F25-837CAFBF377E}"/>
              </a:ext>
            </a:extLst>
          </p:cNvPr>
          <p:cNvSpPr/>
          <p:nvPr/>
        </p:nvSpPr>
        <p:spPr>
          <a:xfrm>
            <a:off x="180000" y="3258610"/>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4" name="正方形/長方形 93">
            <a:extLst>
              <a:ext uri="{FF2B5EF4-FFF2-40B4-BE49-F238E27FC236}">
                <a16:creationId xmlns:a16="http://schemas.microsoft.com/office/drawing/2014/main" id="{484222B4-84AD-DA36-A0C0-6CA74D087702}"/>
              </a:ext>
            </a:extLst>
          </p:cNvPr>
          <p:cNvSpPr/>
          <p:nvPr/>
        </p:nvSpPr>
        <p:spPr>
          <a:xfrm>
            <a:off x="180000" y="4035442"/>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1CC53BBB-B45F-CFC2-BF53-168343B52E20}"/>
              </a:ext>
            </a:extLst>
          </p:cNvPr>
          <p:cNvSpPr/>
          <p:nvPr/>
        </p:nvSpPr>
        <p:spPr>
          <a:xfrm>
            <a:off x="180000" y="4812274"/>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6" name="正方形/長方形 95">
            <a:extLst>
              <a:ext uri="{FF2B5EF4-FFF2-40B4-BE49-F238E27FC236}">
                <a16:creationId xmlns:a16="http://schemas.microsoft.com/office/drawing/2014/main" id="{25491260-66BE-E8A2-C18D-A1A3EBBC5EE8}"/>
              </a:ext>
            </a:extLst>
          </p:cNvPr>
          <p:cNvSpPr/>
          <p:nvPr/>
        </p:nvSpPr>
        <p:spPr>
          <a:xfrm>
            <a:off x="180000" y="5589106"/>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7" name="正方形/長方形 96">
            <a:extLst>
              <a:ext uri="{FF2B5EF4-FFF2-40B4-BE49-F238E27FC236}">
                <a16:creationId xmlns:a16="http://schemas.microsoft.com/office/drawing/2014/main" id="{B887E79F-C296-F40F-CF64-F2D3E28F4CC7}"/>
              </a:ext>
            </a:extLst>
          </p:cNvPr>
          <p:cNvSpPr/>
          <p:nvPr/>
        </p:nvSpPr>
        <p:spPr>
          <a:xfrm>
            <a:off x="2666334"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C0BB6B15-317C-B85D-2881-3CBCDFCB896B}"/>
              </a:ext>
            </a:extLst>
          </p:cNvPr>
          <p:cNvSpPr/>
          <p:nvPr/>
        </p:nvSpPr>
        <p:spPr>
          <a:xfrm>
            <a:off x="2666334"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7A48AB41-3D19-4B55-2102-8B073C8E0FA6}"/>
              </a:ext>
            </a:extLst>
          </p:cNvPr>
          <p:cNvSpPr/>
          <p:nvPr/>
        </p:nvSpPr>
        <p:spPr>
          <a:xfrm>
            <a:off x="2666334"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A4B801E3-0780-A8EF-CDBF-A2BDA213BF0E}"/>
              </a:ext>
            </a:extLst>
          </p:cNvPr>
          <p:cNvSpPr/>
          <p:nvPr/>
        </p:nvSpPr>
        <p:spPr>
          <a:xfrm>
            <a:off x="2666334"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204F05C-3348-3084-F5D5-C23015605EFE}"/>
              </a:ext>
            </a:extLst>
          </p:cNvPr>
          <p:cNvSpPr/>
          <p:nvPr/>
        </p:nvSpPr>
        <p:spPr>
          <a:xfrm>
            <a:off x="5047382"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6B7F4A13-7762-2B61-136C-57DAD5701599}"/>
              </a:ext>
            </a:extLst>
          </p:cNvPr>
          <p:cNvSpPr/>
          <p:nvPr/>
        </p:nvSpPr>
        <p:spPr>
          <a:xfrm>
            <a:off x="5047382"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6780C504-C759-114E-4F78-27B9891D47C8}"/>
              </a:ext>
            </a:extLst>
          </p:cNvPr>
          <p:cNvSpPr/>
          <p:nvPr/>
        </p:nvSpPr>
        <p:spPr>
          <a:xfrm>
            <a:off x="5047382"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EE915791-C79B-6BD6-67FB-5E86EC5CDE5B}"/>
              </a:ext>
            </a:extLst>
          </p:cNvPr>
          <p:cNvSpPr/>
          <p:nvPr/>
        </p:nvSpPr>
        <p:spPr>
          <a:xfrm>
            <a:off x="5047382"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91AD6B15-61B4-81F0-56AD-A2F79B5C1784}"/>
              </a:ext>
            </a:extLst>
          </p:cNvPr>
          <p:cNvSpPr/>
          <p:nvPr/>
        </p:nvSpPr>
        <p:spPr>
          <a:xfrm>
            <a:off x="7412068"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F1ADA052-BCA6-C851-4F8A-48A76BEA55D1}"/>
              </a:ext>
            </a:extLst>
          </p:cNvPr>
          <p:cNvSpPr/>
          <p:nvPr/>
        </p:nvSpPr>
        <p:spPr>
          <a:xfrm>
            <a:off x="7412068"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030D10F2-2506-E611-4B50-BC78FF98FAD4}"/>
              </a:ext>
            </a:extLst>
          </p:cNvPr>
          <p:cNvSpPr/>
          <p:nvPr/>
        </p:nvSpPr>
        <p:spPr>
          <a:xfrm>
            <a:off x="7412068"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59C986A4-7751-6404-BA88-29E7C5CF444B}"/>
              </a:ext>
            </a:extLst>
          </p:cNvPr>
          <p:cNvSpPr/>
          <p:nvPr/>
        </p:nvSpPr>
        <p:spPr>
          <a:xfrm>
            <a:off x="7412068"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43CDAFB1-65E8-5AFA-A86B-C2F6CCFF3A23}"/>
              </a:ext>
            </a:extLst>
          </p:cNvPr>
          <p:cNvSpPr/>
          <p:nvPr/>
        </p:nvSpPr>
        <p:spPr>
          <a:xfrm>
            <a:off x="9784934"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A6DCBD4F-E186-EC82-9B5F-E8DCF3489CAD}"/>
              </a:ext>
            </a:extLst>
          </p:cNvPr>
          <p:cNvSpPr/>
          <p:nvPr/>
        </p:nvSpPr>
        <p:spPr>
          <a:xfrm>
            <a:off x="9784934"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F048AF16-0A65-0760-45AC-D9B3718D4634}"/>
              </a:ext>
            </a:extLst>
          </p:cNvPr>
          <p:cNvSpPr/>
          <p:nvPr/>
        </p:nvSpPr>
        <p:spPr>
          <a:xfrm>
            <a:off x="9784934"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BF830534-1AF4-9A63-4B53-9065887A08C7}"/>
              </a:ext>
            </a:extLst>
          </p:cNvPr>
          <p:cNvSpPr/>
          <p:nvPr/>
        </p:nvSpPr>
        <p:spPr>
          <a:xfrm>
            <a:off x="9784934"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801375-EBE8-1CF7-F6DE-F83D20E466B2}"/>
              </a:ext>
            </a:extLst>
          </p:cNvPr>
          <p:cNvSpPr/>
          <p:nvPr/>
        </p:nvSpPr>
        <p:spPr>
          <a:xfrm>
            <a:off x="2161954" y="1171986"/>
            <a:ext cx="7868093" cy="4514028"/>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a:solidFill>
                  <a:srgbClr val="FF0000"/>
                </a:solidFill>
                <a:latin typeface="Meiryo UI" panose="020B0604030504040204" pitchFamily="50" charset="-128"/>
                <a:ea typeface="Meiryo UI" panose="020B0604030504040204" pitchFamily="50" charset="-128"/>
              </a:rPr>
              <a:t>（</a:t>
            </a:r>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狙うべきセグメント</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→前頁、前々頁を踏まえて記載すること。</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顧客購買決定要因</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a:t>
            </a:r>
            <a:r>
              <a:rPr kumimoji="1" lang="en-US" altLang="ja-JP" sz="1400">
                <a:solidFill>
                  <a:srgbClr val="FF0000"/>
                </a:solidFill>
                <a:latin typeface="Meiryo UI" panose="020B0604030504040204" pitchFamily="50" charset="-128"/>
                <a:ea typeface="Meiryo UI" panose="020B0604030504040204" pitchFamily="50" charset="-128"/>
              </a:rPr>
              <a:t>QCD</a:t>
            </a:r>
            <a:r>
              <a:rPr kumimoji="1" lang="ja-JP" altLang="en-US" sz="1400">
                <a:solidFill>
                  <a:srgbClr val="FF0000"/>
                </a:solidFill>
                <a:latin typeface="Meiryo UI" panose="020B0604030504040204" pitchFamily="50" charset="-128"/>
                <a:ea typeface="Meiryo UI" panose="020B0604030504040204" pitchFamily="50" charset="-128"/>
              </a:rPr>
              <a:t>などの観点から記載すること。</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重要度</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→狙うべきセグメントが重視する顧客購買決定要因を、「高」「中」「低」から選択すること。</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各社の充足度</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a:t>
            </a:r>
            <a:r>
              <a:rPr kumimoji="1" lang="ja-JP" altLang="en-US" sz="14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rPr>
              <a:t>各社（自社と主要競合）の顧客購買決定要因に対する充足度の評価とその理由を記載すること</a:t>
            </a:r>
            <a:r>
              <a:rPr lang="ja-JP" altLang="en-US" sz="1400">
                <a:solidFill>
                  <a:srgbClr val="FF0000"/>
                </a:solidFill>
                <a:latin typeface="Meiryo UI" panose="020B0604030504040204" pitchFamily="50" charset="-128"/>
                <a:ea typeface="Meiryo UI" panose="020B0604030504040204" pitchFamily="50" charset="-128"/>
              </a:rPr>
              <a:t>。その際、以下の点を記載すること。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評価は、</a:t>
            </a:r>
            <a:r>
              <a:rPr kumimoji="1" lang="ja-JP" altLang="en-US" sz="14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rPr>
              <a:t>各社の事業・技術基盤などの強み・弱みや、当該領域における取組み（マーケティング、事業開発、技術開発、設備投資など）を踏まえ、</a:t>
            </a:r>
            <a:r>
              <a:rPr kumimoji="1" lang="en-US" altLang="ja-JP" sz="14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rPr>
              <a:t>（充足していない）、△（やや充足している）、〇（充足している）などで評価すること（評価基準はこのとおりでなくても良い）。</a:t>
            </a:r>
            <a:endParaRPr kumimoji="1" lang="en-US" altLang="ja-JP" sz="14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理由は、</a:t>
            </a:r>
            <a:r>
              <a:rPr kumimoji="1" lang="ja-JP" altLang="en-US" sz="14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rPr>
              <a:t>上記評価の判断した根拠となる定量・定性的な情報を記載すること（必要に応じて適宜補足頁を追加すること）。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前頁、前々頁を踏まえた主要顧客ごとにそれぞれ頁を分けて記載すること（複数ある場合は複数頁になる） 。</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624351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6AD4D2-953B-F513-C7B1-C735004874A6}"/>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8B80B6B1-41A5-E43D-6D4E-562EEA78ECBB}"/>
              </a:ext>
            </a:extLst>
          </p:cNvPr>
          <p:cNvSpPr txBox="1"/>
          <p:nvPr/>
        </p:nvSpPr>
        <p:spPr>
          <a:xfrm>
            <a:off x="6829582" y="2047625"/>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bg1"/>
                </a:solidFill>
                <a:latin typeface="Meiryo UI" panose="020B0604030504040204" pitchFamily="50" charset="-128"/>
                <a:ea typeface="Meiryo UI" panose="020B0604030504040204" pitchFamily="50" charset="-128"/>
              </a:rPr>
              <a:t>実施場所・</a:t>
            </a:r>
            <a:endParaRPr lang="en-US" altLang="ja-JP" sz="1200">
              <a:solidFill>
                <a:schemeClr val="bg1"/>
              </a:solidFill>
              <a:latin typeface="Meiryo UI" panose="020B0604030504040204" pitchFamily="50" charset="-128"/>
              <a:ea typeface="Meiryo UI" panose="020B0604030504040204" pitchFamily="50" charset="-128"/>
            </a:endParaRPr>
          </a:p>
          <a:p>
            <a:pPr algn="ctr"/>
            <a:r>
              <a:rPr lang="ja-JP" altLang="en-US" sz="1200">
                <a:solidFill>
                  <a:schemeClr val="bg1"/>
                </a:solidFill>
                <a:latin typeface="Meiryo UI" panose="020B0604030504040204" pitchFamily="50" charset="-128"/>
                <a:ea typeface="Meiryo UI" panose="020B0604030504040204" pitchFamily="50" charset="-128"/>
              </a:rPr>
              <a:t>対象設備</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44" name="テキスト ボックス 43">
            <a:extLst>
              <a:ext uri="{FF2B5EF4-FFF2-40B4-BE49-F238E27FC236}">
                <a16:creationId xmlns:a16="http://schemas.microsoft.com/office/drawing/2014/main" id="{0B2EDDD0-B116-BD41-928D-411F0B6ACF88}"/>
              </a:ext>
            </a:extLst>
          </p:cNvPr>
          <p:cNvSpPr txBox="1"/>
          <p:nvPr/>
        </p:nvSpPr>
        <p:spPr>
          <a:xfrm>
            <a:off x="7283160" y="2614429"/>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対象設備</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6" name="Title 1">
            <a:extLst>
              <a:ext uri="{FF2B5EF4-FFF2-40B4-BE49-F238E27FC236}">
                <a16:creationId xmlns:a16="http://schemas.microsoft.com/office/drawing/2014/main" id="{921EF417-9691-3E0A-9F10-33C5AD2A0EDB}"/>
              </a:ext>
            </a:extLst>
          </p:cNvPr>
          <p:cNvSpPr txBox="1">
            <a:spLocks/>
          </p:cNvSpPr>
          <p:nvPr/>
        </p:nvSpPr>
        <p:spPr>
          <a:xfrm>
            <a:off x="180000" y="265563"/>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本応募申請の概要</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013C2243-91F6-1453-5FCD-EEFD0A497A3E}"/>
              </a:ext>
            </a:extLst>
          </p:cNvPr>
          <p:cNvCxnSpPr>
            <a:cxnSpLocks/>
          </p:cNvCxnSpPr>
          <p:nvPr/>
        </p:nvCxnSpPr>
        <p:spPr>
          <a:xfrm flipV="1">
            <a:off x="156000" y="667632"/>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B230CF6F-0827-4024-8626-210F12C27156}"/>
              </a:ext>
            </a:extLst>
          </p:cNvPr>
          <p:cNvSpPr txBox="1"/>
          <p:nvPr/>
        </p:nvSpPr>
        <p:spPr>
          <a:xfrm>
            <a:off x="633577" y="1423052"/>
            <a:ext cx="1366227" cy="187667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間接補助事業の</a:t>
            </a:r>
            <a:endParaRPr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目的・実施内容</a:t>
            </a:r>
          </a:p>
        </p:txBody>
      </p:sp>
      <p:sp>
        <p:nvSpPr>
          <p:cNvPr id="17" name="正方形/長方形 16">
            <a:extLst>
              <a:ext uri="{FF2B5EF4-FFF2-40B4-BE49-F238E27FC236}">
                <a16:creationId xmlns:a16="http://schemas.microsoft.com/office/drawing/2014/main" id="{36DE2EC1-0501-476F-5B3A-C958310E7D56}"/>
              </a:ext>
            </a:extLst>
          </p:cNvPr>
          <p:cNvSpPr/>
          <p:nvPr/>
        </p:nvSpPr>
        <p:spPr>
          <a:xfrm>
            <a:off x="2071886" y="1423052"/>
            <a:ext cx="4576564" cy="186644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（製造プロセス転換）</a:t>
            </a: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xx</a:t>
            </a:r>
          </a:p>
          <a:p>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（構造転換）</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申請している場合のみ記載</a:t>
            </a: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3939AFE2-AEF2-028E-B13B-3DF472F2D425}"/>
              </a:ext>
            </a:extLst>
          </p:cNvPr>
          <p:cNvSpPr/>
          <p:nvPr/>
        </p:nvSpPr>
        <p:spPr>
          <a:xfrm>
            <a:off x="8290891" y="204762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12F527ED-7A22-E9AF-11ED-FFA9F689E767}"/>
              </a:ext>
            </a:extLst>
          </p:cNvPr>
          <p:cNvSpPr/>
          <p:nvPr/>
        </p:nvSpPr>
        <p:spPr>
          <a:xfrm>
            <a:off x="8290891" y="261553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96D771C2-F647-70AB-DDBE-5D5D268AD1D0}"/>
              </a:ext>
            </a:extLst>
          </p:cNvPr>
          <p:cNvSpPr txBox="1"/>
          <p:nvPr/>
        </p:nvSpPr>
        <p:spPr>
          <a:xfrm>
            <a:off x="180000" y="856247"/>
            <a:ext cx="1008000" cy="504000"/>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事業名称</a:t>
            </a:r>
          </a:p>
        </p:txBody>
      </p:sp>
      <p:sp>
        <p:nvSpPr>
          <p:cNvPr id="40" name="正方形/長方形 39">
            <a:extLst>
              <a:ext uri="{FF2B5EF4-FFF2-40B4-BE49-F238E27FC236}">
                <a16:creationId xmlns:a16="http://schemas.microsoft.com/office/drawing/2014/main" id="{BAACABB0-6C46-E1B1-2082-1982EB934AF4}"/>
              </a:ext>
            </a:extLst>
          </p:cNvPr>
          <p:cNvSpPr/>
          <p:nvPr/>
        </p:nvSpPr>
        <p:spPr>
          <a:xfrm>
            <a:off x="1241631" y="856247"/>
            <a:ext cx="2483827"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EF643CF7-5622-0A64-8340-540041B3029E}"/>
              </a:ext>
            </a:extLst>
          </p:cNvPr>
          <p:cNvSpPr txBox="1"/>
          <p:nvPr/>
        </p:nvSpPr>
        <p:spPr>
          <a:xfrm>
            <a:off x="180000" y="1423052"/>
            <a:ext cx="372450" cy="5270624"/>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実施内容</a:t>
            </a:r>
          </a:p>
        </p:txBody>
      </p:sp>
      <p:sp>
        <p:nvSpPr>
          <p:cNvPr id="120" name="テキスト ボックス 119">
            <a:extLst>
              <a:ext uri="{FF2B5EF4-FFF2-40B4-BE49-F238E27FC236}">
                <a16:creationId xmlns:a16="http://schemas.microsoft.com/office/drawing/2014/main" id="{E1BAA768-3FEC-056E-23F3-4A78525A5841}"/>
              </a:ext>
            </a:extLst>
          </p:cNvPr>
          <p:cNvSpPr txBox="1"/>
          <p:nvPr/>
        </p:nvSpPr>
        <p:spPr>
          <a:xfrm>
            <a:off x="7282208" y="3184963"/>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投資規模</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1" name="正方形/長方形 120">
            <a:extLst>
              <a:ext uri="{FF2B5EF4-FFF2-40B4-BE49-F238E27FC236}">
                <a16:creationId xmlns:a16="http://schemas.microsoft.com/office/drawing/2014/main" id="{7E5CE4EF-D062-40E2-953C-2CF94CACD178}"/>
              </a:ext>
            </a:extLst>
          </p:cNvPr>
          <p:cNvSpPr/>
          <p:nvPr/>
        </p:nvSpPr>
        <p:spPr>
          <a:xfrm>
            <a:off x="8290891" y="318630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円（うち、補助対象経費総額　</a:t>
            </a:r>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2" name="テキスト ボックス 121">
            <a:extLst>
              <a:ext uri="{FF2B5EF4-FFF2-40B4-BE49-F238E27FC236}">
                <a16:creationId xmlns:a16="http://schemas.microsoft.com/office/drawing/2014/main" id="{04C0CBE9-0CA9-032A-84E1-1107F629BC0E}"/>
              </a:ext>
            </a:extLst>
          </p:cNvPr>
          <p:cNvSpPr txBox="1"/>
          <p:nvPr/>
        </p:nvSpPr>
        <p:spPr>
          <a:xfrm>
            <a:off x="6829582" y="3181681"/>
            <a:ext cx="372450" cy="278026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投資計画</a:t>
            </a:r>
          </a:p>
        </p:txBody>
      </p:sp>
      <p:sp>
        <p:nvSpPr>
          <p:cNvPr id="123" name="テキスト ボックス 122">
            <a:extLst>
              <a:ext uri="{FF2B5EF4-FFF2-40B4-BE49-F238E27FC236}">
                <a16:creationId xmlns:a16="http://schemas.microsoft.com/office/drawing/2014/main" id="{B3A484AD-43D9-0600-F451-9D75D19254B4}"/>
              </a:ext>
            </a:extLst>
          </p:cNvPr>
          <p:cNvSpPr txBox="1"/>
          <p:nvPr/>
        </p:nvSpPr>
        <p:spPr>
          <a:xfrm>
            <a:off x="7282208" y="3753209"/>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補助率</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4" name="正方形/長方形 123">
            <a:extLst>
              <a:ext uri="{FF2B5EF4-FFF2-40B4-BE49-F238E27FC236}">
                <a16:creationId xmlns:a16="http://schemas.microsoft.com/office/drawing/2014/main" id="{5613EB69-4556-03D3-233C-834192F02FEE}"/>
              </a:ext>
            </a:extLst>
          </p:cNvPr>
          <p:cNvSpPr/>
          <p:nvPr/>
        </p:nvSpPr>
        <p:spPr>
          <a:xfrm>
            <a:off x="8290891" y="375421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5" name="テキスト ボックス 124">
            <a:extLst>
              <a:ext uri="{FF2B5EF4-FFF2-40B4-BE49-F238E27FC236}">
                <a16:creationId xmlns:a16="http://schemas.microsoft.com/office/drawing/2014/main" id="{9CB40F13-0E5F-6BA0-0ADC-1563B23B5BBD}"/>
              </a:ext>
            </a:extLst>
          </p:cNvPr>
          <p:cNvSpPr txBox="1"/>
          <p:nvPr/>
        </p:nvSpPr>
        <p:spPr>
          <a:xfrm>
            <a:off x="7282208" y="4321455"/>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交付申請額</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6" name="正方形/長方形 125">
            <a:extLst>
              <a:ext uri="{FF2B5EF4-FFF2-40B4-BE49-F238E27FC236}">
                <a16:creationId xmlns:a16="http://schemas.microsoft.com/office/drawing/2014/main" id="{A43DA4BA-D478-7ABE-BF3E-7D07AAC94E49}"/>
              </a:ext>
            </a:extLst>
          </p:cNvPr>
          <p:cNvSpPr/>
          <p:nvPr/>
        </p:nvSpPr>
        <p:spPr>
          <a:xfrm>
            <a:off x="8290891" y="432212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7" name="テキスト ボックス 126">
            <a:extLst>
              <a:ext uri="{FF2B5EF4-FFF2-40B4-BE49-F238E27FC236}">
                <a16:creationId xmlns:a16="http://schemas.microsoft.com/office/drawing/2014/main" id="{55D8918F-57A2-F4DE-B6A7-F56776529BA5}"/>
              </a:ext>
            </a:extLst>
          </p:cNvPr>
          <p:cNvSpPr txBox="1"/>
          <p:nvPr/>
        </p:nvSpPr>
        <p:spPr>
          <a:xfrm>
            <a:off x="7282208" y="4889701"/>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開始予定日</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ACF21DDF-F908-C465-CF63-8ED2F2C019BE}"/>
              </a:ext>
            </a:extLst>
          </p:cNvPr>
          <p:cNvSpPr/>
          <p:nvPr/>
        </p:nvSpPr>
        <p:spPr>
          <a:xfrm>
            <a:off x="8290891" y="489003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YYYY/MM/DD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9" name="テキスト ボックス 128">
            <a:extLst>
              <a:ext uri="{FF2B5EF4-FFF2-40B4-BE49-F238E27FC236}">
                <a16:creationId xmlns:a16="http://schemas.microsoft.com/office/drawing/2014/main" id="{B9F051CF-20AC-AF7D-6FCC-9AB1E2EE7461}"/>
              </a:ext>
            </a:extLst>
          </p:cNvPr>
          <p:cNvSpPr txBox="1"/>
          <p:nvPr/>
        </p:nvSpPr>
        <p:spPr>
          <a:xfrm>
            <a:off x="7282208" y="5457945"/>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終了予定日</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0F2DC506-A4BB-B2FB-1962-A8DDB03C3A7C}"/>
              </a:ext>
            </a:extLst>
          </p:cNvPr>
          <p:cNvSpPr/>
          <p:nvPr/>
        </p:nvSpPr>
        <p:spPr>
          <a:xfrm>
            <a:off x="8290891" y="545794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YYYY/MM/DD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1B410E4-E162-BA99-8CFE-E729B2B8C077}"/>
              </a:ext>
            </a:extLst>
          </p:cNvPr>
          <p:cNvSpPr/>
          <p:nvPr/>
        </p:nvSpPr>
        <p:spPr>
          <a:xfrm>
            <a:off x="2071886" y="3360560"/>
            <a:ext cx="4576564" cy="504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xx</a:t>
            </a:r>
            <a:br>
              <a:rPr kumimoji="1" lang="en-US" altLang="ja-JP" sz="1200">
                <a:solidFill>
                  <a:schemeClr val="tx1"/>
                </a:solidFill>
                <a:latin typeface="Meiryo UI" panose="020B0604030504040204" pitchFamily="50" charset="-128"/>
                <a:ea typeface="Meiryo UI" panose="020B0604030504040204" pitchFamily="50" charset="-128"/>
              </a:rPr>
            </a:br>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公募要領「</a:t>
            </a:r>
            <a:r>
              <a:rPr kumimoji="1" lang="en-US" altLang="zh-TW" sz="1200">
                <a:solidFill>
                  <a:schemeClr val="tx1"/>
                </a:solidFill>
                <a:latin typeface="Meiryo UI" panose="020B0604030504040204" pitchFamily="50" charset="-128"/>
                <a:ea typeface="Meiryo UI" panose="020B0604030504040204" pitchFamily="50" charset="-128"/>
              </a:rPr>
              <a:t>1.2. </a:t>
            </a:r>
            <a:r>
              <a:rPr kumimoji="1" lang="zh-TW" altLang="en-US" sz="1200">
                <a:solidFill>
                  <a:schemeClr val="tx1"/>
                </a:solidFill>
                <a:latin typeface="Meiryo UI" panose="020B0604030504040204" pitchFamily="50" charset="-128"/>
                <a:ea typeface="Meiryo UI" panose="020B0604030504040204" pitchFamily="50" charset="-128"/>
              </a:rPr>
              <a:t>事業目的」</a:t>
            </a:r>
            <a:r>
              <a:rPr kumimoji="1" lang="ja-JP" altLang="en-US" sz="1200">
                <a:solidFill>
                  <a:schemeClr val="tx1"/>
                </a:solidFill>
                <a:latin typeface="Meiryo UI" panose="020B0604030504040204" pitchFamily="50" charset="-128"/>
                <a:ea typeface="Meiryo UI" panose="020B0604030504040204" pitchFamily="50" charset="-128"/>
              </a:rPr>
              <a:t>を踏まえ、内需型</a:t>
            </a:r>
            <a:r>
              <a:rPr lang="ja-JP"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外需型いずれか又は</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いずれも記載）</a:t>
            </a:r>
          </a:p>
        </p:txBody>
      </p:sp>
      <p:sp>
        <p:nvSpPr>
          <p:cNvPr id="14" name="テキスト ボックス 13">
            <a:extLst>
              <a:ext uri="{FF2B5EF4-FFF2-40B4-BE49-F238E27FC236}">
                <a16:creationId xmlns:a16="http://schemas.microsoft.com/office/drawing/2014/main" id="{A95B8124-A268-336F-F016-97F093497EAF}"/>
              </a:ext>
            </a:extLst>
          </p:cNvPr>
          <p:cNvSpPr txBox="1"/>
          <p:nvPr/>
        </p:nvSpPr>
        <p:spPr>
          <a:xfrm>
            <a:off x="633577" y="3361504"/>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GX</a:t>
            </a:r>
            <a:r>
              <a:rPr kumimoji="1" lang="ja-JP" altLang="en-US" sz="1200">
                <a:solidFill>
                  <a:schemeClr val="tx1"/>
                </a:solidFill>
                <a:latin typeface="Meiryo UI" panose="020B0604030504040204" pitchFamily="50" charset="-128"/>
                <a:ea typeface="Meiryo UI" panose="020B0604030504040204" pitchFamily="50" charset="-128"/>
              </a:rPr>
              <a:t>投資による</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競争力強化の方向性</a:t>
            </a:r>
          </a:p>
        </p:txBody>
      </p:sp>
      <p:sp>
        <p:nvSpPr>
          <p:cNvPr id="18" name="テキスト ボックス 17">
            <a:extLst>
              <a:ext uri="{FF2B5EF4-FFF2-40B4-BE49-F238E27FC236}">
                <a16:creationId xmlns:a16="http://schemas.microsoft.com/office/drawing/2014/main" id="{9DBE196E-BB3A-7EEA-C3CB-6B0DE755DDF6}"/>
              </a:ext>
            </a:extLst>
          </p:cNvPr>
          <p:cNvSpPr txBox="1"/>
          <p:nvPr/>
        </p:nvSpPr>
        <p:spPr>
          <a:xfrm>
            <a:off x="6829582" y="856247"/>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実施体制</a:t>
            </a:r>
          </a:p>
        </p:txBody>
      </p:sp>
      <p:sp>
        <p:nvSpPr>
          <p:cNvPr id="19" name="正方形/長方形 18">
            <a:extLst>
              <a:ext uri="{FF2B5EF4-FFF2-40B4-BE49-F238E27FC236}">
                <a16:creationId xmlns:a16="http://schemas.microsoft.com/office/drawing/2014/main" id="{671E7FDD-30C2-3CD2-DAAE-760BBAFA0509}"/>
              </a:ext>
            </a:extLst>
          </p:cNvPr>
          <p:cNvSpPr/>
          <p:nvPr/>
        </p:nvSpPr>
        <p:spPr>
          <a:xfrm>
            <a:off x="7282208" y="856246"/>
            <a:ext cx="4775131" cy="107080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xx</a:t>
            </a:r>
          </a:p>
        </p:txBody>
      </p:sp>
      <p:sp>
        <p:nvSpPr>
          <p:cNvPr id="2" name="テキスト ボックス 1">
            <a:extLst>
              <a:ext uri="{FF2B5EF4-FFF2-40B4-BE49-F238E27FC236}">
                <a16:creationId xmlns:a16="http://schemas.microsoft.com/office/drawing/2014/main" id="{BA66D323-1DAA-D315-9036-411B9756F162}"/>
              </a:ext>
            </a:extLst>
          </p:cNvPr>
          <p:cNvSpPr txBox="1"/>
          <p:nvPr/>
        </p:nvSpPr>
        <p:spPr>
          <a:xfrm>
            <a:off x="1087156" y="4486952"/>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生産物</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229D974C-4E7A-E670-27B3-F8126CD12020}"/>
              </a:ext>
            </a:extLst>
          </p:cNvPr>
          <p:cNvSpPr/>
          <p:nvPr/>
        </p:nvSpPr>
        <p:spPr>
          <a:xfrm>
            <a:off x="2071887" y="4482477"/>
            <a:ext cx="1785612"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8C43AAFC-29EF-D883-B3BB-631CBA701D45}"/>
              </a:ext>
            </a:extLst>
          </p:cNvPr>
          <p:cNvSpPr txBox="1"/>
          <p:nvPr/>
        </p:nvSpPr>
        <p:spPr>
          <a:xfrm>
            <a:off x="1087156" y="5622102"/>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F7DB2E35-3EA1-6D74-B3D8-A2E75EDEBE1A}"/>
              </a:ext>
            </a:extLst>
          </p:cNvPr>
          <p:cNvSpPr/>
          <p:nvPr/>
        </p:nvSpPr>
        <p:spPr>
          <a:xfrm>
            <a:off x="2071886" y="5620609"/>
            <a:ext cx="1785612"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47BC59D6-C0D7-5194-5873-6464A6B0743B}"/>
              </a:ext>
            </a:extLst>
          </p:cNvPr>
          <p:cNvSpPr txBox="1"/>
          <p:nvPr/>
        </p:nvSpPr>
        <p:spPr>
          <a:xfrm>
            <a:off x="1087156" y="6189676"/>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100">
                <a:solidFill>
                  <a:schemeClr val="tx1"/>
                </a:solidFill>
                <a:latin typeface="Meiryo UI" panose="020B0604030504040204" pitchFamily="50" charset="-128"/>
                <a:ea typeface="Meiryo UI" panose="020B0604030504040204" pitchFamily="50" charset="-128"/>
              </a:rPr>
              <a:t>原料調達先</a:t>
            </a:r>
          </a:p>
        </p:txBody>
      </p:sp>
      <p:sp>
        <p:nvSpPr>
          <p:cNvPr id="12" name="正方形/長方形 11">
            <a:extLst>
              <a:ext uri="{FF2B5EF4-FFF2-40B4-BE49-F238E27FC236}">
                <a16:creationId xmlns:a16="http://schemas.microsoft.com/office/drawing/2014/main" id="{68F177DB-B419-F4EF-52FC-1BBF029974FA}"/>
              </a:ext>
            </a:extLst>
          </p:cNvPr>
          <p:cNvSpPr/>
          <p:nvPr/>
        </p:nvSpPr>
        <p:spPr>
          <a:xfrm>
            <a:off x="2071886" y="6189676"/>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BC971F3A-5D08-91E3-1FE4-E1BEEB2DCA92}"/>
              </a:ext>
            </a:extLst>
          </p:cNvPr>
          <p:cNvSpPr txBox="1"/>
          <p:nvPr/>
        </p:nvSpPr>
        <p:spPr>
          <a:xfrm>
            <a:off x="3929581" y="4482477"/>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生産量</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lang="en-US" altLang="ja-JP" sz="1050">
                <a:solidFill>
                  <a:schemeClr val="tx1"/>
                </a:solidFill>
                <a:latin typeface="Meiryo UI" panose="020B0604030504040204" pitchFamily="50" charset="-128"/>
                <a:ea typeface="Meiryo UI" panose="020B0604030504040204" pitchFamily="50" charset="-128"/>
              </a:rPr>
              <a:t>※</a:t>
            </a:r>
            <a:r>
              <a:rPr lang="ja-JP" altLang="en-US" sz="1050">
                <a:solidFill>
                  <a:schemeClr val="tx1"/>
                </a:solidFill>
                <a:latin typeface="Meiryo UI" panose="020B0604030504040204" pitchFamily="50" charset="-128"/>
                <a:ea typeface="Meiryo UI" panose="020B0604030504040204" pitchFamily="50" charset="-128"/>
              </a:rPr>
              <a:t>万トン／年</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903EBBD2-280B-2E1B-EA79-C774332ACB9E}"/>
              </a:ext>
            </a:extLst>
          </p:cNvPr>
          <p:cNvSpPr/>
          <p:nvPr/>
        </p:nvSpPr>
        <p:spPr>
          <a:xfrm>
            <a:off x="4914312" y="4482477"/>
            <a:ext cx="173413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err="1">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48A28A4A-6320-DCFF-483C-3DFEE1ECA289}"/>
              </a:ext>
            </a:extLst>
          </p:cNvPr>
          <p:cNvSpPr txBox="1"/>
          <p:nvPr/>
        </p:nvSpPr>
        <p:spPr>
          <a:xfrm>
            <a:off x="3929581" y="5620609"/>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消費</a:t>
            </a:r>
            <a:r>
              <a:rPr kumimoji="1" lang="ja-JP" altLang="en-US" sz="1200">
                <a:solidFill>
                  <a:schemeClr val="tx1"/>
                </a:solidFill>
                <a:latin typeface="Meiryo UI" panose="020B0604030504040204" pitchFamily="50" charset="-128"/>
                <a:ea typeface="Meiryo UI" panose="020B0604030504040204" pitchFamily="50" charset="-128"/>
              </a:rPr>
              <a:t>量</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lang="en-US" altLang="ja-JP" sz="1050">
                <a:solidFill>
                  <a:schemeClr val="tx1"/>
                </a:solidFill>
                <a:latin typeface="Meiryo UI" panose="020B0604030504040204" pitchFamily="50" charset="-128"/>
                <a:ea typeface="Meiryo UI" panose="020B0604030504040204" pitchFamily="50" charset="-128"/>
              </a:rPr>
              <a:t>※</a:t>
            </a:r>
            <a:r>
              <a:rPr lang="ja-JP" altLang="en-US" sz="1050">
                <a:solidFill>
                  <a:schemeClr val="tx1"/>
                </a:solidFill>
                <a:latin typeface="Meiryo UI" panose="020B0604030504040204" pitchFamily="50" charset="-128"/>
                <a:ea typeface="Meiryo UI" panose="020B0604030504040204" pitchFamily="50" charset="-128"/>
              </a:rPr>
              <a:t>万トン／年</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C3C50B75-09FB-9F38-B26B-482D53804034}"/>
              </a:ext>
            </a:extLst>
          </p:cNvPr>
          <p:cNvSpPr/>
          <p:nvPr/>
        </p:nvSpPr>
        <p:spPr>
          <a:xfrm>
            <a:off x="4914312" y="5620609"/>
            <a:ext cx="173413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1A0D322F-AA82-B302-26B9-E92E370BBCBD}"/>
              </a:ext>
            </a:extLst>
          </p:cNvPr>
          <p:cNvSpPr txBox="1"/>
          <p:nvPr/>
        </p:nvSpPr>
        <p:spPr>
          <a:xfrm>
            <a:off x="1087156" y="5054527"/>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100">
                <a:solidFill>
                  <a:schemeClr val="tx1"/>
                </a:solidFill>
                <a:latin typeface="Meiryo UI" panose="020B0604030504040204" pitchFamily="50" charset="-128"/>
                <a:ea typeface="Meiryo UI" panose="020B0604030504040204" pitchFamily="50" charset="-128"/>
              </a:rPr>
              <a:t>主要用途市場</a:t>
            </a:r>
            <a:endParaRPr kumimoji="1" lang="en-US" altLang="ja-JP" sz="1100">
              <a:solidFill>
                <a:schemeClr val="tx1"/>
              </a:solidFill>
              <a:latin typeface="Meiryo UI" panose="020B0604030504040204" pitchFamily="50" charset="-128"/>
              <a:ea typeface="Meiryo UI" panose="020B0604030504040204" pitchFamily="50" charset="-128"/>
            </a:endParaRPr>
          </a:p>
          <a:p>
            <a:pPr algn="ctr"/>
            <a:r>
              <a:rPr kumimoji="1" lang="ja-JP" altLang="en-US" sz="1100">
                <a:solidFill>
                  <a:schemeClr val="tx1"/>
                </a:solidFill>
                <a:latin typeface="Meiryo UI" panose="020B0604030504040204" pitchFamily="50" charset="-128"/>
                <a:ea typeface="Meiryo UI" panose="020B0604030504040204" pitchFamily="50" charset="-128"/>
              </a:rPr>
              <a:t>・主要顧客</a:t>
            </a:r>
          </a:p>
        </p:txBody>
      </p:sp>
      <p:sp>
        <p:nvSpPr>
          <p:cNvPr id="24" name="正方形/長方形 23">
            <a:extLst>
              <a:ext uri="{FF2B5EF4-FFF2-40B4-BE49-F238E27FC236}">
                <a16:creationId xmlns:a16="http://schemas.microsoft.com/office/drawing/2014/main" id="{8EFBF6FB-A6EA-D14C-32D5-C674FE71B092}"/>
              </a:ext>
            </a:extLst>
          </p:cNvPr>
          <p:cNvSpPr/>
          <p:nvPr/>
        </p:nvSpPr>
        <p:spPr>
          <a:xfrm>
            <a:off x="2071886" y="5051543"/>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129709B7-7830-02F1-6463-1AD646DDE34C}"/>
              </a:ext>
            </a:extLst>
          </p:cNvPr>
          <p:cNvSpPr txBox="1"/>
          <p:nvPr/>
        </p:nvSpPr>
        <p:spPr>
          <a:xfrm>
            <a:off x="633578" y="4493702"/>
            <a:ext cx="372450" cy="106744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川下</a:t>
            </a:r>
            <a:r>
              <a:rPr kumimoji="1" lang="en-US" altLang="ja-JP" sz="1200" baseline="30000">
                <a:solidFill>
                  <a:schemeClr val="tx1"/>
                </a:solidFill>
                <a:latin typeface="Meiryo UI" panose="020B0604030504040204" pitchFamily="50" charset="-128"/>
                <a:ea typeface="Meiryo UI" panose="020B0604030504040204" pitchFamily="50" charset="-128"/>
              </a:rPr>
              <a:t>※2</a:t>
            </a:r>
          </a:p>
        </p:txBody>
      </p:sp>
      <p:sp>
        <p:nvSpPr>
          <p:cNvPr id="27" name="テキスト ボックス 26">
            <a:extLst>
              <a:ext uri="{FF2B5EF4-FFF2-40B4-BE49-F238E27FC236}">
                <a16:creationId xmlns:a16="http://schemas.microsoft.com/office/drawing/2014/main" id="{A2B4811F-3BF9-01A1-28C6-75543DC4F3D4}"/>
              </a:ext>
            </a:extLst>
          </p:cNvPr>
          <p:cNvSpPr txBox="1"/>
          <p:nvPr/>
        </p:nvSpPr>
        <p:spPr>
          <a:xfrm>
            <a:off x="633578" y="5626228"/>
            <a:ext cx="372450" cy="106744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川上</a:t>
            </a:r>
            <a:r>
              <a:rPr kumimoji="1" lang="en-US" altLang="ja-JP" sz="1200" baseline="30000">
                <a:solidFill>
                  <a:schemeClr val="tx1"/>
                </a:solidFill>
                <a:latin typeface="Meiryo UI" panose="020B0604030504040204" pitchFamily="50" charset="-128"/>
                <a:ea typeface="Meiryo UI" panose="020B0604030504040204" pitchFamily="50" charset="-128"/>
              </a:rPr>
              <a:t>※2</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4E596915-6989-9B47-2FDB-3292C2914B43}"/>
              </a:ext>
            </a:extLst>
          </p:cNvPr>
          <p:cNvSpPr/>
          <p:nvPr/>
        </p:nvSpPr>
        <p:spPr>
          <a:xfrm>
            <a:off x="2071886" y="3920890"/>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24A87B4F-25C4-B92C-E8D5-F9C319164E54}"/>
              </a:ext>
            </a:extLst>
          </p:cNvPr>
          <p:cNvSpPr txBox="1"/>
          <p:nvPr/>
        </p:nvSpPr>
        <p:spPr>
          <a:xfrm>
            <a:off x="633577" y="3920890"/>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転換前後の燃料種</a:t>
            </a:r>
            <a:r>
              <a:rPr kumimoji="1" lang="en-US" altLang="ja-JP" sz="1200" baseline="30000">
                <a:solidFill>
                  <a:schemeClr val="tx1"/>
                </a:solidFill>
                <a:latin typeface="Meiryo UI" panose="020B0604030504040204" pitchFamily="50" charset="-128"/>
                <a:ea typeface="Meiryo UI" panose="020B0604030504040204" pitchFamily="50" charset="-128"/>
              </a:rPr>
              <a:t>※1</a:t>
            </a:r>
          </a:p>
        </p:txBody>
      </p:sp>
      <p:sp>
        <p:nvSpPr>
          <p:cNvPr id="8" name="正方形/長方形 7">
            <a:extLst>
              <a:ext uri="{FF2B5EF4-FFF2-40B4-BE49-F238E27FC236}">
                <a16:creationId xmlns:a16="http://schemas.microsoft.com/office/drawing/2014/main" id="{807A4E05-F1BE-BEAD-1F0A-B2807035E684}"/>
              </a:ext>
            </a:extLst>
          </p:cNvPr>
          <p:cNvSpPr/>
          <p:nvPr/>
        </p:nvSpPr>
        <p:spPr>
          <a:xfrm>
            <a:off x="4842231" y="856247"/>
            <a:ext cx="1806219"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xx</a:t>
            </a:r>
            <a:r>
              <a:rPr lang="ja-JP" altLang="en-US" sz="800">
                <a:solidFill>
                  <a:schemeClr val="tx1"/>
                </a:solidFill>
                <a:latin typeface="Meiryo UI" panose="020B0604030504040204" pitchFamily="50" charset="-128"/>
                <a:ea typeface="Meiryo UI" panose="020B0604030504040204" pitchFamily="50" charset="-128"/>
              </a:rPr>
              <a:t>（「製造プロセス転換」又は「構造転換（製造プロセス転換）」のいずれかを記載）</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A3DF62A6-9605-F18B-F024-48583FC4D3F4}"/>
              </a:ext>
            </a:extLst>
          </p:cNvPr>
          <p:cNvSpPr txBox="1"/>
          <p:nvPr/>
        </p:nvSpPr>
        <p:spPr>
          <a:xfrm>
            <a:off x="3779089" y="856247"/>
            <a:ext cx="1009510" cy="503056"/>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補助対象となる</a:t>
            </a:r>
            <a:endParaRPr kumimoji="1" lang="en-US" altLang="ja-JP" sz="1200">
              <a:solidFill>
                <a:schemeClr val="bg1"/>
              </a:solidFill>
              <a:latin typeface="Meiryo UI" panose="020B0604030504040204" pitchFamily="50" charset="-128"/>
              <a:ea typeface="Meiryo UI" panose="020B0604030504040204" pitchFamily="50" charset="-128"/>
            </a:endParaRPr>
          </a:p>
          <a:p>
            <a:pPr algn="ctr"/>
            <a:r>
              <a:rPr kumimoji="1" lang="ja-JP" altLang="en-US" sz="1200">
                <a:solidFill>
                  <a:schemeClr val="bg1"/>
                </a:solidFill>
                <a:latin typeface="Meiryo UI" panose="020B0604030504040204" pitchFamily="50" charset="-128"/>
                <a:ea typeface="Meiryo UI" panose="020B0604030504040204" pitchFamily="50" charset="-128"/>
              </a:rPr>
              <a:t>事業の区分</a:t>
            </a:r>
          </a:p>
        </p:txBody>
      </p:sp>
      <p:sp>
        <p:nvSpPr>
          <p:cNvPr id="37" name="テキスト ボックス 36">
            <a:extLst>
              <a:ext uri="{FF2B5EF4-FFF2-40B4-BE49-F238E27FC236}">
                <a16:creationId xmlns:a16="http://schemas.microsoft.com/office/drawing/2014/main" id="{F49CDDE9-985E-40BC-1F98-C9003C5BC80C}"/>
              </a:ext>
            </a:extLst>
          </p:cNvPr>
          <p:cNvSpPr txBox="1"/>
          <p:nvPr/>
        </p:nvSpPr>
        <p:spPr>
          <a:xfrm>
            <a:off x="7283160" y="2047625"/>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事業所名</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27505212-E259-8E83-E88E-570521D93D15}"/>
              </a:ext>
            </a:extLst>
          </p:cNvPr>
          <p:cNvSpPr/>
          <p:nvPr/>
        </p:nvSpPr>
        <p:spPr>
          <a:xfrm>
            <a:off x="6829581" y="6001753"/>
            <a:ext cx="5227757" cy="42797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1000">
                <a:solidFill>
                  <a:schemeClr val="tx1"/>
                </a:solidFill>
                <a:latin typeface="Meiryo UI" panose="020B0604030504040204" pitchFamily="50" charset="-128"/>
                <a:ea typeface="Meiryo UI" panose="020B0604030504040204" pitchFamily="50" charset="-128"/>
              </a:rPr>
              <a:t>※1</a:t>
            </a:r>
            <a:r>
              <a:rPr lang="ja-JP" altLang="en-US" sz="1000">
                <a:solidFill>
                  <a:schemeClr val="tx1"/>
                </a:solidFill>
                <a:latin typeface="Meiryo UI" panose="020B0604030504040204" pitchFamily="50" charset="-128"/>
                <a:ea typeface="Meiryo UI" panose="020B0604030504040204" pitchFamily="50" charset="-128"/>
              </a:rPr>
              <a:t>：燃料転換・構造転換（燃料転換）の申請者のみ記載</a:t>
            </a:r>
            <a:endParaRPr lang="en-US" altLang="ja-JP" sz="1000">
              <a:solidFill>
                <a:schemeClr val="tx1"/>
              </a:solidFill>
              <a:latin typeface="Meiryo UI" panose="020B0604030504040204" pitchFamily="50" charset="-128"/>
              <a:ea typeface="Meiryo UI" panose="020B0604030504040204" pitchFamily="50" charset="-128"/>
            </a:endParaRPr>
          </a:p>
          <a:p>
            <a:r>
              <a:rPr kumimoji="1" lang="en-US" altLang="ja-JP" sz="1000">
                <a:solidFill>
                  <a:schemeClr val="tx1"/>
                </a:solidFill>
                <a:latin typeface="Meiryo UI" panose="020B0604030504040204" pitchFamily="50" charset="-128"/>
                <a:ea typeface="Meiryo UI" panose="020B0604030504040204" pitchFamily="50" charset="-128"/>
              </a:rPr>
              <a:t>※2</a:t>
            </a:r>
            <a:r>
              <a:rPr kumimoji="1" lang="ja-JP" altLang="en-US" sz="1000">
                <a:solidFill>
                  <a:schemeClr val="tx1"/>
                </a:solidFill>
                <a:latin typeface="Meiryo UI" panose="020B0604030504040204" pitchFamily="50" charset="-128"/>
                <a:ea typeface="Meiryo UI" panose="020B0604030504040204" pitchFamily="50" charset="-128"/>
              </a:rPr>
              <a:t>：製造プロセス転換・構造転換（製造プロセス転換）の申請者のみ記載</a:t>
            </a:r>
          </a:p>
        </p:txBody>
      </p:sp>
      <p:sp>
        <p:nvSpPr>
          <p:cNvPr id="32" name="正方形/長方形 31">
            <a:extLst>
              <a:ext uri="{FF2B5EF4-FFF2-40B4-BE49-F238E27FC236}">
                <a16:creationId xmlns:a16="http://schemas.microsoft.com/office/drawing/2014/main" id="{17641276-E178-FCB5-A8C4-09654EDD4B6D}"/>
              </a:ext>
            </a:extLst>
          </p:cNvPr>
          <p:cNvSpPr/>
          <p:nvPr/>
        </p:nvSpPr>
        <p:spPr>
          <a:xfrm>
            <a:off x="2677068" y="1886425"/>
            <a:ext cx="6837864"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→様式第１などの他の様式と整合するよう記載すること。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60795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57FF6F-BC87-3000-0BF3-FC7674E0631C}"/>
            </a:ext>
          </a:extLst>
        </p:cNvPr>
        <p:cNvGrpSpPr/>
        <p:nvPr/>
      </p:nvGrpSpPr>
      <p:grpSpPr>
        <a:xfrm>
          <a:off x="0" y="0"/>
          <a:ext cx="0" cy="0"/>
          <a:chOff x="0" y="0"/>
          <a:chExt cx="0" cy="0"/>
        </a:xfrm>
      </p:grpSpPr>
      <p:sp>
        <p:nvSpPr>
          <p:cNvPr id="4" name="正方形/長方形 3">
            <a:extLst>
              <a:ext uri="{FF2B5EF4-FFF2-40B4-BE49-F238E27FC236}">
                <a16:creationId xmlns:a16="http://schemas.microsoft.com/office/drawing/2014/main" id="{6E2E6613-D4B2-7D55-BE34-AB78CD16ED4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 name="Title 1">
            <a:extLst>
              <a:ext uri="{FF2B5EF4-FFF2-40B4-BE49-F238E27FC236}">
                <a16:creationId xmlns:a16="http://schemas.microsoft.com/office/drawing/2014/main" id="{F64E2414-8516-5DAA-8865-34E51E63D11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ⅱ</a:t>
            </a:r>
            <a:r>
              <a:rPr lang="ja-JP" altLang="en-US" sz="2000">
                <a:solidFill>
                  <a:schemeClr val="tx1">
                    <a:lumMod val="50000"/>
                    <a:lumOff val="50000"/>
                  </a:schemeClr>
                </a:solidFill>
              </a:rPr>
              <a:t>）</a:t>
            </a:r>
          </a:p>
        </p:txBody>
      </p:sp>
      <p:sp>
        <p:nvSpPr>
          <p:cNvPr id="20" name="Title 1">
            <a:extLst>
              <a:ext uri="{FF2B5EF4-FFF2-40B4-BE49-F238E27FC236}">
                <a16:creationId xmlns:a16="http://schemas.microsoft.com/office/drawing/2014/main" id="{7B075FC2-B86E-49F7-741A-42BFAE4E6D84}"/>
              </a:ext>
            </a:extLst>
          </p:cNvPr>
          <p:cNvSpPr txBox="1">
            <a:spLocks/>
          </p:cNvSpPr>
          <p:nvPr/>
        </p:nvSpPr>
        <p:spPr>
          <a:xfrm>
            <a:off x="180000" y="648147"/>
            <a:ext cx="11832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特に</a:t>
            </a:r>
            <a:r>
              <a:rPr lang="en-US" altLang="ja-JP">
                <a:solidFill>
                  <a:schemeClr val="tx1"/>
                </a:solidFill>
              </a:rPr>
              <a:t>SC</a:t>
            </a:r>
            <a:r>
              <a:rPr lang="ja-JP" altLang="en-US">
                <a:solidFill>
                  <a:schemeClr val="tx1"/>
                </a:solidFill>
              </a:rPr>
              <a:t>の強靭化の観点では、</a:t>
            </a:r>
            <a:r>
              <a:rPr lang="en-US" altLang="ja-JP">
                <a:solidFill>
                  <a:schemeClr val="tx1"/>
                </a:solidFill>
              </a:rPr>
              <a:t>xx</a:t>
            </a:r>
            <a:r>
              <a:rPr lang="ja-JP" altLang="en-US">
                <a:solidFill>
                  <a:schemeClr val="tx1"/>
                </a:solidFill>
              </a:rPr>
              <a:t>に取り組む</a:t>
            </a:r>
            <a:endParaRPr lang="en-US" altLang="ja-JP">
              <a:solidFill>
                <a:schemeClr val="tx1"/>
              </a:solidFill>
            </a:endParaRPr>
          </a:p>
        </p:txBody>
      </p:sp>
      <p:cxnSp>
        <p:nvCxnSpPr>
          <p:cNvPr id="21" name="直線コネクタ 20">
            <a:extLst>
              <a:ext uri="{FF2B5EF4-FFF2-40B4-BE49-F238E27FC236}">
                <a16:creationId xmlns:a16="http://schemas.microsoft.com/office/drawing/2014/main" id="{9278A940-518C-2627-3F19-04BE3444B84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4" name="L 字 123">
            <a:extLst>
              <a:ext uri="{FF2B5EF4-FFF2-40B4-BE49-F238E27FC236}">
                <a16:creationId xmlns:a16="http://schemas.microsoft.com/office/drawing/2014/main" id="{FE31028F-EE6C-A050-BEBC-D8FB652386F9}"/>
              </a:ext>
            </a:extLst>
          </p:cNvPr>
          <p:cNvSpPr/>
          <p:nvPr/>
        </p:nvSpPr>
        <p:spPr bwMode="auto">
          <a:xfrm flipV="1">
            <a:off x="1555077" y="4295706"/>
            <a:ext cx="8765544" cy="1225852"/>
          </a:xfrm>
          <a:prstGeom prst="corner">
            <a:avLst>
              <a:gd name="adj1" fmla="val 50000"/>
              <a:gd name="adj2" fmla="val 636603"/>
            </a:avLst>
          </a:prstGeom>
          <a:solidFill>
            <a:schemeClr val="tx2">
              <a:lumMod val="10000"/>
              <a:lumOff val="90000"/>
            </a:schemeClr>
          </a:solidFill>
          <a:ln w="9525">
            <a:solidFill>
              <a:schemeClr val="tx1"/>
            </a:solidFill>
            <a:prstDash val="dash"/>
            <a:miter lim="800000"/>
            <a:headEnd/>
            <a:tailEnd/>
          </a:ln>
          <a:effectLst/>
        </p:spPr>
        <p:txBody>
          <a:bodyPr wrap="square" rtlCol="0" anchor="b"/>
          <a:lstStyle/>
          <a:p>
            <a:endParaRPr lang="ja-JP" altLang="en-US" sz="1400">
              <a:latin typeface="Meiryo UI" panose="020B0604030504040204" pitchFamily="50" charset="-128"/>
              <a:ea typeface="Meiryo UI" panose="020B0604030504040204" pitchFamily="50" charset="-128"/>
            </a:endParaRPr>
          </a:p>
        </p:txBody>
      </p:sp>
      <p:sp>
        <p:nvSpPr>
          <p:cNvPr id="125" name="テキスト ボックス 124">
            <a:extLst>
              <a:ext uri="{FF2B5EF4-FFF2-40B4-BE49-F238E27FC236}">
                <a16:creationId xmlns:a16="http://schemas.microsoft.com/office/drawing/2014/main" id="{F7F05E0F-01FD-9FA7-A9F8-D08C056255C3}"/>
              </a:ext>
            </a:extLst>
          </p:cNvPr>
          <p:cNvSpPr txBox="1"/>
          <p:nvPr/>
        </p:nvSpPr>
        <p:spPr>
          <a:xfrm>
            <a:off x="738412" y="3028515"/>
            <a:ext cx="756000" cy="86967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現製品の</a:t>
            </a:r>
            <a:r>
              <a:rPr lang="en-US" altLang="ja-JP" sz="1400">
                <a:solidFill>
                  <a:schemeClr val="tx1"/>
                </a:solidFill>
                <a:latin typeface="Meiryo UI" panose="020B0604030504040204" pitchFamily="50" charset="-128"/>
                <a:ea typeface="Meiryo UI" panose="020B0604030504040204" pitchFamily="50" charset="-128"/>
              </a:rPr>
              <a:t>SC</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26" name="正方形/長方形 125">
            <a:extLst>
              <a:ext uri="{FF2B5EF4-FFF2-40B4-BE49-F238E27FC236}">
                <a16:creationId xmlns:a16="http://schemas.microsoft.com/office/drawing/2014/main" id="{301A6A51-4645-FE11-DC40-5A3D1D479461}"/>
              </a:ext>
            </a:extLst>
          </p:cNvPr>
          <p:cNvSpPr/>
          <p:nvPr/>
        </p:nvSpPr>
        <p:spPr bwMode="auto">
          <a:xfrm>
            <a:off x="1555076" y="3028516"/>
            <a:ext cx="5361332" cy="869673"/>
          </a:xfrm>
          <a:prstGeom prst="rect">
            <a:avLst/>
          </a:prstGeom>
          <a:solidFill>
            <a:schemeClr val="tx2">
              <a:lumMod val="10000"/>
              <a:lumOff val="90000"/>
            </a:schemeClr>
          </a:solidFill>
          <a:ln w="9525">
            <a:solidFill>
              <a:schemeClr val="tx1"/>
            </a:solidFill>
            <a:prstDash val="dash"/>
            <a:miter lim="800000"/>
            <a:headEnd/>
            <a:tailEnd/>
          </a:ln>
          <a:effectLst/>
        </p:spPr>
        <p:txBody>
          <a:bodyPr wrap="square" rtlCol="0" anchor="b"/>
          <a:lstStyle/>
          <a:p>
            <a:r>
              <a:rPr lang="ja-JP" altLang="en-US" sz="1400">
                <a:latin typeface="Meiryo UI" panose="020B0604030504040204" pitchFamily="50" charset="-128"/>
                <a:ea typeface="Meiryo UI" panose="020B0604030504040204" pitchFamily="50" charset="-128"/>
              </a:rPr>
              <a:t>コミュニケーションをとっている範囲</a:t>
            </a:r>
          </a:p>
        </p:txBody>
      </p:sp>
      <p:sp>
        <p:nvSpPr>
          <p:cNvPr id="127" name="矢印: 五方向 126">
            <a:extLst>
              <a:ext uri="{FF2B5EF4-FFF2-40B4-BE49-F238E27FC236}">
                <a16:creationId xmlns:a16="http://schemas.microsoft.com/office/drawing/2014/main" id="{6EDC7E59-1570-1A3C-E71F-3C79B7DA65F2}"/>
              </a:ext>
            </a:extLst>
          </p:cNvPr>
          <p:cNvSpPr/>
          <p:nvPr/>
        </p:nvSpPr>
        <p:spPr bwMode="auto">
          <a:xfrm>
            <a:off x="1555076" y="2670883"/>
            <a:ext cx="1044000" cy="288000"/>
          </a:xfrm>
          <a:prstGeom prst="homePlate">
            <a:avLst/>
          </a:prstGeom>
          <a:solidFill>
            <a:schemeClr val="tx1">
              <a:lumMod val="50000"/>
              <a:lumOff val="50000"/>
            </a:schemeClr>
          </a:solidFill>
          <a:ln w="9525">
            <a:noFill/>
            <a:miter lim="800000"/>
            <a:headEnd/>
            <a:tailEnd/>
          </a:ln>
          <a:effectLst/>
        </p:spPr>
        <p:txBody>
          <a:bodyPr wrap="square" rtlCol="0" anchor="ctr"/>
          <a:lstStyle/>
          <a:p>
            <a:pPr algn="l"/>
            <a:r>
              <a:rPr lang="ja-JP" altLang="en-US" sz="1200">
                <a:solidFill>
                  <a:schemeClr val="bg1"/>
                </a:solidFill>
                <a:latin typeface="Meiryo UI" panose="020B0604030504040204" pitchFamily="50" charset="-128"/>
                <a:ea typeface="Meiryo UI" panose="020B0604030504040204" pitchFamily="50" charset="-128"/>
              </a:rPr>
              <a:t>原料</a:t>
            </a:r>
          </a:p>
        </p:txBody>
      </p:sp>
      <p:sp>
        <p:nvSpPr>
          <p:cNvPr id="128" name="矢印: 五方向 127">
            <a:extLst>
              <a:ext uri="{FF2B5EF4-FFF2-40B4-BE49-F238E27FC236}">
                <a16:creationId xmlns:a16="http://schemas.microsoft.com/office/drawing/2014/main" id="{B03593A8-2FAE-752A-5369-6040340DB3BB}"/>
              </a:ext>
            </a:extLst>
          </p:cNvPr>
          <p:cNvSpPr/>
          <p:nvPr/>
        </p:nvSpPr>
        <p:spPr bwMode="auto">
          <a:xfrm>
            <a:off x="2690015"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基礎化学品</a:t>
            </a:r>
          </a:p>
        </p:txBody>
      </p:sp>
      <p:sp>
        <p:nvSpPr>
          <p:cNvPr id="129" name="矢印: 五方向 128">
            <a:extLst>
              <a:ext uri="{FF2B5EF4-FFF2-40B4-BE49-F238E27FC236}">
                <a16:creationId xmlns:a16="http://schemas.microsoft.com/office/drawing/2014/main" id="{51A72C85-F6D8-744F-4F42-397B079A5DE8}"/>
              </a:ext>
            </a:extLst>
          </p:cNvPr>
          <p:cNvSpPr/>
          <p:nvPr/>
        </p:nvSpPr>
        <p:spPr bwMode="auto">
          <a:xfrm>
            <a:off x="3824954" y="2670883"/>
            <a:ext cx="3096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誘導体・機能材</a:t>
            </a:r>
          </a:p>
        </p:txBody>
      </p:sp>
      <p:sp>
        <p:nvSpPr>
          <p:cNvPr id="130" name="矢印: 五方向 129">
            <a:extLst>
              <a:ext uri="{FF2B5EF4-FFF2-40B4-BE49-F238E27FC236}">
                <a16:creationId xmlns:a16="http://schemas.microsoft.com/office/drawing/2014/main" id="{3DC9283F-4996-FB65-B413-446CE05DE4EF}"/>
              </a:ext>
            </a:extLst>
          </p:cNvPr>
          <p:cNvSpPr/>
          <p:nvPr/>
        </p:nvSpPr>
        <p:spPr bwMode="auto">
          <a:xfrm>
            <a:off x="8146834"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最終製品</a:t>
            </a:r>
          </a:p>
        </p:txBody>
      </p:sp>
      <p:sp>
        <p:nvSpPr>
          <p:cNvPr id="131" name="矢印: 五方向 130">
            <a:extLst>
              <a:ext uri="{FF2B5EF4-FFF2-40B4-BE49-F238E27FC236}">
                <a16:creationId xmlns:a16="http://schemas.microsoft.com/office/drawing/2014/main" id="{6B746B15-FC90-FDFF-9621-2BFC301E82CF}"/>
              </a:ext>
            </a:extLst>
          </p:cNvPr>
          <p:cNvSpPr/>
          <p:nvPr/>
        </p:nvSpPr>
        <p:spPr bwMode="auto">
          <a:xfrm>
            <a:off x="9281773"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卸・流通</a:t>
            </a:r>
          </a:p>
        </p:txBody>
      </p:sp>
      <p:sp>
        <p:nvSpPr>
          <p:cNvPr id="132" name="矢印: 五方向 131">
            <a:extLst>
              <a:ext uri="{FF2B5EF4-FFF2-40B4-BE49-F238E27FC236}">
                <a16:creationId xmlns:a16="http://schemas.microsoft.com/office/drawing/2014/main" id="{640E94CE-1A21-F606-85EC-F90C04B4A8AD}"/>
              </a:ext>
            </a:extLst>
          </p:cNvPr>
          <p:cNvSpPr/>
          <p:nvPr/>
        </p:nvSpPr>
        <p:spPr bwMode="auto">
          <a:xfrm>
            <a:off x="10416713"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消費者</a:t>
            </a:r>
          </a:p>
        </p:txBody>
      </p:sp>
      <p:sp>
        <p:nvSpPr>
          <p:cNvPr id="133" name="矢印: 五方向 132">
            <a:extLst>
              <a:ext uri="{FF2B5EF4-FFF2-40B4-BE49-F238E27FC236}">
                <a16:creationId xmlns:a16="http://schemas.microsoft.com/office/drawing/2014/main" id="{4472323E-67C1-AB49-4BB0-CABE9C2D946B}"/>
              </a:ext>
            </a:extLst>
          </p:cNvPr>
          <p:cNvSpPr/>
          <p:nvPr/>
        </p:nvSpPr>
        <p:spPr bwMode="auto">
          <a:xfrm>
            <a:off x="7011894"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部材</a:t>
            </a:r>
            <a:r>
              <a:rPr lang="en-US" altLang="ja-JP" sz="1200">
                <a:solidFill>
                  <a:schemeClr val="bg1"/>
                </a:solidFill>
                <a:latin typeface="Meiryo UI" panose="020B0604030504040204" pitchFamily="50" charset="-128"/>
                <a:ea typeface="Meiryo UI" panose="020B0604030504040204" pitchFamily="50" charset="-128"/>
              </a:rPr>
              <a:t>/</a:t>
            </a:r>
            <a:r>
              <a:rPr lang="ja-JP" altLang="en-US" sz="1200">
                <a:solidFill>
                  <a:schemeClr val="bg1"/>
                </a:solidFill>
                <a:latin typeface="Meiryo UI" panose="020B0604030504040204" pitchFamily="50" charset="-128"/>
                <a:ea typeface="Meiryo UI" panose="020B0604030504040204" pitchFamily="50" charset="-128"/>
              </a:rPr>
              <a:t>部品</a:t>
            </a:r>
          </a:p>
        </p:txBody>
      </p:sp>
      <p:sp>
        <p:nvSpPr>
          <p:cNvPr id="134" name="正方形/長方形 133">
            <a:extLst>
              <a:ext uri="{FF2B5EF4-FFF2-40B4-BE49-F238E27FC236}">
                <a16:creationId xmlns:a16="http://schemas.microsoft.com/office/drawing/2014/main" id="{872A0D1A-FBBD-3B98-240C-985A7E99AB49}"/>
              </a:ext>
            </a:extLst>
          </p:cNvPr>
          <p:cNvSpPr/>
          <p:nvPr/>
        </p:nvSpPr>
        <p:spPr bwMode="auto">
          <a:xfrm>
            <a:off x="1729783"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sp>
        <p:nvSpPr>
          <p:cNvPr id="135" name="正方形/長方形 134">
            <a:extLst>
              <a:ext uri="{FF2B5EF4-FFF2-40B4-BE49-F238E27FC236}">
                <a16:creationId xmlns:a16="http://schemas.microsoft.com/office/drawing/2014/main" id="{99BA27FA-5B34-7332-0860-244309ED5BC5}"/>
              </a:ext>
            </a:extLst>
          </p:cNvPr>
          <p:cNvSpPr/>
          <p:nvPr/>
        </p:nvSpPr>
        <p:spPr bwMode="auto">
          <a:xfrm>
            <a:off x="2906015"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sp>
        <p:nvSpPr>
          <p:cNvPr id="136" name="正方形/長方形 135">
            <a:extLst>
              <a:ext uri="{FF2B5EF4-FFF2-40B4-BE49-F238E27FC236}">
                <a16:creationId xmlns:a16="http://schemas.microsoft.com/office/drawing/2014/main" id="{7F96AC99-3236-782D-2339-1FC9E8CDC859}"/>
              </a:ext>
            </a:extLst>
          </p:cNvPr>
          <p:cNvSpPr/>
          <p:nvPr/>
        </p:nvSpPr>
        <p:spPr bwMode="auto">
          <a:xfrm>
            <a:off x="3880846"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sp>
        <p:nvSpPr>
          <p:cNvPr id="137" name="正方形/長方形 136">
            <a:extLst>
              <a:ext uri="{FF2B5EF4-FFF2-40B4-BE49-F238E27FC236}">
                <a16:creationId xmlns:a16="http://schemas.microsoft.com/office/drawing/2014/main" id="{573AA43D-4DB6-96B9-CF75-14302C68B91F}"/>
              </a:ext>
            </a:extLst>
          </p:cNvPr>
          <p:cNvSpPr/>
          <p:nvPr/>
        </p:nvSpPr>
        <p:spPr bwMode="auto">
          <a:xfrm>
            <a:off x="6239544" y="3207699"/>
            <a:ext cx="612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sp>
        <p:nvSpPr>
          <p:cNvPr id="138" name="正方形/長方形 137">
            <a:extLst>
              <a:ext uri="{FF2B5EF4-FFF2-40B4-BE49-F238E27FC236}">
                <a16:creationId xmlns:a16="http://schemas.microsoft.com/office/drawing/2014/main" id="{B67A0E92-2765-69CF-5B7E-978FF6B21D2A}"/>
              </a:ext>
            </a:extLst>
          </p:cNvPr>
          <p:cNvSpPr/>
          <p:nvPr/>
        </p:nvSpPr>
        <p:spPr bwMode="auto">
          <a:xfrm>
            <a:off x="5453312" y="3207699"/>
            <a:ext cx="612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cxnSp>
        <p:nvCxnSpPr>
          <p:cNvPr id="139" name="直線矢印コネクタ 138">
            <a:extLst>
              <a:ext uri="{FF2B5EF4-FFF2-40B4-BE49-F238E27FC236}">
                <a16:creationId xmlns:a16="http://schemas.microsoft.com/office/drawing/2014/main" id="{2498146C-0C46-15D0-6FB0-43507848B85C}"/>
              </a:ext>
            </a:extLst>
          </p:cNvPr>
          <p:cNvCxnSpPr>
            <a:cxnSpLocks/>
            <a:stCxn id="134" idx="3"/>
            <a:endCxn id="135" idx="1"/>
          </p:cNvCxnSpPr>
          <p:nvPr/>
        </p:nvCxnSpPr>
        <p:spPr>
          <a:xfrm>
            <a:off x="2341783" y="3387699"/>
            <a:ext cx="56423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直線矢印コネクタ 139">
            <a:extLst>
              <a:ext uri="{FF2B5EF4-FFF2-40B4-BE49-F238E27FC236}">
                <a16:creationId xmlns:a16="http://schemas.microsoft.com/office/drawing/2014/main" id="{E925EB08-0A3A-6420-6C88-C30FE8728497}"/>
              </a:ext>
            </a:extLst>
          </p:cNvPr>
          <p:cNvCxnSpPr>
            <a:cxnSpLocks/>
            <a:stCxn id="135" idx="3"/>
            <a:endCxn id="136" idx="1"/>
          </p:cNvCxnSpPr>
          <p:nvPr/>
        </p:nvCxnSpPr>
        <p:spPr>
          <a:xfrm>
            <a:off x="3518015" y="3387699"/>
            <a:ext cx="36283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直線矢印コネクタ 140">
            <a:extLst>
              <a:ext uri="{FF2B5EF4-FFF2-40B4-BE49-F238E27FC236}">
                <a16:creationId xmlns:a16="http://schemas.microsoft.com/office/drawing/2014/main" id="{E1CEDFB1-D37E-9F9A-B336-524C6AF9AABB}"/>
              </a:ext>
            </a:extLst>
          </p:cNvPr>
          <p:cNvCxnSpPr>
            <a:cxnSpLocks/>
            <a:stCxn id="151" idx="3"/>
            <a:endCxn id="138" idx="1"/>
          </p:cNvCxnSpPr>
          <p:nvPr/>
        </p:nvCxnSpPr>
        <p:spPr>
          <a:xfrm>
            <a:off x="5279079" y="3387699"/>
            <a:ext cx="1742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2" name="直線矢印コネクタ 141">
            <a:extLst>
              <a:ext uri="{FF2B5EF4-FFF2-40B4-BE49-F238E27FC236}">
                <a16:creationId xmlns:a16="http://schemas.microsoft.com/office/drawing/2014/main" id="{7E93116C-A5D7-C681-1A8B-48F462E486E7}"/>
              </a:ext>
            </a:extLst>
          </p:cNvPr>
          <p:cNvCxnSpPr>
            <a:cxnSpLocks/>
            <a:stCxn id="138" idx="3"/>
            <a:endCxn id="137" idx="1"/>
          </p:cNvCxnSpPr>
          <p:nvPr/>
        </p:nvCxnSpPr>
        <p:spPr>
          <a:xfrm>
            <a:off x="6065312" y="3387699"/>
            <a:ext cx="17423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3" name="正方形/長方形 142">
            <a:extLst>
              <a:ext uri="{FF2B5EF4-FFF2-40B4-BE49-F238E27FC236}">
                <a16:creationId xmlns:a16="http://schemas.microsoft.com/office/drawing/2014/main" id="{68A4943A-D7D3-28E1-C4BC-485046AB313F}"/>
              </a:ext>
            </a:extLst>
          </p:cNvPr>
          <p:cNvSpPr/>
          <p:nvPr/>
        </p:nvSpPr>
        <p:spPr bwMode="auto">
          <a:xfrm>
            <a:off x="729055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4" name="正方形/長方形 143">
            <a:extLst>
              <a:ext uri="{FF2B5EF4-FFF2-40B4-BE49-F238E27FC236}">
                <a16:creationId xmlns:a16="http://schemas.microsoft.com/office/drawing/2014/main" id="{2381A5BA-1137-0BB4-BC9E-2F1E51E0A943}"/>
              </a:ext>
            </a:extLst>
          </p:cNvPr>
          <p:cNvSpPr/>
          <p:nvPr/>
        </p:nvSpPr>
        <p:spPr bwMode="auto">
          <a:xfrm>
            <a:off x="842846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5" name="正方形/長方形 144">
            <a:extLst>
              <a:ext uri="{FF2B5EF4-FFF2-40B4-BE49-F238E27FC236}">
                <a16:creationId xmlns:a16="http://schemas.microsoft.com/office/drawing/2014/main" id="{471FBA89-B06D-2846-B957-1C0D0E29C041}"/>
              </a:ext>
            </a:extLst>
          </p:cNvPr>
          <p:cNvSpPr/>
          <p:nvPr/>
        </p:nvSpPr>
        <p:spPr bwMode="auto">
          <a:xfrm>
            <a:off x="957022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6" name="正方形/長方形 145">
            <a:extLst>
              <a:ext uri="{FF2B5EF4-FFF2-40B4-BE49-F238E27FC236}">
                <a16:creationId xmlns:a16="http://schemas.microsoft.com/office/drawing/2014/main" id="{E83AC95A-0CE9-662C-ED8D-91480ADA7FBE}"/>
              </a:ext>
            </a:extLst>
          </p:cNvPr>
          <p:cNvSpPr/>
          <p:nvPr/>
        </p:nvSpPr>
        <p:spPr bwMode="auto">
          <a:xfrm>
            <a:off x="10589217"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cxnSp>
        <p:nvCxnSpPr>
          <p:cNvPr id="147" name="直線矢印コネクタ 146">
            <a:extLst>
              <a:ext uri="{FF2B5EF4-FFF2-40B4-BE49-F238E27FC236}">
                <a16:creationId xmlns:a16="http://schemas.microsoft.com/office/drawing/2014/main" id="{605890B6-ED3A-9F5C-8837-CA4E16DEF6D9}"/>
              </a:ext>
            </a:extLst>
          </p:cNvPr>
          <p:cNvCxnSpPr>
            <a:cxnSpLocks/>
            <a:stCxn id="137" idx="3"/>
            <a:endCxn id="143" idx="1"/>
          </p:cNvCxnSpPr>
          <p:nvPr/>
        </p:nvCxnSpPr>
        <p:spPr>
          <a:xfrm>
            <a:off x="6851544" y="3387699"/>
            <a:ext cx="43901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直線矢印コネクタ 147">
            <a:extLst>
              <a:ext uri="{FF2B5EF4-FFF2-40B4-BE49-F238E27FC236}">
                <a16:creationId xmlns:a16="http://schemas.microsoft.com/office/drawing/2014/main" id="{1CD2AD2B-C3D5-BDFC-F765-34207FDC52E8}"/>
              </a:ext>
            </a:extLst>
          </p:cNvPr>
          <p:cNvCxnSpPr>
            <a:cxnSpLocks/>
            <a:stCxn id="143" idx="3"/>
            <a:endCxn id="144" idx="1"/>
          </p:cNvCxnSpPr>
          <p:nvPr/>
        </p:nvCxnSpPr>
        <p:spPr>
          <a:xfrm>
            <a:off x="7902558" y="3387699"/>
            <a:ext cx="52591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9" name="直線矢印コネクタ 148">
            <a:extLst>
              <a:ext uri="{FF2B5EF4-FFF2-40B4-BE49-F238E27FC236}">
                <a16:creationId xmlns:a16="http://schemas.microsoft.com/office/drawing/2014/main" id="{54F9A235-6E30-4484-AF72-47703BD86D5C}"/>
              </a:ext>
            </a:extLst>
          </p:cNvPr>
          <p:cNvCxnSpPr>
            <a:cxnSpLocks/>
            <a:stCxn id="144" idx="3"/>
            <a:endCxn id="145" idx="1"/>
          </p:cNvCxnSpPr>
          <p:nvPr/>
        </p:nvCxnSpPr>
        <p:spPr>
          <a:xfrm>
            <a:off x="9040468" y="3387699"/>
            <a:ext cx="529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0" name="直線矢印コネクタ 149">
            <a:extLst>
              <a:ext uri="{FF2B5EF4-FFF2-40B4-BE49-F238E27FC236}">
                <a16:creationId xmlns:a16="http://schemas.microsoft.com/office/drawing/2014/main" id="{0E67A5E2-D155-C374-8AF7-6BEC283A20B6}"/>
              </a:ext>
            </a:extLst>
          </p:cNvPr>
          <p:cNvCxnSpPr>
            <a:cxnSpLocks/>
            <a:stCxn id="145" idx="3"/>
            <a:endCxn id="146" idx="1"/>
          </p:cNvCxnSpPr>
          <p:nvPr/>
        </p:nvCxnSpPr>
        <p:spPr>
          <a:xfrm>
            <a:off x="10182228" y="3387699"/>
            <a:ext cx="40698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1" name="正方形/長方形 150">
            <a:extLst>
              <a:ext uri="{FF2B5EF4-FFF2-40B4-BE49-F238E27FC236}">
                <a16:creationId xmlns:a16="http://schemas.microsoft.com/office/drawing/2014/main" id="{8A6A2162-EE12-7DC6-B226-EB948AB5BB09}"/>
              </a:ext>
            </a:extLst>
          </p:cNvPr>
          <p:cNvSpPr/>
          <p:nvPr/>
        </p:nvSpPr>
        <p:spPr bwMode="auto">
          <a:xfrm>
            <a:off x="4667079"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grpSp>
        <p:nvGrpSpPr>
          <p:cNvPr id="152" name="グループ化 151">
            <a:extLst>
              <a:ext uri="{FF2B5EF4-FFF2-40B4-BE49-F238E27FC236}">
                <a16:creationId xmlns:a16="http://schemas.microsoft.com/office/drawing/2014/main" id="{E57374D9-5B5C-FA9B-5A30-FA340C774DAD}"/>
              </a:ext>
            </a:extLst>
          </p:cNvPr>
          <p:cNvGrpSpPr/>
          <p:nvPr/>
        </p:nvGrpSpPr>
        <p:grpSpPr>
          <a:xfrm>
            <a:off x="1349689" y="2379158"/>
            <a:ext cx="6797145" cy="257177"/>
            <a:chOff x="2157052" y="1158627"/>
            <a:chExt cx="7392966" cy="257177"/>
          </a:xfrm>
        </p:grpSpPr>
        <p:cxnSp>
          <p:nvCxnSpPr>
            <p:cNvPr id="153" name="直線コネクタ 152">
              <a:extLst>
                <a:ext uri="{FF2B5EF4-FFF2-40B4-BE49-F238E27FC236}">
                  <a16:creationId xmlns:a16="http://schemas.microsoft.com/office/drawing/2014/main" id="{D8E2DD5B-13AC-D851-F4C7-34572F7DA203}"/>
                </a:ext>
              </a:extLst>
            </p:cNvPr>
            <p:cNvCxnSpPr>
              <a:cxnSpLocks/>
            </p:cNvCxnSpPr>
            <p:nvPr/>
          </p:nvCxnSpPr>
          <p:spPr>
            <a:xfrm>
              <a:off x="7437742" y="1206143"/>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54" name="グループ化 153">
              <a:extLst>
                <a:ext uri="{FF2B5EF4-FFF2-40B4-BE49-F238E27FC236}">
                  <a16:creationId xmlns:a16="http://schemas.microsoft.com/office/drawing/2014/main" id="{3E0AF543-F05F-8210-992C-5931AEFD031D}"/>
                </a:ext>
              </a:extLst>
            </p:cNvPr>
            <p:cNvGrpSpPr/>
            <p:nvPr/>
          </p:nvGrpSpPr>
          <p:grpSpPr>
            <a:xfrm>
              <a:off x="2157052" y="1158627"/>
              <a:ext cx="7392966" cy="257177"/>
              <a:chOff x="2130534" y="1402883"/>
              <a:chExt cx="7392966" cy="257177"/>
            </a:xfrm>
          </p:grpSpPr>
          <p:cxnSp>
            <p:nvCxnSpPr>
              <p:cNvPr id="155" name="直線コネクタ 154">
                <a:extLst>
                  <a:ext uri="{FF2B5EF4-FFF2-40B4-BE49-F238E27FC236}">
                    <a16:creationId xmlns:a16="http://schemas.microsoft.com/office/drawing/2014/main" id="{D0703E3F-0F9A-9554-1364-A8229C581068}"/>
                  </a:ext>
                </a:extLst>
              </p:cNvPr>
              <p:cNvCxnSpPr>
                <a:cxnSpLocks/>
              </p:cNvCxnSpPr>
              <p:nvPr/>
            </p:nvCxnSpPr>
            <p:spPr>
              <a:xfrm>
                <a:off x="2130534" y="1450399"/>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直線矢印コネクタ 155">
                <a:extLst>
                  <a:ext uri="{FF2B5EF4-FFF2-40B4-BE49-F238E27FC236}">
                    <a16:creationId xmlns:a16="http://schemas.microsoft.com/office/drawing/2014/main" id="{106743C9-DBBD-F425-8057-0477BA68DCC6}"/>
                  </a:ext>
                </a:extLst>
              </p:cNvPr>
              <p:cNvCxnSpPr>
                <a:cxnSpLocks/>
              </p:cNvCxnSpPr>
              <p:nvPr/>
            </p:nvCxnSpPr>
            <p:spPr>
              <a:xfrm>
                <a:off x="3186672" y="1555229"/>
                <a:ext cx="4224552"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7" name="直線矢印コネクタ 156">
                <a:extLst>
                  <a:ext uri="{FF2B5EF4-FFF2-40B4-BE49-F238E27FC236}">
                    <a16:creationId xmlns:a16="http://schemas.microsoft.com/office/drawing/2014/main" id="{5B04555A-3906-9453-076E-0D670FE4DEA3}"/>
                  </a:ext>
                </a:extLst>
              </p:cNvPr>
              <p:cNvCxnSpPr>
                <a:cxnSpLocks/>
              </p:cNvCxnSpPr>
              <p:nvPr/>
            </p:nvCxnSpPr>
            <p:spPr>
              <a:xfrm flipH="1">
                <a:off x="2130534" y="1555229"/>
                <a:ext cx="1056138"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58" name="正方形/長方形 157">
                <a:extLst>
                  <a:ext uri="{FF2B5EF4-FFF2-40B4-BE49-F238E27FC236}">
                    <a16:creationId xmlns:a16="http://schemas.microsoft.com/office/drawing/2014/main" id="{98AD256A-F08E-646B-FFFF-98254271BD7E}"/>
                  </a:ext>
                </a:extLst>
              </p:cNvPr>
              <p:cNvSpPr/>
              <p:nvPr/>
            </p:nvSpPr>
            <p:spPr bwMode="auto">
              <a:xfrm>
                <a:off x="4204968" y="1402883"/>
                <a:ext cx="1131825" cy="106798"/>
              </a:xfrm>
              <a:prstGeom prst="rect">
                <a:avLst/>
              </a:prstGeom>
              <a:solidFill>
                <a:schemeClr val="bg1"/>
              </a:solidFill>
              <a:ln w="9525">
                <a:noFill/>
                <a:miter lim="800000"/>
                <a:headEnd/>
                <a:tailEnd/>
              </a:ln>
              <a:effectLst/>
            </p:spPr>
            <p:txBody>
              <a:bodyPr wrap="square" rtlCol="0" anchor="ctr"/>
              <a:lstStyle/>
              <a:p>
                <a:pPr algn="ctr"/>
                <a:r>
                  <a:rPr lang="ja-JP" altLang="en-US" sz="1200">
                    <a:latin typeface="Meiryo UI" panose="020B0604030504040204" pitchFamily="50" charset="-128"/>
                    <a:ea typeface="Meiryo UI" panose="020B0604030504040204" pitchFamily="50" charset="-128"/>
                  </a:rPr>
                  <a:t>素材産業</a:t>
                </a:r>
              </a:p>
            </p:txBody>
          </p:sp>
          <p:cxnSp>
            <p:nvCxnSpPr>
              <p:cNvPr id="159" name="直線矢印コネクタ 158">
                <a:extLst>
                  <a:ext uri="{FF2B5EF4-FFF2-40B4-BE49-F238E27FC236}">
                    <a16:creationId xmlns:a16="http://schemas.microsoft.com/office/drawing/2014/main" id="{9E152C70-3F59-99EB-28B4-864D66081BC0}"/>
                  </a:ext>
                </a:extLst>
              </p:cNvPr>
              <p:cNvCxnSpPr>
                <a:cxnSpLocks/>
              </p:cNvCxnSpPr>
              <p:nvPr/>
            </p:nvCxnSpPr>
            <p:spPr>
              <a:xfrm>
                <a:off x="7411224" y="1555229"/>
                <a:ext cx="211227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0" name="正方形/長方形 159">
                <a:extLst>
                  <a:ext uri="{FF2B5EF4-FFF2-40B4-BE49-F238E27FC236}">
                    <a16:creationId xmlns:a16="http://schemas.microsoft.com/office/drawing/2014/main" id="{94EC921C-B2D1-36C2-F3B5-9CECF640AA73}"/>
                  </a:ext>
                </a:extLst>
              </p:cNvPr>
              <p:cNvSpPr/>
              <p:nvPr/>
            </p:nvSpPr>
            <p:spPr bwMode="auto">
              <a:xfrm>
                <a:off x="7873246" y="1402883"/>
                <a:ext cx="1131825" cy="106798"/>
              </a:xfrm>
              <a:prstGeom prst="rect">
                <a:avLst/>
              </a:prstGeom>
              <a:solidFill>
                <a:schemeClr val="bg1"/>
              </a:solidFill>
              <a:ln w="9525">
                <a:noFill/>
                <a:miter lim="800000"/>
                <a:headEnd/>
                <a:tailEnd/>
              </a:ln>
              <a:effectLst/>
            </p:spPr>
            <p:txBody>
              <a:bodyPr wrap="square" rtlCol="0" anchor="ctr"/>
              <a:lstStyle/>
              <a:p>
                <a:pPr algn="ctr"/>
                <a:r>
                  <a:rPr lang="ja-JP" altLang="en-US" sz="1200">
                    <a:latin typeface="Meiryo UI" panose="020B0604030504040204" pitchFamily="50" charset="-128"/>
                    <a:ea typeface="Meiryo UI" panose="020B0604030504040204" pitchFamily="50" charset="-128"/>
                  </a:rPr>
                  <a:t>川下産業</a:t>
                </a:r>
              </a:p>
            </p:txBody>
          </p:sp>
          <p:cxnSp>
            <p:nvCxnSpPr>
              <p:cNvPr id="161" name="直線コネクタ 160">
                <a:extLst>
                  <a:ext uri="{FF2B5EF4-FFF2-40B4-BE49-F238E27FC236}">
                    <a16:creationId xmlns:a16="http://schemas.microsoft.com/office/drawing/2014/main" id="{9C4D016D-3D86-2EC1-100B-F7B08943251F}"/>
                  </a:ext>
                </a:extLst>
              </p:cNvPr>
              <p:cNvCxnSpPr>
                <a:cxnSpLocks/>
              </p:cNvCxnSpPr>
              <p:nvPr/>
            </p:nvCxnSpPr>
            <p:spPr>
              <a:xfrm>
                <a:off x="9523500" y="1450399"/>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62" name="グループ化 161">
            <a:extLst>
              <a:ext uri="{FF2B5EF4-FFF2-40B4-BE49-F238E27FC236}">
                <a16:creationId xmlns:a16="http://schemas.microsoft.com/office/drawing/2014/main" id="{7CD4CC59-B763-66D7-4709-86AF48D16FCF}"/>
              </a:ext>
            </a:extLst>
          </p:cNvPr>
          <p:cNvGrpSpPr/>
          <p:nvPr/>
        </p:nvGrpSpPr>
        <p:grpSpPr>
          <a:xfrm>
            <a:off x="9787849" y="2053591"/>
            <a:ext cx="804223" cy="464417"/>
            <a:chOff x="5512804" y="1231819"/>
            <a:chExt cx="804223" cy="464417"/>
          </a:xfrm>
        </p:grpSpPr>
        <p:grpSp>
          <p:nvGrpSpPr>
            <p:cNvPr id="163" name="グループ化 162">
              <a:extLst>
                <a:ext uri="{FF2B5EF4-FFF2-40B4-BE49-F238E27FC236}">
                  <a16:creationId xmlns:a16="http://schemas.microsoft.com/office/drawing/2014/main" id="{FC0B92A5-90B5-3105-E535-BD8F829F7925}"/>
                </a:ext>
              </a:extLst>
            </p:cNvPr>
            <p:cNvGrpSpPr/>
            <p:nvPr/>
          </p:nvGrpSpPr>
          <p:grpSpPr>
            <a:xfrm>
              <a:off x="5512804" y="1231819"/>
              <a:ext cx="804223" cy="108000"/>
              <a:chOff x="8333426" y="1407769"/>
              <a:chExt cx="804223" cy="108000"/>
            </a:xfrm>
          </p:grpSpPr>
          <p:sp>
            <p:nvSpPr>
              <p:cNvPr id="170" name="正方形/長方形 169">
                <a:extLst>
                  <a:ext uri="{FF2B5EF4-FFF2-40B4-BE49-F238E27FC236}">
                    <a16:creationId xmlns:a16="http://schemas.microsoft.com/office/drawing/2014/main" id="{0791C333-45DE-5930-80A7-D890A5A2B41E}"/>
                  </a:ext>
                </a:extLst>
              </p:cNvPr>
              <p:cNvSpPr/>
              <p:nvPr/>
            </p:nvSpPr>
            <p:spPr bwMode="auto">
              <a:xfrm>
                <a:off x="8333426" y="1407769"/>
                <a:ext cx="216000" cy="108000"/>
              </a:xfrm>
              <a:prstGeom prst="rect">
                <a:avLst/>
              </a:prstGeom>
              <a:solidFill>
                <a:schemeClr val="accent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71" name="正方形/長方形 170">
                <a:extLst>
                  <a:ext uri="{FF2B5EF4-FFF2-40B4-BE49-F238E27FC236}">
                    <a16:creationId xmlns:a16="http://schemas.microsoft.com/office/drawing/2014/main" id="{2B02261C-3051-B191-3856-C56E3515A340}"/>
                  </a:ext>
                </a:extLst>
              </p:cNvPr>
              <p:cNvSpPr/>
              <p:nvPr/>
            </p:nvSpPr>
            <p:spPr bwMode="auto">
              <a:xfrm>
                <a:off x="8613552" y="1407769"/>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化学メーカー（自社）</a:t>
                </a:r>
              </a:p>
            </p:txBody>
          </p:sp>
        </p:grpSp>
        <p:grpSp>
          <p:nvGrpSpPr>
            <p:cNvPr id="164" name="グループ化 163">
              <a:extLst>
                <a:ext uri="{FF2B5EF4-FFF2-40B4-BE49-F238E27FC236}">
                  <a16:creationId xmlns:a16="http://schemas.microsoft.com/office/drawing/2014/main" id="{3BF33621-2E5D-5481-54B5-0C9086D88188}"/>
                </a:ext>
              </a:extLst>
            </p:cNvPr>
            <p:cNvGrpSpPr/>
            <p:nvPr/>
          </p:nvGrpSpPr>
          <p:grpSpPr>
            <a:xfrm>
              <a:off x="5512804" y="1413230"/>
              <a:ext cx="804223" cy="108000"/>
              <a:chOff x="6433532" y="1589180"/>
              <a:chExt cx="804223" cy="108000"/>
            </a:xfrm>
          </p:grpSpPr>
          <p:sp>
            <p:nvSpPr>
              <p:cNvPr id="168" name="正方形/長方形 167">
                <a:extLst>
                  <a:ext uri="{FF2B5EF4-FFF2-40B4-BE49-F238E27FC236}">
                    <a16:creationId xmlns:a16="http://schemas.microsoft.com/office/drawing/2014/main" id="{6C881814-C157-B13A-1705-12E66D2ADFED}"/>
                  </a:ext>
                </a:extLst>
              </p:cNvPr>
              <p:cNvSpPr/>
              <p:nvPr/>
            </p:nvSpPr>
            <p:spPr bwMode="auto">
              <a:xfrm>
                <a:off x="6433532" y="1589180"/>
                <a:ext cx="216000" cy="108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69" name="正方形/長方形 168">
                <a:extLst>
                  <a:ext uri="{FF2B5EF4-FFF2-40B4-BE49-F238E27FC236}">
                    <a16:creationId xmlns:a16="http://schemas.microsoft.com/office/drawing/2014/main" id="{2B0CF7A1-1EB2-527A-F170-DB4CF8CE65C4}"/>
                  </a:ext>
                </a:extLst>
              </p:cNvPr>
              <p:cNvSpPr/>
              <p:nvPr/>
            </p:nvSpPr>
            <p:spPr bwMode="auto">
              <a:xfrm>
                <a:off x="6713658" y="1589180"/>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化学メーカー（他社）</a:t>
                </a:r>
              </a:p>
            </p:txBody>
          </p:sp>
        </p:grpSp>
        <p:grpSp>
          <p:nvGrpSpPr>
            <p:cNvPr id="165" name="グループ化 164">
              <a:extLst>
                <a:ext uri="{FF2B5EF4-FFF2-40B4-BE49-F238E27FC236}">
                  <a16:creationId xmlns:a16="http://schemas.microsoft.com/office/drawing/2014/main" id="{4C9C6C7A-A039-1972-6329-580E1BAC5399}"/>
                </a:ext>
              </a:extLst>
            </p:cNvPr>
            <p:cNvGrpSpPr/>
            <p:nvPr/>
          </p:nvGrpSpPr>
          <p:grpSpPr>
            <a:xfrm>
              <a:off x="5512804" y="1588236"/>
              <a:ext cx="804223" cy="108000"/>
              <a:chOff x="4619206" y="1764186"/>
              <a:chExt cx="804223" cy="108000"/>
            </a:xfrm>
          </p:grpSpPr>
          <p:sp>
            <p:nvSpPr>
              <p:cNvPr id="166" name="正方形/長方形 165">
                <a:extLst>
                  <a:ext uri="{FF2B5EF4-FFF2-40B4-BE49-F238E27FC236}">
                    <a16:creationId xmlns:a16="http://schemas.microsoft.com/office/drawing/2014/main" id="{6E968FDC-1DB2-B4D1-718F-B932FF6248D6}"/>
                  </a:ext>
                </a:extLst>
              </p:cNvPr>
              <p:cNvSpPr/>
              <p:nvPr/>
            </p:nvSpPr>
            <p:spPr bwMode="auto">
              <a:xfrm>
                <a:off x="4619206" y="1764186"/>
                <a:ext cx="216000" cy="108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67" name="正方形/長方形 166">
                <a:extLst>
                  <a:ext uri="{FF2B5EF4-FFF2-40B4-BE49-F238E27FC236}">
                    <a16:creationId xmlns:a16="http://schemas.microsoft.com/office/drawing/2014/main" id="{521CF87F-B8C0-AD5E-BB32-67D0490CD33F}"/>
                  </a:ext>
                </a:extLst>
              </p:cNvPr>
              <p:cNvSpPr/>
              <p:nvPr/>
            </p:nvSpPr>
            <p:spPr bwMode="auto">
              <a:xfrm>
                <a:off x="4899332" y="1764186"/>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他社（他業界）</a:t>
                </a:r>
              </a:p>
            </p:txBody>
          </p:sp>
        </p:grpSp>
      </p:grpSp>
      <p:sp>
        <p:nvSpPr>
          <p:cNvPr id="172" name="テキスト ボックス 171">
            <a:extLst>
              <a:ext uri="{FF2B5EF4-FFF2-40B4-BE49-F238E27FC236}">
                <a16:creationId xmlns:a16="http://schemas.microsoft.com/office/drawing/2014/main" id="{6D81C577-DFFD-46D1-B063-CA653591D273}"/>
              </a:ext>
            </a:extLst>
          </p:cNvPr>
          <p:cNvSpPr txBox="1"/>
          <p:nvPr/>
        </p:nvSpPr>
        <p:spPr>
          <a:xfrm>
            <a:off x="736885" y="3998165"/>
            <a:ext cx="756000" cy="152339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グリーン製品の</a:t>
            </a:r>
            <a:r>
              <a:rPr kumimoji="1" lang="en-US" altLang="ja-JP" sz="1400">
                <a:solidFill>
                  <a:schemeClr val="tx1"/>
                </a:solidFill>
                <a:latin typeface="Meiryo UI" panose="020B0604030504040204" pitchFamily="50" charset="-128"/>
                <a:ea typeface="Meiryo UI" panose="020B0604030504040204" pitchFamily="50" charset="-128"/>
              </a:rPr>
              <a:t>SC</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74" name="正方形/長方形 173">
            <a:extLst>
              <a:ext uri="{FF2B5EF4-FFF2-40B4-BE49-F238E27FC236}">
                <a16:creationId xmlns:a16="http://schemas.microsoft.com/office/drawing/2014/main" id="{E2DF01EB-543A-7744-7165-76517F220FF6}"/>
              </a:ext>
            </a:extLst>
          </p:cNvPr>
          <p:cNvSpPr/>
          <p:nvPr/>
        </p:nvSpPr>
        <p:spPr bwMode="auto">
          <a:xfrm>
            <a:off x="1664956"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ja-JP" altLang="en-US" sz="1050">
                <a:latin typeface="Meiryo UI" panose="020B0604030504040204" pitchFamily="50" charset="-128"/>
                <a:ea typeface="Meiryo UI" panose="020B0604030504040204" pitchFamily="50" charset="-128"/>
              </a:rPr>
              <a:t>海外</a:t>
            </a:r>
            <a:r>
              <a:rPr lang="en-US" altLang="ja-JP" sz="1050">
                <a:latin typeface="Meiryo UI" panose="020B0604030504040204" pitchFamily="50" charset="-128"/>
                <a:ea typeface="Meiryo UI" panose="020B0604030504040204" pitchFamily="50" charset="-128"/>
              </a:rPr>
              <a:t>A</a:t>
            </a:r>
            <a:r>
              <a:rPr lang="ja-JP" altLang="en-US" sz="1050">
                <a:latin typeface="Meiryo UI" panose="020B0604030504040204" pitchFamily="50" charset="-128"/>
                <a:ea typeface="Meiryo UI" panose="020B0604030504040204" pitchFamily="50" charset="-128"/>
              </a:rPr>
              <a:t>社</a:t>
            </a:r>
          </a:p>
        </p:txBody>
      </p:sp>
      <p:sp>
        <p:nvSpPr>
          <p:cNvPr id="175" name="正方形/長方形 174">
            <a:extLst>
              <a:ext uri="{FF2B5EF4-FFF2-40B4-BE49-F238E27FC236}">
                <a16:creationId xmlns:a16="http://schemas.microsoft.com/office/drawing/2014/main" id="{CCF8B918-7A33-B477-4257-888915CB2ABB}"/>
              </a:ext>
            </a:extLst>
          </p:cNvPr>
          <p:cNvSpPr/>
          <p:nvPr/>
        </p:nvSpPr>
        <p:spPr bwMode="auto">
          <a:xfrm>
            <a:off x="2852015" y="4392082"/>
            <a:ext cx="720000" cy="360000"/>
          </a:xfrm>
          <a:prstGeom prst="rect">
            <a:avLst/>
          </a:prstGeom>
          <a:solidFill>
            <a:schemeClr val="accent1"/>
          </a:solidFill>
          <a:ln w="9525">
            <a:noFill/>
            <a:miter lim="800000"/>
            <a:headEnd/>
            <a:tailEnd/>
          </a:ln>
          <a:effectLst/>
        </p:spPr>
        <p:txBody>
          <a:bodyPr wrap="square" rtlCol="0" anchor="ctr"/>
          <a:lstStyle/>
          <a:p>
            <a:pPr algn="ctr"/>
            <a:r>
              <a:rPr lang="ja-JP" altLang="en-US" sz="1050">
                <a:solidFill>
                  <a:schemeClr val="bg1"/>
                </a:solidFill>
                <a:latin typeface="Meiryo UI" panose="020B0604030504040204" pitchFamily="50" charset="-128"/>
                <a:ea typeface="Meiryo UI" panose="020B0604030504040204" pitchFamily="50" charset="-128"/>
              </a:rPr>
              <a:t>エチレン</a:t>
            </a:r>
          </a:p>
        </p:txBody>
      </p:sp>
      <p:sp>
        <p:nvSpPr>
          <p:cNvPr id="176" name="正方形/長方形 175">
            <a:extLst>
              <a:ext uri="{FF2B5EF4-FFF2-40B4-BE49-F238E27FC236}">
                <a16:creationId xmlns:a16="http://schemas.microsoft.com/office/drawing/2014/main" id="{629B89EE-8926-BBF1-5C2A-717B03C1FD35}"/>
              </a:ext>
            </a:extLst>
          </p:cNvPr>
          <p:cNvSpPr/>
          <p:nvPr/>
        </p:nvSpPr>
        <p:spPr bwMode="auto">
          <a:xfrm>
            <a:off x="4863429" y="4392082"/>
            <a:ext cx="720000" cy="360000"/>
          </a:xfrm>
          <a:prstGeom prst="rect">
            <a:avLst/>
          </a:prstGeom>
          <a:solidFill>
            <a:schemeClr val="accent1"/>
          </a:solidFill>
          <a:ln w="9525">
            <a:noFill/>
            <a:miter lim="800000"/>
            <a:headEnd/>
            <a:tailEnd/>
          </a:ln>
          <a:effectLst/>
        </p:spPr>
        <p:txBody>
          <a:bodyPr wrap="square" rtlCol="0" anchor="ctr"/>
          <a:lstStyle/>
          <a:p>
            <a:pPr algn="ctr"/>
            <a:r>
              <a:rPr lang="en-US" altLang="ja-JP" sz="1050">
                <a:solidFill>
                  <a:schemeClr val="bg1"/>
                </a:solidFill>
                <a:latin typeface="Meiryo UI" panose="020B0604030504040204" pitchFamily="50" charset="-128"/>
                <a:ea typeface="Meiryo UI" panose="020B0604030504040204" pitchFamily="50" charset="-128"/>
              </a:rPr>
              <a:t>PE</a:t>
            </a:r>
            <a:endParaRPr lang="ja-JP" altLang="en-US" sz="1050">
              <a:solidFill>
                <a:schemeClr val="bg1"/>
              </a:solidFill>
              <a:latin typeface="Meiryo UI" panose="020B0604030504040204" pitchFamily="50" charset="-128"/>
              <a:ea typeface="Meiryo UI" panose="020B0604030504040204" pitchFamily="50" charset="-128"/>
            </a:endParaRPr>
          </a:p>
        </p:txBody>
      </p:sp>
      <p:sp>
        <p:nvSpPr>
          <p:cNvPr id="177" name="正方形/長方形 176">
            <a:extLst>
              <a:ext uri="{FF2B5EF4-FFF2-40B4-BE49-F238E27FC236}">
                <a16:creationId xmlns:a16="http://schemas.microsoft.com/office/drawing/2014/main" id="{169C31E4-4DC8-C0AD-363A-DAD19ED84BAD}"/>
              </a:ext>
            </a:extLst>
          </p:cNvPr>
          <p:cNvSpPr/>
          <p:nvPr/>
        </p:nvSpPr>
        <p:spPr bwMode="auto">
          <a:xfrm>
            <a:off x="5892542" y="4392082"/>
            <a:ext cx="720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C</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cxnSp>
        <p:nvCxnSpPr>
          <p:cNvPr id="178" name="直線矢印コネクタ 177">
            <a:extLst>
              <a:ext uri="{FF2B5EF4-FFF2-40B4-BE49-F238E27FC236}">
                <a16:creationId xmlns:a16="http://schemas.microsoft.com/office/drawing/2014/main" id="{24040965-7616-3B2C-4D07-154816395FC6}"/>
              </a:ext>
            </a:extLst>
          </p:cNvPr>
          <p:cNvCxnSpPr>
            <a:cxnSpLocks/>
            <a:stCxn id="174" idx="3"/>
            <a:endCxn id="175" idx="1"/>
          </p:cNvCxnSpPr>
          <p:nvPr/>
        </p:nvCxnSpPr>
        <p:spPr>
          <a:xfrm>
            <a:off x="2384956" y="4572082"/>
            <a:ext cx="46705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9" name="直線矢印コネクタ 178">
            <a:extLst>
              <a:ext uri="{FF2B5EF4-FFF2-40B4-BE49-F238E27FC236}">
                <a16:creationId xmlns:a16="http://schemas.microsoft.com/office/drawing/2014/main" id="{145A71BA-F3C6-5FAD-DAB6-0DE9317F2B55}"/>
              </a:ext>
            </a:extLst>
          </p:cNvPr>
          <p:cNvCxnSpPr>
            <a:cxnSpLocks/>
            <a:stCxn id="175" idx="3"/>
            <a:endCxn id="176" idx="1"/>
          </p:cNvCxnSpPr>
          <p:nvPr/>
        </p:nvCxnSpPr>
        <p:spPr>
          <a:xfrm>
            <a:off x="3572015" y="4572082"/>
            <a:ext cx="129141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0" name="直線矢印コネクタ 179">
            <a:extLst>
              <a:ext uri="{FF2B5EF4-FFF2-40B4-BE49-F238E27FC236}">
                <a16:creationId xmlns:a16="http://schemas.microsoft.com/office/drawing/2014/main" id="{7D0E3491-75AB-ECF0-2367-F2E0751B11B7}"/>
              </a:ext>
            </a:extLst>
          </p:cNvPr>
          <p:cNvCxnSpPr>
            <a:cxnSpLocks/>
            <a:stCxn id="176" idx="3"/>
            <a:endCxn id="177" idx="1"/>
          </p:cNvCxnSpPr>
          <p:nvPr/>
        </p:nvCxnSpPr>
        <p:spPr>
          <a:xfrm>
            <a:off x="5583429" y="4572082"/>
            <a:ext cx="3091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1" name="正方形/長方形 180">
            <a:extLst>
              <a:ext uri="{FF2B5EF4-FFF2-40B4-BE49-F238E27FC236}">
                <a16:creationId xmlns:a16="http://schemas.microsoft.com/office/drawing/2014/main" id="{24DA22B3-D61A-61A4-8C5F-D6463CA5932B}"/>
              </a:ext>
            </a:extLst>
          </p:cNvPr>
          <p:cNvSpPr/>
          <p:nvPr/>
        </p:nvSpPr>
        <p:spPr bwMode="auto">
          <a:xfrm>
            <a:off x="7230769"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D</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82" name="正方形/長方形 181">
            <a:extLst>
              <a:ext uri="{FF2B5EF4-FFF2-40B4-BE49-F238E27FC236}">
                <a16:creationId xmlns:a16="http://schemas.microsoft.com/office/drawing/2014/main" id="{FCA6AB1C-6E11-F051-DE71-FA602ECD7169}"/>
              </a:ext>
            </a:extLst>
          </p:cNvPr>
          <p:cNvSpPr/>
          <p:nvPr/>
        </p:nvSpPr>
        <p:spPr bwMode="auto">
          <a:xfrm>
            <a:off x="8374468"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E</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83" name="正方形/長方形 182">
            <a:extLst>
              <a:ext uri="{FF2B5EF4-FFF2-40B4-BE49-F238E27FC236}">
                <a16:creationId xmlns:a16="http://schemas.microsoft.com/office/drawing/2014/main" id="{F56A1270-F5CF-5C77-112D-5990C4F26005}"/>
              </a:ext>
            </a:extLst>
          </p:cNvPr>
          <p:cNvSpPr/>
          <p:nvPr/>
        </p:nvSpPr>
        <p:spPr bwMode="auto">
          <a:xfrm>
            <a:off x="9516228"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F</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○○向け</a:t>
            </a:r>
          </a:p>
        </p:txBody>
      </p:sp>
      <p:sp>
        <p:nvSpPr>
          <p:cNvPr id="184" name="正方形/長方形 183">
            <a:extLst>
              <a:ext uri="{FF2B5EF4-FFF2-40B4-BE49-F238E27FC236}">
                <a16:creationId xmlns:a16="http://schemas.microsoft.com/office/drawing/2014/main" id="{F034AD33-DB99-A531-5203-ABBE5B407654}"/>
              </a:ext>
            </a:extLst>
          </p:cNvPr>
          <p:cNvSpPr/>
          <p:nvPr/>
        </p:nvSpPr>
        <p:spPr bwMode="auto">
          <a:xfrm>
            <a:off x="10530061"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cxnSp>
        <p:nvCxnSpPr>
          <p:cNvPr id="185" name="直線矢印コネクタ 184">
            <a:extLst>
              <a:ext uri="{FF2B5EF4-FFF2-40B4-BE49-F238E27FC236}">
                <a16:creationId xmlns:a16="http://schemas.microsoft.com/office/drawing/2014/main" id="{77A604DE-97C6-66FA-2CA9-BB10C28E89B8}"/>
              </a:ext>
            </a:extLst>
          </p:cNvPr>
          <p:cNvCxnSpPr>
            <a:cxnSpLocks/>
            <a:stCxn id="177" idx="3"/>
            <a:endCxn id="181" idx="1"/>
          </p:cNvCxnSpPr>
          <p:nvPr/>
        </p:nvCxnSpPr>
        <p:spPr>
          <a:xfrm>
            <a:off x="6612542" y="4572082"/>
            <a:ext cx="6182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6" name="直線矢印コネクタ 185">
            <a:extLst>
              <a:ext uri="{FF2B5EF4-FFF2-40B4-BE49-F238E27FC236}">
                <a16:creationId xmlns:a16="http://schemas.microsoft.com/office/drawing/2014/main" id="{C409AB6B-525B-B5AE-B579-5C4B2B966D20}"/>
              </a:ext>
            </a:extLst>
          </p:cNvPr>
          <p:cNvCxnSpPr>
            <a:cxnSpLocks/>
            <a:stCxn id="181" idx="3"/>
            <a:endCxn id="182" idx="1"/>
          </p:cNvCxnSpPr>
          <p:nvPr/>
        </p:nvCxnSpPr>
        <p:spPr>
          <a:xfrm>
            <a:off x="7950769" y="4572082"/>
            <a:ext cx="42369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7" name="直線矢印コネクタ 186">
            <a:extLst>
              <a:ext uri="{FF2B5EF4-FFF2-40B4-BE49-F238E27FC236}">
                <a16:creationId xmlns:a16="http://schemas.microsoft.com/office/drawing/2014/main" id="{6F99B26D-2643-F89F-DE7A-F981630E0888}"/>
              </a:ext>
            </a:extLst>
          </p:cNvPr>
          <p:cNvCxnSpPr>
            <a:cxnSpLocks/>
            <a:stCxn id="182" idx="3"/>
            <a:endCxn id="183" idx="1"/>
          </p:cNvCxnSpPr>
          <p:nvPr/>
        </p:nvCxnSpPr>
        <p:spPr>
          <a:xfrm>
            <a:off x="9094468" y="4572082"/>
            <a:ext cx="421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8" name="直線矢印コネクタ 187">
            <a:extLst>
              <a:ext uri="{FF2B5EF4-FFF2-40B4-BE49-F238E27FC236}">
                <a16:creationId xmlns:a16="http://schemas.microsoft.com/office/drawing/2014/main" id="{0F7DF730-E51E-D7EB-F670-D2D7C20503FB}"/>
              </a:ext>
            </a:extLst>
          </p:cNvPr>
          <p:cNvCxnSpPr>
            <a:cxnSpLocks/>
            <a:stCxn id="183" idx="3"/>
            <a:endCxn id="184" idx="1"/>
          </p:cNvCxnSpPr>
          <p:nvPr/>
        </p:nvCxnSpPr>
        <p:spPr>
          <a:xfrm>
            <a:off x="10236228" y="4572082"/>
            <a:ext cx="2938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9" name="正方形/長方形 188">
            <a:extLst>
              <a:ext uri="{FF2B5EF4-FFF2-40B4-BE49-F238E27FC236}">
                <a16:creationId xmlns:a16="http://schemas.microsoft.com/office/drawing/2014/main" id="{07C5E9A1-9ADC-3F59-6FA9-00D25F426B92}"/>
              </a:ext>
            </a:extLst>
          </p:cNvPr>
          <p:cNvSpPr/>
          <p:nvPr/>
        </p:nvSpPr>
        <p:spPr bwMode="auto">
          <a:xfrm>
            <a:off x="1664956"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ja-JP" altLang="en-US" sz="1050">
                <a:latin typeface="Meiryo UI" panose="020B0604030504040204" pitchFamily="50" charset="-128"/>
                <a:ea typeface="Meiryo UI" panose="020B0604030504040204" pitchFamily="50" charset="-128"/>
              </a:rPr>
              <a:t>国内</a:t>
            </a:r>
            <a:r>
              <a:rPr lang="en-US" altLang="ja-JP" sz="1050">
                <a:latin typeface="Meiryo UI" panose="020B0604030504040204" pitchFamily="50" charset="-128"/>
                <a:ea typeface="Meiryo UI" panose="020B0604030504040204" pitchFamily="50" charset="-128"/>
              </a:rPr>
              <a:t>B</a:t>
            </a:r>
            <a:r>
              <a:rPr lang="ja-JP" altLang="en-US" sz="1050">
                <a:latin typeface="Meiryo UI" panose="020B0604030504040204" pitchFamily="50" charset="-128"/>
                <a:ea typeface="Meiryo UI" panose="020B0604030504040204" pitchFamily="50" charset="-128"/>
              </a:rPr>
              <a:t>社</a:t>
            </a:r>
          </a:p>
        </p:txBody>
      </p:sp>
      <p:cxnSp>
        <p:nvCxnSpPr>
          <p:cNvPr id="190" name="コネクタ: カギ線 189">
            <a:extLst>
              <a:ext uri="{FF2B5EF4-FFF2-40B4-BE49-F238E27FC236}">
                <a16:creationId xmlns:a16="http://schemas.microsoft.com/office/drawing/2014/main" id="{14B66BBD-DFC6-1425-C1F7-7914AAE94B37}"/>
              </a:ext>
            </a:extLst>
          </p:cNvPr>
          <p:cNvCxnSpPr>
            <a:cxnSpLocks/>
            <a:stCxn id="189" idx="3"/>
            <a:endCxn id="175" idx="1"/>
          </p:cNvCxnSpPr>
          <p:nvPr/>
        </p:nvCxnSpPr>
        <p:spPr>
          <a:xfrm flipV="1">
            <a:off x="2384956" y="4572082"/>
            <a:ext cx="467059" cy="637907"/>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1" name="正方形/長方形 190">
            <a:extLst>
              <a:ext uri="{FF2B5EF4-FFF2-40B4-BE49-F238E27FC236}">
                <a16:creationId xmlns:a16="http://schemas.microsoft.com/office/drawing/2014/main" id="{E6281373-AC29-D430-4B71-3A078B571323}"/>
              </a:ext>
            </a:extLst>
          </p:cNvPr>
          <p:cNvSpPr/>
          <p:nvPr/>
        </p:nvSpPr>
        <p:spPr bwMode="auto">
          <a:xfrm>
            <a:off x="4863429" y="5029989"/>
            <a:ext cx="720000" cy="360000"/>
          </a:xfrm>
          <a:prstGeom prst="rect">
            <a:avLst/>
          </a:prstGeom>
          <a:solidFill>
            <a:schemeClr val="accent1"/>
          </a:solidFill>
          <a:ln w="9525">
            <a:noFill/>
            <a:miter lim="800000"/>
            <a:headEnd/>
            <a:tailEnd/>
          </a:ln>
          <a:effectLst/>
        </p:spPr>
        <p:txBody>
          <a:bodyPr wrap="square" rtlCol="0" anchor="ctr"/>
          <a:lstStyle/>
          <a:p>
            <a:pPr algn="ctr"/>
            <a:r>
              <a:rPr lang="ja-JP" altLang="en-US" sz="1050">
                <a:solidFill>
                  <a:schemeClr val="bg1"/>
                </a:solidFill>
                <a:latin typeface="Meiryo UI" panose="020B0604030504040204" pitchFamily="50" charset="-128"/>
                <a:ea typeface="Meiryo UI" panose="020B0604030504040204" pitchFamily="50" charset="-128"/>
              </a:rPr>
              <a:t>スチレン</a:t>
            </a:r>
            <a:endParaRPr lang="en-US" altLang="ja-JP" sz="1050">
              <a:solidFill>
                <a:schemeClr val="bg1"/>
              </a:solidFill>
              <a:latin typeface="Meiryo UI" panose="020B0604030504040204" pitchFamily="50" charset="-128"/>
              <a:ea typeface="Meiryo UI" panose="020B0604030504040204" pitchFamily="50" charset="-128"/>
            </a:endParaRPr>
          </a:p>
          <a:p>
            <a:pPr algn="ctr"/>
            <a:r>
              <a:rPr lang="ja-JP" altLang="en-US" sz="1050">
                <a:solidFill>
                  <a:schemeClr val="bg1"/>
                </a:solidFill>
                <a:latin typeface="Meiryo UI" panose="020B0604030504040204" pitchFamily="50" charset="-128"/>
                <a:ea typeface="Meiryo UI" panose="020B0604030504040204" pitchFamily="50" charset="-128"/>
              </a:rPr>
              <a:t>モノマー</a:t>
            </a:r>
          </a:p>
        </p:txBody>
      </p:sp>
      <p:cxnSp>
        <p:nvCxnSpPr>
          <p:cNvPr id="192" name="コネクタ: カギ線 191">
            <a:extLst>
              <a:ext uri="{FF2B5EF4-FFF2-40B4-BE49-F238E27FC236}">
                <a16:creationId xmlns:a16="http://schemas.microsoft.com/office/drawing/2014/main" id="{B2B6E9C1-044C-C7FE-22E5-1CF5EA2C58F6}"/>
              </a:ext>
            </a:extLst>
          </p:cNvPr>
          <p:cNvCxnSpPr>
            <a:cxnSpLocks/>
            <a:stCxn id="175" idx="3"/>
            <a:endCxn id="191" idx="1"/>
          </p:cNvCxnSpPr>
          <p:nvPr/>
        </p:nvCxnSpPr>
        <p:spPr>
          <a:xfrm>
            <a:off x="3572015" y="4572082"/>
            <a:ext cx="1291414" cy="637907"/>
          </a:xfrm>
          <a:prstGeom prst="bentConnector3">
            <a:avLst>
              <a:gd name="adj1" fmla="val 8245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3" name="正方形/長方形 192">
            <a:extLst>
              <a:ext uri="{FF2B5EF4-FFF2-40B4-BE49-F238E27FC236}">
                <a16:creationId xmlns:a16="http://schemas.microsoft.com/office/drawing/2014/main" id="{701FB5AC-323F-A483-B34A-632C77003EE2}"/>
              </a:ext>
            </a:extLst>
          </p:cNvPr>
          <p:cNvSpPr/>
          <p:nvPr/>
        </p:nvSpPr>
        <p:spPr bwMode="auto">
          <a:xfrm>
            <a:off x="5892542" y="5029989"/>
            <a:ext cx="720000" cy="360000"/>
          </a:xfrm>
          <a:prstGeom prst="rect">
            <a:avLst/>
          </a:prstGeom>
          <a:solidFill>
            <a:schemeClr val="accent1"/>
          </a:solidFill>
          <a:ln w="9525">
            <a:noFill/>
            <a:miter lim="800000"/>
            <a:headEnd/>
            <a:tailEnd/>
          </a:ln>
          <a:effectLst/>
        </p:spPr>
        <p:txBody>
          <a:bodyPr wrap="square" rtlCol="0" anchor="ctr"/>
          <a:lstStyle/>
          <a:p>
            <a:pPr algn="ctr"/>
            <a:r>
              <a:rPr lang="en-US" altLang="ja-JP" sz="1050">
                <a:solidFill>
                  <a:schemeClr val="bg1"/>
                </a:solidFill>
                <a:latin typeface="Meiryo UI" panose="020B0604030504040204" pitchFamily="50" charset="-128"/>
                <a:ea typeface="Meiryo UI" panose="020B0604030504040204" pitchFamily="50" charset="-128"/>
              </a:rPr>
              <a:t>PS</a:t>
            </a:r>
            <a:endParaRPr lang="ja-JP" altLang="en-US" sz="1050">
              <a:solidFill>
                <a:schemeClr val="bg1"/>
              </a:solidFill>
              <a:latin typeface="Meiryo UI" panose="020B0604030504040204" pitchFamily="50" charset="-128"/>
              <a:ea typeface="Meiryo UI" panose="020B0604030504040204" pitchFamily="50" charset="-128"/>
            </a:endParaRPr>
          </a:p>
        </p:txBody>
      </p:sp>
      <p:cxnSp>
        <p:nvCxnSpPr>
          <p:cNvPr id="194" name="直線矢印コネクタ 193">
            <a:extLst>
              <a:ext uri="{FF2B5EF4-FFF2-40B4-BE49-F238E27FC236}">
                <a16:creationId xmlns:a16="http://schemas.microsoft.com/office/drawing/2014/main" id="{FC81AB7F-8BC8-924C-125A-12213AF730BD}"/>
              </a:ext>
            </a:extLst>
          </p:cNvPr>
          <p:cNvCxnSpPr>
            <a:cxnSpLocks/>
            <a:stCxn id="191" idx="3"/>
            <a:endCxn id="193" idx="1"/>
          </p:cNvCxnSpPr>
          <p:nvPr/>
        </p:nvCxnSpPr>
        <p:spPr>
          <a:xfrm>
            <a:off x="5583429" y="5209989"/>
            <a:ext cx="3091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5" name="正方形/長方形 194">
            <a:extLst>
              <a:ext uri="{FF2B5EF4-FFF2-40B4-BE49-F238E27FC236}">
                <a16:creationId xmlns:a16="http://schemas.microsoft.com/office/drawing/2014/main" id="{E0D1113B-935D-CC83-5230-D377CAE7534C}"/>
              </a:ext>
            </a:extLst>
          </p:cNvPr>
          <p:cNvSpPr/>
          <p:nvPr/>
        </p:nvSpPr>
        <p:spPr bwMode="auto">
          <a:xfrm>
            <a:off x="7230769"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G</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96" name="正方形/長方形 195">
            <a:extLst>
              <a:ext uri="{FF2B5EF4-FFF2-40B4-BE49-F238E27FC236}">
                <a16:creationId xmlns:a16="http://schemas.microsoft.com/office/drawing/2014/main" id="{037722DE-2BB3-EBC9-BEE0-C7B3B81CB64E}"/>
              </a:ext>
            </a:extLst>
          </p:cNvPr>
          <p:cNvSpPr/>
          <p:nvPr/>
        </p:nvSpPr>
        <p:spPr bwMode="auto">
          <a:xfrm>
            <a:off x="8374468"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H</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97" name="正方形/長方形 196">
            <a:extLst>
              <a:ext uri="{FF2B5EF4-FFF2-40B4-BE49-F238E27FC236}">
                <a16:creationId xmlns:a16="http://schemas.microsoft.com/office/drawing/2014/main" id="{68A1E98B-B622-26BB-C8A9-C44B25043103}"/>
              </a:ext>
            </a:extLst>
          </p:cNvPr>
          <p:cNvSpPr/>
          <p:nvPr/>
        </p:nvSpPr>
        <p:spPr bwMode="auto">
          <a:xfrm>
            <a:off x="9516228"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sp>
        <p:nvSpPr>
          <p:cNvPr id="198" name="正方形/長方形 197">
            <a:extLst>
              <a:ext uri="{FF2B5EF4-FFF2-40B4-BE49-F238E27FC236}">
                <a16:creationId xmlns:a16="http://schemas.microsoft.com/office/drawing/2014/main" id="{6931B3DA-A6FF-CCE3-D8FF-5D84527DFED7}"/>
              </a:ext>
            </a:extLst>
          </p:cNvPr>
          <p:cNvSpPr/>
          <p:nvPr/>
        </p:nvSpPr>
        <p:spPr bwMode="auto">
          <a:xfrm>
            <a:off x="10518772"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cxnSp>
        <p:nvCxnSpPr>
          <p:cNvPr id="199" name="直線矢印コネクタ 198">
            <a:extLst>
              <a:ext uri="{FF2B5EF4-FFF2-40B4-BE49-F238E27FC236}">
                <a16:creationId xmlns:a16="http://schemas.microsoft.com/office/drawing/2014/main" id="{98AFF25A-266B-14FE-DE14-47498D7DC906}"/>
              </a:ext>
            </a:extLst>
          </p:cNvPr>
          <p:cNvCxnSpPr>
            <a:cxnSpLocks/>
            <a:stCxn id="193" idx="3"/>
            <a:endCxn id="195" idx="1"/>
          </p:cNvCxnSpPr>
          <p:nvPr/>
        </p:nvCxnSpPr>
        <p:spPr>
          <a:xfrm>
            <a:off x="6612542" y="5209989"/>
            <a:ext cx="6182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0" name="直線矢印コネクタ 199">
            <a:extLst>
              <a:ext uri="{FF2B5EF4-FFF2-40B4-BE49-F238E27FC236}">
                <a16:creationId xmlns:a16="http://schemas.microsoft.com/office/drawing/2014/main" id="{4A33D8B9-00DF-9AB9-D768-652F6F843294}"/>
              </a:ext>
            </a:extLst>
          </p:cNvPr>
          <p:cNvCxnSpPr>
            <a:cxnSpLocks/>
            <a:stCxn id="195" idx="3"/>
            <a:endCxn id="196" idx="1"/>
          </p:cNvCxnSpPr>
          <p:nvPr/>
        </p:nvCxnSpPr>
        <p:spPr>
          <a:xfrm>
            <a:off x="7950769" y="5209989"/>
            <a:ext cx="42369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1" name="直線矢印コネクタ 200">
            <a:extLst>
              <a:ext uri="{FF2B5EF4-FFF2-40B4-BE49-F238E27FC236}">
                <a16:creationId xmlns:a16="http://schemas.microsoft.com/office/drawing/2014/main" id="{21B53119-B4D7-094B-0155-D5E534619EE5}"/>
              </a:ext>
            </a:extLst>
          </p:cNvPr>
          <p:cNvCxnSpPr>
            <a:cxnSpLocks/>
            <a:stCxn id="196" idx="3"/>
            <a:endCxn id="197" idx="1"/>
          </p:cNvCxnSpPr>
          <p:nvPr/>
        </p:nvCxnSpPr>
        <p:spPr>
          <a:xfrm>
            <a:off x="9094468" y="5209989"/>
            <a:ext cx="421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2" name="直線矢印コネクタ 201">
            <a:extLst>
              <a:ext uri="{FF2B5EF4-FFF2-40B4-BE49-F238E27FC236}">
                <a16:creationId xmlns:a16="http://schemas.microsoft.com/office/drawing/2014/main" id="{D2B6FB3C-FDC5-5626-7BEE-57869E02AE8A}"/>
              </a:ext>
            </a:extLst>
          </p:cNvPr>
          <p:cNvCxnSpPr>
            <a:cxnSpLocks/>
            <a:stCxn id="197" idx="3"/>
            <a:endCxn id="198" idx="1"/>
          </p:cNvCxnSpPr>
          <p:nvPr/>
        </p:nvCxnSpPr>
        <p:spPr>
          <a:xfrm>
            <a:off x="10236228" y="5209989"/>
            <a:ext cx="28254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3" name="テキスト ボックス 202">
            <a:extLst>
              <a:ext uri="{FF2B5EF4-FFF2-40B4-BE49-F238E27FC236}">
                <a16:creationId xmlns:a16="http://schemas.microsoft.com/office/drawing/2014/main" id="{33387FF1-13B8-484E-F0C2-E4F0B7CDA698}"/>
              </a:ext>
            </a:extLst>
          </p:cNvPr>
          <p:cNvSpPr txBox="1"/>
          <p:nvPr/>
        </p:nvSpPr>
        <p:spPr>
          <a:xfrm>
            <a:off x="1555076" y="3936349"/>
            <a:ext cx="1265863" cy="4092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＜バイオケミカル＞</a:t>
            </a:r>
          </a:p>
        </p:txBody>
      </p:sp>
      <p:sp>
        <p:nvSpPr>
          <p:cNvPr id="204" name="テキスト ボックス 203">
            <a:extLst>
              <a:ext uri="{FF2B5EF4-FFF2-40B4-BE49-F238E27FC236}">
                <a16:creationId xmlns:a16="http://schemas.microsoft.com/office/drawing/2014/main" id="{721380A3-D89F-E9B4-E445-8D8917F9F398}"/>
              </a:ext>
            </a:extLst>
          </p:cNvPr>
          <p:cNvSpPr txBox="1"/>
          <p:nvPr/>
        </p:nvSpPr>
        <p:spPr>
          <a:xfrm>
            <a:off x="1796836" y="4798559"/>
            <a:ext cx="530753" cy="1606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バイオエタノール</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205" name="テキスト ボックス 204">
            <a:extLst>
              <a:ext uri="{FF2B5EF4-FFF2-40B4-BE49-F238E27FC236}">
                <a16:creationId xmlns:a16="http://schemas.microsoft.com/office/drawing/2014/main" id="{70B772B6-8222-22F0-3998-058E3DB792BD}"/>
              </a:ext>
            </a:extLst>
          </p:cNvPr>
          <p:cNvSpPr txBox="1"/>
          <p:nvPr/>
        </p:nvSpPr>
        <p:spPr>
          <a:xfrm>
            <a:off x="736885" y="5639121"/>
            <a:ext cx="756000" cy="111717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SC</a:t>
            </a:r>
          </a:p>
          <a:p>
            <a:pPr algn="ctr"/>
            <a:r>
              <a:rPr kumimoji="1" lang="ja-JP" altLang="en-US" sz="1400">
                <a:solidFill>
                  <a:schemeClr val="tx1"/>
                </a:solidFill>
                <a:latin typeface="Meiryo UI" panose="020B0604030504040204" pitchFamily="50" charset="-128"/>
                <a:ea typeface="Meiryo UI" panose="020B0604030504040204" pitchFamily="50" charset="-128"/>
              </a:rPr>
              <a:t>強靭化に向けた取組</a:t>
            </a:r>
          </a:p>
        </p:txBody>
      </p:sp>
      <p:sp>
        <p:nvSpPr>
          <p:cNvPr id="206" name="正方形/長方形 205">
            <a:extLst>
              <a:ext uri="{FF2B5EF4-FFF2-40B4-BE49-F238E27FC236}">
                <a16:creationId xmlns:a16="http://schemas.microsoft.com/office/drawing/2014/main" id="{75916E85-DB64-1DB3-6473-0745998E248B}"/>
              </a:ext>
            </a:extLst>
          </p:cNvPr>
          <p:cNvSpPr/>
          <p:nvPr/>
        </p:nvSpPr>
        <p:spPr>
          <a:xfrm>
            <a:off x="1555076" y="5639121"/>
            <a:ext cx="4608000" cy="111717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（課題</a:t>
            </a:r>
            <a:r>
              <a:rPr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266700" lvl="1" indent="-266700">
              <a:buSzPct val="10000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グリーン製品は顧客が限定的</a:t>
            </a:r>
            <a:r>
              <a:rPr lang="ja-JP" altLang="en-US" sz="1400">
                <a:solidFill>
                  <a:schemeClr val="tx1"/>
                </a:solidFill>
                <a:latin typeface="Meiryo UI" panose="020B0604030504040204" pitchFamily="50" charset="-128"/>
                <a:ea typeface="Meiryo UI" panose="020B0604030504040204" pitchFamily="50" charset="-128"/>
              </a:rPr>
              <a:t>であり、</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という課題がある</a:t>
            </a:r>
            <a:r>
              <a:rPr kumimoji="1" lang="ja-JP" altLang="en-US" sz="1400">
                <a:solidFill>
                  <a:schemeClr val="tx1"/>
                </a:solidFill>
                <a:latin typeface="Meiryo UI" panose="020B0604030504040204" pitchFamily="50" charset="-128"/>
                <a:ea typeface="Meiryo UI" panose="020B0604030504040204" pitchFamily="50" charset="-128"/>
              </a:rPr>
              <a:t>ため、既存商流とは異なる明瞭なサプライチェーン、限定的な顧客とのサプライチェーンの構築が必要</a:t>
            </a:r>
          </a:p>
          <a:p>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08" name="正方形/長方形 207">
            <a:extLst>
              <a:ext uri="{FF2B5EF4-FFF2-40B4-BE49-F238E27FC236}">
                <a16:creationId xmlns:a16="http://schemas.microsoft.com/office/drawing/2014/main" id="{222E73D3-D9EF-9347-B5A9-06A9EB763DF3}"/>
              </a:ext>
            </a:extLst>
          </p:cNvPr>
          <p:cNvSpPr/>
          <p:nvPr/>
        </p:nvSpPr>
        <p:spPr>
          <a:xfrm>
            <a:off x="6851543" y="5639121"/>
            <a:ext cx="4608000" cy="111717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実施済の取組</a:t>
            </a:r>
            <a:r>
              <a:rPr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266700" lvl="1" indent="-266700">
              <a:buSzPct val="1000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（今後の取組）</a:t>
            </a:r>
            <a:endParaRPr lang="en-US" altLang="ja-JP" sz="1400">
              <a:solidFill>
                <a:schemeClr val="tx1"/>
              </a:solidFill>
              <a:latin typeface="Meiryo UI" panose="020B0604030504040204" pitchFamily="50" charset="-128"/>
              <a:ea typeface="Meiryo UI" panose="020B0604030504040204" pitchFamily="50" charset="-128"/>
            </a:endParaRPr>
          </a:p>
          <a:p>
            <a:pPr marL="266700" indent="-26670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想定するブランドオーナーである</a:t>
            </a:r>
            <a:r>
              <a:rPr lang="en-US" altLang="ja-JP" sz="1400">
                <a:solidFill>
                  <a:srgbClr val="2E3558"/>
                </a:solidFill>
                <a:latin typeface="Meiryo UI" panose="020B0604030504040204" pitchFamily="50" charset="-128"/>
                <a:ea typeface="Meiryo UI" panose="020B0604030504040204" pitchFamily="50" charset="-128"/>
              </a:rPr>
              <a:t>xx</a:t>
            </a:r>
            <a:r>
              <a:rPr lang="ja-JP" altLang="en-US" sz="1400">
                <a:solidFill>
                  <a:srgbClr val="2E3558"/>
                </a:solidFill>
                <a:latin typeface="Meiryo UI" panose="020B0604030504040204" pitchFamily="50" charset="-128"/>
                <a:ea typeface="Meiryo UI" panose="020B0604030504040204" pitchFamily="50" charset="-128"/>
              </a:rPr>
              <a:t>と直接商談し、商流を確認</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10" name="テキスト ボックス 209">
            <a:extLst>
              <a:ext uri="{FF2B5EF4-FFF2-40B4-BE49-F238E27FC236}">
                <a16:creationId xmlns:a16="http://schemas.microsoft.com/office/drawing/2014/main" id="{42222C92-7D34-13AD-DD92-413D5D37DC0F}"/>
              </a:ext>
            </a:extLst>
          </p:cNvPr>
          <p:cNvSpPr txBox="1"/>
          <p:nvPr/>
        </p:nvSpPr>
        <p:spPr>
          <a:xfrm>
            <a:off x="2877566" y="5075670"/>
            <a:ext cx="1265863" cy="4092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コミュニケーションを</a:t>
            </a:r>
            <a:br>
              <a:rPr kumimoji="1" lang="en-US" altLang="ja-JP"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とっている範囲</a:t>
            </a:r>
          </a:p>
        </p:txBody>
      </p:sp>
      <p:cxnSp>
        <p:nvCxnSpPr>
          <p:cNvPr id="211" name="直線矢印コネクタ 210">
            <a:extLst>
              <a:ext uri="{FF2B5EF4-FFF2-40B4-BE49-F238E27FC236}">
                <a16:creationId xmlns:a16="http://schemas.microsoft.com/office/drawing/2014/main" id="{39B5EAC9-179E-4182-38D5-316B5873B8FD}"/>
              </a:ext>
            </a:extLst>
          </p:cNvPr>
          <p:cNvCxnSpPr>
            <a:cxnSpLocks/>
            <a:stCxn id="136" idx="3"/>
            <a:endCxn id="151" idx="1"/>
          </p:cNvCxnSpPr>
          <p:nvPr/>
        </p:nvCxnSpPr>
        <p:spPr>
          <a:xfrm>
            <a:off x="4492846" y="3387699"/>
            <a:ext cx="1742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14" name="Group 41">
            <a:extLst>
              <a:ext uri="{FF2B5EF4-FFF2-40B4-BE49-F238E27FC236}">
                <a16:creationId xmlns:a16="http://schemas.microsoft.com/office/drawing/2014/main" id="{E45C61FD-A8E2-E1AF-2733-50F94E560474}"/>
              </a:ext>
            </a:extLst>
          </p:cNvPr>
          <p:cNvGrpSpPr/>
          <p:nvPr/>
        </p:nvGrpSpPr>
        <p:grpSpPr>
          <a:xfrm rot="10800000" flipH="1">
            <a:off x="6396542" y="6197121"/>
            <a:ext cx="216000" cy="216000"/>
            <a:chOff x="5937564" y="3833745"/>
            <a:chExt cx="306171" cy="306910"/>
          </a:xfrm>
        </p:grpSpPr>
        <p:sp>
          <p:nvSpPr>
            <p:cNvPr id="215" name="Freeform 94">
              <a:extLst>
                <a:ext uri="{FF2B5EF4-FFF2-40B4-BE49-F238E27FC236}">
                  <a16:creationId xmlns:a16="http://schemas.microsoft.com/office/drawing/2014/main" id="{6EB0E6EE-38A5-384E-1D9E-5ACBC32CCD3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16" name="Freeform 95">
              <a:extLst>
                <a:ext uri="{FF2B5EF4-FFF2-40B4-BE49-F238E27FC236}">
                  <a16:creationId xmlns:a16="http://schemas.microsoft.com/office/drawing/2014/main" id="{8BC9B20B-D888-5BAC-4FF7-DF68E94DAEC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cxnSp>
        <p:nvCxnSpPr>
          <p:cNvPr id="217" name="Straight Connector 40">
            <a:extLst>
              <a:ext uri="{FF2B5EF4-FFF2-40B4-BE49-F238E27FC236}">
                <a16:creationId xmlns:a16="http://schemas.microsoft.com/office/drawing/2014/main" id="{6E2FF832-9FB3-5B4B-B9D4-26BCB7703B7C}"/>
              </a:ext>
            </a:extLst>
          </p:cNvPr>
          <p:cNvCxnSpPr>
            <a:cxnSpLocks/>
          </p:cNvCxnSpPr>
          <p:nvPr/>
        </p:nvCxnSpPr>
        <p:spPr>
          <a:xfrm flipH="1">
            <a:off x="738412" y="3948176"/>
            <a:ext cx="1076247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222" name="Straight Connector 40">
            <a:extLst>
              <a:ext uri="{FF2B5EF4-FFF2-40B4-BE49-F238E27FC236}">
                <a16:creationId xmlns:a16="http://schemas.microsoft.com/office/drawing/2014/main" id="{10C24388-AAEA-2707-F5F6-835CB7500E1B}"/>
              </a:ext>
            </a:extLst>
          </p:cNvPr>
          <p:cNvCxnSpPr>
            <a:cxnSpLocks/>
          </p:cNvCxnSpPr>
          <p:nvPr/>
        </p:nvCxnSpPr>
        <p:spPr>
          <a:xfrm flipH="1">
            <a:off x="738412" y="5580339"/>
            <a:ext cx="1076247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9" name="グループ化 8">
            <a:extLst>
              <a:ext uri="{FF2B5EF4-FFF2-40B4-BE49-F238E27FC236}">
                <a16:creationId xmlns:a16="http://schemas.microsoft.com/office/drawing/2014/main" id="{3650CEE1-DB84-394E-D76B-458005FD0ABE}"/>
              </a:ext>
            </a:extLst>
          </p:cNvPr>
          <p:cNvGrpSpPr/>
          <p:nvPr/>
        </p:nvGrpSpPr>
        <p:grpSpPr>
          <a:xfrm>
            <a:off x="180000" y="1624859"/>
            <a:ext cx="11856000" cy="288000"/>
            <a:chOff x="156000" y="1879963"/>
            <a:chExt cx="5760000" cy="288000"/>
          </a:xfrm>
        </p:grpSpPr>
        <p:sp>
          <p:nvSpPr>
            <p:cNvPr id="10" name="正方形/長方形 9">
              <a:extLst>
                <a:ext uri="{FF2B5EF4-FFF2-40B4-BE49-F238E27FC236}">
                  <a16:creationId xmlns:a16="http://schemas.microsoft.com/office/drawing/2014/main" id="{D09E0D41-219E-C2C6-78AC-A39059AB308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狙うべきセグメント（用途市場）と主要顧客</a:t>
              </a:r>
            </a:p>
          </p:txBody>
        </p:sp>
        <p:cxnSp>
          <p:nvCxnSpPr>
            <p:cNvPr id="11" name="直線コネクタ 10">
              <a:extLst>
                <a:ext uri="{FF2B5EF4-FFF2-40B4-BE49-F238E27FC236}">
                  <a16:creationId xmlns:a16="http://schemas.microsoft.com/office/drawing/2014/main" id="{97C9ED6D-3443-4F8C-60A9-8666CB40E4C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TextBox 40">
            <a:extLst>
              <a:ext uri="{FF2B5EF4-FFF2-40B4-BE49-F238E27FC236}">
                <a16:creationId xmlns:a16="http://schemas.microsoft.com/office/drawing/2014/main" id="{E5174E2D-5546-4276-4D38-90ABDF6BA77C}"/>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sp>
        <p:nvSpPr>
          <p:cNvPr id="223" name="正方形/長方形 222">
            <a:extLst>
              <a:ext uri="{FF2B5EF4-FFF2-40B4-BE49-F238E27FC236}">
                <a16:creationId xmlns:a16="http://schemas.microsoft.com/office/drawing/2014/main" id="{2D0E8466-E55E-21A0-59F9-56F00FA0261E}"/>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a:solidFill>
                  <a:srgbClr val="FF0000"/>
                </a:solidFill>
                <a:latin typeface="Meiryo UI" panose="020B0604030504040204" pitchFamily="50" charset="-128"/>
                <a:ea typeface="Meiryo UI" panose="020B0604030504040204" pitchFamily="50" charset="-128"/>
              </a:rPr>
              <a:t>（</a:t>
            </a:r>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現製品の</a:t>
            </a:r>
            <a:r>
              <a:rPr kumimoji="1" lang="en-US" altLang="ja-JP" sz="1400">
                <a:solidFill>
                  <a:srgbClr val="FF0000"/>
                </a:solidFill>
                <a:latin typeface="Meiryo UI" panose="020B0604030504040204" pitchFamily="50" charset="-128"/>
                <a:ea typeface="Meiryo UI" panose="020B0604030504040204" pitchFamily="50" charset="-128"/>
              </a:rPr>
              <a:t>SC</a:t>
            </a:r>
            <a:r>
              <a:rPr kumimoji="1" lang="ja-JP" altLang="en-US" sz="1400">
                <a:solidFill>
                  <a:srgbClr val="FF0000"/>
                </a:solidFill>
                <a:latin typeface="Meiryo UI" panose="020B0604030504040204" pitchFamily="50" charset="-128"/>
                <a:ea typeface="Meiryo UI" panose="020B0604030504040204" pitchFamily="50" charset="-128"/>
              </a:rPr>
              <a:t>・グリーン製品の</a:t>
            </a:r>
            <a:r>
              <a:rPr kumimoji="1" lang="en-US" altLang="ja-JP" sz="1400">
                <a:solidFill>
                  <a:srgbClr val="FF0000"/>
                </a:solidFill>
                <a:latin typeface="Meiryo UI" panose="020B0604030504040204" pitchFamily="50" charset="-128"/>
                <a:ea typeface="Meiryo UI" panose="020B0604030504040204" pitchFamily="50" charset="-128"/>
              </a:rPr>
              <a:t>SC</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→凡例を参考に、適宜図を編集して記載すること。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SC</a:t>
            </a:r>
            <a:r>
              <a:rPr lang="ja-JP" altLang="en-US" sz="1400">
                <a:solidFill>
                  <a:srgbClr val="FF0000"/>
                </a:solidFill>
                <a:latin typeface="Meiryo UI" panose="020B0604030504040204" pitchFamily="50" charset="-128"/>
                <a:ea typeface="Meiryo UI" panose="020B0604030504040204" pitchFamily="50" charset="-128"/>
              </a:rPr>
              <a:t>強靭化に向けた取組</a:t>
            </a:r>
            <a:br>
              <a:rPr lang="en-US" altLang="ja-JP" sz="1400">
                <a:solidFill>
                  <a:srgbClr val="FF0000"/>
                </a:solidFill>
                <a:latin typeface="Meiryo UI" panose="020B0604030504040204" pitchFamily="50" charset="-128"/>
                <a:ea typeface="Meiryo UI" panose="020B0604030504040204" pitchFamily="50" charset="-128"/>
              </a:rPr>
            </a:b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前頁と同様に先述を踏まえた主要顧客ごとにそれぞれ頁を分けて記載すること（複数ある場合は複数頁になる） 。</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722726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6966D4-0803-8847-4E49-2E1A2594506C}"/>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626F7417-0433-4EF7-F508-D1F55AF5435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ⅱ</a:t>
            </a:r>
            <a:r>
              <a:rPr lang="ja-JP" altLang="en-US" sz="200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49B920D6-5E2C-224A-0985-B06599397AB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1EE94696-02EF-6D50-744E-5BAF761F5D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b="0">
                <a:solidFill>
                  <a:schemeClr val="tx1"/>
                </a:solidFill>
              </a:rPr>
              <a:t>CFP</a:t>
            </a:r>
            <a:r>
              <a:rPr lang="ja-JP" altLang="en-US" b="0">
                <a:solidFill>
                  <a:schemeClr val="tx1"/>
                </a:solidFill>
              </a:rPr>
              <a:t>の見える化などにより、グリーンプレミアムを訴求する</a:t>
            </a:r>
            <a:endParaRPr kumimoji="1" lang="en-US" altLang="ja-JP" strike="sngStrike">
              <a:solidFill>
                <a:schemeClr val="tx1"/>
              </a:solidFill>
            </a:endParaRPr>
          </a:p>
        </p:txBody>
      </p:sp>
      <p:cxnSp>
        <p:nvCxnSpPr>
          <p:cNvPr id="4" name="直線コネクタ 3">
            <a:extLst>
              <a:ext uri="{FF2B5EF4-FFF2-40B4-BE49-F238E27FC236}">
                <a16:creationId xmlns:a16="http://schemas.microsoft.com/office/drawing/2014/main" id="{E1B0948F-A610-1716-6093-28DE70E148F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1808AA6C-D6AC-A2BE-710A-25C73F7DB818}"/>
              </a:ext>
            </a:extLst>
          </p:cNvPr>
          <p:cNvSpPr/>
          <p:nvPr/>
        </p:nvSpPr>
        <p:spPr>
          <a:xfrm>
            <a:off x="181475" y="2539473"/>
            <a:ext cx="994371" cy="1710992"/>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向け</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AC0F98AA-16F2-726B-D42B-001E64B07DA4}"/>
              </a:ext>
            </a:extLst>
          </p:cNvPr>
          <p:cNvSpPr/>
          <p:nvPr/>
        </p:nvSpPr>
        <p:spPr>
          <a:xfrm>
            <a:off x="1304697" y="2539473"/>
            <a:ext cx="4577700"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具体的な取組</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br>
              <a:rPr kumimoji="1" lang="en-US" altLang="ja-JP" sz="1200">
                <a:solidFill>
                  <a:schemeClr val="tx1"/>
                </a:solidFill>
                <a:latin typeface="Meiryo UI" panose="020B0604030504040204" pitchFamily="50" charset="-128"/>
                <a:ea typeface="Meiryo UI" panose="020B0604030504040204" pitchFamily="50" charset="-128"/>
              </a:rPr>
            </a:b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考え方の背景</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a:t>
            </a:r>
            <a:endParaRPr kumimoji="1" lang="en-US" altLang="ja-JP" sz="1200">
              <a:solidFill>
                <a:schemeClr val="tx1"/>
              </a:solidFill>
              <a:latin typeface="Meiryo UI" panose="020B0604030504040204" pitchFamily="50" charset="-128"/>
              <a:ea typeface="Meiryo UI" panose="020B0604030504040204" pitchFamily="50" charset="-128"/>
            </a:endParaRPr>
          </a:p>
        </p:txBody>
      </p:sp>
      <p:grpSp>
        <p:nvGrpSpPr>
          <p:cNvPr id="15" name="Group 41">
            <a:extLst>
              <a:ext uri="{FF2B5EF4-FFF2-40B4-BE49-F238E27FC236}">
                <a16:creationId xmlns:a16="http://schemas.microsoft.com/office/drawing/2014/main" id="{CDFBFA32-4B91-26EF-CD8B-825DC899CB2E}"/>
              </a:ext>
            </a:extLst>
          </p:cNvPr>
          <p:cNvGrpSpPr/>
          <p:nvPr/>
        </p:nvGrpSpPr>
        <p:grpSpPr>
          <a:xfrm rot="10800000" flipH="1">
            <a:off x="6000000" y="3286969"/>
            <a:ext cx="216000" cy="216000"/>
            <a:chOff x="5937564" y="3833745"/>
            <a:chExt cx="306171" cy="306910"/>
          </a:xfrm>
        </p:grpSpPr>
        <p:sp>
          <p:nvSpPr>
            <p:cNvPr id="16" name="Freeform 94">
              <a:extLst>
                <a:ext uri="{FF2B5EF4-FFF2-40B4-BE49-F238E27FC236}">
                  <a16:creationId xmlns:a16="http://schemas.microsoft.com/office/drawing/2014/main" id="{CA668C19-F31F-BF9F-6D96-2D1880E3566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 name="Freeform 95">
              <a:extLst>
                <a:ext uri="{FF2B5EF4-FFF2-40B4-BE49-F238E27FC236}">
                  <a16:creationId xmlns:a16="http://schemas.microsoft.com/office/drawing/2014/main" id="{8C3680C5-1B2A-A213-2569-094114F48406}"/>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18" name="グループ化 17">
            <a:extLst>
              <a:ext uri="{FF2B5EF4-FFF2-40B4-BE49-F238E27FC236}">
                <a16:creationId xmlns:a16="http://schemas.microsoft.com/office/drawing/2014/main" id="{FC62A934-8CA3-6FDA-13AA-13968130F129}"/>
              </a:ext>
            </a:extLst>
          </p:cNvPr>
          <p:cNvGrpSpPr/>
          <p:nvPr/>
        </p:nvGrpSpPr>
        <p:grpSpPr>
          <a:xfrm>
            <a:off x="180000" y="1661813"/>
            <a:ext cx="5702400" cy="288000"/>
            <a:chOff x="156000" y="1879963"/>
            <a:chExt cx="5760000" cy="288000"/>
          </a:xfrm>
        </p:grpSpPr>
        <p:sp>
          <p:nvSpPr>
            <p:cNvPr id="19" name="正方形/長方形 18">
              <a:extLst>
                <a:ext uri="{FF2B5EF4-FFF2-40B4-BE49-F238E27FC236}">
                  <a16:creationId xmlns:a16="http://schemas.microsoft.com/office/drawing/2014/main" id="{F33D6B5C-8C1E-FE6C-6078-922035EFBB7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グリーンプレミアム訴求に向けた具体的な取組・背景</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4EF1D601-42BD-625B-A417-64F91E1F56D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065AF274-E6EA-6F7C-F95C-95D43867257A}"/>
              </a:ext>
            </a:extLst>
          </p:cNvPr>
          <p:cNvGrpSpPr/>
          <p:nvPr/>
        </p:nvGrpSpPr>
        <p:grpSpPr>
          <a:xfrm>
            <a:off x="6333600" y="1661813"/>
            <a:ext cx="5702400" cy="288000"/>
            <a:chOff x="156000" y="1879963"/>
            <a:chExt cx="5760000" cy="288000"/>
          </a:xfrm>
        </p:grpSpPr>
        <p:sp>
          <p:nvSpPr>
            <p:cNvPr id="22" name="正方形/長方形 21">
              <a:extLst>
                <a:ext uri="{FF2B5EF4-FFF2-40B4-BE49-F238E27FC236}">
                  <a16:creationId xmlns:a16="http://schemas.microsoft.com/office/drawing/2014/main" id="{D758E78E-1674-04D6-CB0B-233EC45E4B0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価格転嫁の具体的なスケジュールと</a:t>
              </a:r>
              <a:r>
                <a:rPr lang="en-US" altLang="ja-JP" sz="1400">
                  <a:solidFill>
                    <a:schemeClr val="tx1"/>
                  </a:solidFill>
                  <a:latin typeface="Meiryo UI" panose="020B0604030504040204" pitchFamily="50" charset="-128"/>
                  <a:ea typeface="Meiryo UI" panose="020B0604030504040204" pitchFamily="50" charset="-128"/>
                </a:rPr>
                <a:t>KPI</a:t>
              </a:r>
              <a:endParaRPr lang="ja-JP" altLang="en-US" sz="1400">
                <a:solidFill>
                  <a:schemeClr val="tx1"/>
                </a:solidFill>
                <a:latin typeface="Meiryo UI" panose="020B0604030504040204" pitchFamily="50" charset="-128"/>
                <a:ea typeface="Meiryo UI" panose="020B0604030504040204" pitchFamily="50" charset="-128"/>
              </a:endParaRPr>
            </a:p>
          </p:txBody>
        </p:sp>
        <p:cxnSp>
          <p:nvCxnSpPr>
            <p:cNvPr id="23" name="直線コネクタ 22">
              <a:extLst>
                <a:ext uri="{FF2B5EF4-FFF2-40B4-BE49-F238E27FC236}">
                  <a16:creationId xmlns:a16="http://schemas.microsoft.com/office/drawing/2014/main" id="{A7A57465-B09E-AD07-1620-F4EA194FB54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正方形/長方形 24">
            <a:extLst>
              <a:ext uri="{FF2B5EF4-FFF2-40B4-BE49-F238E27FC236}">
                <a16:creationId xmlns:a16="http://schemas.microsoft.com/office/drawing/2014/main" id="{EC09C74B-3D2D-D318-4045-C3AB82BDA04E}"/>
              </a:ext>
            </a:extLst>
          </p:cNvPr>
          <p:cNvSpPr/>
          <p:nvPr/>
        </p:nvSpPr>
        <p:spPr>
          <a:xfrm>
            <a:off x="181475" y="4412968"/>
            <a:ext cx="994371" cy="1710992"/>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向け</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C700175E-65BD-98AA-4364-1994EAB45452}"/>
              </a:ext>
            </a:extLst>
          </p:cNvPr>
          <p:cNvSpPr/>
          <p:nvPr/>
        </p:nvSpPr>
        <p:spPr>
          <a:xfrm>
            <a:off x="1304697" y="4412968"/>
            <a:ext cx="4577700"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具体的な取組</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br>
              <a:rPr kumimoji="1" lang="en-US" altLang="ja-JP" sz="1200">
                <a:solidFill>
                  <a:schemeClr val="tx1"/>
                </a:solidFill>
                <a:latin typeface="Meiryo UI" panose="020B0604030504040204" pitchFamily="50" charset="-128"/>
                <a:ea typeface="Meiryo UI" panose="020B0604030504040204" pitchFamily="50" charset="-128"/>
              </a:rPr>
            </a:b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考え方の背景</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7" name="矢印: 五方向 26">
            <a:extLst>
              <a:ext uri="{FF2B5EF4-FFF2-40B4-BE49-F238E27FC236}">
                <a16:creationId xmlns:a16="http://schemas.microsoft.com/office/drawing/2014/main" id="{C396DAC0-8424-A245-26B6-3ED28436219C}"/>
              </a:ext>
            </a:extLst>
          </p:cNvPr>
          <p:cNvSpPr/>
          <p:nvPr/>
        </p:nvSpPr>
        <p:spPr>
          <a:xfrm>
            <a:off x="6333599"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a:t>
            </a:r>
            <a:r>
              <a:rPr kumimoji="1" lang="en-US" altLang="ja-JP" sz="1200">
                <a:solidFill>
                  <a:schemeClr val="tx1"/>
                </a:solidFill>
                <a:latin typeface="Meiryo UI" panose="020B0604030504040204" pitchFamily="50" charset="-128"/>
                <a:ea typeface="Meiryo UI" panose="020B0604030504040204" pitchFamily="50" charset="-128"/>
              </a:rPr>
              <a:t>2030</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8" name="矢印: 五方向 27">
            <a:extLst>
              <a:ext uri="{FF2B5EF4-FFF2-40B4-BE49-F238E27FC236}">
                <a16:creationId xmlns:a16="http://schemas.microsoft.com/office/drawing/2014/main" id="{077BC87E-E4B1-916E-9C82-41F83DA34EE0}"/>
              </a:ext>
            </a:extLst>
          </p:cNvPr>
          <p:cNvSpPr/>
          <p:nvPr/>
        </p:nvSpPr>
        <p:spPr>
          <a:xfrm>
            <a:off x="8291164"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 </a:t>
            </a:r>
            <a:r>
              <a:rPr kumimoji="1" lang="en-US" altLang="ja-JP" sz="1200">
                <a:solidFill>
                  <a:schemeClr val="tx1"/>
                </a:solidFill>
                <a:latin typeface="Meiryo UI" panose="020B0604030504040204" pitchFamily="50" charset="-128"/>
                <a:ea typeface="Meiryo UI" panose="020B0604030504040204" pitchFamily="50" charset="-128"/>
              </a:rPr>
              <a:t>2035</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9" name="矢印: 五方向 28">
            <a:extLst>
              <a:ext uri="{FF2B5EF4-FFF2-40B4-BE49-F238E27FC236}">
                <a16:creationId xmlns:a16="http://schemas.microsoft.com/office/drawing/2014/main" id="{803BF857-C48E-9A55-9E5A-7A1D1040398D}"/>
              </a:ext>
            </a:extLst>
          </p:cNvPr>
          <p:cNvSpPr/>
          <p:nvPr/>
        </p:nvSpPr>
        <p:spPr>
          <a:xfrm>
            <a:off x="10248729"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 </a:t>
            </a:r>
            <a:r>
              <a:rPr kumimoji="1" lang="en-US" altLang="ja-JP" sz="1200">
                <a:solidFill>
                  <a:schemeClr val="tx1"/>
                </a:solidFill>
                <a:latin typeface="Meiryo UI" panose="020B0604030504040204" pitchFamily="50" charset="-128"/>
                <a:ea typeface="Meiryo UI" panose="020B0604030504040204" pitchFamily="50" charset="-128"/>
              </a:rPr>
              <a:t>2040</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4" name="正方形/長方形 33">
            <a:extLst>
              <a:ext uri="{FF2B5EF4-FFF2-40B4-BE49-F238E27FC236}">
                <a16:creationId xmlns:a16="http://schemas.microsoft.com/office/drawing/2014/main" id="{35FB6043-42A2-C1EC-BB9B-763B677C6FD7}"/>
              </a:ext>
            </a:extLst>
          </p:cNvPr>
          <p:cNvSpPr/>
          <p:nvPr/>
        </p:nvSpPr>
        <p:spPr>
          <a:xfrm>
            <a:off x="6333599"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5" name="正方形/長方形 34">
            <a:extLst>
              <a:ext uri="{FF2B5EF4-FFF2-40B4-BE49-F238E27FC236}">
                <a16:creationId xmlns:a16="http://schemas.microsoft.com/office/drawing/2014/main" id="{E401E843-E921-4C22-CED6-DC67A01BF3FE}"/>
              </a:ext>
            </a:extLst>
          </p:cNvPr>
          <p:cNvSpPr/>
          <p:nvPr/>
        </p:nvSpPr>
        <p:spPr>
          <a:xfrm>
            <a:off x="6333599"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6" name="正方形/長方形 35">
            <a:extLst>
              <a:ext uri="{FF2B5EF4-FFF2-40B4-BE49-F238E27FC236}">
                <a16:creationId xmlns:a16="http://schemas.microsoft.com/office/drawing/2014/main" id="{122BE0C2-B6E1-6FD9-7DAA-F0B8A45768E8}"/>
              </a:ext>
            </a:extLst>
          </p:cNvPr>
          <p:cNvSpPr/>
          <p:nvPr/>
        </p:nvSpPr>
        <p:spPr>
          <a:xfrm>
            <a:off x="10248729"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7" name="正方形/長方形 36">
            <a:extLst>
              <a:ext uri="{FF2B5EF4-FFF2-40B4-BE49-F238E27FC236}">
                <a16:creationId xmlns:a16="http://schemas.microsoft.com/office/drawing/2014/main" id="{135539D0-B508-19FD-B67E-57E64A8F5BEF}"/>
              </a:ext>
            </a:extLst>
          </p:cNvPr>
          <p:cNvSpPr/>
          <p:nvPr/>
        </p:nvSpPr>
        <p:spPr>
          <a:xfrm>
            <a:off x="10248729"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8" name="正方形/長方形 37">
            <a:extLst>
              <a:ext uri="{FF2B5EF4-FFF2-40B4-BE49-F238E27FC236}">
                <a16:creationId xmlns:a16="http://schemas.microsoft.com/office/drawing/2014/main" id="{E3ABD667-D6AF-445B-49B8-B981FBBE9299}"/>
              </a:ext>
            </a:extLst>
          </p:cNvPr>
          <p:cNvSpPr/>
          <p:nvPr/>
        </p:nvSpPr>
        <p:spPr>
          <a:xfrm>
            <a:off x="8291167"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9" name="正方形/長方形 38">
            <a:extLst>
              <a:ext uri="{FF2B5EF4-FFF2-40B4-BE49-F238E27FC236}">
                <a16:creationId xmlns:a16="http://schemas.microsoft.com/office/drawing/2014/main" id="{C36FE640-71F0-D281-2551-C67056E87537}"/>
              </a:ext>
            </a:extLst>
          </p:cNvPr>
          <p:cNvSpPr/>
          <p:nvPr/>
        </p:nvSpPr>
        <p:spPr>
          <a:xfrm>
            <a:off x="8291167"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grpSp>
        <p:nvGrpSpPr>
          <p:cNvPr id="42" name="Group 41">
            <a:extLst>
              <a:ext uri="{FF2B5EF4-FFF2-40B4-BE49-F238E27FC236}">
                <a16:creationId xmlns:a16="http://schemas.microsoft.com/office/drawing/2014/main" id="{DD118EBC-FBCB-5653-1D5F-A36EE74B95DE}"/>
              </a:ext>
            </a:extLst>
          </p:cNvPr>
          <p:cNvGrpSpPr/>
          <p:nvPr/>
        </p:nvGrpSpPr>
        <p:grpSpPr>
          <a:xfrm rot="10800000" flipH="1">
            <a:off x="6000000" y="5165460"/>
            <a:ext cx="216000" cy="216000"/>
            <a:chOff x="5937564" y="3833745"/>
            <a:chExt cx="306171" cy="306910"/>
          </a:xfrm>
        </p:grpSpPr>
        <p:sp>
          <p:nvSpPr>
            <p:cNvPr id="43" name="Freeform 94">
              <a:extLst>
                <a:ext uri="{FF2B5EF4-FFF2-40B4-BE49-F238E27FC236}">
                  <a16:creationId xmlns:a16="http://schemas.microsoft.com/office/drawing/2014/main" id="{0965C149-D11C-E2E1-A725-3B6784BAAD38}"/>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4" name="Freeform 95">
              <a:extLst>
                <a:ext uri="{FF2B5EF4-FFF2-40B4-BE49-F238E27FC236}">
                  <a16:creationId xmlns:a16="http://schemas.microsoft.com/office/drawing/2014/main" id="{B54CFB40-194C-25E3-3A74-646C5F666EEC}"/>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5" name="正方形/長方形 4">
            <a:extLst>
              <a:ext uri="{FF2B5EF4-FFF2-40B4-BE49-F238E27FC236}">
                <a16:creationId xmlns:a16="http://schemas.microsoft.com/office/drawing/2014/main" id="{2F528025-8646-C7A2-5DDF-D7330404AEEA}"/>
              </a:ext>
            </a:extLst>
          </p:cNvPr>
          <p:cNvSpPr/>
          <p:nvPr/>
        </p:nvSpPr>
        <p:spPr>
          <a:xfrm>
            <a:off x="2161954" y="1646912"/>
            <a:ext cx="7868093" cy="356417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グリーンプレミアム訴求に向けた具体的な取組・背景</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→具体的な取組を記載したうえで、それに取り組む理由や期待される効果等を記載すること。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価格転嫁の具体的なスケジュールと</a:t>
            </a:r>
            <a:r>
              <a:rPr lang="en-US" altLang="ja-JP" sz="1400">
                <a:solidFill>
                  <a:srgbClr val="FF0000"/>
                </a:solidFill>
                <a:latin typeface="Meiryo UI" panose="020B0604030504040204" pitchFamily="50" charset="-128"/>
                <a:ea typeface="Meiryo UI" panose="020B0604030504040204" pitchFamily="50" charset="-128"/>
              </a:rPr>
              <a:t>KPI</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→時間軸を設けたうえで、スケジュールやそれぞれの</a:t>
            </a:r>
            <a:r>
              <a:rPr lang="en-US" altLang="ja-JP" sz="1400">
                <a:solidFill>
                  <a:srgbClr val="FF0000"/>
                </a:solidFill>
                <a:latin typeface="Meiryo UI" panose="020B0604030504040204" pitchFamily="50" charset="-128"/>
                <a:ea typeface="Meiryo UI" panose="020B0604030504040204" pitchFamily="50" charset="-128"/>
              </a:rPr>
              <a:t>KPI</a:t>
            </a:r>
            <a:r>
              <a:rPr lang="ja-JP" altLang="en-US" sz="1400">
                <a:solidFill>
                  <a:srgbClr val="FF0000"/>
                </a:solidFill>
                <a:latin typeface="Meiryo UI" panose="020B0604030504040204" pitchFamily="50" charset="-128"/>
                <a:ea typeface="Meiryo UI" panose="020B0604030504040204" pitchFamily="50" charset="-128"/>
              </a:rPr>
              <a:t>等を記載すること。</a:t>
            </a:r>
            <a:br>
              <a:rPr lang="en-US" altLang="ja-JP" sz="1400">
                <a:solidFill>
                  <a:srgbClr val="FF0000"/>
                </a:solidFill>
                <a:latin typeface="Meiryo UI" panose="020B0604030504040204" pitchFamily="50" charset="-128"/>
                <a:ea typeface="Meiryo UI" panose="020B0604030504040204" pitchFamily="50" charset="-128"/>
              </a:rPr>
            </a:b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742263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AD0849-C9FD-5858-0BB1-EA931C090653}"/>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876D1057-4CCD-84B1-FCCC-B552CEC059B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ⅱ</a:t>
            </a:r>
            <a:r>
              <a:rPr lang="ja-JP" altLang="en-US" sz="200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BB0D28BB-B0A8-CE7F-3CA2-F2F40452D6E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684CB73B-9B1B-7092-F981-B05064AAB3B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b="0">
                <a:solidFill>
                  <a:schemeClr val="tx1"/>
                </a:solidFill>
              </a:rPr>
              <a:t>GX</a:t>
            </a:r>
            <a:r>
              <a:rPr lang="ja-JP" altLang="en-US" b="0">
                <a:solidFill>
                  <a:schemeClr val="tx1"/>
                </a:solidFill>
              </a:rPr>
              <a:t>製品の普及に向けた、売価向上・コストダウンの道筋は以下の通り</a:t>
            </a:r>
          </a:p>
        </p:txBody>
      </p:sp>
      <p:cxnSp>
        <p:nvCxnSpPr>
          <p:cNvPr id="4" name="直線コネクタ 3">
            <a:extLst>
              <a:ext uri="{FF2B5EF4-FFF2-40B4-BE49-F238E27FC236}">
                <a16:creationId xmlns:a16="http://schemas.microsoft.com/office/drawing/2014/main" id="{02F00193-3649-B041-3625-B22B6FAE15B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8" name="グループ化 17">
            <a:extLst>
              <a:ext uri="{FF2B5EF4-FFF2-40B4-BE49-F238E27FC236}">
                <a16:creationId xmlns:a16="http://schemas.microsoft.com/office/drawing/2014/main" id="{DDDC4519-B56A-5025-1832-3CBF351580A4}"/>
              </a:ext>
            </a:extLst>
          </p:cNvPr>
          <p:cNvGrpSpPr/>
          <p:nvPr/>
        </p:nvGrpSpPr>
        <p:grpSpPr>
          <a:xfrm>
            <a:off x="180000" y="1661813"/>
            <a:ext cx="5702400" cy="288000"/>
            <a:chOff x="156000" y="1879963"/>
            <a:chExt cx="5760000" cy="288000"/>
          </a:xfrm>
        </p:grpSpPr>
        <p:sp>
          <p:nvSpPr>
            <p:cNvPr id="19" name="正方形/長方形 18">
              <a:extLst>
                <a:ext uri="{FF2B5EF4-FFF2-40B4-BE49-F238E27FC236}">
                  <a16:creationId xmlns:a16="http://schemas.microsoft.com/office/drawing/2014/main" id="{C10AEE87-A247-8847-F400-80119C62BB1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GX</a:t>
              </a:r>
              <a:r>
                <a:rPr lang="ja-JP" altLang="en-US" sz="1200">
                  <a:solidFill>
                    <a:schemeClr val="tx1"/>
                  </a:solidFill>
                  <a:latin typeface="Meiryo UI" panose="020B0604030504040204" pitchFamily="50" charset="-128"/>
                  <a:ea typeface="Meiryo UI" panose="020B0604030504040204" pitchFamily="50" charset="-128"/>
                </a:rPr>
                <a:t>製品単価・コスト構造のイメージ</a:t>
              </a:r>
            </a:p>
          </p:txBody>
        </p:sp>
        <p:cxnSp>
          <p:nvCxnSpPr>
            <p:cNvPr id="20" name="直線コネクタ 19">
              <a:extLst>
                <a:ext uri="{FF2B5EF4-FFF2-40B4-BE49-F238E27FC236}">
                  <a16:creationId xmlns:a16="http://schemas.microsoft.com/office/drawing/2014/main" id="{6C6981C4-2434-7BC8-913B-0032BAD1719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50209BCA-9D9A-AE90-030C-97154D6ED144}"/>
              </a:ext>
            </a:extLst>
          </p:cNvPr>
          <p:cNvGrpSpPr/>
          <p:nvPr/>
        </p:nvGrpSpPr>
        <p:grpSpPr>
          <a:xfrm>
            <a:off x="6333600" y="1661813"/>
            <a:ext cx="5702400" cy="288000"/>
            <a:chOff x="156000" y="1879963"/>
            <a:chExt cx="5760000" cy="288000"/>
          </a:xfrm>
        </p:grpSpPr>
        <p:sp>
          <p:nvSpPr>
            <p:cNvPr id="22" name="正方形/長方形 21">
              <a:extLst>
                <a:ext uri="{FF2B5EF4-FFF2-40B4-BE49-F238E27FC236}">
                  <a16:creationId xmlns:a16="http://schemas.microsoft.com/office/drawing/2014/main" id="{3B428A6D-DE9F-516B-1198-C2102E88B27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GX</a:t>
              </a:r>
              <a:r>
                <a:rPr lang="ja-JP" altLang="en-US" sz="1200">
                  <a:solidFill>
                    <a:schemeClr val="tx1"/>
                  </a:solidFill>
                  <a:latin typeface="Meiryo UI" panose="020B0604030504040204" pitchFamily="50" charset="-128"/>
                  <a:ea typeface="Meiryo UI" panose="020B0604030504040204" pitchFamily="50" charset="-128"/>
                </a:rPr>
                <a:t>製品の単価向上・コストダウンに向けた</a:t>
              </a:r>
              <a:r>
                <a:rPr lang="en-US" altLang="ja-JP" sz="1200">
                  <a:solidFill>
                    <a:schemeClr val="tx1"/>
                  </a:solidFill>
                  <a:latin typeface="Meiryo UI" panose="020B0604030504040204" pitchFamily="50" charset="-128"/>
                  <a:ea typeface="Meiryo UI" panose="020B0604030504040204" pitchFamily="50" charset="-128"/>
                </a:rPr>
                <a:t>KPI</a:t>
              </a:r>
              <a:r>
                <a:rPr lang="ja-JP" altLang="en-US" sz="1200">
                  <a:solidFill>
                    <a:schemeClr val="tx1"/>
                  </a:solidFill>
                  <a:latin typeface="Meiryo UI" panose="020B0604030504040204" pitchFamily="50" charset="-128"/>
                  <a:ea typeface="Meiryo UI" panose="020B0604030504040204" pitchFamily="50" charset="-128"/>
                </a:rPr>
                <a:t>・取組</a:t>
              </a:r>
            </a:p>
          </p:txBody>
        </p:sp>
        <p:cxnSp>
          <p:nvCxnSpPr>
            <p:cNvPr id="23" name="直線コネクタ 22">
              <a:extLst>
                <a:ext uri="{FF2B5EF4-FFF2-40B4-BE49-F238E27FC236}">
                  <a16:creationId xmlns:a16="http://schemas.microsoft.com/office/drawing/2014/main" id="{7778E957-B868-ED4B-BD40-A35816ED611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正方形/長方形 55">
            <a:extLst>
              <a:ext uri="{FF2B5EF4-FFF2-40B4-BE49-F238E27FC236}">
                <a16:creationId xmlns:a16="http://schemas.microsoft.com/office/drawing/2014/main" id="{01491B78-E3FE-1A81-5F87-F7522E0A51EC}"/>
              </a:ext>
            </a:extLst>
          </p:cNvPr>
          <p:cNvSpPr/>
          <p:nvPr/>
        </p:nvSpPr>
        <p:spPr bwMode="gray">
          <a:xfrm>
            <a:off x="3201581" y="2618106"/>
            <a:ext cx="1663559" cy="2188106"/>
          </a:xfrm>
          <a:prstGeom prst="rect">
            <a:avLst/>
          </a:prstGeom>
          <a:solidFill>
            <a:schemeClr val="bg1">
              <a:lumMod val="95000"/>
            </a:schemeClr>
          </a:solidFill>
          <a:ln>
            <a:solidFill>
              <a:schemeClr val="bg1">
                <a:lumMod val="50000"/>
              </a:schemeClr>
            </a:solidFill>
            <a:prstDash val="dash"/>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cxnSp>
        <p:nvCxnSpPr>
          <p:cNvPr id="57" name="直線コネクタ 56">
            <a:extLst>
              <a:ext uri="{FF2B5EF4-FFF2-40B4-BE49-F238E27FC236}">
                <a16:creationId xmlns:a16="http://schemas.microsoft.com/office/drawing/2014/main" id="{E43FFC6B-2F9D-C89B-6361-3332990BE8CF}"/>
              </a:ext>
            </a:extLst>
          </p:cNvPr>
          <p:cNvCxnSpPr>
            <a:cxnSpLocks/>
          </p:cNvCxnSpPr>
          <p:nvPr/>
        </p:nvCxnSpPr>
        <p:spPr>
          <a:xfrm>
            <a:off x="171853" y="5921730"/>
            <a:ext cx="6004901"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nvGrpSpPr>
          <p:cNvPr id="58" name="グループ化 57">
            <a:extLst>
              <a:ext uri="{FF2B5EF4-FFF2-40B4-BE49-F238E27FC236}">
                <a16:creationId xmlns:a16="http://schemas.microsoft.com/office/drawing/2014/main" id="{30204135-1D23-29CF-72A3-D56D6B64EA63}"/>
              </a:ext>
            </a:extLst>
          </p:cNvPr>
          <p:cNvGrpSpPr/>
          <p:nvPr/>
        </p:nvGrpSpPr>
        <p:grpSpPr>
          <a:xfrm>
            <a:off x="436473" y="3151896"/>
            <a:ext cx="769321" cy="2769838"/>
            <a:chOff x="403654" y="3607395"/>
            <a:chExt cx="720000" cy="2052000"/>
          </a:xfrm>
        </p:grpSpPr>
        <p:sp>
          <p:nvSpPr>
            <p:cNvPr id="59" name="正方形/長方形 58">
              <a:extLst>
                <a:ext uri="{FF2B5EF4-FFF2-40B4-BE49-F238E27FC236}">
                  <a16:creationId xmlns:a16="http://schemas.microsoft.com/office/drawing/2014/main" id="{AC2E7371-31E9-9042-2ED7-0BA5838230EA}"/>
                </a:ext>
              </a:extLst>
            </p:cNvPr>
            <p:cNvSpPr/>
            <p:nvPr/>
          </p:nvSpPr>
          <p:spPr bwMode="gray">
            <a:xfrm>
              <a:off x="403654" y="4219395"/>
              <a:ext cx="720000" cy="1440000"/>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60" name="正方形/長方形 59">
              <a:extLst>
                <a:ext uri="{FF2B5EF4-FFF2-40B4-BE49-F238E27FC236}">
                  <a16:creationId xmlns:a16="http://schemas.microsoft.com/office/drawing/2014/main" id="{6D30D563-C8FD-2A6B-BBC2-FB9AA54A9CC1}"/>
                </a:ext>
              </a:extLst>
            </p:cNvPr>
            <p:cNvSpPr/>
            <p:nvPr/>
          </p:nvSpPr>
          <p:spPr bwMode="gray">
            <a:xfrm>
              <a:off x="403654" y="3607395"/>
              <a:ext cx="720000" cy="612000"/>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grpSp>
      <p:grpSp>
        <p:nvGrpSpPr>
          <p:cNvPr id="61" name="グループ化 60">
            <a:extLst>
              <a:ext uri="{FF2B5EF4-FFF2-40B4-BE49-F238E27FC236}">
                <a16:creationId xmlns:a16="http://schemas.microsoft.com/office/drawing/2014/main" id="{5252534B-2DA1-D19E-9107-BD3D3A5307F2}"/>
              </a:ext>
            </a:extLst>
          </p:cNvPr>
          <p:cNvGrpSpPr/>
          <p:nvPr/>
        </p:nvGrpSpPr>
        <p:grpSpPr>
          <a:xfrm>
            <a:off x="2341841" y="2202070"/>
            <a:ext cx="769322" cy="3719661"/>
            <a:chOff x="2532600" y="2903730"/>
            <a:chExt cx="720001" cy="2755665"/>
          </a:xfrm>
        </p:grpSpPr>
        <p:sp>
          <p:nvSpPr>
            <p:cNvPr id="62" name="正方形/長方形 61">
              <a:extLst>
                <a:ext uri="{FF2B5EF4-FFF2-40B4-BE49-F238E27FC236}">
                  <a16:creationId xmlns:a16="http://schemas.microsoft.com/office/drawing/2014/main" id="{97ABA890-2229-DEDF-FAAF-FB4930FB3EF1}"/>
                </a:ext>
              </a:extLst>
            </p:cNvPr>
            <p:cNvSpPr/>
            <p:nvPr/>
          </p:nvSpPr>
          <p:spPr bwMode="gray">
            <a:xfrm>
              <a:off x="2532600" y="4597793"/>
              <a:ext cx="720000" cy="106160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63" name="正方形/長方形 62">
              <a:extLst>
                <a:ext uri="{FF2B5EF4-FFF2-40B4-BE49-F238E27FC236}">
                  <a16:creationId xmlns:a16="http://schemas.microsoft.com/office/drawing/2014/main" id="{D2A9F75B-9F1F-7601-AD16-33705DB9225F}"/>
                </a:ext>
              </a:extLst>
            </p:cNvPr>
            <p:cNvSpPr/>
            <p:nvPr/>
          </p:nvSpPr>
          <p:spPr bwMode="gray">
            <a:xfrm>
              <a:off x="2532601" y="3254360"/>
              <a:ext cx="720000" cy="1366070"/>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CAPEX</a:t>
              </a:r>
              <a:r>
                <a:rPr kumimoji="0" lang="ja-JP" altLang="en-US" sz="900">
                  <a:solidFill>
                    <a:srgbClr val="00B0F0"/>
                  </a:solidFill>
                  <a:latin typeface="Meiryo UI" panose="020B0604030504040204" pitchFamily="50" charset="-128"/>
                  <a:ea typeface="Meiryo UI" panose="020B0604030504040204" pitchFamily="50" charset="-128"/>
                </a:rPr>
                <a:t>）</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OPEX</a:t>
              </a:r>
              <a:r>
                <a:rPr kumimoji="0" lang="ja-JP" altLang="en-US" sz="900">
                  <a:latin typeface="Meiryo UI" panose="020B0604030504040204" pitchFamily="50" charset="-128"/>
                  <a:ea typeface="Meiryo UI" panose="020B0604030504040204" pitchFamily="50" charset="-128"/>
                </a:rPr>
                <a:t>）</a:t>
              </a:r>
            </a:p>
          </p:txBody>
        </p:sp>
        <p:sp>
          <p:nvSpPr>
            <p:cNvPr id="64" name="正方形/長方形 63">
              <a:extLst>
                <a:ext uri="{FF2B5EF4-FFF2-40B4-BE49-F238E27FC236}">
                  <a16:creationId xmlns:a16="http://schemas.microsoft.com/office/drawing/2014/main" id="{D88CBE3B-F36B-B1B8-772A-A075DA80048B}"/>
                </a:ext>
              </a:extLst>
            </p:cNvPr>
            <p:cNvSpPr/>
            <p:nvPr/>
          </p:nvSpPr>
          <p:spPr bwMode="gray">
            <a:xfrm>
              <a:off x="2532600" y="2903730"/>
              <a:ext cx="720000" cy="342258"/>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grpSp>
      <p:sp>
        <p:nvSpPr>
          <p:cNvPr id="69" name="正方形/長方形 68">
            <a:extLst>
              <a:ext uri="{FF2B5EF4-FFF2-40B4-BE49-F238E27FC236}">
                <a16:creationId xmlns:a16="http://schemas.microsoft.com/office/drawing/2014/main" id="{F43A940B-F895-AA96-B28C-9141749E755A}"/>
              </a:ext>
            </a:extLst>
          </p:cNvPr>
          <p:cNvSpPr/>
          <p:nvPr/>
        </p:nvSpPr>
        <p:spPr bwMode="gray">
          <a:xfrm>
            <a:off x="5107408" y="4783040"/>
            <a:ext cx="769320" cy="1138688"/>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70" name="正方形/長方形 69">
            <a:extLst>
              <a:ext uri="{FF2B5EF4-FFF2-40B4-BE49-F238E27FC236}">
                <a16:creationId xmlns:a16="http://schemas.microsoft.com/office/drawing/2014/main" id="{842D4665-D3D4-3906-4B58-62CAA22734CE}"/>
              </a:ext>
            </a:extLst>
          </p:cNvPr>
          <p:cNvSpPr/>
          <p:nvPr/>
        </p:nvSpPr>
        <p:spPr bwMode="gray">
          <a:xfrm>
            <a:off x="5107408" y="3842130"/>
            <a:ext cx="769320" cy="930284"/>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CAPEX</a:t>
            </a:r>
            <a:r>
              <a:rPr kumimoji="0" lang="ja-JP" altLang="en-US" sz="900">
                <a:solidFill>
                  <a:srgbClr val="00B0F0"/>
                </a:solidFill>
                <a:latin typeface="Meiryo UI" panose="020B0604030504040204" pitchFamily="50" charset="-128"/>
                <a:ea typeface="Meiryo UI" panose="020B0604030504040204" pitchFamily="50" charset="-128"/>
              </a:rPr>
              <a:t>）</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OPEX</a:t>
            </a:r>
            <a:r>
              <a:rPr kumimoji="0" lang="ja-JP" altLang="en-US" sz="900">
                <a:solidFill>
                  <a:srgbClr val="00B0F0"/>
                </a:solidFill>
                <a:latin typeface="Meiryo UI" panose="020B0604030504040204" pitchFamily="50" charset="-128"/>
                <a:ea typeface="Meiryo UI" panose="020B0604030504040204" pitchFamily="50" charset="-128"/>
              </a:rPr>
              <a:t>）</a:t>
            </a:r>
          </a:p>
        </p:txBody>
      </p:sp>
      <p:sp>
        <p:nvSpPr>
          <p:cNvPr id="71" name="正方形/長方形 70">
            <a:extLst>
              <a:ext uri="{FF2B5EF4-FFF2-40B4-BE49-F238E27FC236}">
                <a16:creationId xmlns:a16="http://schemas.microsoft.com/office/drawing/2014/main" id="{3E7535AC-0B59-D087-6928-AD5425E7EABE}"/>
              </a:ext>
            </a:extLst>
          </p:cNvPr>
          <p:cNvSpPr/>
          <p:nvPr/>
        </p:nvSpPr>
        <p:spPr bwMode="gray">
          <a:xfrm>
            <a:off x="5107408" y="2202067"/>
            <a:ext cx="769320" cy="164005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cxnSp>
        <p:nvCxnSpPr>
          <p:cNvPr id="74" name="直線コネクタ 73">
            <a:extLst>
              <a:ext uri="{FF2B5EF4-FFF2-40B4-BE49-F238E27FC236}">
                <a16:creationId xmlns:a16="http://schemas.microsoft.com/office/drawing/2014/main" id="{4E90EEF6-45B0-C9C7-5E35-A3476BE9026C}"/>
              </a:ext>
            </a:extLst>
          </p:cNvPr>
          <p:cNvCxnSpPr>
            <a:cxnSpLocks/>
          </p:cNvCxnSpPr>
          <p:nvPr/>
        </p:nvCxnSpPr>
        <p:spPr>
          <a:xfrm>
            <a:off x="821133" y="2207808"/>
            <a:ext cx="906620" cy="0"/>
          </a:xfrm>
          <a:prstGeom prst="line">
            <a:avLst/>
          </a:prstGeom>
          <a:ln w="9525">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75" name="直線矢印コネクタ 74">
            <a:extLst>
              <a:ext uri="{FF2B5EF4-FFF2-40B4-BE49-F238E27FC236}">
                <a16:creationId xmlns:a16="http://schemas.microsoft.com/office/drawing/2014/main" id="{00149487-2A06-8EF9-9DB9-B3CECD2C572B}"/>
              </a:ext>
            </a:extLst>
          </p:cNvPr>
          <p:cNvCxnSpPr>
            <a:cxnSpLocks/>
            <a:stCxn id="60" idx="0"/>
          </p:cNvCxnSpPr>
          <p:nvPr/>
        </p:nvCxnSpPr>
        <p:spPr>
          <a:xfrm flipV="1">
            <a:off x="821133" y="2279374"/>
            <a:ext cx="0" cy="872519"/>
          </a:xfrm>
          <a:prstGeom prst="straightConnector1">
            <a:avLst/>
          </a:prstGeom>
          <a:ln w="9525">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6" name="楕円 75">
            <a:extLst>
              <a:ext uri="{FF2B5EF4-FFF2-40B4-BE49-F238E27FC236}">
                <a16:creationId xmlns:a16="http://schemas.microsoft.com/office/drawing/2014/main" id="{813110FD-E507-4147-6F1E-6DB673BE4691}"/>
              </a:ext>
            </a:extLst>
          </p:cNvPr>
          <p:cNvSpPr/>
          <p:nvPr/>
        </p:nvSpPr>
        <p:spPr bwMode="gray">
          <a:xfrm>
            <a:off x="254004" y="2565198"/>
            <a:ext cx="1153981" cy="388749"/>
          </a:xfrm>
          <a:prstGeom prst="ellipse">
            <a:avLst/>
          </a:prstGeom>
          <a:solidFill>
            <a:schemeClr val="tx2">
              <a:lumMod val="10000"/>
              <a:lumOff val="90000"/>
            </a:schemeClr>
          </a:solidFill>
          <a:ln>
            <a:no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単価向上</a:t>
            </a:r>
          </a:p>
        </p:txBody>
      </p:sp>
      <p:sp>
        <p:nvSpPr>
          <p:cNvPr id="78" name="正方形/長方形 77">
            <a:extLst>
              <a:ext uri="{FF2B5EF4-FFF2-40B4-BE49-F238E27FC236}">
                <a16:creationId xmlns:a16="http://schemas.microsoft.com/office/drawing/2014/main" id="{87D336DC-81BA-C5C8-1777-45EEACC71E00}"/>
              </a:ext>
            </a:extLst>
          </p:cNvPr>
          <p:cNvSpPr/>
          <p:nvPr/>
        </p:nvSpPr>
        <p:spPr bwMode="gray">
          <a:xfrm>
            <a:off x="1713250" y="5962856"/>
            <a:ext cx="2005523" cy="44669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②</a:t>
            </a:r>
            <a:r>
              <a:rPr kumimoji="0" lang="en-US" altLang="ja-JP" sz="1200">
                <a:latin typeface="Meiryo UI" panose="020B0604030504040204" pitchFamily="50" charset="-128"/>
                <a:ea typeface="Meiryo UI" panose="020B0604030504040204" pitchFamily="50" charset="-128"/>
              </a:rPr>
              <a:t>20xx</a:t>
            </a:r>
            <a:r>
              <a:rPr kumimoji="0" lang="ja-JP" altLang="en-US" sz="1200">
                <a:latin typeface="Meiryo UI" panose="020B0604030504040204" pitchFamily="50" charset="-128"/>
                <a:ea typeface="Meiryo UI" panose="020B0604030504040204" pitchFamily="50" charset="-128"/>
              </a:rPr>
              <a:t>年度</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（グリーン製品製造開始時）</a:t>
            </a:r>
          </a:p>
        </p:txBody>
      </p:sp>
      <p:sp>
        <p:nvSpPr>
          <p:cNvPr id="79" name="正方形/長方形 78">
            <a:extLst>
              <a:ext uri="{FF2B5EF4-FFF2-40B4-BE49-F238E27FC236}">
                <a16:creationId xmlns:a16="http://schemas.microsoft.com/office/drawing/2014/main" id="{81653D0C-EFD4-548A-43CD-9CEF29ECCBF7}"/>
              </a:ext>
            </a:extLst>
          </p:cNvPr>
          <p:cNvSpPr/>
          <p:nvPr/>
        </p:nvSpPr>
        <p:spPr bwMode="gray">
          <a:xfrm>
            <a:off x="4610923" y="5962856"/>
            <a:ext cx="1762290" cy="54203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③</a:t>
            </a:r>
            <a:r>
              <a:rPr kumimoji="0" lang="en-US" altLang="ja-JP" sz="1200">
                <a:latin typeface="Meiryo UI" panose="020B0604030504040204" pitchFamily="50" charset="-128"/>
                <a:ea typeface="Meiryo UI" panose="020B0604030504040204" pitchFamily="50" charset="-128"/>
              </a:rPr>
              <a:t>20</a:t>
            </a:r>
            <a:r>
              <a:rPr kumimoji="0" lang="ja-JP" altLang="en-US" sz="1200">
                <a:latin typeface="Meiryo UI" panose="020B0604030504040204" pitchFamily="50" charset="-128"/>
                <a:ea typeface="Meiryo UI" panose="020B0604030504040204" pitchFamily="50" charset="-128"/>
              </a:rPr>
              <a:t>▲▲年度</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（グリーン製品</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製造開始</a:t>
            </a:r>
            <a:r>
              <a:rPr kumimoji="0" lang="en-US" altLang="ja-JP" sz="1200">
                <a:latin typeface="Meiryo UI" panose="020B0604030504040204" pitchFamily="50" charset="-128"/>
                <a:ea typeface="Meiryo UI" panose="020B0604030504040204" pitchFamily="50" charset="-128"/>
              </a:rPr>
              <a:t>x</a:t>
            </a:r>
            <a:r>
              <a:rPr kumimoji="0" lang="ja-JP" altLang="en-US" sz="1200">
                <a:latin typeface="Meiryo UI" panose="020B0604030504040204" pitchFamily="50" charset="-128"/>
                <a:ea typeface="Meiryo UI" panose="020B0604030504040204" pitchFamily="50" charset="-128"/>
              </a:rPr>
              <a:t>年後）</a:t>
            </a:r>
          </a:p>
        </p:txBody>
      </p:sp>
      <p:sp>
        <p:nvSpPr>
          <p:cNvPr id="105" name="楕円 104">
            <a:extLst>
              <a:ext uri="{FF2B5EF4-FFF2-40B4-BE49-F238E27FC236}">
                <a16:creationId xmlns:a16="http://schemas.microsoft.com/office/drawing/2014/main" id="{F1CC5C46-64AC-99F6-0CEF-04776E2E0167}"/>
              </a:ext>
            </a:extLst>
          </p:cNvPr>
          <p:cNvSpPr/>
          <p:nvPr/>
        </p:nvSpPr>
        <p:spPr bwMode="gray">
          <a:xfrm>
            <a:off x="3639960" y="2322760"/>
            <a:ext cx="1153981" cy="388749"/>
          </a:xfrm>
          <a:prstGeom prst="ellipse">
            <a:avLst/>
          </a:prstGeom>
          <a:solidFill>
            <a:schemeClr val="tx2">
              <a:lumMod val="10000"/>
              <a:lumOff val="90000"/>
            </a:schemeClr>
          </a:solidFill>
          <a:ln>
            <a:no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コストダウン</a:t>
            </a:r>
          </a:p>
        </p:txBody>
      </p:sp>
      <p:grpSp>
        <p:nvGrpSpPr>
          <p:cNvPr id="81" name="グループ化 80">
            <a:extLst>
              <a:ext uri="{FF2B5EF4-FFF2-40B4-BE49-F238E27FC236}">
                <a16:creationId xmlns:a16="http://schemas.microsoft.com/office/drawing/2014/main" id="{B83C79C2-C335-2E61-3527-E53724FFEA3B}"/>
              </a:ext>
            </a:extLst>
          </p:cNvPr>
          <p:cNvGrpSpPr/>
          <p:nvPr/>
        </p:nvGrpSpPr>
        <p:grpSpPr>
          <a:xfrm>
            <a:off x="8555969" y="1976775"/>
            <a:ext cx="3476250" cy="360000"/>
            <a:chOff x="543578" y="1377175"/>
            <a:chExt cx="5239039" cy="360000"/>
          </a:xfrm>
        </p:grpSpPr>
        <p:cxnSp>
          <p:nvCxnSpPr>
            <p:cNvPr id="82" name="Straight Connector 18">
              <a:extLst>
                <a:ext uri="{FF2B5EF4-FFF2-40B4-BE49-F238E27FC236}">
                  <a16:creationId xmlns:a16="http://schemas.microsoft.com/office/drawing/2014/main" id="{EF2CC7F2-E92E-2758-DBD5-391B3DA97E3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23">
              <a:extLst>
                <a:ext uri="{FF2B5EF4-FFF2-40B4-BE49-F238E27FC236}">
                  <a16:creationId xmlns:a16="http://schemas.microsoft.com/office/drawing/2014/main" id="{B7718A07-CBB3-417F-6C8E-02382B866049}"/>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実施する取組</a:t>
              </a:r>
              <a:endParaRPr lang="en-US" altLang="ja-JP" sz="1200">
                <a:solidFill>
                  <a:schemeClr val="tx1"/>
                </a:solidFill>
              </a:endParaRPr>
            </a:p>
          </p:txBody>
        </p:sp>
      </p:grpSp>
      <p:sp>
        <p:nvSpPr>
          <p:cNvPr id="85" name="正方形/長方形 84">
            <a:extLst>
              <a:ext uri="{FF2B5EF4-FFF2-40B4-BE49-F238E27FC236}">
                <a16:creationId xmlns:a16="http://schemas.microsoft.com/office/drawing/2014/main" id="{876B2126-CC11-0468-BD87-8E95ADA9248D}"/>
              </a:ext>
            </a:extLst>
          </p:cNvPr>
          <p:cNvSpPr/>
          <p:nvPr/>
        </p:nvSpPr>
        <p:spPr>
          <a:xfrm>
            <a:off x="8553285" y="4525771"/>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grpSp>
        <p:nvGrpSpPr>
          <p:cNvPr id="87" name="グループ化 86">
            <a:extLst>
              <a:ext uri="{FF2B5EF4-FFF2-40B4-BE49-F238E27FC236}">
                <a16:creationId xmlns:a16="http://schemas.microsoft.com/office/drawing/2014/main" id="{31CAC863-1852-36EF-0C69-30645EFB727F}"/>
              </a:ext>
            </a:extLst>
          </p:cNvPr>
          <p:cNvGrpSpPr/>
          <p:nvPr/>
        </p:nvGrpSpPr>
        <p:grpSpPr>
          <a:xfrm>
            <a:off x="6333601" y="1976775"/>
            <a:ext cx="831607" cy="360000"/>
            <a:chOff x="543578" y="1377175"/>
            <a:chExt cx="5239039" cy="360000"/>
          </a:xfrm>
        </p:grpSpPr>
        <p:cxnSp>
          <p:nvCxnSpPr>
            <p:cNvPr id="88" name="Straight Connector 18">
              <a:extLst>
                <a:ext uri="{FF2B5EF4-FFF2-40B4-BE49-F238E27FC236}">
                  <a16:creationId xmlns:a16="http://schemas.microsoft.com/office/drawing/2014/main" id="{6969DDAE-D44F-11EE-E571-5FEDC338442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9" name="TextBox 23">
              <a:extLst>
                <a:ext uri="{FF2B5EF4-FFF2-40B4-BE49-F238E27FC236}">
                  <a16:creationId xmlns:a16="http://schemas.microsoft.com/office/drawing/2014/main" id="{355F7DFD-AC18-6575-FD36-DD0704B4709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項目</a:t>
              </a:r>
              <a:endParaRPr lang="en-US" altLang="ja-JP" sz="1200">
                <a:solidFill>
                  <a:schemeClr val="tx1"/>
                </a:solidFill>
              </a:endParaRPr>
            </a:p>
          </p:txBody>
        </p:sp>
      </p:grpSp>
      <p:sp>
        <p:nvSpPr>
          <p:cNvPr id="91" name="正方形/長方形 90">
            <a:extLst>
              <a:ext uri="{FF2B5EF4-FFF2-40B4-BE49-F238E27FC236}">
                <a16:creationId xmlns:a16="http://schemas.microsoft.com/office/drawing/2014/main" id="{781FDFC7-3592-7E18-1951-52E6F6F77B46}"/>
              </a:ext>
            </a:extLst>
          </p:cNvPr>
          <p:cNvSpPr/>
          <p:nvPr/>
        </p:nvSpPr>
        <p:spPr>
          <a:xfrm>
            <a:off x="6688410" y="4525771"/>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050">
                <a:solidFill>
                  <a:schemeClr val="tx1"/>
                </a:solidFill>
                <a:latin typeface="Meiryo UI" panose="020B0604030504040204" pitchFamily="50" charset="-128"/>
                <a:ea typeface="Meiryo UI" panose="020B0604030504040204" pitchFamily="50" charset="-128"/>
              </a:rPr>
              <a:t>固定費</a:t>
            </a:r>
            <a:r>
              <a:rPr lang="en-US" altLang="ja-JP" sz="1050">
                <a:solidFill>
                  <a:schemeClr val="tx1"/>
                </a:solidFill>
                <a:latin typeface="Meiryo UI" panose="020B0604030504040204" pitchFamily="50" charset="-128"/>
                <a:ea typeface="Meiryo UI" panose="020B0604030504040204" pitchFamily="50" charset="-128"/>
              </a:rPr>
              <a:t>B</a:t>
            </a:r>
            <a:endParaRPr kumimoji="1" lang="en-US" altLang="ja-JP" sz="1050">
              <a:solidFill>
                <a:schemeClr val="tx1"/>
              </a:solidFill>
              <a:latin typeface="Meiryo UI" panose="020B0604030504040204" pitchFamily="50" charset="-128"/>
              <a:ea typeface="Meiryo UI" panose="020B0604030504040204" pitchFamily="50" charset="-128"/>
            </a:endParaRPr>
          </a:p>
        </p:txBody>
      </p:sp>
      <p:grpSp>
        <p:nvGrpSpPr>
          <p:cNvPr id="93" name="グループ化 92">
            <a:extLst>
              <a:ext uri="{FF2B5EF4-FFF2-40B4-BE49-F238E27FC236}">
                <a16:creationId xmlns:a16="http://schemas.microsoft.com/office/drawing/2014/main" id="{A54F4F08-3762-406D-0DC3-249B57EC2D57}"/>
              </a:ext>
            </a:extLst>
          </p:cNvPr>
          <p:cNvGrpSpPr/>
          <p:nvPr/>
        </p:nvGrpSpPr>
        <p:grpSpPr>
          <a:xfrm>
            <a:off x="7252803" y="1976775"/>
            <a:ext cx="1220021" cy="360000"/>
            <a:chOff x="562617" y="1377175"/>
            <a:chExt cx="5220000" cy="360000"/>
          </a:xfrm>
        </p:grpSpPr>
        <p:cxnSp>
          <p:nvCxnSpPr>
            <p:cNvPr id="94" name="Straight Connector 18">
              <a:extLst>
                <a:ext uri="{FF2B5EF4-FFF2-40B4-BE49-F238E27FC236}">
                  <a16:creationId xmlns:a16="http://schemas.microsoft.com/office/drawing/2014/main" id="{6DFF4DE1-7E3B-F710-0578-D2DF92E9A8A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5" name="TextBox 23">
              <a:extLst>
                <a:ext uri="{FF2B5EF4-FFF2-40B4-BE49-F238E27FC236}">
                  <a16:creationId xmlns:a16="http://schemas.microsoft.com/office/drawing/2014/main" id="{4ACC226E-F8BD-88EF-297E-17104EA02A9A}"/>
                </a:ext>
              </a:extLst>
            </p:cNvPr>
            <p:cNvSpPr txBox="1"/>
            <p:nvPr/>
          </p:nvSpPr>
          <p:spPr>
            <a:xfrm>
              <a:off x="562618" y="1377175"/>
              <a:ext cx="520095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sz="1200">
                  <a:solidFill>
                    <a:schemeClr val="tx1"/>
                  </a:solidFill>
                </a:rPr>
                <a:t>KPI</a:t>
              </a:r>
            </a:p>
          </p:txBody>
        </p:sp>
      </p:grpSp>
      <p:sp>
        <p:nvSpPr>
          <p:cNvPr id="97" name="正方形/長方形 96">
            <a:extLst>
              <a:ext uri="{FF2B5EF4-FFF2-40B4-BE49-F238E27FC236}">
                <a16:creationId xmlns:a16="http://schemas.microsoft.com/office/drawing/2014/main" id="{5B2BF08E-68C1-FA60-7613-197767436D86}"/>
              </a:ext>
            </a:extLst>
          </p:cNvPr>
          <p:cNvSpPr/>
          <p:nvPr/>
        </p:nvSpPr>
        <p:spPr>
          <a:xfrm>
            <a:off x="7248354" y="4525771"/>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目標削減額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100" name="正方形/長方形 99">
            <a:extLst>
              <a:ext uri="{FF2B5EF4-FFF2-40B4-BE49-F238E27FC236}">
                <a16:creationId xmlns:a16="http://schemas.microsoft.com/office/drawing/2014/main" id="{5DC45F3D-3884-3A1F-F766-C6AB14BE40D3}"/>
              </a:ext>
            </a:extLst>
          </p:cNvPr>
          <p:cNvSpPr/>
          <p:nvPr/>
        </p:nvSpPr>
        <p:spPr>
          <a:xfrm>
            <a:off x="8553285" y="5246449"/>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DB5FA259-7002-F5C0-9B06-D71DD323C197}"/>
              </a:ext>
            </a:extLst>
          </p:cNvPr>
          <p:cNvSpPr/>
          <p:nvPr/>
        </p:nvSpPr>
        <p:spPr>
          <a:xfrm>
            <a:off x="6688410" y="5246449"/>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変動費</a:t>
            </a:r>
            <a:r>
              <a:rPr kumimoji="1" lang="en-US" altLang="ja-JP" sz="1050">
                <a:solidFill>
                  <a:schemeClr val="tx1"/>
                </a:solidFill>
                <a:latin typeface="Meiryo UI" panose="020B0604030504040204" pitchFamily="50" charset="-128"/>
                <a:ea typeface="Meiryo UI" panose="020B0604030504040204" pitchFamily="50" charset="-128"/>
              </a:rPr>
              <a:t>C</a:t>
            </a:r>
          </a:p>
        </p:txBody>
      </p:sp>
      <p:sp>
        <p:nvSpPr>
          <p:cNvPr id="104" name="正方形/長方形 103">
            <a:extLst>
              <a:ext uri="{FF2B5EF4-FFF2-40B4-BE49-F238E27FC236}">
                <a16:creationId xmlns:a16="http://schemas.microsoft.com/office/drawing/2014/main" id="{7F0EC70F-F1F9-0EF0-4F2E-50A863CC0A84}"/>
              </a:ext>
            </a:extLst>
          </p:cNvPr>
          <p:cNvSpPr/>
          <p:nvPr/>
        </p:nvSpPr>
        <p:spPr>
          <a:xfrm>
            <a:off x="7248354" y="5246449"/>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目標削減額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06" name="テキスト ボックス 105">
            <a:extLst>
              <a:ext uri="{FF2B5EF4-FFF2-40B4-BE49-F238E27FC236}">
                <a16:creationId xmlns:a16="http://schemas.microsoft.com/office/drawing/2014/main" id="{C631094A-F62B-6631-1754-03DEA6A4EFA7}"/>
              </a:ext>
            </a:extLst>
          </p:cNvPr>
          <p:cNvSpPr txBox="1"/>
          <p:nvPr/>
        </p:nvSpPr>
        <p:spPr>
          <a:xfrm>
            <a:off x="6333601" y="2363737"/>
            <a:ext cx="274352" cy="141439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単価向上</a:t>
            </a:r>
          </a:p>
        </p:txBody>
      </p:sp>
      <p:sp>
        <p:nvSpPr>
          <p:cNvPr id="107" name="テキスト ボックス 106">
            <a:extLst>
              <a:ext uri="{FF2B5EF4-FFF2-40B4-BE49-F238E27FC236}">
                <a16:creationId xmlns:a16="http://schemas.microsoft.com/office/drawing/2014/main" id="{4A852A70-BA8B-4157-AE3D-5E6B11DD7E0D}"/>
              </a:ext>
            </a:extLst>
          </p:cNvPr>
          <p:cNvSpPr txBox="1"/>
          <p:nvPr/>
        </p:nvSpPr>
        <p:spPr>
          <a:xfrm>
            <a:off x="6333601" y="3805093"/>
            <a:ext cx="274352" cy="285683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コストダウン</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07C32990-117E-C723-3E10-62FFC1AAAC2F}"/>
              </a:ext>
            </a:extLst>
          </p:cNvPr>
          <p:cNvSpPr/>
          <p:nvPr/>
        </p:nvSpPr>
        <p:spPr>
          <a:xfrm>
            <a:off x="8553285" y="2363737"/>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752618F6-0118-4398-A882-9C9A748C4676}"/>
              </a:ext>
            </a:extLst>
          </p:cNvPr>
          <p:cNvSpPr/>
          <p:nvPr/>
        </p:nvSpPr>
        <p:spPr>
          <a:xfrm>
            <a:off x="6688410" y="2363737"/>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グリーン</a:t>
            </a:r>
            <a:endParaRPr kumimoji="1" lang="en-US" altLang="ja-JP" sz="1050">
              <a:solidFill>
                <a:schemeClr val="tx1"/>
              </a:solidFill>
              <a:latin typeface="Meiryo UI" panose="020B0604030504040204" pitchFamily="50" charset="-128"/>
              <a:ea typeface="Meiryo UI" panose="020B0604030504040204" pitchFamily="50" charset="-128"/>
            </a:endParaRPr>
          </a:p>
          <a:p>
            <a:pPr algn="ctr"/>
            <a:r>
              <a:rPr kumimoji="1" lang="ja-JP" altLang="en-US" sz="1050">
                <a:solidFill>
                  <a:schemeClr val="tx1"/>
                </a:solidFill>
                <a:latin typeface="Meiryo UI" panose="020B0604030504040204" pitchFamily="50" charset="-128"/>
                <a:ea typeface="Meiryo UI" panose="020B0604030504040204" pitchFamily="50" charset="-128"/>
              </a:rPr>
              <a:t>プレミ</a:t>
            </a:r>
            <a:endParaRPr kumimoji="1" lang="en-US" altLang="ja-JP" sz="1050">
              <a:solidFill>
                <a:schemeClr val="tx1"/>
              </a:solidFill>
              <a:latin typeface="Meiryo UI" panose="020B0604030504040204" pitchFamily="50" charset="-128"/>
              <a:ea typeface="Meiryo UI" panose="020B0604030504040204" pitchFamily="50" charset="-128"/>
            </a:endParaRPr>
          </a:p>
          <a:p>
            <a:pPr algn="ctr"/>
            <a:r>
              <a:rPr kumimoji="1" lang="ja-JP" altLang="en-US" sz="1050">
                <a:solidFill>
                  <a:schemeClr val="tx1"/>
                </a:solidFill>
                <a:latin typeface="Meiryo UI" panose="020B0604030504040204" pitchFamily="50" charset="-128"/>
                <a:ea typeface="Meiryo UI" panose="020B0604030504040204" pitchFamily="50" charset="-128"/>
              </a:rPr>
              <a:t>アム</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520FD84C-9EA4-E65C-FF6A-047470295660}"/>
              </a:ext>
            </a:extLst>
          </p:cNvPr>
          <p:cNvSpPr/>
          <p:nvPr/>
        </p:nvSpPr>
        <p:spPr>
          <a:xfrm>
            <a:off x="7248354" y="2363737"/>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目標向上額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111" name="正方形/長方形 110">
            <a:extLst>
              <a:ext uri="{FF2B5EF4-FFF2-40B4-BE49-F238E27FC236}">
                <a16:creationId xmlns:a16="http://schemas.microsoft.com/office/drawing/2014/main" id="{0776310D-4407-A5C0-AE64-09EC52D0624B}"/>
              </a:ext>
            </a:extLst>
          </p:cNvPr>
          <p:cNvSpPr/>
          <p:nvPr/>
        </p:nvSpPr>
        <p:spPr>
          <a:xfrm>
            <a:off x="8553285" y="3084415"/>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D39A66F3-68D6-3CE7-33C4-9AD52526F91C}"/>
              </a:ext>
            </a:extLst>
          </p:cNvPr>
          <p:cNvSpPr/>
          <p:nvPr/>
        </p:nvSpPr>
        <p:spPr>
          <a:xfrm>
            <a:off x="6688410" y="3084415"/>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その他</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13" name="正方形/長方形 112">
            <a:extLst>
              <a:ext uri="{FF2B5EF4-FFF2-40B4-BE49-F238E27FC236}">
                <a16:creationId xmlns:a16="http://schemas.microsoft.com/office/drawing/2014/main" id="{9F4F298E-5825-2064-01F6-114E39B5A2E4}"/>
              </a:ext>
            </a:extLst>
          </p:cNvPr>
          <p:cNvSpPr/>
          <p:nvPr/>
        </p:nvSpPr>
        <p:spPr>
          <a:xfrm>
            <a:off x="7248354" y="3084415"/>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目標向上額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cxnSp>
        <p:nvCxnSpPr>
          <p:cNvPr id="8" name="直線コネクタ 7">
            <a:extLst>
              <a:ext uri="{FF2B5EF4-FFF2-40B4-BE49-F238E27FC236}">
                <a16:creationId xmlns:a16="http://schemas.microsoft.com/office/drawing/2014/main" id="{66251CBF-B0B7-C4B5-4CFB-29EDBFB536A0}"/>
              </a:ext>
            </a:extLst>
          </p:cNvPr>
          <p:cNvCxnSpPr>
            <a:cxnSpLocks/>
            <a:stCxn id="63" idx="1"/>
            <a:endCxn id="63" idx="3"/>
          </p:cNvCxnSpPr>
          <p:nvPr/>
        </p:nvCxnSpPr>
        <p:spPr>
          <a:xfrm>
            <a:off x="2341842" y="3597337"/>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id="{3DCB5641-7123-6162-98A3-A0267E662A0C}"/>
              </a:ext>
            </a:extLst>
          </p:cNvPr>
          <p:cNvCxnSpPr/>
          <p:nvPr/>
        </p:nvCxnSpPr>
        <p:spPr>
          <a:xfrm>
            <a:off x="5121114" y="4272057"/>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31" name="正方形/長方形 30">
            <a:extLst>
              <a:ext uri="{FF2B5EF4-FFF2-40B4-BE49-F238E27FC236}">
                <a16:creationId xmlns:a16="http://schemas.microsoft.com/office/drawing/2014/main" id="{51BF216C-B287-A301-3E9E-8CB9F83E635F}"/>
              </a:ext>
            </a:extLst>
          </p:cNvPr>
          <p:cNvSpPr/>
          <p:nvPr/>
        </p:nvSpPr>
        <p:spPr bwMode="gray">
          <a:xfrm>
            <a:off x="1419650" y="3970606"/>
            <a:ext cx="769321" cy="548706"/>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050">
                <a:solidFill>
                  <a:srgbClr val="00B0F0"/>
                </a:solidFill>
                <a:latin typeface="Meiryo UI" panose="020B0604030504040204" pitchFamily="50" charset="-128"/>
                <a:ea typeface="Meiryo UI" panose="020B0604030504040204" pitchFamily="50" charset="-128"/>
              </a:rPr>
              <a:t>ETS</a:t>
            </a:r>
            <a:r>
              <a:rPr kumimoji="0" lang="ja-JP" altLang="en-US" sz="1050">
                <a:solidFill>
                  <a:srgbClr val="00B0F0"/>
                </a:solidFill>
                <a:latin typeface="Meiryo UI" panose="020B0604030504040204" pitchFamily="50" charset="-128"/>
                <a:ea typeface="Meiryo UI" panose="020B0604030504040204" pitchFamily="50" charset="-128"/>
              </a:rPr>
              <a:t>回避額</a:t>
            </a:r>
            <a:endParaRPr kumimoji="0" lang="en-US" altLang="ja-JP" sz="1050">
              <a:solidFill>
                <a:srgbClr val="00B0F0"/>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ADE33560-FD0C-E173-FB9C-8CD79AAD045A}"/>
              </a:ext>
            </a:extLst>
          </p:cNvPr>
          <p:cNvSpPr/>
          <p:nvPr/>
        </p:nvSpPr>
        <p:spPr bwMode="gray">
          <a:xfrm>
            <a:off x="3245101" y="2650988"/>
            <a:ext cx="480150" cy="443958"/>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固定費</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削減</a:t>
            </a:r>
          </a:p>
        </p:txBody>
      </p:sp>
      <p:sp>
        <p:nvSpPr>
          <p:cNvPr id="36" name="正方形/長方形 35">
            <a:extLst>
              <a:ext uri="{FF2B5EF4-FFF2-40B4-BE49-F238E27FC236}">
                <a16:creationId xmlns:a16="http://schemas.microsoft.com/office/drawing/2014/main" id="{49865053-4BD5-D15C-16F8-C653907AE772}"/>
              </a:ext>
            </a:extLst>
          </p:cNvPr>
          <p:cNvSpPr/>
          <p:nvPr/>
        </p:nvSpPr>
        <p:spPr bwMode="gray">
          <a:xfrm>
            <a:off x="3802897" y="3083824"/>
            <a:ext cx="455561" cy="37088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変動費</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削減</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sp>
        <p:nvSpPr>
          <p:cNvPr id="47" name="テキスト ボックス 46">
            <a:extLst>
              <a:ext uri="{FF2B5EF4-FFF2-40B4-BE49-F238E27FC236}">
                <a16:creationId xmlns:a16="http://schemas.microsoft.com/office/drawing/2014/main" id="{FC40B7B5-1D4F-4586-2CA1-905215CED7B8}"/>
              </a:ext>
            </a:extLst>
          </p:cNvPr>
          <p:cNvSpPr txBox="1"/>
          <p:nvPr/>
        </p:nvSpPr>
        <p:spPr>
          <a:xfrm>
            <a:off x="999865" y="6478571"/>
            <a:ext cx="1489510" cy="276999"/>
          </a:xfrm>
          <a:prstGeom prst="rect">
            <a:avLst/>
          </a:prstGeom>
          <a:noFill/>
        </p:spPr>
        <p:txBody>
          <a:bodyPr wrap="none" rtlCol="0">
            <a:spAutoFit/>
          </a:bodyPr>
          <a:lstStyle/>
          <a:p>
            <a:r>
              <a:rPr lang="en-US" altLang="ja-JP" sz="1200">
                <a:latin typeface="Meiryo UI" panose="020B0604030504040204" pitchFamily="50" charset="-128"/>
                <a:ea typeface="Meiryo UI" panose="020B0604030504040204" pitchFamily="50" charset="-128"/>
              </a:rPr>
              <a:t>※</a:t>
            </a:r>
            <a:r>
              <a:rPr lang="ja-JP" altLang="en-US" sz="1200">
                <a:latin typeface="Meiryo UI" panose="020B0604030504040204" pitchFamily="50" charset="-128"/>
                <a:ea typeface="Meiryo UI" panose="020B0604030504040204" pitchFamily="50" charset="-128"/>
              </a:rPr>
              <a:t>①と②は同一年度</a:t>
            </a:r>
            <a:endParaRPr kumimoji="1" lang="ja-JP" altLang="en-US" sz="1200">
              <a:latin typeface="Meiryo UI" panose="020B0604030504040204" pitchFamily="50" charset="-128"/>
              <a:ea typeface="Meiryo UI" panose="020B0604030504040204" pitchFamily="50" charset="-128"/>
            </a:endParaRPr>
          </a:p>
        </p:txBody>
      </p:sp>
      <p:cxnSp>
        <p:nvCxnSpPr>
          <p:cNvPr id="49" name="直線コネクタ 48">
            <a:extLst>
              <a:ext uri="{FF2B5EF4-FFF2-40B4-BE49-F238E27FC236}">
                <a16:creationId xmlns:a16="http://schemas.microsoft.com/office/drawing/2014/main" id="{07A87FC5-6EA8-9558-502D-0FE19E891FE6}"/>
              </a:ext>
            </a:extLst>
          </p:cNvPr>
          <p:cNvCxnSpPr>
            <a:cxnSpLocks/>
          </p:cNvCxnSpPr>
          <p:nvPr/>
        </p:nvCxnSpPr>
        <p:spPr>
          <a:xfrm>
            <a:off x="2018346" y="4519312"/>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0" name="直線コネクタ 49">
            <a:extLst>
              <a:ext uri="{FF2B5EF4-FFF2-40B4-BE49-F238E27FC236}">
                <a16:creationId xmlns:a16="http://schemas.microsoft.com/office/drawing/2014/main" id="{1E2EFAB4-F8F5-C511-88B1-3B7DB0A9362A}"/>
              </a:ext>
            </a:extLst>
          </p:cNvPr>
          <p:cNvCxnSpPr>
            <a:cxnSpLocks/>
          </p:cNvCxnSpPr>
          <p:nvPr/>
        </p:nvCxnSpPr>
        <p:spPr>
          <a:xfrm>
            <a:off x="1058705" y="3994951"/>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6BBD357D-1168-0B85-E3A1-D1FB42EECC5B}"/>
              </a:ext>
            </a:extLst>
          </p:cNvPr>
          <p:cNvCxnSpPr>
            <a:cxnSpLocks/>
          </p:cNvCxnSpPr>
          <p:nvPr/>
        </p:nvCxnSpPr>
        <p:spPr>
          <a:xfrm>
            <a:off x="2880837" y="2675359"/>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127DA679-61DA-D5A5-9E61-0AB5FCA7E439}"/>
              </a:ext>
            </a:extLst>
          </p:cNvPr>
          <p:cNvCxnSpPr>
            <a:cxnSpLocks/>
          </p:cNvCxnSpPr>
          <p:nvPr/>
        </p:nvCxnSpPr>
        <p:spPr>
          <a:xfrm>
            <a:off x="4497860" y="4806214"/>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423A57AD-C39B-39C9-8D09-081172A86E2E}"/>
              </a:ext>
            </a:extLst>
          </p:cNvPr>
          <p:cNvSpPr/>
          <p:nvPr/>
        </p:nvSpPr>
        <p:spPr bwMode="gray">
          <a:xfrm>
            <a:off x="4338991" y="3456135"/>
            <a:ext cx="455561" cy="37088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200">
                <a:latin typeface="Meiryo UI" panose="020B0604030504040204" pitchFamily="50" charset="-128"/>
                <a:ea typeface="Meiryo UI" panose="020B0604030504040204" pitchFamily="50" charset="-128"/>
              </a:rPr>
              <a:t>ETS</a:t>
            </a: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回避額</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sp>
        <p:nvSpPr>
          <p:cNvPr id="54" name="テキスト ボックス 53">
            <a:extLst>
              <a:ext uri="{FF2B5EF4-FFF2-40B4-BE49-F238E27FC236}">
                <a16:creationId xmlns:a16="http://schemas.microsoft.com/office/drawing/2014/main" id="{4CDD72E0-C386-D602-2092-F03AF752DEA3}"/>
              </a:ext>
            </a:extLst>
          </p:cNvPr>
          <p:cNvSpPr txBox="1"/>
          <p:nvPr/>
        </p:nvSpPr>
        <p:spPr>
          <a:xfrm>
            <a:off x="1626216" y="3620825"/>
            <a:ext cx="356188" cy="369332"/>
          </a:xfrm>
          <a:prstGeom prst="rect">
            <a:avLst/>
          </a:prstGeom>
          <a:noFill/>
        </p:spPr>
        <p:txBody>
          <a:bodyPr wrap="none" rtlCol="0">
            <a:spAutoFit/>
          </a:bodyPr>
          <a:lstStyle/>
          <a:p>
            <a:r>
              <a:rPr kumimoji="1" lang="en-US" altLang="ja-JP" b="1">
                <a:latin typeface="Meiryo UI" panose="020B0604030504040204" pitchFamily="50" charset="-128"/>
                <a:ea typeface="Meiryo UI" panose="020B0604030504040204" pitchFamily="50" charset="-128"/>
              </a:rPr>
              <a:t>A</a:t>
            </a:r>
            <a:endParaRPr kumimoji="1" lang="ja-JP" altLang="en-US" b="1">
              <a:latin typeface="Meiryo UI" panose="020B0604030504040204" pitchFamily="50" charset="-128"/>
              <a:ea typeface="Meiryo UI" panose="020B0604030504040204" pitchFamily="50" charset="-128"/>
            </a:endParaRPr>
          </a:p>
        </p:txBody>
      </p:sp>
      <p:sp>
        <p:nvSpPr>
          <p:cNvPr id="55" name="テキスト ボックス 54">
            <a:extLst>
              <a:ext uri="{FF2B5EF4-FFF2-40B4-BE49-F238E27FC236}">
                <a16:creationId xmlns:a16="http://schemas.microsoft.com/office/drawing/2014/main" id="{82C2BCB9-3B44-0A6D-60E5-F069BF087EFE}"/>
              </a:ext>
            </a:extLst>
          </p:cNvPr>
          <p:cNvSpPr txBox="1"/>
          <p:nvPr/>
        </p:nvSpPr>
        <p:spPr>
          <a:xfrm>
            <a:off x="3308685" y="2317767"/>
            <a:ext cx="352982" cy="369332"/>
          </a:xfrm>
          <a:prstGeom prst="rect">
            <a:avLst/>
          </a:prstGeom>
          <a:noFill/>
        </p:spPr>
        <p:txBody>
          <a:bodyPr wrap="none" rtlCol="0">
            <a:spAutoFit/>
          </a:bodyPr>
          <a:lstStyle/>
          <a:p>
            <a:r>
              <a:rPr kumimoji="1" lang="en-US" altLang="ja-JP" b="1">
                <a:latin typeface="Meiryo UI" panose="020B0604030504040204" pitchFamily="50" charset="-128"/>
                <a:ea typeface="Meiryo UI" panose="020B0604030504040204" pitchFamily="50" charset="-128"/>
              </a:rPr>
              <a:t>B</a:t>
            </a:r>
            <a:endParaRPr kumimoji="1" lang="ja-JP" altLang="en-US" b="1">
              <a:latin typeface="Meiryo UI" panose="020B0604030504040204" pitchFamily="50" charset="-128"/>
              <a:ea typeface="Meiryo UI" panose="020B0604030504040204" pitchFamily="50" charset="-128"/>
            </a:endParaRPr>
          </a:p>
        </p:txBody>
      </p:sp>
      <p:sp>
        <p:nvSpPr>
          <p:cNvPr id="84" name="テキスト ボックス 83">
            <a:extLst>
              <a:ext uri="{FF2B5EF4-FFF2-40B4-BE49-F238E27FC236}">
                <a16:creationId xmlns:a16="http://schemas.microsoft.com/office/drawing/2014/main" id="{80220D4C-69CB-51C5-D1D1-AA6FE83D5C4D}"/>
              </a:ext>
            </a:extLst>
          </p:cNvPr>
          <p:cNvSpPr txBox="1"/>
          <p:nvPr/>
        </p:nvSpPr>
        <p:spPr>
          <a:xfrm>
            <a:off x="3855789" y="2776283"/>
            <a:ext cx="349776" cy="369332"/>
          </a:xfrm>
          <a:prstGeom prst="rect">
            <a:avLst/>
          </a:prstGeom>
          <a:noFill/>
        </p:spPr>
        <p:txBody>
          <a:bodyPr wrap="none" rtlCol="0">
            <a:spAutoFit/>
          </a:bodyPr>
          <a:lstStyle/>
          <a:p>
            <a:r>
              <a:rPr kumimoji="1" lang="en-US" altLang="ja-JP" b="1">
                <a:latin typeface="Meiryo UI" panose="020B0604030504040204" pitchFamily="50" charset="-128"/>
                <a:ea typeface="Meiryo UI" panose="020B0604030504040204" pitchFamily="50" charset="-128"/>
              </a:rPr>
              <a:t>C</a:t>
            </a:r>
            <a:endParaRPr kumimoji="1" lang="ja-JP" altLang="en-US" b="1">
              <a:latin typeface="Meiryo UI" panose="020B0604030504040204" pitchFamily="50" charset="-128"/>
              <a:ea typeface="Meiryo UI" panose="020B0604030504040204" pitchFamily="50" charset="-128"/>
            </a:endParaRPr>
          </a:p>
        </p:txBody>
      </p:sp>
      <p:sp>
        <p:nvSpPr>
          <p:cNvPr id="86" name="テキスト ボックス 85">
            <a:extLst>
              <a:ext uri="{FF2B5EF4-FFF2-40B4-BE49-F238E27FC236}">
                <a16:creationId xmlns:a16="http://schemas.microsoft.com/office/drawing/2014/main" id="{2CA8ACB6-D712-B5C5-7AA3-6FA48D831481}"/>
              </a:ext>
            </a:extLst>
          </p:cNvPr>
          <p:cNvSpPr txBox="1"/>
          <p:nvPr/>
        </p:nvSpPr>
        <p:spPr>
          <a:xfrm>
            <a:off x="4383067" y="3091022"/>
            <a:ext cx="367408" cy="369332"/>
          </a:xfrm>
          <a:prstGeom prst="rect">
            <a:avLst/>
          </a:prstGeom>
          <a:noFill/>
        </p:spPr>
        <p:txBody>
          <a:bodyPr wrap="none" rtlCol="0">
            <a:spAutoFit/>
          </a:bodyPr>
          <a:lstStyle/>
          <a:p>
            <a:r>
              <a:rPr kumimoji="1" lang="en-US" altLang="ja-JP" b="1">
                <a:latin typeface="Meiryo UI" panose="020B0604030504040204" pitchFamily="50" charset="-128"/>
                <a:ea typeface="Meiryo UI" panose="020B0604030504040204" pitchFamily="50" charset="-128"/>
              </a:rPr>
              <a:t>D</a:t>
            </a:r>
            <a:endParaRPr kumimoji="1" lang="ja-JP" altLang="en-US" b="1">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EB739EDB-3644-9F5F-26B1-8BDDD5B549E9}"/>
              </a:ext>
            </a:extLst>
          </p:cNvPr>
          <p:cNvSpPr/>
          <p:nvPr/>
        </p:nvSpPr>
        <p:spPr>
          <a:xfrm>
            <a:off x="8553285" y="3805093"/>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3FC257F4-8B32-42EF-9170-E59E82045A5B}"/>
              </a:ext>
            </a:extLst>
          </p:cNvPr>
          <p:cNvSpPr/>
          <p:nvPr/>
        </p:nvSpPr>
        <p:spPr>
          <a:xfrm>
            <a:off x="6688410" y="3805093"/>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en-US" altLang="ja-JP" sz="1050">
                <a:solidFill>
                  <a:schemeClr val="tx1"/>
                </a:solidFill>
                <a:latin typeface="Meiryo UI" panose="020B0604030504040204" pitchFamily="50" charset="-128"/>
                <a:ea typeface="Meiryo UI" panose="020B0604030504040204" pitchFamily="50" charset="-128"/>
              </a:rPr>
              <a:t>ETS</a:t>
            </a:r>
          </a:p>
          <a:p>
            <a:pPr algn="ctr"/>
            <a:r>
              <a:rPr lang="ja-JP" altLang="en-US" sz="1050">
                <a:solidFill>
                  <a:schemeClr val="tx1"/>
                </a:solidFill>
                <a:latin typeface="Meiryo UI" panose="020B0604030504040204" pitchFamily="50" charset="-128"/>
                <a:ea typeface="Meiryo UI" panose="020B0604030504040204" pitchFamily="50" charset="-128"/>
              </a:rPr>
              <a:t>回避額</a:t>
            </a:r>
            <a:r>
              <a:rPr lang="en-US" altLang="ja-JP" sz="1050">
                <a:solidFill>
                  <a:schemeClr val="tx1"/>
                </a:solidFill>
                <a:latin typeface="Meiryo UI" panose="020B0604030504040204" pitchFamily="50" charset="-128"/>
                <a:ea typeface="Meiryo UI" panose="020B0604030504040204" pitchFamily="50" charset="-128"/>
              </a:rPr>
              <a:t>A</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B41A9731-7FE7-2D19-DB4A-302E2EFADF1A}"/>
              </a:ext>
            </a:extLst>
          </p:cNvPr>
          <p:cNvSpPr/>
          <p:nvPr/>
        </p:nvSpPr>
        <p:spPr>
          <a:xfrm>
            <a:off x="7248354" y="3805093"/>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目標削減額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98" name="正方形/長方形 97">
            <a:extLst>
              <a:ext uri="{FF2B5EF4-FFF2-40B4-BE49-F238E27FC236}">
                <a16:creationId xmlns:a16="http://schemas.microsoft.com/office/drawing/2014/main" id="{2A8A7AC1-C317-C719-CA1F-913012B1093B}"/>
              </a:ext>
            </a:extLst>
          </p:cNvPr>
          <p:cNvSpPr/>
          <p:nvPr/>
        </p:nvSpPr>
        <p:spPr>
          <a:xfrm>
            <a:off x="8553285" y="5967126"/>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4C075685-DF4D-2533-DEE4-65C1BF434B76}"/>
              </a:ext>
            </a:extLst>
          </p:cNvPr>
          <p:cNvSpPr/>
          <p:nvPr/>
        </p:nvSpPr>
        <p:spPr>
          <a:xfrm>
            <a:off x="6688410" y="5967126"/>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1"/>
                </a:solidFill>
                <a:latin typeface="Meiryo UI" panose="020B0604030504040204" pitchFamily="50" charset="-128"/>
                <a:ea typeface="Meiryo UI" panose="020B0604030504040204" pitchFamily="50" charset="-128"/>
              </a:rPr>
              <a:t>ETS</a:t>
            </a:r>
          </a:p>
          <a:p>
            <a:pPr algn="ctr"/>
            <a:r>
              <a:rPr kumimoji="1" lang="ja-JP" altLang="en-US" sz="1050">
                <a:solidFill>
                  <a:schemeClr val="tx1"/>
                </a:solidFill>
                <a:latin typeface="Meiryo UI" panose="020B0604030504040204" pitchFamily="50" charset="-128"/>
                <a:ea typeface="Meiryo UI" panose="020B0604030504040204" pitchFamily="50" charset="-128"/>
              </a:rPr>
              <a:t>回避額</a:t>
            </a:r>
            <a:r>
              <a:rPr kumimoji="1" lang="en-US" altLang="ja-JP" sz="1050">
                <a:solidFill>
                  <a:schemeClr val="tx1"/>
                </a:solidFill>
                <a:latin typeface="Meiryo UI" panose="020B0604030504040204" pitchFamily="50" charset="-128"/>
                <a:ea typeface="Meiryo UI" panose="020B0604030504040204" pitchFamily="50" charset="-128"/>
              </a:rPr>
              <a:t>D</a:t>
            </a:r>
          </a:p>
        </p:txBody>
      </p:sp>
      <p:sp>
        <p:nvSpPr>
          <p:cNvPr id="101" name="正方形/長方形 100">
            <a:extLst>
              <a:ext uri="{FF2B5EF4-FFF2-40B4-BE49-F238E27FC236}">
                <a16:creationId xmlns:a16="http://schemas.microsoft.com/office/drawing/2014/main" id="{85139CA9-D5B0-9D6B-01E7-23D29AE3602A}"/>
              </a:ext>
            </a:extLst>
          </p:cNvPr>
          <p:cNvSpPr/>
          <p:nvPr/>
        </p:nvSpPr>
        <p:spPr>
          <a:xfrm>
            <a:off x="7248354" y="5967126"/>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目標削減額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7BBFCC07-8F15-E01C-036F-7EFF7BAF09AF}"/>
              </a:ext>
            </a:extLst>
          </p:cNvPr>
          <p:cNvSpPr/>
          <p:nvPr/>
        </p:nvSpPr>
        <p:spPr>
          <a:xfrm>
            <a:off x="1525984" y="1344604"/>
            <a:ext cx="8926688" cy="52293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GX</a:t>
            </a:r>
            <a:r>
              <a:rPr lang="ja-JP" altLang="en-US" sz="1400">
                <a:solidFill>
                  <a:srgbClr val="FF0000"/>
                </a:solidFill>
                <a:latin typeface="Meiryo UI" panose="020B0604030504040204" pitchFamily="50" charset="-128"/>
                <a:ea typeface="Meiryo UI" panose="020B0604030504040204" pitchFamily="50" charset="-128"/>
              </a:rPr>
              <a:t>製品単価・コスト構造のイメージ</a:t>
            </a:r>
            <a:endParaRPr lang="en-US" altLang="ja-JP" sz="1400">
              <a:solidFill>
                <a:srgbClr val="FF0000"/>
              </a:solidFill>
              <a:latin typeface="Meiryo UI" panose="020B0604030504040204" pitchFamily="50" charset="-128"/>
              <a:ea typeface="Meiryo UI" panose="020B0604030504040204" pitchFamily="50" charset="-128"/>
            </a:endParaRPr>
          </a:p>
          <a:p>
            <a:r>
              <a:rPr lang="ja-JP" altLang="en-US" sz="1400">
                <a:solidFill>
                  <a:srgbClr val="FF0000"/>
                </a:solidFill>
                <a:latin typeface="Meiryo UI" panose="020B0604030504040204" pitchFamily="50" charset="-128"/>
                <a:ea typeface="Meiryo UI" panose="020B0604030504040204" pitchFamily="50" charset="-128"/>
              </a:rPr>
              <a:t>　　→以下に注意すること。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ETS</a:t>
            </a:r>
            <a:r>
              <a:rPr lang="ja-JP" altLang="en-US" sz="1400">
                <a:solidFill>
                  <a:srgbClr val="FF0000"/>
                </a:solidFill>
                <a:latin typeface="Meiryo UI" panose="020B0604030504040204" pitchFamily="50" charset="-128"/>
                <a:ea typeface="Meiryo UI" panose="020B0604030504040204" pitchFamily="50" charset="-128"/>
              </a:rPr>
              <a:t>回避額：</a:t>
            </a:r>
            <a:endParaRPr lang="en-US" altLang="ja-JP" sz="140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（図の</a:t>
            </a:r>
            <a:r>
              <a:rPr lang="en-US" altLang="ja-JP" sz="1400">
                <a:solidFill>
                  <a:srgbClr val="FF0000"/>
                </a:solidFill>
                <a:latin typeface="Meiryo UI" panose="020B0604030504040204" pitchFamily="50" charset="-128"/>
                <a:ea typeface="Meiryo UI" panose="020B0604030504040204" pitchFamily="50" charset="-128"/>
              </a:rPr>
              <a:t>A</a:t>
            </a:r>
            <a:r>
              <a:rPr lang="ja-JP" altLang="en-US" sz="1400">
                <a:solidFill>
                  <a:srgbClr val="FF0000"/>
                </a:solidFill>
                <a:latin typeface="Meiryo UI" panose="020B0604030504040204" pitchFamily="50" charset="-128"/>
                <a:ea typeface="Meiryo UI" panose="020B0604030504040204" pitchFamily="50" charset="-128"/>
              </a:rPr>
              <a:t>）グリーン化したことによる</a:t>
            </a:r>
            <a:r>
              <a:rPr lang="en-US" altLang="ja-JP" sz="1400">
                <a:solidFill>
                  <a:srgbClr val="FF0000"/>
                </a:solidFill>
                <a:latin typeface="Meiryo UI" panose="020B0604030504040204" pitchFamily="50" charset="-128"/>
                <a:ea typeface="Meiryo UI" panose="020B0604030504040204" pitchFamily="50" charset="-128"/>
              </a:rPr>
              <a:t>CO2</a:t>
            </a:r>
            <a:r>
              <a:rPr lang="ja-JP" altLang="en-US" sz="1400">
                <a:solidFill>
                  <a:srgbClr val="FF0000"/>
                </a:solidFill>
                <a:latin typeface="Meiryo UI" panose="020B0604030504040204" pitchFamily="50" charset="-128"/>
                <a:ea typeface="Meiryo UI" panose="020B0604030504040204" pitchFamily="50" charset="-128"/>
              </a:rPr>
              <a:t>排出削減量</a:t>
            </a: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炭素価格（</a:t>
            </a:r>
            <a:r>
              <a:rPr lang="en-US" altLang="ja-JP" sz="1400">
                <a:solidFill>
                  <a:srgbClr val="FF0000"/>
                </a:solidFill>
                <a:latin typeface="Meiryo UI" panose="020B0604030504040204" pitchFamily="50" charset="-128"/>
                <a:ea typeface="Meiryo UI" panose="020B0604030504040204" pitchFamily="50" charset="-128"/>
              </a:rPr>
              <a:t>20xx</a:t>
            </a:r>
            <a:r>
              <a:rPr lang="ja-JP" altLang="en-US" sz="1400">
                <a:solidFill>
                  <a:srgbClr val="FF0000"/>
                </a:solidFill>
                <a:latin typeface="Meiryo UI" panose="020B0604030504040204" pitchFamily="50" charset="-128"/>
                <a:ea typeface="Meiryo UI" panose="020B0604030504040204" pitchFamily="50" charset="-128"/>
              </a:rPr>
              <a:t>年）で積算すること。</a:t>
            </a:r>
            <a:endParaRPr lang="en-US" altLang="ja-JP" sz="140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kumimoji="0" lang="ja-JP" altLang="en-US" sz="1400">
                <a:solidFill>
                  <a:srgbClr val="FF0000"/>
                </a:solidFill>
                <a:latin typeface="Meiryo UI" panose="020B0604030504040204" pitchFamily="50" charset="-128"/>
                <a:ea typeface="Meiryo UI" panose="020B0604030504040204" pitchFamily="50" charset="-128"/>
              </a:rPr>
              <a:t>（図の</a:t>
            </a:r>
            <a:r>
              <a:rPr kumimoji="0" lang="en-US" altLang="ja-JP" sz="1400">
                <a:solidFill>
                  <a:srgbClr val="FF0000"/>
                </a:solidFill>
                <a:latin typeface="Meiryo UI" panose="020B0604030504040204" pitchFamily="50" charset="-128"/>
                <a:ea typeface="Meiryo UI" panose="020B0604030504040204" pitchFamily="50" charset="-128"/>
              </a:rPr>
              <a:t>D</a:t>
            </a:r>
            <a:r>
              <a:rPr kumimoji="0" lang="ja-JP" altLang="en-US"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グリーン化したことによる</a:t>
            </a:r>
            <a:r>
              <a:rPr lang="en-US" altLang="ja-JP" sz="1400">
                <a:solidFill>
                  <a:srgbClr val="FF0000"/>
                </a:solidFill>
                <a:latin typeface="Meiryo UI" panose="020B0604030504040204" pitchFamily="50" charset="-128"/>
                <a:ea typeface="Meiryo UI" panose="020B0604030504040204" pitchFamily="50" charset="-128"/>
              </a:rPr>
              <a:t>CO2</a:t>
            </a:r>
            <a:r>
              <a:rPr lang="ja-JP" altLang="en-US" sz="1400">
                <a:solidFill>
                  <a:srgbClr val="FF0000"/>
                </a:solidFill>
                <a:latin typeface="Meiryo UI" panose="020B0604030504040204" pitchFamily="50" charset="-128"/>
                <a:ea typeface="Meiryo UI" panose="020B0604030504040204" pitchFamily="50" charset="-128"/>
              </a:rPr>
              <a:t>排出削減量</a:t>
            </a:r>
            <a:r>
              <a:rPr lang="en-US" altLang="ja-JP" sz="1400">
                <a:solidFill>
                  <a:srgbClr val="FF0000"/>
                </a:solidFill>
                <a:latin typeface="Meiryo UI" panose="020B0604030504040204" pitchFamily="50" charset="-128"/>
                <a:ea typeface="Meiryo UI" panose="020B0604030504040204" pitchFamily="50" charset="-128"/>
              </a:rPr>
              <a:t>× </a:t>
            </a:r>
            <a:r>
              <a:rPr lang="ja-JP" altLang="en-US" sz="1400">
                <a:solidFill>
                  <a:srgbClr val="FF0000"/>
                </a:solidFill>
                <a:latin typeface="Meiryo UI" panose="020B0604030504040204" pitchFamily="50" charset="-128"/>
                <a:ea typeface="Meiryo UI" panose="020B0604030504040204" pitchFamily="50" charset="-128"/>
              </a:rPr>
              <a:t>炭素価格</a:t>
            </a:r>
            <a:r>
              <a:rPr lang="ja-JP" altLang="en-US" sz="1400" b="1" u="sng">
                <a:solidFill>
                  <a:srgbClr val="FF0000"/>
                </a:solidFill>
                <a:latin typeface="Meiryo UI" panose="020B0604030504040204" pitchFamily="50" charset="-128"/>
                <a:ea typeface="Meiryo UI" panose="020B0604030504040204" pitchFamily="50" charset="-128"/>
              </a:rPr>
              <a:t>差</a:t>
            </a:r>
            <a:r>
              <a:rPr lang="ja-JP" altLang="en-US" sz="1400">
                <a:solidFill>
                  <a:srgbClr val="FF0000"/>
                </a:solidFill>
                <a:latin typeface="Meiryo UI" panose="020B0604030504040204" pitchFamily="50" charset="-128"/>
                <a:ea typeface="Meiryo UI" panose="020B0604030504040204" pitchFamily="50" charset="-128"/>
              </a:rPr>
              <a:t>（</a:t>
            </a:r>
            <a:r>
              <a:rPr kumimoji="0" lang="ja-JP" altLang="en-US" sz="1400">
                <a:solidFill>
                  <a:srgbClr val="FF0000"/>
                </a:solidFill>
                <a:latin typeface="Meiryo UI" panose="020B0604030504040204" pitchFamily="50" charset="-128"/>
                <a:ea typeface="Meiryo UI" panose="020B0604030504040204" pitchFamily="50" charset="-128"/>
              </a:rPr>
              <a:t>②の</a:t>
            </a:r>
            <a:r>
              <a:rPr kumimoji="0" lang="en-US" altLang="ja-JP" sz="1400" u="sng">
                <a:solidFill>
                  <a:srgbClr val="FF0000"/>
                </a:solidFill>
                <a:latin typeface="Meiryo UI" panose="020B0604030504040204" pitchFamily="50" charset="-128"/>
                <a:ea typeface="Meiryo UI" panose="020B0604030504040204" pitchFamily="50" charset="-128"/>
              </a:rPr>
              <a:t>20xx</a:t>
            </a:r>
            <a:r>
              <a:rPr kumimoji="0" lang="ja-JP" altLang="en-US" sz="1400" u="sng">
                <a:solidFill>
                  <a:srgbClr val="FF0000"/>
                </a:solidFill>
                <a:latin typeface="Meiryo UI" panose="020B0604030504040204" pitchFamily="50" charset="-128"/>
                <a:ea typeface="Meiryo UI" panose="020B0604030504040204" pitchFamily="50" charset="-128"/>
              </a:rPr>
              <a:t>年から</a:t>
            </a:r>
            <a:r>
              <a:rPr kumimoji="0" lang="ja-JP" altLang="en-US" sz="1400">
                <a:solidFill>
                  <a:srgbClr val="FF0000"/>
                </a:solidFill>
                <a:latin typeface="Meiryo UI" panose="020B0604030504040204" pitchFamily="50" charset="-128"/>
                <a:ea typeface="Meiryo UI" panose="020B0604030504040204" pitchFamily="50" charset="-128"/>
              </a:rPr>
              <a:t>、③の</a:t>
            </a:r>
            <a:r>
              <a:rPr kumimoji="0" lang="en-US" altLang="ja-JP" sz="1400" u="sng">
                <a:solidFill>
                  <a:srgbClr val="FF0000"/>
                </a:solidFill>
                <a:latin typeface="Meiryo UI" panose="020B0604030504040204" pitchFamily="50" charset="-128"/>
                <a:ea typeface="Meiryo UI" panose="020B0604030504040204" pitchFamily="50" charset="-128"/>
              </a:rPr>
              <a:t>20</a:t>
            </a:r>
            <a:r>
              <a:rPr kumimoji="0" lang="ja-JP" altLang="en-US" sz="1400" u="sng">
                <a:solidFill>
                  <a:srgbClr val="FF0000"/>
                </a:solidFill>
                <a:latin typeface="Meiryo UI" panose="020B0604030504040204" pitchFamily="50" charset="-128"/>
                <a:ea typeface="Meiryo UI" panose="020B0604030504040204" pitchFamily="50" charset="-128"/>
              </a:rPr>
              <a:t>▲▲年にかけて</a:t>
            </a:r>
            <a:r>
              <a:rPr kumimoji="0" lang="ja-JP" altLang="en-US" sz="1400">
                <a:solidFill>
                  <a:srgbClr val="FF0000"/>
                </a:solidFill>
                <a:latin typeface="Meiryo UI" panose="020B0604030504040204" pitchFamily="50" charset="-128"/>
                <a:ea typeface="Meiryo UI" panose="020B0604030504040204" pitchFamily="50" charset="-128"/>
              </a:rPr>
              <a:t>増減すると予想した炭素価格差）で積算すること。</a:t>
            </a:r>
            <a:endParaRPr kumimoji="0" lang="en-US" altLang="ja-JP" sz="140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上記の計算に用いた</a:t>
            </a:r>
            <a:r>
              <a:rPr lang="en-US" altLang="ja-JP" sz="1400">
                <a:solidFill>
                  <a:srgbClr val="FF0000"/>
                </a:solidFill>
                <a:latin typeface="Meiryo UI" panose="020B0604030504040204" pitchFamily="50" charset="-128"/>
                <a:ea typeface="Meiryo UI" panose="020B0604030504040204" pitchFamily="50" charset="-128"/>
              </a:rPr>
              <a:t>CO2</a:t>
            </a:r>
            <a:r>
              <a:rPr lang="ja-JP" altLang="en-US" sz="1400">
                <a:solidFill>
                  <a:srgbClr val="FF0000"/>
                </a:solidFill>
                <a:latin typeface="Meiryo UI" panose="020B0604030504040204" pitchFamily="50" charset="-128"/>
                <a:ea typeface="Meiryo UI" panose="020B0604030504040204" pitchFamily="50" charset="-128"/>
              </a:rPr>
              <a:t>排出削減量、炭素価格、炭素価格差について、その値も示すこと（別紙として構わない）</a:t>
            </a:r>
            <a:endParaRPr kumimoji="0"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a:solidFill>
                  <a:srgbClr val="FF0000"/>
                </a:solidFill>
                <a:latin typeface="Meiryo UI" panose="020B0604030504040204" pitchFamily="50" charset="-128"/>
                <a:ea typeface="Meiryo UI" panose="020B0604030504040204" pitchFamily="50" charset="-128"/>
              </a:rPr>
              <a:t>固定費削減（図の</a:t>
            </a:r>
            <a:r>
              <a:rPr kumimoji="0" lang="en-US" altLang="ja-JP" sz="1400">
                <a:solidFill>
                  <a:srgbClr val="FF0000"/>
                </a:solidFill>
                <a:latin typeface="Meiryo UI" panose="020B0604030504040204" pitchFamily="50" charset="-128"/>
                <a:ea typeface="Meiryo UI" panose="020B0604030504040204" pitchFamily="50" charset="-128"/>
              </a:rPr>
              <a:t>B</a:t>
            </a:r>
            <a:r>
              <a:rPr kumimoji="0" lang="ja-JP" altLang="en-US" sz="1400">
                <a:solidFill>
                  <a:srgbClr val="FF0000"/>
                </a:solidFill>
                <a:latin typeface="Meiryo UI" panose="020B0604030504040204" pitchFamily="50" charset="-128"/>
                <a:ea typeface="Meiryo UI" panose="020B0604030504040204" pitchFamily="50" charset="-128"/>
              </a:rPr>
              <a:t>）：グリーン化に資する部分とグリーン化以外の削減効果を合算して記載すること。変動費削減（図の</a:t>
            </a:r>
            <a:r>
              <a:rPr kumimoji="0" lang="en-US" altLang="ja-JP" sz="1400">
                <a:solidFill>
                  <a:srgbClr val="FF0000"/>
                </a:solidFill>
                <a:latin typeface="Meiryo UI" panose="020B0604030504040204" pitchFamily="50" charset="-128"/>
                <a:ea typeface="Meiryo UI" panose="020B0604030504040204" pitchFamily="50" charset="-128"/>
              </a:rPr>
              <a:t>C</a:t>
            </a:r>
            <a:r>
              <a:rPr kumimoji="0" lang="ja-JP" altLang="en-US" sz="1400">
                <a:solidFill>
                  <a:srgbClr val="FF0000"/>
                </a:solidFill>
                <a:latin typeface="Meiryo UI" panose="020B0604030504040204" pitchFamily="50" charset="-128"/>
                <a:ea typeface="Meiryo UI" panose="020B0604030504040204" pitchFamily="50" charset="-128"/>
              </a:rPr>
              <a:t>）も同様の扱いとする。</a:t>
            </a:r>
            <a:endParaRPr kumimoji="0"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a:solidFill>
                  <a:srgbClr val="FF0000"/>
                </a:solidFill>
                <a:latin typeface="Meiryo UI" panose="020B0604030504040204" pitchFamily="50" charset="-128"/>
                <a:ea typeface="Meiryo UI" panose="020B0604030504040204" pitchFamily="50" charset="-128"/>
              </a:rPr>
              <a:t>その他：時間軸は、①と②が同一であり、③のみ①②より後の年度となる。</a:t>
            </a:r>
            <a:endParaRPr kumimoji="0"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GX</a:t>
            </a:r>
            <a:r>
              <a:rPr lang="ja-JP" altLang="en-US" sz="1400">
                <a:solidFill>
                  <a:srgbClr val="FF0000"/>
                </a:solidFill>
                <a:latin typeface="Meiryo UI" panose="020B0604030504040204" pitchFamily="50" charset="-128"/>
                <a:ea typeface="Meiryo UI" panose="020B0604030504040204" pitchFamily="50" charset="-128"/>
              </a:rPr>
              <a:t>製品の単価向上・コストダウンに向けた</a:t>
            </a:r>
            <a:r>
              <a:rPr lang="en-US" altLang="ja-JP" sz="1400">
                <a:solidFill>
                  <a:srgbClr val="FF0000"/>
                </a:solidFill>
                <a:latin typeface="Meiryo UI" panose="020B0604030504040204" pitchFamily="50" charset="-128"/>
                <a:ea typeface="Meiryo UI" panose="020B0604030504040204" pitchFamily="50" charset="-128"/>
              </a:rPr>
              <a:t>KPI</a:t>
            </a:r>
            <a:r>
              <a:rPr lang="ja-JP" altLang="en-US" sz="1400">
                <a:solidFill>
                  <a:srgbClr val="FF0000"/>
                </a:solidFill>
                <a:latin typeface="Meiryo UI" panose="020B0604030504040204" pitchFamily="50" charset="-128"/>
                <a:ea typeface="Meiryo UI" panose="020B0604030504040204" pitchFamily="50" charset="-128"/>
              </a:rPr>
              <a:t>・取組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→以下に注意すること。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単価向上：</a:t>
            </a:r>
            <a:r>
              <a:rPr kumimoji="0" lang="ja-JP" altLang="en-US" sz="1400">
                <a:solidFill>
                  <a:srgbClr val="FF0000"/>
                </a:solidFill>
                <a:latin typeface="Meiryo UI" panose="020B0604030504040204" pitchFamily="50" charset="-128"/>
                <a:ea typeface="Meiryo UI" panose="020B0604030504040204" pitchFamily="50" charset="-128"/>
              </a:rPr>
              <a:t>グリーンプレミアムとその他の価値訴求によるものを分けて記載すること。ただし、特に</a:t>
            </a:r>
            <a:r>
              <a:rPr kumimoji="0" lang="en-US" altLang="ja-JP" sz="1400">
                <a:solidFill>
                  <a:srgbClr val="FF0000"/>
                </a:solidFill>
                <a:latin typeface="Meiryo UI" panose="020B0604030504040204" pitchFamily="50" charset="-128"/>
                <a:ea typeface="Meiryo UI" panose="020B0604030504040204" pitchFamily="50" charset="-128"/>
              </a:rPr>
              <a:t>KPI</a:t>
            </a:r>
            <a:r>
              <a:rPr kumimoji="0" lang="ja-JP" altLang="en-US" sz="1400">
                <a:solidFill>
                  <a:srgbClr val="FF0000"/>
                </a:solidFill>
                <a:latin typeface="Meiryo UI" panose="020B0604030504040204" pitchFamily="50" charset="-128"/>
                <a:ea typeface="Meiryo UI" panose="020B0604030504040204" pitchFamily="50" charset="-128"/>
              </a:rPr>
              <a:t>について、グリーンプレミアムとその他価値による区分けが難しい場合には、一つにまとめて記載しても良い。</a:t>
            </a:r>
            <a:endParaRPr kumimoji="0"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a:solidFill>
                  <a:srgbClr val="FF0000"/>
                </a:solidFill>
                <a:latin typeface="Meiryo UI" panose="020B0604030504040204" pitchFamily="50" charset="-128"/>
                <a:ea typeface="Meiryo UI" panose="020B0604030504040204" pitchFamily="50" charset="-128"/>
              </a:rPr>
              <a:t>コストダウン：</a:t>
            </a:r>
            <a:r>
              <a:rPr kumimoji="0" lang="en-US" altLang="ja-JP" sz="1400">
                <a:solidFill>
                  <a:srgbClr val="FF0000"/>
                </a:solidFill>
                <a:latin typeface="Meiryo UI" panose="020B0604030504040204" pitchFamily="50" charset="-128"/>
                <a:ea typeface="Meiryo UI" panose="020B0604030504040204" pitchFamily="50" charset="-128"/>
              </a:rPr>
              <a:t>ETS</a:t>
            </a:r>
            <a:r>
              <a:rPr kumimoji="0" lang="ja-JP" altLang="en-US" sz="1400">
                <a:solidFill>
                  <a:srgbClr val="FF0000"/>
                </a:solidFill>
                <a:latin typeface="Meiryo UI" panose="020B0604030504040204" pitchFamily="50" charset="-128"/>
                <a:ea typeface="Meiryo UI" panose="020B0604030504040204" pitchFamily="50" charset="-128"/>
              </a:rPr>
              <a:t>回避額、固定費、変動費を分けて記載すること。</a:t>
            </a:r>
            <a:endParaRPr kumimoji="0"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kumimoji="0"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92A3D32E-AD5B-CCB2-A186-46DEBEB25FAF}"/>
              </a:ext>
            </a:extLst>
          </p:cNvPr>
          <p:cNvSpPr/>
          <p:nvPr/>
        </p:nvSpPr>
        <p:spPr bwMode="gray">
          <a:xfrm>
            <a:off x="-60046" y="5954021"/>
            <a:ext cx="1762291" cy="44669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①</a:t>
            </a:r>
            <a:r>
              <a:rPr kumimoji="0" lang="en-US" altLang="ja-JP" sz="1200">
                <a:latin typeface="Meiryo UI" panose="020B0604030504040204" pitchFamily="50" charset="-128"/>
                <a:ea typeface="Meiryo UI" panose="020B0604030504040204" pitchFamily="50" charset="-128"/>
              </a:rPr>
              <a:t>20xx</a:t>
            </a:r>
            <a:r>
              <a:rPr kumimoji="0" lang="ja-JP" altLang="en-US" sz="1200">
                <a:latin typeface="Meiryo UI" panose="020B0604030504040204" pitchFamily="50" charset="-128"/>
                <a:ea typeface="Meiryo UI" panose="020B0604030504040204" pitchFamily="50" charset="-128"/>
              </a:rPr>
              <a:t>年度</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（グリーン化しない場合）</a:t>
            </a:r>
          </a:p>
        </p:txBody>
      </p:sp>
    </p:spTree>
    <p:extLst>
      <p:ext uri="{BB962C8B-B14F-4D97-AF65-F5344CB8AC3E}">
        <p14:creationId xmlns:p14="http://schemas.microsoft.com/office/powerpoint/2010/main" val="30451626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62B9FA-688D-6010-3862-22B3696F6941}"/>
            </a:ext>
          </a:extLst>
        </p:cNvPr>
        <p:cNvGrpSpPr/>
        <p:nvPr/>
      </p:nvGrpSpPr>
      <p:grpSpPr>
        <a:xfrm>
          <a:off x="0" y="0"/>
          <a:ext cx="0" cy="0"/>
          <a:chOff x="0" y="0"/>
          <a:chExt cx="0" cy="0"/>
        </a:xfrm>
      </p:grpSpPr>
      <p:graphicFrame>
        <p:nvGraphicFramePr>
          <p:cNvPr id="21" name="think-cell data - do not delete" hidden="1">
            <a:extLst>
              <a:ext uri="{FF2B5EF4-FFF2-40B4-BE49-F238E27FC236}">
                <a16:creationId xmlns:a16="http://schemas.microsoft.com/office/drawing/2014/main" id="{1437FA40-766A-5751-022D-C6DE6B6579E5}"/>
              </a:ext>
            </a:extLst>
          </p:cNvPr>
          <p:cNvGraphicFramePr>
            <a:graphicFrameLocks noChangeAspect="1"/>
          </p:cNvGraphicFramePr>
          <p:nvPr>
            <p:custDataLst>
              <p:tags r:id="rId1"/>
            </p:custDataLst>
            <p:extLst>
              <p:ext uri="{D42A27DB-BD31-4B8C-83A1-F6EECF244321}">
                <p14:modId xmlns:p14="http://schemas.microsoft.com/office/powerpoint/2010/main" val="5602334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21" name="think-cell data - do not delete" hidden="1">
                        <a:extLst>
                          <a:ext uri="{FF2B5EF4-FFF2-40B4-BE49-F238E27FC236}">
                            <a16:creationId xmlns:a16="http://schemas.microsoft.com/office/drawing/2014/main" id="{1437FA40-766A-5751-022D-C6DE6B6579E5}"/>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2" name="think-cell data - do not delete" hidden="1">
            <a:extLst>
              <a:ext uri="{FF2B5EF4-FFF2-40B4-BE49-F238E27FC236}">
                <a16:creationId xmlns:a16="http://schemas.microsoft.com/office/drawing/2014/main" id="{F7719E80-697F-3684-8B76-DFA67EB6C2FD}"/>
              </a:ext>
            </a:extLst>
          </p:cNvPr>
          <p:cNvGraphicFramePr>
            <a:graphicFrameLocks noChangeAspect="1"/>
          </p:cNvGraphicFramePr>
          <p:nvPr>
            <p:custDataLst>
              <p:tags r:id="rId2"/>
            </p:custDataLst>
            <p:extLst>
              <p:ext uri="{D42A27DB-BD31-4B8C-83A1-F6EECF244321}">
                <p14:modId xmlns:p14="http://schemas.microsoft.com/office/powerpoint/2010/main" val="35555668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2" name="think-cell data - do not delete" hidden="1">
                        <a:extLst>
                          <a:ext uri="{FF2B5EF4-FFF2-40B4-BE49-F238E27FC236}">
                            <a16:creationId xmlns:a16="http://schemas.microsoft.com/office/drawing/2014/main" id="{F7719E80-697F-3684-8B76-DFA67EB6C2FD}"/>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5" name="テキスト ボックス 14">
            <a:extLst>
              <a:ext uri="{FF2B5EF4-FFF2-40B4-BE49-F238E27FC236}">
                <a16:creationId xmlns:a16="http://schemas.microsoft.com/office/drawing/2014/main" id="{4ABFD331-5118-8C00-9455-9B34650255A9}"/>
              </a:ext>
            </a:extLst>
          </p:cNvPr>
          <p:cNvSpPr txBox="1"/>
          <p:nvPr/>
        </p:nvSpPr>
        <p:spPr>
          <a:xfrm>
            <a:off x="777063" y="2902052"/>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使用原料</a:t>
            </a:r>
          </a:p>
        </p:txBody>
      </p:sp>
      <p:sp>
        <p:nvSpPr>
          <p:cNvPr id="16" name="テキスト ボックス 15">
            <a:extLst>
              <a:ext uri="{FF2B5EF4-FFF2-40B4-BE49-F238E27FC236}">
                <a16:creationId xmlns:a16="http://schemas.microsoft.com/office/drawing/2014/main" id="{F12FB20C-51CE-A53F-16E0-A41D1852F936}"/>
              </a:ext>
            </a:extLst>
          </p:cNvPr>
          <p:cNvSpPr txBox="1"/>
          <p:nvPr/>
        </p:nvSpPr>
        <p:spPr>
          <a:xfrm>
            <a:off x="778208" y="3752601"/>
            <a:ext cx="1152000" cy="127517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調達先</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交渉状況</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7701EDC5-4AAB-8798-AED3-9F23AE99B5A1}"/>
              </a:ext>
            </a:extLst>
          </p:cNvPr>
          <p:cNvSpPr/>
          <p:nvPr/>
        </p:nvSpPr>
        <p:spPr>
          <a:xfrm>
            <a:off x="2034155" y="2902052"/>
            <a:ext cx="9379637"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及び原料</a:t>
            </a:r>
            <a:r>
              <a:rPr kumimoji="1" lang="en-US" altLang="ja-JP" sz="1200">
                <a:solidFill>
                  <a:schemeClr val="tx1"/>
                </a:solidFill>
                <a:latin typeface="Meiryo UI" panose="020B0604030504040204" pitchFamily="50" charset="-128"/>
                <a:ea typeface="Meiryo UI" panose="020B0604030504040204" pitchFamily="50" charset="-128"/>
              </a:rPr>
              <a:t>B</a:t>
            </a:r>
          </a:p>
        </p:txBody>
      </p:sp>
      <p:sp>
        <p:nvSpPr>
          <p:cNvPr id="23" name="正方形/長方形 22">
            <a:extLst>
              <a:ext uri="{FF2B5EF4-FFF2-40B4-BE49-F238E27FC236}">
                <a16:creationId xmlns:a16="http://schemas.microsoft.com/office/drawing/2014/main" id="{1C910549-73EC-580F-8964-2AAE0490F70B}"/>
              </a:ext>
            </a:extLst>
          </p:cNvPr>
          <p:cNvSpPr/>
          <p:nvPr/>
        </p:nvSpPr>
        <p:spPr>
          <a:xfrm>
            <a:off x="2034155" y="3244161"/>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E61279AA-E35C-BE10-279C-02764E700693}"/>
              </a:ext>
            </a:extLst>
          </p:cNvPr>
          <p:cNvSpPr/>
          <p:nvPr/>
        </p:nvSpPr>
        <p:spPr>
          <a:xfrm>
            <a:off x="4764702" y="3244161"/>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5F8318C1-959A-24B6-E75F-202F27BE0D95}"/>
              </a:ext>
            </a:extLst>
          </p:cNvPr>
          <p:cNvSpPr/>
          <p:nvPr/>
        </p:nvSpPr>
        <p:spPr>
          <a:xfrm>
            <a:off x="8860517" y="3244161"/>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9FC8AAD-50E1-AF54-4CFC-5A2B68BA7B71}"/>
              </a:ext>
            </a:extLst>
          </p:cNvPr>
          <p:cNvSpPr/>
          <p:nvPr/>
        </p:nvSpPr>
        <p:spPr>
          <a:xfrm>
            <a:off x="2032493" y="3752600"/>
            <a:ext cx="2562797" cy="610531"/>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07446BC1-1AE5-7658-292C-5AF0DADB6C29}"/>
              </a:ext>
            </a:extLst>
          </p:cNvPr>
          <p:cNvSpPr/>
          <p:nvPr/>
        </p:nvSpPr>
        <p:spPr>
          <a:xfrm>
            <a:off x="2034154" y="4417240"/>
            <a:ext cx="9379638" cy="610531"/>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MOU</a:t>
            </a:r>
            <a:r>
              <a:rPr kumimoji="1" lang="ja-JP" altLang="en-US" sz="1200">
                <a:solidFill>
                  <a:schemeClr val="tx1"/>
                </a:solidFill>
                <a:latin typeface="Meiryo UI" panose="020B0604030504040204" pitchFamily="50" charset="-128"/>
                <a:ea typeface="Meiryo UI" panose="020B0604030504040204" pitchFamily="50" charset="-128"/>
              </a:rPr>
              <a:t>を締結し議論中</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社における原料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の実証事業を通じて、</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により調達予定であり、調達量は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8" name="矢印: 五方向 7">
            <a:extLst>
              <a:ext uri="{FF2B5EF4-FFF2-40B4-BE49-F238E27FC236}">
                <a16:creationId xmlns:a16="http://schemas.microsoft.com/office/drawing/2014/main" id="{D321038A-0BC5-F9D5-71FB-88D7DB250161}"/>
              </a:ext>
            </a:extLst>
          </p:cNvPr>
          <p:cNvSpPr/>
          <p:nvPr/>
        </p:nvSpPr>
        <p:spPr>
          <a:xfrm>
            <a:off x="2034157"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18" name="矢印: 五方向 17">
            <a:extLst>
              <a:ext uri="{FF2B5EF4-FFF2-40B4-BE49-F238E27FC236}">
                <a16:creationId xmlns:a16="http://schemas.microsoft.com/office/drawing/2014/main" id="{02ED4F53-1342-A945-2E50-E96D79E37D9A}"/>
              </a:ext>
            </a:extLst>
          </p:cNvPr>
          <p:cNvSpPr/>
          <p:nvPr/>
        </p:nvSpPr>
        <p:spPr>
          <a:xfrm>
            <a:off x="3399429"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5" name="矢印: 五方向 34">
            <a:extLst>
              <a:ext uri="{FF2B5EF4-FFF2-40B4-BE49-F238E27FC236}">
                <a16:creationId xmlns:a16="http://schemas.microsoft.com/office/drawing/2014/main" id="{56569A8D-10EA-C975-2BC7-43D65D498AE3}"/>
              </a:ext>
            </a:extLst>
          </p:cNvPr>
          <p:cNvSpPr/>
          <p:nvPr/>
        </p:nvSpPr>
        <p:spPr>
          <a:xfrm>
            <a:off x="4764701"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6" name="矢印: 五方向 35">
            <a:extLst>
              <a:ext uri="{FF2B5EF4-FFF2-40B4-BE49-F238E27FC236}">
                <a16:creationId xmlns:a16="http://schemas.microsoft.com/office/drawing/2014/main" id="{9C46F6D0-9733-A495-43E0-9CDEFDA8743B}"/>
              </a:ext>
            </a:extLst>
          </p:cNvPr>
          <p:cNvSpPr/>
          <p:nvPr/>
        </p:nvSpPr>
        <p:spPr>
          <a:xfrm>
            <a:off x="6129973"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7" name="矢印: 五方向 36">
            <a:extLst>
              <a:ext uri="{FF2B5EF4-FFF2-40B4-BE49-F238E27FC236}">
                <a16:creationId xmlns:a16="http://schemas.microsoft.com/office/drawing/2014/main" id="{4E302A24-B560-8BB8-E24F-3001D9D151F3}"/>
              </a:ext>
            </a:extLst>
          </p:cNvPr>
          <p:cNvSpPr/>
          <p:nvPr/>
        </p:nvSpPr>
        <p:spPr>
          <a:xfrm>
            <a:off x="7495245"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8" name="矢印: 五方向 37">
            <a:extLst>
              <a:ext uri="{FF2B5EF4-FFF2-40B4-BE49-F238E27FC236}">
                <a16:creationId xmlns:a16="http://schemas.microsoft.com/office/drawing/2014/main" id="{E461C342-868A-995C-0191-E8D7C166C3E9}"/>
              </a:ext>
            </a:extLst>
          </p:cNvPr>
          <p:cNvSpPr/>
          <p:nvPr/>
        </p:nvSpPr>
        <p:spPr>
          <a:xfrm>
            <a:off x="8860518"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9" name="矢印: 五方向 38">
            <a:extLst>
              <a:ext uri="{FF2B5EF4-FFF2-40B4-BE49-F238E27FC236}">
                <a16:creationId xmlns:a16="http://schemas.microsoft.com/office/drawing/2014/main" id="{7F37C1EE-C5B6-A868-DD7B-5EE9932AB8B8}"/>
              </a:ext>
            </a:extLst>
          </p:cNvPr>
          <p:cNvSpPr/>
          <p:nvPr/>
        </p:nvSpPr>
        <p:spPr>
          <a:xfrm>
            <a:off x="10225792"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2" name="テキスト ボックス 21">
            <a:extLst>
              <a:ext uri="{FF2B5EF4-FFF2-40B4-BE49-F238E27FC236}">
                <a16:creationId xmlns:a16="http://schemas.microsoft.com/office/drawing/2014/main" id="{2020D73E-D0BA-30A0-DDCA-CAFFCE96A52A}"/>
              </a:ext>
            </a:extLst>
          </p:cNvPr>
          <p:cNvSpPr txBox="1"/>
          <p:nvPr/>
        </p:nvSpPr>
        <p:spPr>
          <a:xfrm>
            <a:off x="777063" y="3244161"/>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調達量</a:t>
            </a:r>
          </a:p>
        </p:txBody>
      </p:sp>
      <p:sp>
        <p:nvSpPr>
          <p:cNvPr id="25" name="正方形/長方形 24">
            <a:extLst>
              <a:ext uri="{FF2B5EF4-FFF2-40B4-BE49-F238E27FC236}">
                <a16:creationId xmlns:a16="http://schemas.microsoft.com/office/drawing/2014/main" id="{C1D783BC-739D-3B2B-14E8-BBF8F13D2B08}"/>
              </a:ext>
            </a:extLst>
          </p:cNvPr>
          <p:cNvSpPr/>
          <p:nvPr/>
        </p:nvSpPr>
        <p:spPr>
          <a:xfrm>
            <a:off x="2034156" y="2051504"/>
            <a:ext cx="255327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8" name="正方形/長方形 27">
            <a:extLst>
              <a:ext uri="{FF2B5EF4-FFF2-40B4-BE49-F238E27FC236}">
                <a16:creationId xmlns:a16="http://schemas.microsoft.com/office/drawing/2014/main" id="{E99BE082-44D7-E58D-7808-DD93626609EC}"/>
              </a:ext>
            </a:extLst>
          </p:cNvPr>
          <p:cNvSpPr/>
          <p:nvPr/>
        </p:nvSpPr>
        <p:spPr>
          <a:xfrm>
            <a:off x="4764702" y="2051504"/>
            <a:ext cx="391854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0" name="正方形/長方形 39">
            <a:extLst>
              <a:ext uri="{FF2B5EF4-FFF2-40B4-BE49-F238E27FC236}">
                <a16:creationId xmlns:a16="http://schemas.microsoft.com/office/drawing/2014/main" id="{4D28EAC1-D2A5-30DF-95F7-F36518340B60}"/>
              </a:ext>
            </a:extLst>
          </p:cNvPr>
          <p:cNvSpPr/>
          <p:nvPr/>
        </p:nvSpPr>
        <p:spPr>
          <a:xfrm>
            <a:off x="8860517" y="2051504"/>
            <a:ext cx="2553275"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3" name="テキスト ボックス 42">
            <a:extLst>
              <a:ext uri="{FF2B5EF4-FFF2-40B4-BE49-F238E27FC236}">
                <a16:creationId xmlns:a16="http://schemas.microsoft.com/office/drawing/2014/main" id="{874239A5-7A70-F035-BAEB-90E0422F54D7}"/>
              </a:ext>
            </a:extLst>
          </p:cNvPr>
          <p:cNvSpPr txBox="1"/>
          <p:nvPr/>
        </p:nvSpPr>
        <p:spPr>
          <a:xfrm>
            <a:off x="777063" y="2051504"/>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生産物・量</a:t>
            </a:r>
          </a:p>
        </p:txBody>
      </p:sp>
      <p:sp>
        <p:nvSpPr>
          <p:cNvPr id="46" name="正方形/長方形 45">
            <a:extLst>
              <a:ext uri="{FF2B5EF4-FFF2-40B4-BE49-F238E27FC236}">
                <a16:creationId xmlns:a16="http://schemas.microsoft.com/office/drawing/2014/main" id="{8AFD1346-27A8-6F46-C472-F9E89A4F8779}"/>
              </a:ext>
            </a:extLst>
          </p:cNvPr>
          <p:cNvSpPr/>
          <p:nvPr/>
        </p:nvSpPr>
        <p:spPr>
          <a:xfrm>
            <a:off x="4764700" y="3752600"/>
            <a:ext cx="6649091" cy="610531"/>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C</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経済性の観点から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経由で調達予定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 name="Title 1">
            <a:extLst>
              <a:ext uri="{FF2B5EF4-FFF2-40B4-BE49-F238E27FC236}">
                <a16:creationId xmlns:a16="http://schemas.microsoft.com/office/drawing/2014/main" id="{70134969-7C69-9ACF-639F-85C16F0C7A4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ⅳ</a:t>
            </a:r>
            <a:r>
              <a:rPr lang="ja-JP" altLang="en-US" sz="2000">
                <a:solidFill>
                  <a:schemeClr val="tx1">
                    <a:lumMod val="50000"/>
                    <a:lumOff val="50000"/>
                  </a:schemeClr>
                </a:solidFill>
              </a:rPr>
              <a:t>）</a:t>
            </a:r>
          </a:p>
        </p:txBody>
      </p:sp>
      <p:sp>
        <p:nvSpPr>
          <p:cNvPr id="5" name="Title 1">
            <a:extLst>
              <a:ext uri="{FF2B5EF4-FFF2-40B4-BE49-F238E27FC236}">
                <a16:creationId xmlns:a16="http://schemas.microsoft.com/office/drawing/2014/main" id="{78C21D09-C9A3-E3E8-1835-078EE6977A2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原料</a:t>
            </a:r>
            <a:r>
              <a:rPr lang="ja-JP" altLang="en-US">
                <a:solidFill>
                  <a:schemeClr val="tx1"/>
                </a:solidFill>
              </a:rPr>
              <a:t>については、</a:t>
            </a:r>
            <a:r>
              <a:rPr kumimoji="1" lang="ja-JP" altLang="en-US">
                <a:solidFill>
                  <a:schemeClr val="tx1"/>
                </a:solidFill>
              </a:rPr>
              <a:t>調達先の分散化や</a:t>
            </a:r>
            <a:r>
              <a:rPr kumimoji="1" lang="en-US" altLang="ja-JP">
                <a:solidFill>
                  <a:schemeClr val="tx1"/>
                </a:solidFill>
              </a:rPr>
              <a:t>xx</a:t>
            </a:r>
            <a:r>
              <a:rPr kumimoji="1" lang="ja-JP" altLang="en-US">
                <a:solidFill>
                  <a:schemeClr val="tx1"/>
                </a:solidFill>
              </a:rPr>
              <a:t>により安価且つ安定的な調達を図る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77598E1C-54AF-7182-E0CD-81181AD549C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F32C9249-0ACB-3B3B-492F-53654152A05D}"/>
              </a:ext>
            </a:extLst>
          </p:cNvPr>
          <p:cNvSpPr txBox="1"/>
          <p:nvPr/>
        </p:nvSpPr>
        <p:spPr>
          <a:xfrm>
            <a:off x="1920271" y="1414287"/>
            <a:ext cx="1864613" cy="276999"/>
          </a:xfrm>
          <a:prstGeom prst="rect">
            <a:avLst/>
          </a:prstGeom>
          <a:noFill/>
        </p:spPr>
        <p:txBody>
          <a:bodyPr wrap="none" rtlCol="0">
            <a:spAutoFit/>
          </a:bodyPr>
          <a:lstStyle/>
          <a:p>
            <a:r>
              <a:rPr lang="ja-JP" altLang="en-US" sz="1200">
                <a:latin typeface="Meiryo UI" panose="020B0604030504040204" pitchFamily="50" charset="-128"/>
                <a:ea typeface="Meiryo UI" panose="020B0604030504040204" pitchFamily="50" charset="-128"/>
              </a:rPr>
              <a:t>（グリーン製品生産開始）</a:t>
            </a:r>
            <a:endParaRPr kumimoji="1" lang="en-US" altLang="ja-JP" sz="120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DF61C24D-5D45-348F-E743-AE0633A6C08B}"/>
              </a:ext>
            </a:extLst>
          </p:cNvPr>
          <p:cNvSpPr/>
          <p:nvPr/>
        </p:nvSpPr>
        <p:spPr>
          <a:xfrm>
            <a:off x="2034154" y="5081880"/>
            <a:ext cx="9379638" cy="80514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複数の供給先を確保して競争を促すことによる価格交渉力の向上</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輸送コスト・為替リスクを減らすために近隣の供給源を優先</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EA8195DA-D4F6-A25F-55E3-E16B42876CE8}"/>
              </a:ext>
            </a:extLst>
          </p:cNvPr>
          <p:cNvSpPr txBox="1"/>
          <p:nvPr/>
        </p:nvSpPr>
        <p:spPr>
          <a:xfrm>
            <a:off x="778208" y="5089421"/>
            <a:ext cx="1152000" cy="79848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安価な調達に向けた取組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EED0203C-AB73-5C3C-6D3B-13312FCD27CA}"/>
              </a:ext>
            </a:extLst>
          </p:cNvPr>
          <p:cNvSpPr/>
          <p:nvPr/>
        </p:nvSpPr>
        <p:spPr>
          <a:xfrm>
            <a:off x="2034155" y="2393613"/>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0E684756-C649-03BF-FD0B-FA2FF20C1416}"/>
              </a:ext>
            </a:extLst>
          </p:cNvPr>
          <p:cNvSpPr/>
          <p:nvPr/>
        </p:nvSpPr>
        <p:spPr>
          <a:xfrm>
            <a:off x="4764702" y="2393613"/>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BA0BF386-6815-713C-0256-7FBFC511BD74}"/>
              </a:ext>
            </a:extLst>
          </p:cNvPr>
          <p:cNvSpPr/>
          <p:nvPr/>
        </p:nvSpPr>
        <p:spPr>
          <a:xfrm>
            <a:off x="8860517" y="2393613"/>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C3E36B92-9BC4-14FF-4806-E02BEF543096}"/>
              </a:ext>
            </a:extLst>
          </p:cNvPr>
          <p:cNvSpPr txBox="1"/>
          <p:nvPr/>
        </p:nvSpPr>
        <p:spPr>
          <a:xfrm>
            <a:off x="777063" y="2393613"/>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生産物の</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用途先</a:t>
            </a:r>
          </a:p>
        </p:txBody>
      </p:sp>
      <p:sp>
        <p:nvSpPr>
          <p:cNvPr id="12" name="正方形/長方形 11">
            <a:extLst>
              <a:ext uri="{FF2B5EF4-FFF2-40B4-BE49-F238E27FC236}">
                <a16:creationId xmlns:a16="http://schemas.microsoft.com/office/drawing/2014/main" id="{E3D91778-00CF-185A-8026-308DA56D6DA9}"/>
              </a:ext>
            </a:extLst>
          </p:cNvPr>
          <p:cNvSpPr/>
          <p:nvPr/>
        </p:nvSpPr>
        <p:spPr>
          <a:xfrm>
            <a:off x="2161954" y="1880715"/>
            <a:ext cx="7868093" cy="30965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グリーン製品生産を開始する年度から最低</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年間分の原料調達計画</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→生産物・量、生産物の用途先、使用原料、調達量を明記の上、原料の調達候補先、調達量、交渉状況、安価且つ安定的な調達に向けた取組等について、時間軸で記載すること。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r>
              <a:rPr lang="ja-JP" altLang="en-US" sz="1400" dirty="0">
                <a:solidFill>
                  <a:schemeClr val="tx1"/>
                </a:solidFill>
                <a:latin typeface="Meiryo UI" panose="020B0604030504040204" pitchFamily="50" charset="-128"/>
                <a:ea typeface="Meiryo UI" panose="020B0604030504040204" pitchFamily="50" charset="-128"/>
              </a:rPr>
              <a:t>例えば、安価且つ安定的な調達を、同一の施策の中で一体的に講じる場合には、「安価な調達に向けた取組」及び「安定的な調達に向けた取組」の欄を一つに統合することを妨げない。</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131BAC6-4227-E56F-B544-454B49EF9CC0}"/>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0" name="正方形/長方形 9">
            <a:extLst>
              <a:ext uri="{FF2B5EF4-FFF2-40B4-BE49-F238E27FC236}">
                <a16:creationId xmlns:a16="http://schemas.microsoft.com/office/drawing/2014/main" id="{7F985C02-9D3E-9547-5024-5FD40B926B72}"/>
              </a:ext>
            </a:extLst>
          </p:cNvPr>
          <p:cNvSpPr/>
          <p:nvPr/>
        </p:nvSpPr>
        <p:spPr>
          <a:xfrm>
            <a:off x="2034154" y="5948673"/>
            <a:ext cx="9379638" cy="80514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静脈系プレイヤーとの共同スキームの構築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原料の実証事業への出資・共同参画</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4911FB11-A346-8857-8BC4-69876C4EECCC}"/>
              </a:ext>
            </a:extLst>
          </p:cNvPr>
          <p:cNvSpPr txBox="1"/>
          <p:nvPr/>
        </p:nvSpPr>
        <p:spPr>
          <a:xfrm>
            <a:off x="778208" y="5956214"/>
            <a:ext cx="1152000" cy="79848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安定的な</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調達に向けた取組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139596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FCE992-58A3-DEF0-4DC0-CADA20EE84F5}"/>
            </a:ext>
          </a:extLst>
        </p:cNvPr>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2B6B706-0974-6759-7C30-25A926E933C7}"/>
              </a:ext>
            </a:extLst>
          </p:cNvPr>
          <p:cNvGraphicFramePr>
            <a:graphicFrameLocks noChangeAspect="1"/>
          </p:cNvGraphicFramePr>
          <p:nvPr>
            <p:custDataLst>
              <p:tags r:id="rId1"/>
            </p:custDataLst>
            <p:extLst>
              <p:ext uri="{D42A27DB-BD31-4B8C-83A1-F6EECF244321}">
                <p14:modId xmlns:p14="http://schemas.microsoft.com/office/powerpoint/2010/main" val="23889293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2" name="think-cell data - do not delete" hidden="1">
                        <a:extLst>
                          <a:ext uri="{FF2B5EF4-FFF2-40B4-BE49-F238E27FC236}">
                            <a16:creationId xmlns:a16="http://schemas.microsoft.com/office/drawing/2014/main" id="{C2B6B706-0974-6759-7C30-25A926E933C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3D7C02FA-B180-CF34-F24D-453F610FAC7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ⅴ</a:t>
            </a:r>
            <a:r>
              <a:rPr lang="ja-JP" altLang="en-US" sz="2000">
                <a:solidFill>
                  <a:schemeClr val="tx1">
                    <a:lumMod val="50000"/>
                    <a:lumOff val="50000"/>
                  </a:schemeClr>
                </a:solidFill>
              </a:rPr>
              <a:t>）　　</a:t>
            </a:r>
          </a:p>
        </p:txBody>
      </p:sp>
      <p:sp>
        <p:nvSpPr>
          <p:cNvPr id="6" name="Title 1">
            <a:extLst>
              <a:ext uri="{FF2B5EF4-FFF2-40B4-BE49-F238E27FC236}">
                <a16:creationId xmlns:a16="http://schemas.microsoft.com/office/drawing/2014/main" id="{462D1E1B-299F-E1CF-89DB-4DF5FC2AE76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sz="2400">
                <a:solidFill>
                  <a:schemeClr val="tx1"/>
                </a:solidFill>
                <a:latin typeface="Meiryo UI" panose="020B0604030504040204" pitchFamily="50" charset="-128"/>
                <a:ea typeface="Meiryo UI" panose="020B0604030504040204" pitchFamily="50" charset="-128"/>
              </a:rPr>
              <a:t>デジタル技術の活用</a:t>
            </a:r>
            <a:r>
              <a:rPr lang="ja-JP" altLang="en-US" sz="2400">
                <a:solidFill>
                  <a:schemeClr val="tx1"/>
                </a:solidFill>
                <a:latin typeface="Meiryo UI" panose="020B0604030504040204" pitchFamily="50" charset="-128"/>
                <a:ea typeface="Meiryo UI" panose="020B0604030504040204" pitchFamily="50" charset="-128"/>
              </a:rPr>
              <a:t>による</a:t>
            </a:r>
            <a:r>
              <a:rPr lang="ja-JP" altLang="en-US">
                <a:solidFill>
                  <a:schemeClr val="tx1"/>
                </a:solidFill>
              </a:rPr>
              <a:t>効率化・省力化のため、</a:t>
            </a:r>
            <a:r>
              <a:rPr lang="en-US" altLang="ja-JP">
                <a:solidFill>
                  <a:schemeClr val="tx1"/>
                </a:solidFill>
              </a:rPr>
              <a:t>xx</a:t>
            </a:r>
            <a:r>
              <a:rPr lang="ja-JP" altLang="en-US">
                <a:solidFill>
                  <a:schemeClr val="tx1"/>
                </a:solidFill>
              </a:rPr>
              <a:t>に取り組む予定</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B52AEB4A-E5EC-59E1-AAEF-7DC0DE319F0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1" name="グループ化 10">
            <a:extLst>
              <a:ext uri="{FF2B5EF4-FFF2-40B4-BE49-F238E27FC236}">
                <a16:creationId xmlns:a16="http://schemas.microsoft.com/office/drawing/2014/main" id="{A20B9457-CB62-B869-9F9D-B8BB223470D1}"/>
              </a:ext>
            </a:extLst>
          </p:cNvPr>
          <p:cNvGrpSpPr/>
          <p:nvPr/>
        </p:nvGrpSpPr>
        <p:grpSpPr>
          <a:xfrm>
            <a:off x="180000" y="1659209"/>
            <a:ext cx="11856000" cy="288000"/>
            <a:chOff x="156000" y="1879963"/>
            <a:chExt cx="5760000" cy="288000"/>
          </a:xfrm>
        </p:grpSpPr>
        <p:sp>
          <p:nvSpPr>
            <p:cNvPr id="12" name="正方形/長方形 11">
              <a:extLst>
                <a:ext uri="{FF2B5EF4-FFF2-40B4-BE49-F238E27FC236}">
                  <a16:creationId xmlns:a16="http://schemas.microsoft.com/office/drawing/2014/main" id="{87D2158F-F8DC-CAC6-C4C5-4844429107B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デジタル技術の活用</a:t>
              </a:r>
              <a:r>
                <a:rPr lang="ja-JP" altLang="en-US" sz="1400">
                  <a:solidFill>
                    <a:schemeClr val="tx1"/>
                  </a:solidFill>
                  <a:latin typeface="Meiryo UI" panose="020B0604030504040204" pitchFamily="50" charset="-128"/>
                  <a:ea typeface="Meiryo UI" panose="020B0604030504040204" pitchFamily="50" charset="-128"/>
                </a:rPr>
                <a:t>による</a:t>
              </a:r>
              <a:r>
                <a:rPr kumimoji="1" lang="ja-JP" altLang="en-US" sz="1400">
                  <a:solidFill>
                    <a:schemeClr val="tx1"/>
                  </a:solidFill>
                  <a:latin typeface="Meiryo UI" panose="020B0604030504040204" pitchFamily="50" charset="-128"/>
                  <a:ea typeface="Meiryo UI" panose="020B0604030504040204" pitchFamily="50" charset="-128"/>
                </a:rPr>
                <a:t>効率化・省力化に関する計画</a:t>
              </a:r>
            </a:p>
          </p:txBody>
        </p:sp>
        <p:cxnSp>
          <p:nvCxnSpPr>
            <p:cNvPr id="13" name="直線コネクタ 12">
              <a:extLst>
                <a:ext uri="{FF2B5EF4-FFF2-40B4-BE49-F238E27FC236}">
                  <a16:creationId xmlns:a16="http://schemas.microsoft.com/office/drawing/2014/main" id="{1A6C7CB5-7AFE-92A2-E48A-D4552BD47AD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8" name="正方形/長方形 7">
            <a:extLst>
              <a:ext uri="{FF2B5EF4-FFF2-40B4-BE49-F238E27FC236}">
                <a16:creationId xmlns:a16="http://schemas.microsoft.com/office/drawing/2014/main" id="{71818617-76E8-7D09-69D4-4906D05B7FE5}"/>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デジタル技術の活用による効率化・省力化に関する計画</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AI</a:t>
            </a:r>
            <a:r>
              <a:rPr lang="ja-JP" altLang="en-US" sz="1400">
                <a:solidFill>
                  <a:srgbClr val="FF0000"/>
                </a:solidFill>
                <a:latin typeface="Meiryo UI" panose="020B0604030504040204" pitchFamily="50" charset="-128"/>
                <a:ea typeface="Meiryo UI" panose="020B0604030504040204" pitchFamily="50" charset="-128"/>
              </a:rPr>
              <a:t>やロボットの活用など、間接補助事業の実施時や事業完了後の当該設備を利用して行う事業活動においてデジタル技術を活用し、効率化や省力化を図る計画を有しているか記載すること。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（例：人力で行っていることを電動化することによる省力化、</a:t>
            </a:r>
            <a:r>
              <a:rPr lang="en-US" altLang="ja-JP" sz="1400">
                <a:solidFill>
                  <a:srgbClr val="FF0000"/>
                </a:solidFill>
                <a:latin typeface="Meiryo UI" panose="020B0604030504040204" pitchFamily="50" charset="-128"/>
                <a:ea typeface="Meiryo UI" panose="020B0604030504040204" pitchFamily="50" charset="-128"/>
              </a:rPr>
              <a:t>AI</a:t>
            </a:r>
            <a:r>
              <a:rPr lang="ja-JP" altLang="en-US" sz="1400">
                <a:solidFill>
                  <a:srgbClr val="FF0000"/>
                </a:solidFill>
                <a:latin typeface="Meiryo UI" panose="020B0604030504040204" pitchFamily="50" charset="-128"/>
                <a:ea typeface="Meiryo UI" panose="020B0604030504040204" pitchFamily="50" charset="-128"/>
              </a:rPr>
              <a:t>活用によるマネジメントの効率化等）</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5F1A0B7-3777-0FE2-C2CA-822B509E23A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31614316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C17C5A-90A4-AF52-7A03-2E9FB3D97ED2}"/>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1A5B8A13-39D5-C3EF-F4F5-F0A1F47B058A}"/>
              </a:ext>
            </a:extLst>
          </p:cNvPr>
          <p:cNvSpPr txBox="1">
            <a:spLocks/>
          </p:cNvSpPr>
          <p:nvPr/>
        </p:nvSpPr>
        <p:spPr>
          <a:xfrm>
            <a:off x="180000" y="292726"/>
            <a:ext cx="11085408"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ⅵ</a:t>
            </a:r>
            <a:r>
              <a:rPr lang="ja-JP" altLang="en-US" sz="2000">
                <a:solidFill>
                  <a:schemeClr val="tx1">
                    <a:lumMod val="50000"/>
                    <a:lumOff val="50000"/>
                  </a:schemeClr>
                </a:solidFill>
              </a:rPr>
              <a:t>）　　</a:t>
            </a:r>
          </a:p>
        </p:txBody>
      </p:sp>
      <p:sp>
        <p:nvSpPr>
          <p:cNvPr id="12" name="Title 1">
            <a:extLst>
              <a:ext uri="{FF2B5EF4-FFF2-40B4-BE49-F238E27FC236}">
                <a16:creationId xmlns:a16="http://schemas.microsoft.com/office/drawing/2014/main" id="{DD65199E-27BF-079E-C569-55B944CD3E4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a:ln>
                  <a:noFill/>
                </a:ln>
                <a:solidFill>
                  <a:schemeClr val="tx1"/>
                </a:solidFill>
                <a:effectLst/>
                <a:uLnTx/>
                <a:uFillTx/>
                <a:sym typeface="Trebuchet MS" panose="020B0603020202020204" pitchFamily="34" charset="0"/>
              </a:rPr>
              <a:t>市場</a:t>
            </a:r>
            <a:r>
              <a:rPr kumimoji="1" lang="ja-JP" altLang="en-US" sz="2400" i="0" u="none" strike="noStrike" kern="1200" cap="none" spc="0" normalizeH="0" baseline="0" noProof="0">
                <a:ln>
                  <a:noFill/>
                </a:ln>
                <a:solidFill>
                  <a:schemeClr val="tx1"/>
                </a:solidFill>
                <a:effectLst/>
                <a:uLnTx/>
                <a:uFillTx/>
                <a:sym typeface="Trebuchet MS" panose="020B0603020202020204" pitchFamily="34" charset="0"/>
              </a:rPr>
              <a:t>獲得に向けたオープン・クローズ戦略として、</a:t>
            </a:r>
            <a:r>
              <a:rPr kumimoji="1" lang="en-US" altLang="ja-JP" sz="2400" i="0" u="none" strike="noStrike" kern="1200" cap="none" spc="0" normalizeH="0" baseline="0" noProof="0">
                <a:ln>
                  <a:noFill/>
                </a:ln>
                <a:solidFill>
                  <a:schemeClr val="tx1"/>
                </a:solidFill>
                <a:effectLst/>
                <a:uLnTx/>
                <a:uFillTx/>
                <a:sym typeface="Trebuchet MS" panose="020B0603020202020204" pitchFamily="34" charset="0"/>
              </a:rPr>
              <a:t>xx</a:t>
            </a:r>
            <a:r>
              <a:rPr kumimoji="1" lang="ja-JP" altLang="en-US" sz="2400" i="0" u="none" strike="noStrike" kern="1200" cap="none" spc="0" normalizeH="0" baseline="0" noProof="0">
                <a:ln>
                  <a:noFill/>
                </a:ln>
                <a:solidFill>
                  <a:schemeClr val="tx1"/>
                </a:solidFill>
                <a:effectLst/>
                <a:uLnTx/>
                <a:uFillTx/>
                <a:sym typeface="Trebuchet MS" panose="020B0603020202020204" pitchFamily="34" charset="0"/>
              </a:rPr>
              <a:t>を</a:t>
            </a:r>
            <a:r>
              <a:rPr kumimoji="1" lang="ja-JP" altLang="en-US" sz="2400" b="0" i="0" u="none" strike="noStrike" kern="1200" cap="none" spc="0" normalizeH="0" baseline="0" noProof="0">
                <a:ln>
                  <a:noFill/>
                </a:ln>
                <a:solidFill>
                  <a:schemeClr val="tx1"/>
                </a:solidFill>
                <a:effectLst/>
                <a:uLnTx/>
                <a:uFillTx/>
                <a:sym typeface="Trebuchet MS" panose="020B0603020202020204" pitchFamily="34" charset="0"/>
              </a:rPr>
              <a:t>実施する</a:t>
            </a:r>
            <a:endParaRPr kumimoji="1" lang="en-US" altLang="ja-JP" sz="2400" b="0" i="0" u="none" strike="noStrike" kern="1200" cap="none" spc="0" normalizeH="0" baseline="0" noProof="0">
              <a:ln>
                <a:noFill/>
              </a:ln>
              <a:solidFill>
                <a:schemeClr val="tx1"/>
              </a:solidFill>
              <a:effectLst/>
              <a:uLnTx/>
              <a:uFillTx/>
              <a:sym typeface="Trebuchet MS" panose="020B0603020202020204" pitchFamily="34" charset="0"/>
            </a:endParaRPr>
          </a:p>
        </p:txBody>
      </p:sp>
      <p:cxnSp>
        <p:nvCxnSpPr>
          <p:cNvPr id="19" name="直線コネクタ 18">
            <a:extLst>
              <a:ext uri="{FF2B5EF4-FFF2-40B4-BE49-F238E27FC236}">
                <a16:creationId xmlns:a16="http://schemas.microsoft.com/office/drawing/2014/main" id="{37B63C61-4EEE-F34A-2AD5-BFC008D77CA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正方形/長方形 4">
            <a:extLst>
              <a:ext uri="{FF2B5EF4-FFF2-40B4-BE49-F238E27FC236}">
                <a16:creationId xmlns:a16="http://schemas.microsoft.com/office/drawing/2014/main" id="{72163B98-2554-42DC-472E-DCD4F2FCEA42}"/>
              </a:ext>
            </a:extLst>
          </p:cNvPr>
          <p:cNvSpPr/>
          <p:nvPr/>
        </p:nvSpPr>
        <p:spPr>
          <a:xfrm>
            <a:off x="180000" y="2056250"/>
            <a:ext cx="4789120" cy="2163727"/>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前提となる取組方針・考え方</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6A17FD6F-9DE9-48BD-E8B6-3220E6277397}"/>
              </a:ext>
            </a:extLst>
          </p:cNvPr>
          <p:cNvSpPr/>
          <p:nvPr/>
        </p:nvSpPr>
        <p:spPr>
          <a:xfrm>
            <a:off x="180000" y="4401546"/>
            <a:ext cx="4789120" cy="2163727"/>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国内外の動向・自社の取組状況</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23" name="グループ化 22">
            <a:extLst>
              <a:ext uri="{FF2B5EF4-FFF2-40B4-BE49-F238E27FC236}">
                <a16:creationId xmlns:a16="http://schemas.microsoft.com/office/drawing/2014/main" id="{0AF9413C-6472-6148-115C-22677A9AF3C5}"/>
              </a:ext>
            </a:extLst>
          </p:cNvPr>
          <p:cNvGrpSpPr/>
          <p:nvPr/>
        </p:nvGrpSpPr>
        <p:grpSpPr>
          <a:xfrm>
            <a:off x="5054293" y="2056250"/>
            <a:ext cx="216000" cy="4509024"/>
            <a:chOff x="6120034" y="2151659"/>
            <a:chExt cx="216000" cy="4509024"/>
          </a:xfrm>
        </p:grpSpPr>
        <p:cxnSp>
          <p:nvCxnSpPr>
            <p:cNvPr id="24" name="Straight Connector 40">
              <a:extLst>
                <a:ext uri="{FF2B5EF4-FFF2-40B4-BE49-F238E27FC236}">
                  <a16:creationId xmlns:a16="http://schemas.microsoft.com/office/drawing/2014/main" id="{AD27FACE-9D13-0F2B-E9C4-9E09A76FCC2C}"/>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5" name="Freeform 94">
              <a:extLst>
                <a:ext uri="{FF2B5EF4-FFF2-40B4-BE49-F238E27FC236}">
                  <a16:creationId xmlns:a16="http://schemas.microsoft.com/office/drawing/2014/main" id="{689791AD-94BA-2CA0-4ABF-5CB9E8699266}"/>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6" name="正方形/長方形 25">
            <a:extLst>
              <a:ext uri="{FF2B5EF4-FFF2-40B4-BE49-F238E27FC236}">
                <a16:creationId xmlns:a16="http://schemas.microsoft.com/office/drawing/2014/main" id="{7E468918-141E-1487-8685-05D15F4CED44}"/>
              </a:ext>
            </a:extLst>
          </p:cNvPr>
          <p:cNvSpPr/>
          <p:nvPr/>
        </p:nvSpPr>
        <p:spPr>
          <a:xfrm>
            <a:off x="6096000" y="2056250"/>
            <a:ext cx="5940000" cy="216372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29" name="グループ化 28">
            <a:extLst>
              <a:ext uri="{FF2B5EF4-FFF2-40B4-BE49-F238E27FC236}">
                <a16:creationId xmlns:a16="http://schemas.microsoft.com/office/drawing/2014/main" id="{30816591-D107-40D5-E7B8-F8DAE3C1A466}"/>
              </a:ext>
            </a:extLst>
          </p:cNvPr>
          <p:cNvGrpSpPr/>
          <p:nvPr/>
        </p:nvGrpSpPr>
        <p:grpSpPr>
          <a:xfrm>
            <a:off x="180000" y="1659209"/>
            <a:ext cx="4733341" cy="288000"/>
            <a:chOff x="156000" y="1879963"/>
            <a:chExt cx="5760000" cy="288000"/>
          </a:xfrm>
        </p:grpSpPr>
        <p:sp>
          <p:nvSpPr>
            <p:cNvPr id="30" name="正方形/長方形 29">
              <a:extLst>
                <a:ext uri="{FF2B5EF4-FFF2-40B4-BE49-F238E27FC236}">
                  <a16:creationId xmlns:a16="http://schemas.microsoft.com/office/drawing/2014/main" id="{E7D98DC3-F46A-A579-6A97-49CE23D8C65D}"/>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戦略検討の背景</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31" name="直線コネクタ 30">
              <a:extLst>
                <a:ext uri="{FF2B5EF4-FFF2-40B4-BE49-F238E27FC236}">
                  <a16:creationId xmlns:a16="http://schemas.microsoft.com/office/drawing/2014/main" id="{96E4925A-C995-BD3D-0D50-381EC5B9E44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2" name="グループ化 31">
            <a:extLst>
              <a:ext uri="{FF2B5EF4-FFF2-40B4-BE49-F238E27FC236}">
                <a16:creationId xmlns:a16="http://schemas.microsoft.com/office/drawing/2014/main" id="{30A8341F-2D66-DE1A-1BFA-F099929C68D0}"/>
              </a:ext>
            </a:extLst>
          </p:cNvPr>
          <p:cNvGrpSpPr/>
          <p:nvPr/>
        </p:nvGrpSpPr>
        <p:grpSpPr>
          <a:xfrm>
            <a:off x="5352159" y="1659209"/>
            <a:ext cx="6616642" cy="288000"/>
            <a:chOff x="156000" y="1879963"/>
            <a:chExt cx="5760000" cy="288000"/>
          </a:xfrm>
        </p:grpSpPr>
        <p:sp>
          <p:nvSpPr>
            <p:cNvPr id="33" name="正方形/長方形 32">
              <a:extLst>
                <a:ext uri="{FF2B5EF4-FFF2-40B4-BE49-F238E27FC236}">
                  <a16:creationId xmlns:a16="http://schemas.microsoft.com/office/drawing/2014/main" id="{DD2947D8-E267-C883-86C0-C06E03550A2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実施するオープン・クローズ戦略の概要</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34" name="直線コネクタ 33">
              <a:extLst>
                <a:ext uri="{FF2B5EF4-FFF2-40B4-BE49-F238E27FC236}">
                  <a16:creationId xmlns:a16="http://schemas.microsoft.com/office/drawing/2014/main" id="{5DE701E7-2D72-7021-66E4-0DF95E01802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正方形/長方形 3">
            <a:extLst>
              <a:ext uri="{FF2B5EF4-FFF2-40B4-BE49-F238E27FC236}">
                <a16:creationId xmlns:a16="http://schemas.microsoft.com/office/drawing/2014/main" id="{7ADCD918-AA19-9C22-E6DA-48CD1C4CD63D}"/>
              </a:ext>
            </a:extLst>
          </p:cNvPr>
          <p:cNvSpPr/>
          <p:nvPr/>
        </p:nvSpPr>
        <p:spPr>
          <a:xfrm>
            <a:off x="5352159" y="2056250"/>
            <a:ext cx="641513" cy="216372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オープン戦略</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8D894B75-806F-5E38-C5BC-1E0210CC75B5}"/>
              </a:ext>
            </a:extLst>
          </p:cNvPr>
          <p:cNvSpPr/>
          <p:nvPr/>
        </p:nvSpPr>
        <p:spPr>
          <a:xfrm>
            <a:off x="6096000" y="4401546"/>
            <a:ext cx="5940000" cy="216372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D01BD94-18B2-9208-3E11-E592E57269E5}"/>
              </a:ext>
            </a:extLst>
          </p:cNvPr>
          <p:cNvSpPr/>
          <p:nvPr/>
        </p:nvSpPr>
        <p:spPr>
          <a:xfrm>
            <a:off x="5352159" y="4401546"/>
            <a:ext cx="641513" cy="216372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クローズ</a:t>
            </a:r>
            <a:r>
              <a:rPr kumimoji="1" lang="ja-JP" altLang="en-US" sz="1400">
                <a:solidFill>
                  <a:schemeClr val="tx1"/>
                </a:solidFill>
                <a:latin typeface="Meiryo UI" panose="020B0604030504040204" pitchFamily="50" charset="-128"/>
                <a:ea typeface="Meiryo UI" panose="020B0604030504040204" pitchFamily="50" charset="-128"/>
              </a:rPr>
              <a:t>戦略</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F03FF2CB-93E4-4EC3-A187-A401C50E922B}"/>
              </a:ext>
            </a:extLst>
          </p:cNvPr>
          <p:cNvSpPr/>
          <p:nvPr/>
        </p:nvSpPr>
        <p:spPr>
          <a:xfrm>
            <a:off x="2161954" y="1300494"/>
            <a:ext cx="7868093" cy="4257012"/>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戦略検討の背景</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→以下を全て記載すること</a:t>
            </a:r>
            <a:endParaRPr kumimoji="1"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前提となる取組方針</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→間接補助事業の特徴、用途市場の特徴・目標とする販売量・販売時期等を踏まえた上で、市場導入に向けた取組方針（競合他社との差別化シナリオ等）について記載すること。</a:t>
            </a:r>
            <a:br>
              <a:rPr lang="en-US" altLang="ja-JP" sz="1400">
                <a:solidFill>
                  <a:srgbClr val="FF0000"/>
                </a:solidFill>
                <a:latin typeface="Meiryo UI" panose="020B0604030504040204" pitchFamily="50" charset="-128"/>
                <a:ea typeface="Meiryo UI" panose="020B0604030504040204" pitchFamily="50" charset="-128"/>
              </a:rPr>
            </a:b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複数の差別化シナリオを描くことを推奨する。</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国内外の動向・自社の取組状況</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→自社の取組状況については、具体的に記載すること。</a:t>
            </a:r>
            <a:br>
              <a:rPr lang="en-US" altLang="ja-JP" sz="1400">
                <a:solidFill>
                  <a:srgbClr val="FF0000"/>
                </a:solidFill>
                <a:latin typeface="Meiryo UI" panose="020B0604030504040204" pitchFamily="50" charset="-128"/>
                <a:ea typeface="Meiryo UI" panose="020B0604030504040204" pitchFamily="50" charset="-128"/>
              </a:rPr>
            </a:b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標準化団体に参加、</a:t>
            </a:r>
            <a:r>
              <a:rPr lang="en-US" altLang="ja-JP" sz="1400">
                <a:solidFill>
                  <a:srgbClr val="FF0000"/>
                </a:solidFill>
                <a:latin typeface="Meiryo UI" panose="020B0604030504040204" pitchFamily="50" charset="-128"/>
                <a:ea typeface="Meiryo UI" panose="020B0604030504040204" pitchFamily="50" charset="-128"/>
              </a:rPr>
              <a:t>xx</a:t>
            </a:r>
            <a:r>
              <a:rPr lang="ja-JP" altLang="en-US" sz="1400">
                <a:solidFill>
                  <a:srgbClr val="FF0000"/>
                </a:solidFill>
                <a:latin typeface="Meiryo UI" panose="020B0604030504040204" pitchFamily="50" charset="-128"/>
                <a:ea typeface="Meiryo UI" panose="020B0604030504040204" pitchFamily="50" charset="-128"/>
              </a:rPr>
              <a:t>規格の開発に参画」という記載だけでは不十分。　「○○するために、▲▲団体と、製品化までに■■の標準化を行う」等の粒度で記載すること。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実施するオープン・クローズ戦略の概要</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→本事業期間に実施するオープン戦略（標準化等）及びクローズ戦略（知財保護等）の考え方や取組内容を具体的に記載すること。</a:t>
            </a:r>
            <a:br>
              <a:rPr lang="en-US" altLang="ja-JP" sz="1400">
                <a:solidFill>
                  <a:srgbClr val="FF0000"/>
                </a:solidFill>
                <a:latin typeface="Meiryo UI" panose="020B0604030504040204" pitchFamily="50" charset="-128"/>
                <a:ea typeface="Meiryo UI" panose="020B0604030504040204" pitchFamily="50" charset="-128"/>
              </a:rPr>
            </a:b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粒度感は、「自社の取組状況」において例示しているものと同程度以上を推奨。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47D30B7A-F58D-CC80-66FD-9DDECD9CEC8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3350392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E6489-7432-913F-77B8-630CA4A9C505}"/>
            </a:ext>
          </a:extLst>
        </p:cNvPr>
        <p:cNvGrpSpPr/>
        <p:nvPr/>
      </p:nvGrpSpPr>
      <p:grpSpPr>
        <a:xfrm>
          <a:off x="0" y="0"/>
          <a:ext cx="0" cy="0"/>
          <a:chOff x="0" y="0"/>
          <a:chExt cx="0" cy="0"/>
        </a:xfrm>
      </p:grpSpPr>
      <p:sp>
        <p:nvSpPr>
          <p:cNvPr id="14" name="正方形/長方形 13">
            <a:extLst>
              <a:ext uri="{FF2B5EF4-FFF2-40B4-BE49-F238E27FC236}">
                <a16:creationId xmlns:a16="http://schemas.microsoft.com/office/drawing/2014/main" id="{583B288B-CAA4-A672-3C88-FF035645305C}"/>
              </a:ext>
            </a:extLst>
          </p:cNvPr>
          <p:cNvSpPr/>
          <p:nvPr/>
        </p:nvSpPr>
        <p:spPr>
          <a:xfrm>
            <a:off x="10370448" y="85757"/>
            <a:ext cx="1735831" cy="522699"/>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endParaRPr lang="en-US" altLang="ja-JP" sz="1600">
              <a:latin typeface="Meiryo UI" panose="020B0604030504040204" pitchFamily="50" charset="-128"/>
              <a:ea typeface="Meiryo UI" panose="020B0604030504040204" pitchFamily="50" charset="-128"/>
              <a:cs typeface="+mj-cs"/>
            </a:endParaRPr>
          </a:p>
          <a:p>
            <a:pPr algn="ctr">
              <a:lnSpc>
                <a:spcPct val="90000"/>
              </a:lnSpc>
              <a:spcBef>
                <a:spcPct val="0"/>
              </a:spcBef>
            </a:pPr>
            <a:r>
              <a:rPr lang="en-US" altLang="ja-JP" sz="1000" b="1">
                <a:latin typeface="Meiryo UI" panose="020B0604030504040204" pitchFamily="50" charset="-128"/>
                <a:ea typeface="Meiryo UI" panose="020B0604030504040204" pitchFamily="50" charset="-128"/>
                <a:cs typeface="+mj-cs"/>
              </a:rPr>
              <a:t>※</a:t>
            </a:r>
            <a:r>
              <a:rPr lang="ja-JP" altLang="en-US" sz="1000" b="1">
                <a:latin typeface="Meiryo UI" panose="020B0604030504040204" pitchFamily="50" charset="-128"/>
                <a:ea typeface="Meiryo UI" panose="020B0604030504040204" pitchFamily="50" charset="-128"/>
                <a:cs typeface="+mj-cs"/>
              </a:rPr>
              <a:t>構造転換</a:t>
            </a:r>
            <a:br>
              <a:rPr lang="en-US" altLang="ja-JP" sz="1000" b="1">
                <a:latin typeface="Meiryo UI" panose="020B0604030504040204" pitchFamily="50" charset="-128"/>
                <a:ea typeface="Meiryo UI" panose="020B0604030504040204" pitchFamily="50" charset="-128"/>
                <a:cs typeface="+mj-cs"/>
              </a:rPr>
            </a:br>
            <a:r>
              <a:rPr lang="ja-JP" altLang="en-US" sz="1000" b="1">
                <a:latin typeface="Meiryo UI" panose="020B0604030504040204" pitchFamily="50" charset="-128"/>
                <a:ea typeface="Meiryo UI" panose="020B0604030504040204" pitchFamily="50" charset="-128"/>
                <a:cs typeface="+mj-cs"/>
              </a:rPr>
              <a:t>（製造プロセス転換）</a:t>
            </a:r>
          </a:p>
        </p:txBody>
      </p:sp>
      <p:sp>
        <p:nvSpPr>
          <p:cNvPr id="3" name="Title 1">
            <a:extLst>
              <a:ext uri="{FF2B5EF4-FFF2-40B4-BE49-F238E27FC236}">
                <a16:creationId xmlns:a16="http://schemas.microsoft.com/office/drawing/2014/main" id="{6051DF16-0524-9A18-5D4B-DB9F05929D7B}"/>
              </a:ext>
            </a:extLst>
          </p:cNvPr>
          <p:cNvSpPr txBox="1">
            <a:spLocks/>
          </p:cNvSpPr>
          <p:nvPr/>
        </p:nvSpPr>
        <p:spPr>
          <a:xfrm>
            <a:off x="180000" y="292726"/>
            <a:ext cx="11085408"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ⅶ</a:t>
            </a:r>
            <a:r>
              <a:rPr lang="ja-JP" altLang="en-US" sz="2000">
                <a:solidFill>
                  <a:schemeClr val="tx1">
                    <a:lumMod val="50000"/>
                    <a:lumOff val="50000"/>
                  </a:schemeClr>
                </a:solidFill>
              </a:rPr>
              <a:t>）　　</a:t>
            </a:r>
          </a:p>
        </p:txBody>
      </p:sp>
      <p:sp>
        <p:nvSpPr>
          <p:cNvPr id="12" name="Title 1">
            <a:extLst>
              <a:ext uri="{FF2B5EF4-FFF2-40B4-BE49-F238E27FC236}">
                <a16:creationId xmlns:a16="http://schemas.microsoft.com/office/drawing/2014/main" id="{BBF86524-5445-01A9-B02D-7DAD6AD799E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ja-JP" sz="2400" b="0" i="0" u="none" kern="1200" cap="none" spc="0" normalizeH="0" baseline="0" noProof="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a:ln>
                  <a:noFill/>
                </a:ln>
                <a:solidFill>
                  <a:schemeClr val="tx1"/>
                </a:solidFill>
                <a:effectLst/>
                <a:uLnTx/>
                <a:uFillTx/>
                <a:sym typeface="Trebuchet MS" panose="020B0603020202020204" pitchFamily="34" charset="0"/>
              </a:rPr>
              <a:t>のグリーン化を促進するため、</a:t>
            </a:r>
            <a:r>
              <a:rPr kumimoji="1" lang="en-US" altLang="ja-JP" sz="2400" b="0" i="0" u="none" kern="1200" cap="none" spc="0" normalizeH="0" baseline="0" noProof="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a:ln>
                  <a:noFill/>
                </a:ln>
                <a:solidFill>
                  <a:schemeClr val="tx1"/>
                </a:solidFill>
                <a:effectLst/>
                <a:uLnTx/>
                <a:uFillTx/>
                <a:sym typeface="Trebuchet MS" panose="020B0603020202020204" pitchFamily="34" charset="0"/>
              </a:rPr>
              <a:t>によって構造転換（経営効率化）を図る</a:t>
            </a:r>
            <a:endParaRPr kumimoji="1" lang="en-US" altLang="ja-JP" sz="2400" b="0" i="0" u="none" strike="noStrike" kern="1200" cap="none" spc="0" normalizeH="0" baseline="0" noProof="0">
              <a:ln>
                <a:noFill/>
              </a:ln>
              <a:solidFill>
                <a:schemeClr val="tx1"/>
              </a:solidFill>
              <a:effectLst/>
              <a:uLnTx/>
              <a:uFillTx/>
              <a:sym typeface="Trebuchet MS" panose="020B0603020202020204" pitchFamily="34" charset="0"/>
            </a:endParaRPr>
          </a:p>
        </p:txBody>
      </p:sp>
      <p:cxnSp>
        <p:nvCxnSpPr>
          <p:cNvPr id="19" name="直線コネクタ 18">
            <a:extLst>
              <a:ext uri="{FF2B5EF4-FFF2-40B4-BE49-F238E27FC236}">
                <a16:creationId xmlns:a16="http://schemas.microsoft.com/office/drawing/2014/main" id="{8FD296F5-FC0C-6287-1FC5-6A6B8F70398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TextBox 35" descr="ｔ">
            <a:extLst>
              <a:ext uri="{FF2B5EF4-FFF2-40B4-BE49-F238E27FC236}">
                <a16:creationId xmlns:a16="http://schemas.microsoft.com/office/drawing/2014/main" id="{95845F4A-3627-006C-8C23-4C47878E1F7E}"/>
              </a:ext>
            </a:extLst>
          </p:cNvPr>
          <p:cNvSpPr txBox="1"/>
          <p:nvPr/>
        </p:nvSpPr>
        <p:spPr>
          <a:xfrm>
            <a:off x="6231521" y="2156773"/>
            <a:ext cx="5198402" cy="112744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16" name="グループ化 15">
            <a:extLst>
              <a:ext uri="{FF2B5EF4-FFF2-40B4-BE49-F238E27FC236}">
                <a16:creationId xmlns:a16="http://schemas.microsoft.com/office/drawing/2014/main" id="{E8621C29-6E2A-CD64-938D-EDE7B7D0874C}"/>
              </a:ext>
            </a:extLst>
          </p:cNvPr>
          <p:cNvGrpSpPr/>
          <p:nvPr/>
        </p:nvGrpSpPr>
        <p:grpSpPr>
          <a:xfrm>
            <a:off x="765598" y="1733286"/>
            <a:ext cx="5184000" cy="288000"/>
            <a:chOff x="156000" y="1879963"/>
            <a:chExt cx="5760000" cy="288000"/>
          </a:xfrm>
        </p:grpSpPr>
        <p:sp>
          <p:nvSpPr>
            <p:cNvPr id="17" name="正方形/長方形 16">
              <a:extLst>
                <a:ext uri="{FF2B5EF4-FFF2-40B4-BE49-F238E27FC236}">
                  <a16:creationId xmlns:a16="http://schemas.microsoft.com/office/drawing/2014/main" id="{4ABF9F19-5F23-8A44-99ED-413D0E4F73C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構造転換の内容</a:t>
              </a:r>
            </a:p>
          </p:txBody>
        </p:sp>
        <p:cxnSp>
          <p:nvCxnSpPr>
            <p:cNvPr id="18" name="直線コネクタ 17">
              <a:extLst>
                <a:ext uri="{FF2B5EF4-FFF2-40B4-BE49-F238E27FC236}">
                  <a16:creationId xmlns:a16="http://schemas.microsoft.com/office/drawing/2014/main" id="{68E5814D-7B31-88C1-A8EA-2C6A043D394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0" name="グループ化 19">
            <a:extLst>
              <a:ext uri="{FF2B5EF4-FFF2-40B4-BE49-F238E27FC236}">
                <a16:creationId xmlns:a16="http://schemas.microsoft.com/office/drawing/2014/main" id="{A5EAB9B2-AC8D-5FA4-B891-EA9C630F8DCA}"/>
              </a:ext>
            </a:extLst>
          </p:cNvPr>
          <p:cNvGrpSpPr/>
          <p:nvPr/>
        </p:nvGrpSpPr>
        <p:grpSpPr>
          <a:xfrm>
            <a:off x="6239438" y="1733286"/>
            <a:ext cx="5184000" cy="288000"/>
            <a:chOff x="156000" y="1879963"/>
            <a:chExt cx="5760000" cy="288000"/>
          </a:xfrm>
        </p:grpSpPr>
        <p:sp>
          <p:nvSpPr>
            <p:cNvPr id="21" name="正方形/長方形 20">
              <a:extLst>
                <a:ext uri="{FF2B5EF4-FFF2-40B4-BE49-F238E27FC236}">
                  <a16:creationId xmlns:a16="http://schemas.microsoft.com/office/drawing/2014/main" id="{278342BA-74BF-8C96-03D4-4455EB2737A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構造転換に該当する理由</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7" name="直線コネクタ 26">
              <a:extLst>
                <a:ext uri="{FF2B5EF4-FFF2-40B4-BE49-F238E27FC236}">
                  <a16:creationId xmlns:a16="http://schemas.microsoft.com/office/drawing/2014/main" id="{97754849-0868-BA5C-9BB6-FDBE3F69143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8" name="グループ化 27">
            <a:extLst>
              <a:ext uri="{FF2B5EF4-FFF2-40B4-BE49-F238E27FC236}">
                <a16:creationId xmlns:a16="http://schemas.microsoft.com/office/drawing/2014/main" id="{5FD66613-BD79-15AE-DCBA-B3AC86A73073}"/>
              </a:ext>
            </a:extLst>
          </p:cNvPr>
          <p:cNvGrpSpPr/>
          <p:nvPr/>
        </p:nvGrpSpPr>
        <p:grpSpPr>
          <a:xfrm>
            <a:off x="765597" y="5080111"/>
            <a:ext cx="10657837" cy="288000"/>
            <a:chOff x="156000" y="1879963"/>
            <a:chExt cx="5760000" cy="288000"/>
          </a:xfrm>
        </p:grpSpPr>
        <p:sp>
          <p:nvSpPr>
            <p:cNvPr id="35" name="正方形/長方形 34">
              <a:extLst>
                <a:ext uri="{FF2B5EF4-FFF2-40B4-BE49-F238E27FC236}">
                  <a16:creationId xmlns:a16="http://schemas.microsoft.com/office/drawing/2014/main" id="{F1FB9FCB-CB41-F562-B4D0-9584259CB50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構造転換（補助率が</a:t>
              </a:r>
              <a:r>
                <a:rPr kumimoji="1" lang="en-US" altLang="ja-JP" sz="1400">
                  <a:solidFill>
                    <a:schemeClr val="tx1"/>
                  </a:solidFill>
                  <a:latin typeface="Meiryo UI" panose="020B0604030504040204" pitchFamily="50" charset="-128"/>
                  <a:ea typeface="Meiryo UI" panose="020B0604030504040204" pitchFamily="50" charset="-128"/>
                </a:rPr>
                <a:t>1/2</a:t>
              </a:r>
              <a:r>
                <a:rPr kumimoji="1" lang="ja-JP" altLang="en-US" sz="1400">
                  <a:solidFill>
                    <a:schemeClr val="tx1"/>
                  </a:solidFill>
                  <a:latin typeface="Meiryo UI" panose="020B0604030504040204" pitchFamily="50" charset="-128"/>
                  <a:ea typeface="Meiryo UI" panose="020B0604030504040204" pitchFamily="50" charset="-128"/>
                </a:rPr>
                <a:t>）でなければ投資回収が困難であることの説明</a:t>
              </a:r>
            </a:p>
          </p:txBody>
        </p:sp>
        <p:cxnSp>
          <p:nvCxnSpPr>
            <p:cNvPr id="36" name="直線コネクタ 35">
              <a:extLst>
                <a:ext uri="{FF2B5EF4-FFF2-40B4-BE49-F238E27FC236}">
                  <a16:creationId xmlns:a16="http://schemas.microsoft.com/office/drawing/2014/main" id="{08AA1580-0224-74C9-398D-5E7D56FF616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7" name="TextBox 35" descr="ｔ">
            <a:extLst>
              <a:ext uri="{FF2B5EF4-FFF2-40B4-BE49-F238E27FC236}">
                <a16:creationId xmlns:a16="http://schemas.microsoft.com/office/drawing/2014/main" id="{4DE853CD-FF37-A3B5-5B6B-14966D2658FA}"/>
              </a:ext>
            </a:extLst>
          </p:cNvPr>
          <p:cNvSpPr txBox="1"/>
          <p:nvPr/>
        </p:nvSpPr>
        <p:spPr>
          <a:xfrm>
            <a:off x="772087" y="5497220"/>
            <a:ext cx="5262953"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73037" lvl="1">
              <a:buClr>
                <a:schemeClr val="tx2"/>
              </a:buClr>
              <a:buSzPct val="100000"/>
            </a:pPr>
            <a:r>
              <a:rPr lang="ja-JP" altLang="en-US" sz="1400">
                <a:solidFill>
                  <a:schemeClr val="tx1"/>
                </a:solidFill>
                <a:latin typeface="Meiryo UI" panose="020B0604030504040204" pitchFamily="50" charset="-128"/>
                <a:ea typeface="Meiryo UI" panose="020B0604030504040204" pitchFamily="50" charset="-128"/>
              </a:rPr>
              <a:t>（構造転換のみで発生する投資内容・金額・理由）</a:t>
            </a:r>
            <a:endParaRPr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投資内容：</a:t>
            </a:r>
            <a:r>
              <a:rPr lang="ja-JP" altLang="en-US" sz="1400">
                <a:solidFill>
                  <a:schemeClr val="tx1"/>
                </a:solidFill>
                <a:latin typeface="Meiryo UI" panose="020B0604030504040204" pitchFamily="50" charset="-128"/>
                <a:ea typeface="Meiryo UI" panose="020B0604030504040204" pitchFamily="50" charset="-128"/>
              </a:rPr>
              <a:t>コンビナート再編による</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社へのパイプラインの繋ぎ替え</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金額：</a:t>
            </a:r>
            <a:r>
              <a:rPr lang="en-US" altLang="ja-JP" sz="1400">
                <a:solidFill>
                  <a:schemeClr val="tx1"/>
                </a:solidFill>
                <a:latin typeface="Meiryo UI" panose="020B0604030504040204" pitchFamily="50" charset="-128"/>
                <a:ea typeface="Meiryo UI" panose="020B0604030504040204" pitchFamily="50" charset="-128"/>
              </a:rPr>
              <a:t> xxx</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理由：</a:t>
            </a:r>
            <a:r>
              <a:rPr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p:txBody>
      </p:sp>
      <p:cxnSp>
        <p:nvCxnSpPr>
          <p:cNvPr id="38" name="Straight Connector 40">
            <a:extLst>
              <a:ext uri="{FF2B5EF4-FFF2-40B4-BE49-F238E27FC236}">
                <a16:creationId xmlns:a16="http://schemas.microsoft.com/office/drawing/2014/main" id="{0B180FC0-B844-F7E0-1908-6EC72043DD79}"/>
              </a:ext>
            </a:extLst>
          </p:cNvPr>
          <p:cNvCxnSpPr>
            <a:cxnSpLocks/>
          </p:cNvCxnSpPr>
          <p:nvPr/>
        </p:nvCxnSpPr>
        <p:spPr>
          <a:xfrm flipV="1">
            <a:off x="6096000" y="1733286"/>
            <a:ext cx="0" cy="325107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9" name="TextBox 35" descr="ｔ">
            <a:extLst>
              <a:ext uri="{FF2B5EF4-FFF2-40B4-BE49-F238E27FC236}">
                <a16:creationId xmlns:a16="http://schemas.microsoft.com/office/drawing/2014/main" id="{CFA39414-A7FD-963F-6E49-E22ADDED253B}"/>
              </a:ext>
            </a:extLst>
          </p:cNvPr>
          <p:cNvSpPr txBox="1"/>
          <p:nvPr/>
        </p:nvSpPr>
        <p:spPr>
          <a:xfrm>
            <a:off x="765598" y="2156772"/>
            <a:ext cx="5183999" cy="282242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0" name="TextBox 35" descr="ｔ">
            <a:extLst>
              <a:ext uri="{FF2B5EF4-FFF2-40B4-BE49-F238E27FC236}">
                <a16:creationId xmlns:a16="http://schemas.microsoft.com/office/drawing/2014/main" id="{A240D2D4-32F5-82AB-3501-F3A795A99E72}"/>
              </a:ext>
            </a:extLst>
          </p:cNvPr>
          <p:cNvSpPr txBox="1"/>
          <p:nvPr/>
        </p:nvSpPr>
        <p:spPr>
          <a:xfrm>
            <a:off x="6231521" y="3852482"/>
            <a:ext cx="5198402" cy="112744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41" name="グループ化 40">
            <a:extLst>
              <a:ext uri="{FF2B5EF4-FFF2-40B4-BE49-F238E27FC236}">
                <a16:creationId xmlns:a16="http://schemas.microsoft.com/office/drawing/2014/main" id="{7592F40D-D066-FD69-E985-2FCD738F426F}"/>
              </a:ext>
            </a:extLst>
          </p:cNvPr>
          <p:cNvGrpSpPr/>
          <p:nvPr/>
        </p:nvGrpSpPr>
        <p:grpSpPr>
          <a:xfrm>
            <a:off x="6239438" y="3428995"/>
            <a:ext cx="5184000" cy="288000"/>
            <a:chOff x="156000" y="1879963"/>
            <a:chExt cx="5760000" cy="288000"/>
          </a:xfrm>
        </p:grpSpPr>
        <p:sp>
          <p:nvSpPr>
            <p:cNvPr id="42" name="正方形/長方形 41">
              <a:extLst>
                <a:ext uri="{FF2B5EF4-FFF2-40B4-BE49-F238E27FC236}">
                  <a16:creationId xmlns:a16="http://schemas.microsoft.com/office/drawing/2014/main" id="{594F754C-1B3F-E001-710D-DB1EA9E0FCD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構造転換を図ってグリーン化をする意義</a:t>
              </a:r>
            </a:p>
          </p:txBody>
        </p:sp>
        <p:cxnSp>
          <p:nvCxnSpPr>
            <p:cNvPr id="43" name="直線コネクタ 42">
              <a:extLst>
                <a:ext uri="{FF2B5EF4-FFF2-40B4-BE49-F238E27FC236}">
                  <a16:creationId xmlns:a16="http://schemas.microsoft.com/office/drawing/2014/main" id="{93D38F61-64DC-B7CB-D035-06E400154C9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35" descr="ｔ">
            <a:extLst>
              <a:ext uri="{FF2B5EF4-FFF2-40B4-BE49-F238E27FC236}">
                <a16:creationId xmlns:a16="http://schemas.microsoft.com/office/drawing/2014/main" id="{644A5703-DF6F-9C9C-87B4-9FD43A80DD1A}"/>
              </a:ext>
            </a:extLst>
          </p:cNvPr>
          <p:cNvSpPr txBox="1"/>
          <p:nvPr/>
        </p:nvSpPr>
        <p:spPr>
          <a:xfrm>
            <a:off x="6096000" y="5497220"/>
            <a:ext cx="5262953"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73037"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（投資回収の算出）</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822868AB-718D-577B-2BE5-6D7B31734719}"/>
              </a:ext>
            </a:extLst>
          </p:cNvPr>
          <p:cNvSpPr/>
          <p:nvPr/>
        </p:nvSpPr>
        <p:spPr>
          <a:xfrm>
            <a:off x="2161954" y="1415526"/>
            <a:ext cx="7868093" cy="4026948"/>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1400" b="1" u="sng">
                <a:solidFill>
                  <a:srgbClr val="FF0000"/>
                </a:solidFill>
                <a:latin typeface="Meiryo UI" panose="020B0604030504040204" pitchFamily="50" charset="-128"/>
                <a:ea typeface="Meiryo UI" panose="020B0604030504040204" pitchFamily="50" charset="-128"/>
              </a:rPr>
              <a:t>※</a:t>
            </a:r>
            <a:r>
              <a:rPr kumimoji="1" lang="ja-JP" altLang="en-US" sz="1400" b="1" u="sng">
                <a:solidFill>
                  <a:srgbClr val="FF0000"/>
                </a:solidFill>
                <a:latin typeface="Meiryo UI" panose="020B0604030504040204" pitchFamily="50" charset="-128"/>
                <a:ea typeface="Meiryo UI" panose="020B0604030504040204" pitchFamily="50" charset="-128"/>
              </a:rPr>
              <a:t>構造転換（製造プロセス転換）向け</a:t>
            </a:r>
            <a:endParaRPr kumimoji="1" lang="en-US" altLang="ja-JP" sz="1400" b="1" u="sng">
              <a:solidFill>
                <a:srgbClr val="FF0000"/>
              </a:solidFill>
              <a:latin typeface="Meiryo UI" panose="020B0604030504040204" pitchFamily="50" charset="-128"/>
              <a:ea typeface="Meiryo UI" panose="020B0604030504040204" pitchFamily="50" charset="-128"/>
            </a:endParaRPr>
          </a:p>
          <a:p>
            <a:endParaRPr kumimoji="1"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構造転換の内容</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→適宜図表等を用いて記載すること。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構造転換に該当する理由</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→自ら経営効率化を図り、</a:t>
            </a:r>
            <a:r>
              <a:rPr lang="en-US" altLang="ja-JP" sz="1400">
                <a:solidFill>
                  <a:srgbClr val="FF0000"/>
                </a:solidFill>
                <a:latin typeface="Meiryo UI" panose="020B0604030504040204" pitchFamily="50" charset="-128"/>
                <a:ea typeface="Meiryo UI" panose="020B0604030504040204" pitchFamily="50" charset="-128"/>
              </a:rPr>
              <a:t>GX</a:t>
            </a:r>
            <a:r>
              <a:rPr lang="ja-JP" altLang="en-US" sz="1400">
                <a:solidFill>
                  <a:srgbClr val="FF0000"/>
                </a:solidFill>
                <a:latin typeface="Meiryo UI" panose="020B0604030504040204" pitchFamily="50" charset="-128"/>
                <a:ea typeface="Meiryo UI" panose="020B0604030504040204" pitchFamily="50" charset="-128"/>
              </a:rPr>
              <a:t>投資の原資を積極的に確保し、持続的に</a:t>
            </a:r>
            <a:r>
              <a:rPr lang="en-US" altLang="ja-JP" sz="1400">
                <a:solidFill>
                  <a:srgbClr val="FF0000"/>
                </a:solidFill>
                <a:latin typeface="Meiryo UI" panose="020B0604030504040204" pitchFamily="50" charset="-128"/>
                <a:ea typeface="Meiryo UI" panose="020B0604030504040204" pitchFamily="50" charset="-128"/>
              </a:rPr>
              <a:t>GX</a:t>
            </a:r>
            <a:r>
              <a:rPr lang="ja-JP" altLang="en-US" sz="1400">
                <a:solidFill>
                  <a:srgbClr val="FF0000"/>
                </a:solidFill>
                <a:latin typeface="Meiryo UI" panose="020B0604030504040204" pitchFamily="50" charset="-128"/>
                <a:ea typeface="Meiryo UI" panose="020B0604030504040204" pitchFamily="50" charset="-128"/>
              </a:rPr>
              <a:t>を推進しつつ、競争力の強化に繋がる事業であることが分かるよう記載すること（例：ナフサクラッカーの生産能力の適正化等）。</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構造転換を図ってグリーン化をする意義</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→構造転換によって、グリーン化が促進できる理由を記載すること。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構造転換（補助率が</a:t>
            </a:r>
            <a:r>
              <a:rPr lang="en-US" altLang="ja-JP" sz="1400">
                <a:solidFill>
                  <a:srgbClr val="FF0000"/>
                </a:solidFill>
                <a:latin typeface="Meiryo UI" panose="020B0604030504040204" pitchFamily="50" charset="-128"/>
                <a:ea typeface="Meiryo UI" panose="020B0604030504040204" pitchFamily="50" charset="-128"/>
              </a:rPr>
              <a:t>1/2</a:t>
            </a:r>
            <a:r>
              <a:rPr lang="ja-JP" altLang="en-US" sz="1400">
                <a:solidFill>
                  <a:srgbClr val="FF0000"/>
                </a:solidFill>
                <a:latin typeface="Meiryo UI" panose="020B0604030504040204" pitchFamily="50" charset="-128"/>
                <a:ea typeface="Meiryo UI" panose="020B0604030504040204" pitchFamily="50" charset="-128"/>
              </a:rPr>
              <a:t>）でなければ投資回収が困難であることの説明</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→補助率</a:t>
            </a:r>
            <a:r>
              <a:rPr lang="en-US" altLang="ja-JP" sz="1400">
                <a:solidFill>
                  <a:srgbClr val="FF0000"/>
                </a:solidFill>
                <a:latin typeface="Meiryo UI" panose="020B0604030504040204" pitchFamily="50" charset="-128"/>
                <a:ea typeface="Meiryo UI" panose="020B0604030504040204" pitchFamily="50" charset="-128"/>
              </a:rPr>
              <a:t>1/3</a:t>
            </a:r>
            <a:r>
              <a:rPr lang="ja-JP" altLang="en-US" sz="1400">
                <a:solidFill>
                  <a:srgbClr val="FF0000"/>
                </a:solidFill>
                <a:latin typeface="Meiryo UI" panose="020B0604030504040204" pitchFamily="50" charset="-128"/>
                <a:ea typeface="Meiryo UI" panose="020B0604030504040204" pitchFamily="50" charset="-128"/>
              </a:rPr>
              <a:t>の場合との比較等を踏まえて説明すること。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b="1" u="sng">
                <a:solidFill>
                  <a:schemeClr val="tx1"/>
                </a:solidFill>
                <a:latin typeface="Meiryo UI" panose="020B0604030504040204" pitchFamily="50" charset="-128"/>
                <a:ea typeface="Meiryo UI" panose="020B0604030504040204" pitchFamily="50" charset="-128"/>
              </a:rPr>
              <a:t>製造プロセス転換の申請者（構造転換を伴わない）は、本頁は記載せず削除すること。</a:t>
            </a:r>
            <a:endParaRPr kumimoji="1" lang="en-US" altLang="ja-JP" sz="1400" b="1">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954020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350BFB-9A34-9658-6C60-6B90E2EB16EF}"/>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CB5B931D-E7A2-938D-3163-276A59F7C86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③イ 情報管理体制</a:t>
            </a:r>
          </a:p>
        </p:txBody>
      </p:sp>
      <p:sp>
        <p:nvSpPr>
          <p:cNvPr id="3" name="正方形/長方形 2">
            <a:extLst>
              <a:ext uri="{FF2B5EF4-FFF2-40B4-BE49-F238E27FC236}">
                <a16:creationId xmlns:a16="http://schemas.microsoft.com/office/drawing/2014/main" id="{9401C6FC-37AB-8332-79BD-67B5ADD67E3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0" name="Title 1">
            <a:extLst>
              <a:ext uri="{FF2B5EF4-FFF2-40B4-BE49-F238E27FC236}">
                <a16:creationId xmlns:a16="http://schemas.microsoft.com/office/drawing/2014/main" id="{FB208973-D338-C4DA-6251-0D9C42F7072C}"/>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様式第５に記載の通り、当該設備により生産される製品の市場での優位性確保のため、</a:t>
            </a:r>
            <a:br>
              <a:rPr kumimoji="1" lang="en-US" altLang="ja-JP">
                <a:solidFill>
                  <a:schemeClr val="tx1"/>
                </a:solidFill>
              </a:rPr>
            </a:br>
            <a:r>
              <a:rPr kumimoji="1" lang="ja-JP" altLang="en-US">
                <a:solidFill>
                  <a:schemeClr val="tx1"/>
                </a:solidFill>
              </a:rPr>
              <a:t>ノウハウ等に関する技術流出防止措置を含む適切な情報管理体制を整備している</a:t>
            </a:r>
            <a:endParaRPr kumimoji="1" lang="en-US" altLang="ja-JP">
              <a:solidFill>
                <a:schemeClr val="tx1"/>
              </a:solidFill>
            </a:endParaRPr>
          </a:p>
        </p:txBody>
      </p:sp>
      <p:cxnSp>
        <p:nvCxnSpPr>
          <p:cNvPr id="22" name="直線コネクタ 21">
            <a:extLst>
              <a:ext uri="{FF2B5EF4-FFF2-40B4-BE49-F238E27FC236}">
                <a16:creationId xmlns:a16="http://schemas.microsoft.com/office/drawing/2014/main" id="{4907C8CB-D250-3413-9216-10282A451DC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2A0A9E65-F4F3-4652-185E-DAE962CE9EBA}"/>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Meiryo UI" panose="020B0604030504040204" pitchFamily="50" charset="-128"/>
                <a:ea typeface="Meiryo UI" panose="020B0604030504040204" pitchFamily="50" charset="-128"/>
              </a:rPr>
              <a:t>詳細は様式第５を参照すること</a:t>
            </a:r>
            <a:endParaRPr kumimoji="1" lang="en-US" altLang="ja-JP" sz="2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287422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4">
            <a:extLst>
              <a:ext uri="{FF2B5EF4-FFF2-40B4-BE49-F238E27FC236}">
                <a16:creationId xmlns:a16="http://schemas.microsoft.com/office/drawing/2014/main" id="{D6CD44D5-6774-2967-D36A-4B6CB7532E7E}"/>
              </a:ext>
            </a:extLst>
          </p:cNvPr>
          <p:cNvSpPr txBox="1"/>
          <p:nvPr/>
        </p:nvSpPr>
        <p:spPr>
          <a:xfrm>
            <a:off x="180001" y="2125122"/>
            <a:ext cx="576959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333599" y="2125122"/>
            <a:ext cx="570239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5" name="グループ化 4">
            <a:extLst>
              <a:ext uri="{FF2B5EF4-FFF2-40B4-BE49-F238E27FC236}">
                <a16:creationId xmlns:a16="http://schemas.microsoft.com/office/drawing/2014/main" id="{503FF640-ADA2-A879-2E2A-D745EBC61D84}"/>
              </a:ext>
            </a:extLst>
          </p:cNvPr>
          <p:cNvGrpSpPr/>
          <p:nvPr/>
        </p:nvGrpSpPr>
        <p:grpSpPr>
          <a:xfrm>
            <a:off x="180000" y="1659209"/>
            <a:ext cx="5702400" cy="288000"/>
            <a:chOff x="156000" y="1879963"/>
            <a:chExt cx="5760000" cy="288000"/>
          </a:xfrm>
        </p:grpSpPr>
        <p:sp>
          <p:nvSpPr>
            <p:cNvPr id="7" name="正方形/長方形 6">
              <a:extLst>
                <a:ext uri="{FF2B5EF4-FFF2-40B4-BE49-F238E27FC236}">
                  <a16:creationId xmlns:a16="http://schemas.microsoft.com/office/drawing/2014/main" id="{D3986863-F035-2E47-3553-27D0A0D3E4A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サプライチェーンへの経済波及効果</a:t>
              </a:r>
            </a:p>
          </p:txBody>
        </p:sp>
        <p:cxnSp>
          <p:nvCxnSpPr>
            <p:cNvPr id="8" name="直線コネクタ 7">
              <a:extLst>
                <a:ext uri="{FF2B5EF4-FFF2-40B4-BE49-F238E27FC236}">
                  <a16:creationId xmlns:a16="http://schemas.microsoft.com/office/drawing/2014/main" id="{4DB1E040-732C-BE38-8378-97DEC479CDD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AC356AC5-04DF-85FA-2909-40B5A5701778}"/>
              </a:ext>
            </a:extLst>
          </p:cNvPr>
          <p:cNvGrpSpPr/>
          <p:nvPr/>
        </p:nvGrpSpPr>
        <p:grpSpPr>
          <a:xfrm>
            <a:off x="6333600" y="1659209"/>
            <a:ext cx="5702400" cy="288000"/>
            <a:chOff x="156000" y="1879963"/>
            <a:chExt cx="5760000" cy="288000"/>
          </a:xfrm>
        </p:grpSpPr>
        <p:sp>
          <p:nvSpPr>
            <p:cNvPr id="12" name="正方形/長方形 11">
              <a:extLst>
                <a:ext uri="{FF2B5EF4-FFF2-40B4-BE49-F238E27FC236}">
                  <a16:creationId xmlns:a16="http://schemas.microsoft.com/office/drawing/2014/main" id="{9F3245E4-2445-9212-E1BC-9BD7C7675F5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国内経済への経済波及効果</a:t>
              </a:r>
            </a:p>
          </p:txBody>
        </p:sp>
        <p:cxnSp>
          <p:nvCxnSpPr>
            <p:cNvPr id="13" name="直線コネクタ 12">
              <a:extLst>
                <a:ext uri="{FF2B5EF4-FFF2-40B4-BE49-F238E27FC236}">
                  <a16:creationId xmlns:a16="http://schemas.microsoft.com/office/drawing/2014/main" id="{CEB8089D-12B4-5B97-3D53-19BF4E5222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41A26567-1B62-9FED-C549-B85407710E6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③ウ 間接補助事業による経済波及効果</a:t>
            </a:r>
          </a:p>
        </p:txBody>
      </p:sp>
      <p:sp>
        <p:nvSpPr>
          <p:cNvPr id="16" name="Title 1">
            <a:extLst>
              <a:ext uri="{FF2B5EF4-FFF2-40B4-BE49-F238E27FC236}">
                <a16:creationId xmlns:a16="http://schemas.microsoft.com/office/drawing/2014/main" id="{9303DF2F-F95D-D131-FB30-ABAF95B757C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間接補助事業の実施により、自社のみならず、</a:t>
            </a:r>
            <a:r>
              <a:rPr kumimoji="1" lang="en-US" altLang="ja-JP">
                <a:solidFill>
                  <a:schemeClr val="tx1"/>
                </a:solidFill>
              </a:rPr>
              <a:t>xx</a:t>
            </a:r>
            <a:r>
              <a:rPr kumimoji="1" lang="ja-JP" altLang="en-US">
                <a:solidFill>
                  <a:schemeClr val="tx1"/>
                </a:solidFill>
              </a:rPr>
              <a:t>や</a:t>
            </a:r>
            <a:r>
              <a:rPr kumimoji="1" lang="en-US" altLang="ja-JP">
                <a:solidFill>
                  <a:schemeClr val="tx1"/>
                </a:solidFill>
              </a:rPr>
              <a:t>xx</a:t>
            </a:r>
            <a:r>
              <a:rPr kumimoji="1" lang="ja-JP" altLang="en-US">
                <a:solidFill>
                  <a:schemeClr val="tx1"/>
                </a:solidFill>
              </a:rPr>
              <a:t>といった効果が見込まれる</a:t>
            </a:r>
            <a:endParaRPr kumimoji="1" lang="en-US" altLang="ja-JP">
              <a:solidFill>
                <a:schemeClr val="tx1"/>
              </a:solidFill>
            </a:endParaRPr>
          </a:p>
        </p:txBody>
      </p:sp>
      <p:cxnSp>
        <p:nvCxnSpPr>
          <p:cNvPr id="17" name="直線コネクタ 16">
            <a:extLst>
              <a:ext uri="{FF2B5EF4-FFF2-40B4-BE49-F238E27FC236}">
                <a16:creationId xmlns:a16="http://schemas.microsoft.com/office/drawing/2014/main" id="{35D00585-3C39-F5F9-5588-0163DCFB606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BE4268ED-3ADD-17EE-0581-0BF352605A5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 name="Straight Connector 40">
            <a:extLst>
              <a:ext uri="{FF2B5EF4-FFF2-40B4-BE49-F238E27FC236}">
                <a16:creationId xmlns:a16="http://schemas.microsoft.com/office/drawing/2014/main" id="{46BB1200-15B0-D2C0-9B52-608939A8AD25}"/>
              </a:ext>
            </a:extLst>
          </p:cNvPr>
          <p:cNvCxnSpPr>
            <a:cxnSpLocks/>
          </p:cNvCxnSpPr>
          <p:nvPr/>
        </p:nvCxnSpPr>
        <p:spPr>
          <a:xfrm flipV="1">
            <a:off x="6108000" y="1659209"/>
            <a:ext cx="0" cy="495627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0" name="正方形/長方形 19">
            <a:extLst>
              <a:ext uri="{FF2B5EF4-FFF2-40B4-BE49-F238E27FC236}">
                <a16:creationId xmlns:a16="http://schemas.microsoft.com/office/drawing/2014/main" id="{4A3FD1BB-52FF-2EF0-EF22-955561C2EB23}"/>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サプライチェーンへの経済波及効果</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→他社への受発注等による経済効果、投資誘発効果を可能な限り定量目標も用いながら具体的に記載すること。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国内経済への経済波及効果</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→地域の雇用創出等、地域経済への効果・影響を可能な限り定量目標も用いながら具体的に記載すること。</a:t>
            </a:r>
          </a:p>
          <a:p>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217073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A182440C-3A87-F8D4-250E-0CE15E0F1CD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03414E45-BA6B-4FFD-BE38-78B5E04050F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a:solidFill>
                  <a:prstClr val="black"/>
                </a:solidFill>
                <a:latin typeface="Meiryo UI" panose="020B0604030504040204" pitchFamily="50" charset="-128"/>
                <a:ea typeface="Meiryo UI" panose="020B0604030504040204" pitchFamily="50" charset="-128"/>
              </a:rPr>
              <a:t>④排出削減への貢献に関する審査</a:t>
            </a:r>
            <a:endParaRPr kumimoji="1" lang="en-US"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6856134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lang="ja-JP" altLang="en-US" sz="4800">
                <a:solidFill>
                  <a:schemeClr val="tx1"/>
                </a:solidFill>
                <a:latin typeface="Meiryo UI" panose="020B0604030504040204" pitchFamily="50" charset="-128"/>
                <a:ea typeface="Meiryo UI" panose="020B0604030504040204" pitchFamily="50" charset="-128"/>
              </a:rPr>
              <a:t>①基本的事項の審査</a:t>
            </a:r>
            <a:endParaRPr lang="en-US" altLang="ja-JP" sz="48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kumimoji="1" lang="ja-JP" altLang="en-US" sz="36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06D149-1C6D-89D8-DF6A-9B52CB2E7FCF}"/>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F4C0AAF1-DE95-5967-650E-D602652DC83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④ア 間接補助事業による</a:t>
            </a:r>
            <a:r>
              <a:rPr lang="en-US" altLang="ja-JP" sz="2000">
                <a:solidFill>
                  <a:schemeClr val="tx1">
                    <a:lumMod val="50000"/>
                    <a:lumOff val="50000"/>
                  </a:schemeClr>
                </a:solidFill>
              </a:rPr>
              <a:t>CO2</a:t>
            </a:r>
            <a:r>
              <a:rPr lang="ja-JP" altLang="en-US" sz="2000">
                <a:solidFill>
                  <a:schemeClr val="tx1">
                    <a:lumMod val="50000"/>
                    <a:lumOff val="50000"/>
                  </a:schemeClr>
                </a:solidFill>
              </a:rPr>
              <a:t>排出削減効果</a:t>
            </a:r>
          </a:p>
        </p:txBody>
      </p:sp>
      <p:sp>
        <p:nvSpPr>
          <p:cNvPr id="13" name="Title 1">
            <a:extLst>
              <a:ext uri="{FF2B5EF4-FFF2-40B4-BE49-F238E27FC236}">
                <a16:creationId xmlns:a16="http://schemas.microsoft.com/office/drawing/2014/main" id="{3A961594-4686-DEFE-4497-05794251960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a:t>
            </a:r>
            <a:r>
              <a:rPr kumimoji="1" lang="ja-JP" altLang="en-US">
                <a:solidFill>
                  <a:schemeClr val="tx1"/>
                </a:solidFill>
              </a:rPr>
              <a:t>事業による製造プロセス転換により、</a:t>
            </a:r>
            <a:r>
              <a:rPr kumimoji="1" lang="en-US" altLang="ja-JP">
                <a:solidFill>
                  <a:schemeClr val="tx1"/>
                </a:solidFill>
              </a:rPr>
              <a:t>xx</a:t>
            </a:r>
            <a:r>
              <a:rPr kumimoji="1" lang="ja-JP" altLang="en-US">
                <a:solidFill>
                  <a:schemeClr val="tx1"/>
                </a:solidFill>
              </a:rPr>
              <a:t>年度比</a:t>
            </a:r>
            <a:r>
              <a:rPr kumimoji="1" lang="en-US" altLang="ja-JP">
                <a:solidFill>
                  <a:schemeClr val="tx1"/>
                </a:solidFill>
              </a:rPr>
              <a:t>xx%</a:t>
            </a:r>
            <a:r>
              <a:rPr lang="ja-JP" altLang="en-US">
                <a:solidFill>
                  <a:schemeClr val="tx1"/>
                </a:solidFill>
              </a:rPr>
              <a:t>の</a:t>
            </a:r>
            <a:r>
              <a:rPr kumimoji="1" lang="en-US" altLang="ja-JP">
                <a:solidFill>
                  <a:schemeClr val="tx1"/>
                </a:solidFill>
              </a:rPr>
              <a:t>CO</a:t>
            </a:r>
            <a:r>
              <a:rPr kumimoji="1" lang="en-US" altLang="ja-JP" baseline="-25000">
                <a:solidFill>
                  <a:schemeClr val="tx1"/>
                </a:solidFill>
              </a:rPr>
              <a:t>2</a:t>
            </a:r>
            <a:r>
              <a:rPr kumimoji="1" lang="ja-JP" altLang="en-US">
                <a:solidFill>
                  <a:schemeClr val="tx1"/>
                </a:solidFill>
              </a:rPr>
              <a:t>削減を見込む</a:t>
            </a:r>
            <a:endParaRPr kumimoji="1" lang="en-US" altLang="ja-JP">
              <a:solidFill>
                <a:schemeClr val="tx1"/>
              </a:solidFill>
            </a:endParaRPr>
          </a:p>
        </p:txBody>
      </p:sp>
      <p:cxnSp>
        <p:nvCxnSpPr>
          <p:cNvPr id="15" name="直線コネクタ 14">
            <a:extLst>
              <a:ext uri="{FF2B5EF4-FFF2-40B4-BE49-F238E27FC236}">
                <a16:creationId xmlns:a16="http://schemas.microsoft.com/office/drawing/2014/main" id="{0C587FDC-0789-C492-DD25-A39C42BDF14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40">
            <a:extLst>
              <a:ext uri="{FF2B5EF4-FFF2-40B4-BE49-F238E27FC236}">
                <a16:creationId xmlns:a16="http://schemas.microsoft.com/office/drawing/2014/main" id="{B4BEC6CF-FD2C-10D4-5D76-55F0C1435C77}"/>
              </a:ext>
            </a:extLst>
          </p:cNvPr>
          <p:cNvSpPr txBox="1"/>
          <p:nvPr/>
        </p:nvSpPr>
        <p:spPr>
          <a:xfrm>
            <a:off x="156001" y="27700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対象年度の設定根拠</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6" name="TextBox 40">
            <a:extLst>
              <a:ext uri="{FF2B5EF4-FFF2-40B4-BE49-F238E27FC236}">
                <a16:creationId xmlns:a16="http://schemas.microsoft.com/office/drawing/2014/main" id="{E8F6AEA4-A739-0AAB-64AB-3F5C98F6CE17}"/>
              </a:ext>
            </a:extLst>
          </p:cNvPr>
          <p:cNvSpPr txBox="1"/>
          <p:nvPr/>
        </p:nvSpPr>
        <p:spPr>
          <a:xfrm>
            <a:off x="3038901" y="27700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36" name="TextBox 40">
            <a:extLst>
              <a:ext uri="{FF2B5EF4-FFF2-40B4-BE49-F238E27FC236}">
                <a16:creationId xmlns:a16="http://schemas.microsoft.com/office/drawing/2014/main" id="{094362A9-548A-F094-A8DC-702534274917}"/>
              </a:ext>
            </a:extLst>
          </p:cNvPr>
          <p:cNvSpPr txBox="1"/>
          <p:nvPr/>
        </p:nvSpPr>
        <p:spPr>
          <a:xfrm>
            <a:off x="156001" y="3771659"/>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生産物</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B0D4F434-CE5B-EDF0-AD05-6B1D19227E3B}"/>
              </a:ext>
            </a:extLst>
          </p:cNvPr>
          <p:cNvSpPr txBox="1"/>
          <p:nvPr/>
        </p:nvSpPr>
        <p:spPr>
          <a:xfrm>
            <a:off x="1041991" y="3771659"/>
            <a:ext cx="4584111"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生産物</a:t>
            </a:r>
            <a:r>
              <a:rPr lang="en-US" altLang="ja-JP" sz="1400">
                <a:solidFill>
                  <a:schemeClr val="tx1"/>
                </a:solidFill>
                <a:latin typeface="Meiryo UI" panose="020B0604030504040204" pitchFamily="50" charset="-128"/>
                <a:ea typeface="Meiryo UI" panose="020B0604030504040204" pitchFamily="50" charset="-128"/>
              </a:rPr>
              <a:t>A</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生産物</a:t>
            </a:r>
            <a:r>
              <a:rPr lang="en-US" altLang="ja-JP" sz="1400">
                <a:solidFill>
                  <a:schemeClr val="tx1"/>
                </a:solidFill>
                <a:latin typeface="Meiryo UI" panose="020B0604030504040204" pitchFamily="50" charset="-128"/>
                <a:ea typeface="Meiryo UI" panose="020B0604030504040204" pitchFamily="50" charset="-128"/>
              </a:rPr>
              <a:t>B</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2" name="TextBox 40">
            <a:extLst>
              <a:ext uri="{FF2B5EF4-FFF2-40B4-BE49-F238E27FC236}">
                <a16:creationId xmlns:a16="http://schemas.microsoft.com/office/drawing/2014/main" id="{0C6C5075-F2CE-1143-DA65-79FBA23FCE85}"/>
              </a:ext>
            </a:extLst>
          </p:cNvPr>
          <p:cNvSpPr txBox="1"/>
          <p:nvPr/>
        </p:nvSpPr>
        <p:spPr>
          <a:xfrm>
            <a:off x="156001" y="1555981"/>
            <a:ext cx="2806940" cy="66272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間接補助事業における製造プロセス転換による</a:t>
            </a: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CO2</a:t>
            </a: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削減率（目標値）</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700">
                <a:solidFill>
                  <a:prstClr val="black"/>
                </a:solidFill>
                <a:latin typeface="Meiryo UI" panose="020B0604030504040204" pitchFamily="50" charset="-128"/>
                <a:ea typeface="Meiryo UI" panose="020B0604030504040204" pitchFamily="50" charset="-128"/>
              </a:rPr>
              <a:t>※</a:t>
            </a:r>
            <a:r>
              <a:rPr kumimoji="1" lang="ja-JP" altLang="en-US" sz="7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原材料調達から製造・廃棄までのライフサイクル全体を通じたもの</a:t>
            </a:r>
            <a:endParaRPr kumimoji="1" lang="en-US" altLang="ja-JP" sz="7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3" name="TextBox 40">
            <a:extLst>
              <a:ext uri="{FF2B5EF4-FFF2-40B4-BE49-F238E27FC236}">
                <a16:creationId xmlns:a16="http://schemas.microsoft.com/office/drawing/2014/main" id="{5E5BC234-3729-4100-6B08-E69D7FF2E0C2}"/>
              </a:ext>
            </a:extLst>
          </p:cNvPr>
          <p:cNvSpPr txBox="1"/>
          <p:nvPr/>
        </p:nvSpPr>
        <p:spPr>
          <a:xfrm>
            <a:off x="3038901" y="1555981"/>
            <a:ext cx="2587202" cy="66272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トン</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年削減</a:t>
            </a:r>
            <a:br>
              <a:rPr kumimoji="1" lang="ja-JP" altLang="en-US"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年度比</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減）</a:t>
            </a:r>
          </a:p>
        </p:txBody>
      </p:sp>
      <p:sp>
        <p:nvSpPr>
          <p:cNvPr id="44" name="TextBox 40">
            <a:extLst>
              <a:ext uri="{FF2B5EF4-FFF2-40B4-BE49-F238E27FC236}">
                <a16:creationId xmlns:a16="http://schemas.microsoft.com/office/drawing/2014/main" id="{A0AF1416-7A5F-04DC-545D-421469438E40}"/>
              </a:ext>
            </a:extLst>
          </p:cNvPr>
          <p:cNvSpPr txBox="1"/>
          <p:nvPr/>
        </p:nvSpPr>
        <p:spPr>
          <a:xfrm>
            <a:off x="5769884" y="1551334"/>
            <a:ext cx="796017" cy="3612335"/>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導出</a:t>
            </a:r>
            <a:endParaRPr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根拠</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5" name="TextBox 40">
            <a:extLst>
              <a:ext uri="{FF2B5EF4-FFF2-40B4-BE49-F238E27FC236}">
                <a16:creationId xmlns:a16="http://schemas.microsoft.com/office/drawing/2014/main" id="{F9DDB159-19A5-7EB6-8574-31EE95243406}"/>
              </a:ext>
            </a:extLst>
          </p:cNvPr>
          <p:cNvSpPr txBox="1"/>
          <p:nvPr/>
        </p:nvSpPr>
        <p:spPr>
          <a:xfrm>
            <a:off x="6655874" y="1551334"/>
            <a:ext cx="5380125" cy="3612335"/>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（導出過程）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a:t>
            </a:r>
            <a:r>
              <a:rPr kumimoji="1" lang="en-US" altLang="ja-JP" sz="1400">
                <a:solidFill>
                  <a:schemeClr val="tx1"/>
                </a:solidFill>
                <a:latin typeface="Meiryo UI" panose="020B0604030504040204" pitchFamily="50" charset="-128"/>
                <a:ea typeface="Meiryo UI" panose="020B0604030504040204" pitchFamily="50" charset="-128"/>
              </a:rPr>
              <a:t>x</a:t>
            </a: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（出典）</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46" name="TextBox 40">
            <a:extLst>
              <a:ext uri="{FF2B5EF4-FFF2-40B4-BE49-F238E27FC236}">
                <a16:creationId xmlns:a16="http://schemas.microsoft.com/office/drawing/2014/main" id="{7F70441B-55DE-06DE-D31C-2B88A71679B8}"/>
              </a:ext>
            </a:extLst>
          </p:cNvPr>
          <p:cNvSpPr txBox="1"/>
          <p:nvPr/>
        </p:nvSpPr>
        <p:spPr>
          <a:xfrm>
            <a:off x="156001" y="32708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報告</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通年で商用生産開始</a:t>
            </a:r>
            <a:r>
              <a:rPr lang="ja-JP" altLang="en-US" sz="1050">
                <a:solidFill>
                  <a:schemeClr val="tx1"/>
                </a:solidFill>
                <a:latin typeface="Meiryo UI" panose="020B0604030504040204" pitchFamily="50" charset="-128"/>
                <a:ea typeface="Meiryo UI" panose="020B0604030504040204" pitchFamily="50" charset="-128"/>
              </a:rPr>
              <a:t>する</a:t>
            </a:r>
            <a:r>
              <a:rPr kumimoji="1" lang="ja-JP" altLang="en-US" sz="1050">
                <a:solidFill>
                  <a:schemeClr val="tx1"/>
                </a:solidFill>
                <a:latin typeface="Meiryo UI" panose="020B0604030504040204" pitchFamily="50" charset="-128"/>
                <a:ea typeface="Meiryo UI" panose="020B0604030504040204" pitchFamily="50" charset="-128"/>
              </a:rPr>
              <a:t>年度の翌年度</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47" name="TextBox 40">
            <a:extLst>
              <a:ext uri="{FF2B5EF4-FFF2-40B4-BE49-F238E27FC236}">
                <a16:creationId xmlns:a16="http://schemas.microsoft.com/office/drawing/2014/main" id="{7381F995-67D4-A385-E444-71B3B15D38BE}"/>
              </a:ext>
            </a:extLst>
          </p:cNvPr>
          <p:cNvSpPr txBox="1"/>
          <p:nvPr/>
        </p:nvSpPr>
        <p:spPr>
          <a:xfrm>
            <a:off x="3038901" y="32708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8" name="TextBox 40">
            <a:extLst>
              <a:ext uri="{FF2B5EF4-FFF2-40B4-BE49-F238E27FC236}">
                <a16:creationId xmlns:a16="http://schemas.microsoft.com/office/drawing/2014/main" id="{512D5D88-27E4-4AF2-F8EF-1172AAFC9A63}"/>
              </a:ext>
            </a:extLst>
          </p:cNvPr>
          <p:cNvSpPr txBox="1"/>
          <p:nvPr/>
        </p:nvSpPr>
        <p:spPr>
          <a:xfrm>
            <a:off x="156001" y="5214224"/>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原料</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49" name="TextBox 40">
            <a:extLst>
              <a:ext uri="{FF2B5EF4-FFF2-40B4-BE49-F238E27FC236}">
                <a16:creationId xmlns:a16="http://schemas.microsoft.com/office/drawing/2014/main" id="{7F96AA79-4562-256C-DD0E-C19751E26DB5}"/>
              </a:ext>
            </a:extLst>
          </p:cNvPr>
          <p:cNvSpPr txBox="1"/>
          <p:nvPr/>
        </p:nvSpPr>
        <p:spPr>
          <a:xfrm>
            <a:off x="1041991" y="5214224"/>
            <a:ext cx="4584111"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原料</a:t>
            </a:r>
            <a:r>
              <a:rPr lang="en-US" altLang="ja-JP" sz="1400">
                <a:solidFill>
                  <a:schemeClr val="tx1"/>
                </a:solidFill>
                <a:latin typeface="Meiryo UI" panose="020B0604030504040204" pitchFamily="50" charset="-128"/>
                <a:ea typeface="Meiryo UI" panose="020B0604030504040204" pitchFamily="50" charset="-128"/>
              </a:rPr>
              <a:t>A</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原料</a:t>
            </a:r>
            <a:r>
              <a:rPr lang="en-US" altLang="ja-JP" sz="1400">
                <a:solidFill>
                  <a:schemeClr val="tx1"/>
                </a:solidFill>
                <a:latin typeface="Meiryo UI" panose="020B0604030504040204" pitchFamily="50" charset="-128"/>
                <a:ea typeface="Meiryo UI" panose="020B0604030504040204" pitchFamily="50" charset="-128"/>
              </a:rPr>
              <a:t>B</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0" name="TextBox 40">
            <a:extLst>
              <a:ext uri="{FF2B5EF4-FFF2-40B4-BE49-F238E27FC236}">
                <a16:creationId xmlns:a16="http://schemas.microsoft.com/office/drawing/2014/main" id="{7DD14D96-8055-4BB2-B929-EAC5E8B4E889}"/>
              </a:ext>
            </a:extLst>
          </p:cNvPr>
          <p:cNvSpPr txBox="1"/>
          <p:nvPr/>
        </p:nvSpPr>
        <p:spPr>
          <a:xfrm>
            <a:off x="5769884" y="5214224"/>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排出量</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削減</a:t>
            </a:r>
            <a:r>
              <a:rPr lang="ja-JP" altLang="en-US" sz="1400">
                <a:solidFill>
                  <a:schemeClr val="tx1"/>
                </a:solidFill>
                <a:latin typeface="Meiryo UI" panose="020B0604030504040204" pitchFamily="50" charset="-128"/>
                <a:ea typeface="Meiryo UI" panose="020B0604030504040204" pitchFamily="50" charset="-128"/>
              </a:rPr>
              <a:t>に</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向けた</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1" name="TextBox 40">
            <a:extLst>
              <a:ext uri="{FF2B5EF4-FFF2-40B4-BE49-F238E27FC236}">
                <a16:creationId xmlns:a16="http://schemas.microsoft.com/office/drawing/2014/main" id="{6EE5308B-D35B-3DC0-6088-4495C94932C0}"/>
              </a:ext>
            </a:extLst>
          </p:cNvPr>
          <p:cNvSpPr txBox="1"/>
          <p:nvPr/>
        </p:nvSpPr>
        <p:spPr>
          <a:xfrm>
            <a:off x="6655874" y="5214224"/>
            <a:ext cx="5380125"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4" name="正方形/長方形 3">
            <a:extLst>
              <a:ext uri="{FF2B5EF4-FFF2-40B4-BE49-F238E27FC236}">
                <a16:creationId xmlns:a16="http://schemas.microsoft.com/office/drawing/2014/main" id="{C478C2DE-6F93-8439-5E8F-D29B8A99F2B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3" name="TextBox 40">
            <a:extLst>
              <a:ext uri="{FF2B5EF4-FFF2-40B4-BE49-F238E27FC236}">
                <a16:creationId xmlns:a16="http://schemas.microsoft.com/office/drawing/2014/main" id="{03E12FB0-AB0D-A0CA-B401-8C0C65819B20}"/>
              </a:ext>
            </a:extLst>
          </p:cNvPr>
          <p:cNvSpPr txBox="1"/>
          <p:nvPr/>
        </p:nvSpPr>
        <p:spPr>
          <a:xfrm>
            <a:off x="156001" y="22692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対象年度</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通年で商用生産開始</a:t>
            </a:r>
            <a:r>
              <a:rPr lang="ja-JP" altLang="en-US" sz="1050">
                <a:solidFill>
                  <a:schemeClr val="tx1"/>
                </a:solidFill>
                <a:latin typeface="Meiryo UI" panose="020B0604030504040204" pitchFamily="50" charset="-128"/>
                <a:ea typeface="Meiryo UI" panose="020B0604030504040204" pitchFamily="50" charset="-128"/>
              </a:rPr>
              <a:t>する</a:t>
            </a:r>
            <a:r>
              <a:rPr kumimoji="1" lang="ja-JP" altLang="en-US" sz="1050">
                <a:solidFill>
                  <a:schemeClr val="tx1"/>
                </a:solidFill>
                <a:latin typeface="Meiryo UI" panose="020B0604030504040204" pitchFamily="50" charset="-128"/>
                <a:ea typeface="Meiryo UI" panose="020B0604030504040204" pitchFamily="50" charset="-128"/>
              </a:rPr>
              <a:t>年度</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6" name="TextBox 40">
            <a:extLst>
              <a:ext uri="{FF2B5EF4-FFF2-40B4-BE49-F238E27FC236}">
                <a16:creationId xmlns:a16="http://schemas.microsoft.com/office/drawing/2014/main" id="{8B2CC2C9-5673-631E-C43B-EB2F28FEBD37}"/>
              </a:ext>
            </a:extLst>
          </p:cNvPr>
          <p:cNvSpPr txBox="1"/>
          <p:nvPr/>
        </p:nvSpPr>
        <p:spPr>
          <a:xfrm>
            <a:off x="3038901" y="22692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ECA329F4-2031-9C17-6489-AD00A200E51E}"/>
              </a:ext>
            </a:extLst>
          </p:cNvPr>
          <p:cNvSpPr/>
          <p:nvPr/>
        </p:nvSpPr>
        <p:spPr>
          <a:xfrm>
            <a:off x="2161953" y="1711319"/>
            <a:ext cx="7868093" cy="376406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→「商用生産時における原材料調達から製造・廃棄までのライフサイクル全体を通じた</a:t>
            </a:r>
            <a:r>
              <a:rPr lang="en-US" altLang="ja-JP" sz="1400">
                <a:solidFill>
                  <a:srgbClr val="FF0000"/>
                </a:solidFill>
                <a:latin typeface="Meiryo UI" panose="020B0604030504040204" pitchFamily="50" charset="-128"/>
                <a:ea typeface="Meiryo UI" panose="020B0604030504040204" pitchFamily="50" charset="-128"/>
              </a:rPr>
              <a:t>CO2</a:t>
            </a:r>
            <a:r>
              <a:rPr lang="ja-JP" altLang="en-US" sz="1400">
                <a:solidFill>
                  <a:srgbClr val="FF0000"/>
                </a:solidFill>
                <a:latin typeface="Meiryo UI" panose="020B0604030504040204" pitchFamily="50" charset="-128"/>
                <a:ea typeface="Meiryo UI" panose="020B0604030504040204" pitchFamily="50" charset="-128"/>
              </a:rPr>
              <a:t>排出削減率</a:t>
            </a:r>
            <a:r>
              <a:rPr lang="en-US" altLang="ja-JP" sz="1400">
                <a:solidFill>
                  <a:srgbClr val="FF0000"/>
                </a:solidFill>
                <a:latin typeface="Meiryo UI" panose="020B0604030504040204" pitchFamily="50" charset="-128"/>
                <a:ea typeface="Meiryo UI" panose="020B0604030504040204" pitchFamily="50" charset="-128"/>
              </a:rPr>
              <a:t>50%</a:t>
            </a:r>
            <a:r>
              <a:rPr lang="ja-JP" altLang="en-US" sz="1400">
                <a:solidFill>
                  <a:srgbClr val="FF0000"/>
                </a:solidFill>
                <a:latin typeface="Meiryo UI" panose="020B0604030504040204" pitchFamily="50" charset="-128"/>
                <a:ea typeface="Meiryo UI" panose="020B0604030504040204" pitchFamily="50" charset="-128"/>
              </a:rPr>
              <a:t>以上」という製造プロセス転換における要件を踏まえて記載すること。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そのうえで、導出根拠の導出過程には、エネルギー消費量やそれに対する排出原単位（排出量を示す係数）を基に排出削減量を導出した計算式を、出典には、排出原単位の出典及びデータベース元等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そのうえで以下に留意すること。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■第三者が削減量の算定を再現できるように、導出過程を明確に記載すること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■導出の際に、自社特有の専門用語や数値等を使用した場合は、その意味についても説明すること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■紙面が足りない場合には頁を追加すること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また、「排出量削減に向けた取組」は、商用生産時の原材料調達から製造・廃棄までの「ライフサイクル全体」での</a:t>
            </a:r>
            <a:r>
              <a:rPr lang="en-US" altLang="ja-JP" sz="1400">
                <a:solidFill>
                  <a:srgbClr val="FF0000"/>
                </a:solidFill>
                <a:latin typeface="Meiryo UI" panose="020B0604030504040204" pitchFamily="50" charset="-128"/>
                <a:ea typeface="Meiryo UI" panose="020B0604030504040204" pitchFamily="50" charset="-128"/>
              </a:rPr>
              <a:t>CO2</a:t>
            </a:r>
            <a:r>
              <a:rPr lang="ja-JP" altLang="en-US" sz="1400">
                <a:solidFill>
                  <a:srgbClr val="FF0000"/>
                </a:solidFill>
                <a:latin typeface="Meiryo UI" panose="020B0604030504040204" pitchFamily="50" charset="-128"/>
                <a:ea typeface="Meiryo UI" panose="020B0604030504040204" pitchFamily="50" charset="-128"/>
              </a:rPr>
              <a:t>排出削減に向けてどのような取組を予定しているかを記載すること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271343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50A0AD-70E9-8C95-6B15-918BE31BE921}"/>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AFC0FE1E-33FD-97F2-6F7C-B27C73858CB7}"/>
              </a:ext>
            </a:extLst>
          </p:cNvPr>
          <p:cNvGraphicFramePr>
            <a:graphicFrameLocks noChangeAspect="1"/>
          </p:cNvGraphicFramePr>
          <p:nvPr>
            <p:custDataLst>
              <p:tags r:id="rId1"/>
            </p:custDataLst>
            <p:extLst>
              <p:ext uri="{D42A27DB-BD31-4B8C-83A1-F6EECF244321}">
                <p14:modId xmlns:p14="http://schemas.microsoft.com/office/powerpoint/2010/main" val="15617891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4" name="think-cell data - do not delete" hidden="1">
                        <a:extLst>
                          <a:ext uri="{FF2B5EF4-FFF2-40B4-BE49-F238E27FC236}">
                            <a16:creationId xmlns:a16="http://schemas.microsoft.com/office/drawing/2014/main" id="{AFC0FE1E-33FD-97F2-6F7C-B27C73858CB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3" name="think-cell data - do not delete" hidden="1">
            <a:extLst>
              <a:ext uri="{FF2B5EF4-FFF2-40B4-BE49-F238E27FC236}">
                <a16:creationId xmlns:a16="http://schemas.microsoft.com/office/drawing/2014/main" id="{1312927E-74DD-4458-F406-E52DF6C845A8}"/>
              </a:ext>
            </a:extLst>
          </p:cNvPr>
          <p:cNvGraphicFramePr>
            <a:graphicFrameLocks noChangeAspect="1"/>
          </p:cNvGraphicFramePr>
          <p:nvPr>
            <p:custDataLst>
              <p:tags r:id="rId2"/>
            </p:custDataLst>
            <p:extLst>
              <p:ext uri="{D42A27DB-BD31-4B8C-83A1-F6EECF244321}">
                <p14:modId xmlns:p14="http://schemas.microsoft.com/office/powerpoint/2010/main" val="42674992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3" name="think-cell data - do not delete" hidden="1">
                        <a:extLst>
                          <a:ext uri="{FF2B5EF4-FFF2-40B4-BE49-F238E27FC236}">
                            <a16:creationId xmlns:a16="http://schemas.microsoft.com/office/drawing/2014/main" id="{1312927E-74DD-4458-F406-E52DF6C845A8}"/>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Title 1">
            <a:extLst>
              <a:ext uri="{FF2B5EF4-FFF2-40B4-BE49-F238E27FC236}">
                <a16:creationId xmlns:a16="http://schemas.microsoft.com/office/drawing/2014/main" id="{A58DB009-411A-EB0F-ED91-E377BDADBB8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④イ ＧＸ製品・サービスの社会実装への貢献</a:t>
            </a:r>
          </a:p>
        </p:txBody>
      </p:sp>
      <p:sp>
        <p:nvSpPr>
          <p:cNvPr id="13" name="Title 1">
            <a:extLst>
              <a:ext uri="{FF2B5EF4-FFF2-40B4-BE49-F238E27FC236}">
                <a16:creationId xmlns:a16="http://schemas.microsoft.com/office/drawing/2014/main" id="{CC1142C8-6D1E-73DE-ABD8-F86FE84439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様式第３別添３に記載の通り、当社はＧＸ率先実行宣言を行っている</a:t>
            </a:r>
            <a:endParaRPr kumimoji="1" lang="en-US" altLang="ja-JP">
              <a:solidFill>
                <a:schemeClr val="tx1"/>
              </a:solidFill>
            </a:endParaRPr>
          </a:p>
        </p:txBody>
      </p:sp>
      <p:cxnSp>
        <p:nvCxnSpPr>
          <p:cNvPr id="15" name="直線コネクタ 14">
            <a:extLst>
              <a:ext uri="{FF2B5EF4-FFF2-40B4-BE49-F238E27FC236}">
                <a16:creationId xmlns:a16="http://schemas.microsoft.com/office/drawing/2014/main" id="{15A299F2-0784-B214-ACC8-60A00AE111E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16FAE77A-3A90-EDEC-9633-64ADBB1555B3}"/>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2" name="正方形/長方形 1">
            <a:extLst>
              <a:ext uri="{FF2B5EF4-FFF2-40B4-BE49-F238E27FC236}">
                <a16:creationId xmlns:a16="http://schemas.microsoft.com/office/drawing/2014/main" id="{1ACE81CE-A31F-588E-713B-CBD9D95AF578}"/>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Meiryo UI" panose="020B0604030504040204" pitchFamily="50" charset="-128"/>
                <a:ea typeface="Meiryo UI" panose="020B0604030504040204" pitchFamily="50" charset="-128"/>
              </a:rPr>
              <a:t>詳細は様式第３別添３を参照すること</a:t>
            </a:r>
          </a:p>
        </p:txBody>
      </p:sp>
    </p:spTree>
    <p:extLst>
      <p:ext uri="{BB962C8B-B14F-4D97-AF65-F5344CB8AC3E}">
        <p14:creationId xmlns:p14="http://schemas.microsoft.com/office/powerpoint/2010/main" val="18179904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⑤民間企業のみでは投資判断が</a:t>
            </a:r>
            <a:endParaRPr kumimoji="1" lang="en-US" altLang="ja-JP" sz="4800">
              <a:solidFill>
                <a:schemeClr val="tx1"/>
              </a:solidFill>
              <a:latin typeface="Meiryo UI" panose="020B0604030504040204" pitchFamily="50" charset="-128"/>
              <a:ea typeface="Meiryo UI" panose="020B0604030504040204" pitchFamily="50" charset="-128"/>
            </a:endParaRPr>
          </a:p>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真に困難な事業であることに関する審査</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59622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2">
            <a:extLst>
              <a:ext uri="{FF2B5EF4-FFF2-40B4-BE49-F238E27FC236}">
                <a16:creationId xmlns:a16="http://schemas.microsoft.com/office/drawing/2014/main" id="{BBC3EA99-7C85-BB5F-F52E-0A85A34CE4DE}"/>
              </a:ext>
            </a:extLst>
          </p:cNvPr>
          <p:cNvCxnSpPr>
            <a:cxnSpLocks/>
          </p:cNvCxnSpPr>
          <p:nvPr/>
        </p:nvCxnSpPr>
        <p:spPr>
          <a:xfrm>
            <a:off x="76559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34">
            <a:extLst>
              <a:ext uri="{FF2B5EF4-FFF2-40B4-BE49-F238E27FC236}">
                <a16:creationId xmlns:a16="http://schemas.microsoft.com/office/drawing/2014/main" id="{49B661E2-6A69-7566-6A43-D4F8CF92D1D4}"/>
              </a:ext>
            </a:extLst>
          </p:cNvPr>
          <p:cNvSpPr txBox="1"/>
          <p:nvPr/>
        </p:nvSpPr>
        <p:spPr>
          <a:xfrm>
            <a:off x="765598"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基準</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8" name="TextBox 39">
            <a:extLst>
              <a:ext uri="{FF2B5EF4-FFF2-40B4-BE49-F238E27FC236}">
                <a16:creationId xmlns:a16="http://schemas.microsoft.com/office/drawing/2014/main" id="{53A6AB8E-4744-5005-C9A5-04D2E0DB34B2}"/>
              </a:ext>
            </a:extLst>
          </p:cNvPr>
          <p:cNvSpPr txBox="1"/>
          <p:nvPr/>
        </p:nvSpPr>
        <p:spPr>
          <a:xfrm>
            <a:off x="765598" y="2190338"/>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IRR</a:t>
            </a:r>
          </a:p>
          <a:p>
            <a:pPr>
              <a:tabLst>
                <a:tab pos="177800" algn="l"/>
              </a:tabLst>
            </a:pPr>
            <a:r>
              <a:rPr kumimoji="1" lang="en-US" altLang="ja-JP" sz="1050">
                <a:solidFill>
                  <a:schemeClr val="tx1"/>
                </a:solidFill>
                <a:latin typeface="Meiryo UI" panose="020B0604030504040204" pitchFamily="50" charset="-128"/>
                <a:ea typeface="Meiryo UI" panose="020B0604030504040204" pitchFamily="50" charset="-128"/>
              </a:rPr>
              <a:t>※	Equity IRR</a:t>
            </a:r>
            <a:r>
              <a:rPr kumimoji="1" lang="ja-JP" altLang="en-US" sz="105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	Project IRR</a:t>
            </a:r>
            <a:r>
              <a:rPr kumimoji="1" lang="ja-JP" altLang="en-US" sz="1050">
                <a:solidFill>
                  <a:schemeClr val="tx1"/>
                </a:solidFill>
                <a:latin typeface="Meiryo UI" panose="020B0604030504040204" pitchFamily="50" charset="-128"/>
                <a:ea typeface="Meiryo UI" panose="020B0604030504040204" pitchFamily="50" charset="-128"/>
              </a:rPr>
              <a:t>の</a:t>
            </a:r>
            <a:br>
              <a:rPr kumimoji="1" lang="en-US" altLang="ja-JP" sz="1050">
                <a:solidFill>
                  <a:schemeClr val="tx1"/>
                </a:solidFill>
                <a:latin typeface="Meiryo UI" panose="020B0604030504040204" pitchFamily="50" charset="-128"/>
                <a:ea typeface="Meiryo UI" panose="020B0604030504040204" pitchFamily="50" charset="-128"/>
              </a:rPr>
            </a:b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いずれに該当す</a:t>
            </a: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るか明記すること</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D5E4CAE6-1F7E-ECE6-BB86-2B6A803A66A6}"/>
              </a:ext>
            </a:extLst>
          </p:cNvPr>
          <p:cNvSpPr txBox="1"/>
          <p:nvPr/>
        </p:nvSpPr>
        <p:spPr>
          <a:xfrm>
            <a:off x="765598" y="3334033"/>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投資回収期間</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14" name="Straight Connector 22">
            <a:extLst>
              <a:ext uri="{FF2B5EF4-FFF2-40B4-BE49-F238E27FC236}">
                <a16:creationId xmlns:a16="http://schemas.microsoft.com/office/drawing/2014/main" id="{CA40F6C2-2C0E-5583-53DE-4539681073A6}"/>
              </a:ext>
            </a:extLst>
          </p:cNvPr>
          <p:cNvCxnSpPr>
            <a:cxnSpLocks/>
          </p:cNvCxnSpPr>
          <p:nvPr/>
        </p:nvCxnSpPr>
        <p:spPr>
          <a:xfrm>
            <a:off x="219341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34">
            <a:extLst>
              <a:ext uri="{FF2B5EF4-FFF2-40B4-BE49-F238E27FC236}">
                <a16:creationId xmlns:a16="http://schemas.microsoft.com/office/drawing/2014/main" id="{D24EFBCA-7A77-6324-EC29-5A0D032E476F}"/>
              </a:ext>
            </a:extLst>
          </p:cNvPr>
          <p:cNvSpPr txBox="1"/>
          <p:nvPr/>
        </p:nvSpPr>
        <p:spPr>
          <a:xfrm>
            <a:off x="2193419"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補助がない場合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16" name="TextBox 39">
            <a:extLst>
              <a:ext uri="{FF2B5EF4-FFF2-40B4-BE49-F238E27FC236}">
                <a16:creationId xmlns:a16="http://schemas.microsoft.com/office/drawing/2014/main" id="{4E69EAF5-CFA0-1C47-C2EA-A50AD868B5C5}"/>
              </a:ext>
            </a:extLst>
          </p:cNvPr>
          <p:cNvSpPr txBox="1"/>
          <p:nvPr/>
        </p:nvSpPr>
        <p:spPr>
          <a:xfrm>
            <a:off x="2193419"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7" name="TextBox 40">
            <a:extLst>
              <a:ext uri="{FF2B5EF4-FFF2-40B4-BE49-F238E27FC236}">
                <a16:creationId xmlns:a16="http://schemas.microsoft.com/office/drawing/2014/main" id="{463DCCC9-0BE3-4849-8F9B-A7ECE32F5EAC}"/>
              </a:ext>
            </a:extLst>
          </p:cNvPr>
          <p:cNvSpPr txBox="1"/>
          <p:nvPr/>
        </p:nvSpPr>
        <p:spPr>
          <a:xfrm>
            <a:off x="2193419"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2" name="Straight Connector 22">
            <a:extLst>
              <a:ext uri="{FF2B5EF4-FFF2-40B4-BE49-F238E27FC236}">
                <a16:creationId xmlns:a16="http://schemas.microsoft.com/office/drawing/2014/main" id="{B45667A8-95E8-3636-DCD4-BC1AC5347DB0}"/>
              </a:ext>
            </a:extLst>
          </p:cNvPr>
          <p:cNvCxnSpPr>
            <a:cxnSpLocks/>
          </p:cNvCxnSpPr>
          <p:nvPr/>
        </p:nvCxnSpPr>
        <p:spPr>
          <a:xfrm>
            <a:off x="3578897"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3" name="TextBox 34">
            <a:extLst>
              <a:ext uri="{FF2B5EF4-FFF2-40B4-BE49-F238E27FC236}">
                <a16:creationId xmlns:a16="http://schemas.microsoft.com/office/drawing/2014/main" id="{B0404232-819A-E4A3-4D0D-6F90F0F7585D}"/>
              </a:ext>
            </a:extLst>
          </p:cNvPr>
          <p:cNvSpPr txBox="1"/>
          <p:nvPr/>
        </p:nvSpPr>
        <p:spPr>
          <a:xfrm>
            <a:off x="3578897"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補助がある場合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24" name="TextBox 39">
            <a:extLst>
              <a:ext uri="{FF2B5EF4-FFF2-40B4-BE49-F238E27FC236}">
                <a16:creationId xmlns:a16="http://schemas.microsoft.com/office/drawing/2014/main" id="{BACE2BB9-06B6-4364-F157-DBE7F39F368E}"/>
              </a:ext>
            </a:extLst>
          </p:cNvPr>
          <p:cNvSpPr txBox="1"/>
          <p:nvPr/>
        </p:nvSpPr>
        <p:spPr>
          <a:xfrm>
            <a:off x="3578897"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5" name="TextBox 40">
            <a:extLst>
              <a:ext uri="{FF2B5EF4-FFF2-40B4-BE49-F238E27FC236}">
                <a16:creationId xmlns:a16="http://schemas.microsoft.com/office/drawing/2014/main" id="{5CA606AE-A7B0-D4CD-6AA3-FC1EDE32E013}"/>
              </a:ext>
            </a:extLst>
          </p:cNvPr>
          <p:cNvSpPr txBox="1"/>
          <p:nvPr/>
        </p:nvSpPr>
        <p:spPr>
          <a:xfrm>
            <a:off x="3578897"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7" name="Straight Connector 22">
            <a:extLst>
              <a:ext uri="{FF2B5EF4-FFF2-40B4-BE49-F238E27FC236}">
                <a16:creationId xmlns:a16="http://schemas.microsoft.com/office/drawing/2014/main" id="{7FD102AB-D069-68F1-0FB6-FE1881BE0184}"/>
              </a:ext>
            </a:extLst>
          </p:cNvPr>
          <p:cNvCxnSpPr>
            <a:cxnSpLocks/>
          </p:cNvCxnSpPr>
          <p:nvPr/>
        </p:nvCxnSpPr>
        <p:spPr>
          <a:xfrm>
            <a:off x="4964375"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34">
            <a:extLst>
              <a:ext uri="{FF2B5EF4-FFF2-40B4-BE49-F238E27FC236}">
                <a16:creationId xmlns:a16="http://schemas.microsoft.com/office/drawing/2014/main" id="{BBB90D36-10CB-D03B-7CC5-08C914D441E1}"/>
              </a:ext>
            </a:extLst>
          </p:cNvPr>
          <p:cNvSpPr txBox="1"/>
          <p:nvPr/>
        </p:nvSpPr>
        <p:spPr>
          <a:xfrm>
            <a:off x="4964375"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自社の基準値</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29" name="TextBox 39">
            <a:extLst>
              <a:ext uri="{FF2B5EF4-FFF2-40B4-BE49-F238E27FC236}">
                <a16:creationId xmlns:a16="http://schemas.microsoft.com/office/drawing/2014/main" id="{617F5AE3-1EB6-7CF8-5CD4-71E0605AAB96}"/>
              </a:ext>
            </a:extLst>
          </p:cNvPr>
          <p:cNvSpPr txBox="1"/>
          <p:nvPr/>
        </p:nvSpPr>
        <p:spPr>
          <a:xfrm>
            <a:off x="4964374" y="2194436"/>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F811B640-2A69-B230-DC9D-1CC41E59AC0E}"/>
              </a:ext>
            </a:extLst>
          </p:cNvPr>
          <p:cNvSpPr txBox="1"/>
          <p:nvPr/>
        </p:nvSpPr>
        <p:spPr>
          <a:xfrm>
            <a:off x="4964375"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34" name="Straight Connector 22">
            <a:extLst>
              <a:ext uri="{FF2B5EF4-FFF2-40B4-BE49-F238E27FC236}">
                <a16:creationId xmlns:a16="http://schemas.microsoft.com/office/drawing/2014/main" id="{AE9FBFA3-B87D-2B33-D372-6A858D93D2B2}"/>
              </a:ext>
            </a:extLst>
          </p:cNvPr>
          <p:cNvCxnSpPr>
            <a:cxnSpLocks/>
          </p:cNvCxnSpPr>
          <p:nvPr/>
        </p:nvCxnSpPr>
        <p:spPr>
          <a:xfrm>
            <a:off x="6349853" y="2129269"/>
            <a:ext cx="506874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783D534-D2F6-4E0C-0C16-74CE0C2AC8A8}"/>
              </a:ext>
            </a:extLst>
          </p:cNvPr>
          <p:cNvSpPr txBox="1"/>
          <p:nvPr/>
        </p:nvSpPr>
        <p:spPr>
          <a:xfrm>
            <a:off x="6349853" y="1873833"/>
            <a:ext cx="5068749"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導出過程（計算式により、定量的に記載すること）</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36" name="TextBox 39">
            <a:extLst>
              <a:ext uri="{FF2B5EF4-FFF2-40B4-BE49-F238E27FC236}">
                <a16:creationId xmlns:a16="http://schemas.microsoft.com/office/drawing/2014/main" id="{61D88752-68A7-D0DD-077E-83AFF48E7C33}"/>
              </a:ext>
            </a:extLst>
          </p:cNvPr>
          <p:cNvSpPr txBox="1"/>
          <p:nvPr/>
        </p:nvSpPr>
        <p:spPr>
          <a:xfrm>
            <a:off x="6349853" y="2190338"/>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（補助がない場合）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r>
              <a:rPr lang="ja-JP" altLang="en-US" sz="1400">
                <a:solidFill>
                  <a:schemeClr val="tx1"/>
                </a:solidFill>
                <a:latin typeface="Meiryo UI" panose="020B0604030504040204" pitchFamily="50" charset="-128"/>
                <a:ea typeface="Meiryo UI" panose="020B0604030504040204" pitchFamily="50" charset="-128"/>
              </a:rPr>
              <a:t>（補助がある場合）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sz="140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DEFBEA9D-F973-A617-A537-6B1854320136}"/>
              </a:ext>
            </a:extLst>
          </p:cNvPr>
          <p:cNvSpPr txBox="1"/>
          <p:nvPr/>
        </p:nvSpPr>
        <p:spPr>
          <a:xfrm>
            <a:off x="6349853" y="3334033"/>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（補助がない場合）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r>
              <a:rPr lang="ja-JP" altLang="en-US" sz="1400">
                <a:solidFill>
                  <a:schemeClr val="tx1"/>
                </a:solidFill>
                <a:latin typeface="Meiryo UI" panose="020B0604030504040204" pitchFamily="50" charset="-128"/>
                <a:ea typeface="Meiryo UI" panose="020B0604030504040204" pitchFamily="50" charset="-128"/>
              </a:rPr>
              <a:t>（補助がある場合）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1F2D26B4-78ED-EF06-5028-86E09CA01556}"/>
              </a:ext>
            </a:extLst>
          </p:cNvPr>
          <p:cNvGrpSpPr/>
          <p:nvPr/>
        </p:nvGrpSpPr>
        <p:grpSpPr>
          <a:xfrm>
            <a:off x="765598" y="1500588"/>
            <a:ext cx="10653004" cy="288000"/>
            <a:chOff x="156000" y="1879963"/>
            <a:chExt cx="5760000" cy="288000"/>
          </a:xfrm>
        </p:grpSpPr>
        <p:sp>
          <p:nvSpPr>
            <p:cNvPr id="19" name="正方形/長方形 18">
              <a:extLst>
                <a:ext uri="{FF2B5EF4-FFF2-40B4-BE49-F238E27FC236}">
                  <a16:creationId xmlns:a16="http://schemas.microsoft.com/office/drawing/2014/main" id="{DAAE4DE1-CFC6-7150-2EA1-01D2760BD3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i="1">
                  <a:solidFill>
                    <a:schemeClr val="tx1"/>
                  </a:solidFill>
                  <a:latin typeface="Meiryo UI" panose="020B0604030504040204" pitchFamily="50" charset="-128"/>
                  <a:ea typeface="Meiryo UI" panose="020B0604030504040204" pitchFamily="50" charset="-128"/>
                </a:rPr>
                <a:t>投資判断基準</a:t>
              </a:r>
            </a:p>
          </p:txBody>
        </p:sp>
        <p:cxnSp>
          <p:nvCxnSpPr>
            <p:cNvPr id="20" name="直線コネクタ 19">
              <a:extLst>
                <a:ext uri="{FF2B5EF4-FFF2-40B4-BE49-F238E27FC236}">
                  <a16:creationId xmlns:a16="http://schemas.microsoft.com/office/drawing/2014/main" id="{435FDC45-0491-8E26-5A59-82D7B229802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1" name="グループ化 30">
            <a:extLst>
              <a:ext uri="{FF2B5EF4-FFF2-40B4-BE49-F238E27FC236}">
                <a16:creationId xmlns:a16="http://schemas.microsoft.com/office/drawing/2014/main" id="{DEEC365F-F341-ED6D-7EDA-31ED52C0C6AC}"/>
              </a:ext>
            </a:extLst>
          </p:cNvPr>
          <p:cNvGrpSpPr/>
          <p:nvPr/>
        </p:nvGrpSpPr>
        <p:grpSpPr>
          <a:xfrm>
            <a:off x="765597" y="4879487"/>
            <a:ext cx="10660255" cy="288000"/>
            <a:chOff x="156000" y="1879963"/>
            <a:chExt cx="5760000" cy="288000"/>
          </a:xfrm>
        </p:grpSpPr>
        <p:sp>
          <p:nvSpPr>
            <p:cNvPr id="33" name="正方形/長方形 32">
              <a:extLst>
                <a:ext uri="{FF2B5EF4-FFF2-40B4-BE49-F238E27FC236}">
                  <a16:creationId xmlns:a16="http://schemas.microsoft.com/office/drawing/2014/main" id="{140DD3C5-ED8A-8FE1-0BFD-8474A638943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その他の投資判断基準</a:t>
              </a:r>
            </a:p>
          </p:txBody>
        </p:sp>
        <p:cxnSp>
          <p:nvCxnSpPr>
            <p:cNvPr id="38" name="直線コネクタ 37">
              <a:extLst>
                <a:ext uri="{FF2B5EF4-FFF2-40B4-BE49-F238E27FC236}">
                  <a16:creationId xmlns:a16="http://schemas.microsoft.com/office/drawing/2014/main" id="{ECC5B974-7238-150C-D75F-24BA8D8E44A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24">
            <a:extLst>
              <a:ext uri="{FF2B5EF4-FFF2-40B4-BE49-F238E27FC236}">
                <a16:creationId xmlns:a16="http://schemas.microsoft.com/office/drawing/2014/main" id="{998937A7-666B-84AE-33D0-7275EC0AC9EE}"/>
              </a:ext>
            </a:extLst>
          </p:cNvPr>
          <p:cNvSpPr txBox="1"/>
          <p:nvPr/>
        </p:nvSpPr>
        <p:spPr>
          <a:xfrm>
            <a:off x="765595" y="5227456"/>
            <a:ext cx="1066025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6" name="Title 1">
            <a:extLst>
              <a:ext uri="{FF2B5EF4-FFF2-40B4-BE49-F238E27FC236}">
                <a16:creationId xmlns:a16="http://schemas.microsoft.com/office/drawing/2014/main" id="{AD2927FB-884F-C60D-69AB-D2142971264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⑤ア 経済的基準</a:t>
            </a:r>
          </a:p>
        </p:txBody>
      </p:sp>
      <p:sp>
        <p:nvSpPr>
          <p:cNvPr id="26" name="Title 1">
            <a:extLst>
              <a:ext uri="{FF2B5EF4-FFF2-40B4-BE49-F238E27FC236}">
                <a16:creationId xmlns:a16="http://schemas.microsoft.com/office/drawing/2014/main" id="{D8459600-4755-40F5-265B-779A105E247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補助</a:t>
            </a:r>
            <a:r>
              <a:rPr lang="ja-JP" altLang="en-US">
                <a:solidFill>
                  <a:schemeClr val="tx1"/>
                </a:solidFill>
              </a:rPr>
              <a:t>を前提としない場合</a:t>
            </a:r>
            <a:r>
              <a:rPr kumimoji="1" lang="ja-JP" altLang="en-US">
                <a:solidFill>
                  <a:schemeClr val="tx1"/>
                </a:solidFill>
              </a:rPr>
              <a:t>、自社の投資判断基準を満たさないため、投資が困難</a:t>
            </a:r>
            <a:endParaRPr kumimoji="1" lang="en-US" altLang="ja-JP">
              <a:solidFill>
                <a:schemeClr val="tx1"/>
              </a:solidFill>
            </a:endParaRPr>
          </a:p>
        </p:txBody>
      </p:sp>
      <p:cxnSp>
        <p:nvCxnSpPr>
          <p:cNvPr id="39" name="直線コネクタ 38">
            <a:extLst>
              <a:ext uri="{FF2B5EF4-FFF2-40B4-BE49-F238E27FC236}">
                <a16:creationId xmlns:a16="http://schemas.microsoft.com/office/drawing/2014/main" id="{B12D5E40-B2DB-5C00-47CF-48CD12DB2AD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E6244B4A-4B0B-2385-9E53-158311C6B5F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3" name="正方形/長方形 42">
            <a:extLst>
              <a:ext uri="{FF2B5EF4-FFF2-40B4-BE49-F238E27FC236}">
                <a16:creationId xmlns:a16="http://schemas.microsoft.com/office/drawing/2014/main" id="{B7470C46-7587-CB1C-65FB-CE6CE27F0D8E}"/>
              </a:ext>
            </a:extLst>
          </p:cNvPr>
          <p:cNvSpPr/>
          <p:nvPr/>
        </p:nvSpPr>
        <p:spPr>
          <a:xfrm>
            <a:off x="2161954" y="1461962"/>
            <a:ext cx="7868093" cy="393407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投資判断基準</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→以下に注意して記載すること。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補助対象となる設備投資計画が、補助を前提としない場合には、投資計画の</a:t>
            </a:r>
            <a:r>
              <a:rPr lang="en-US" altLang="ja-JP" sz="1400">
                <a:solidFill>
                  <a:srgbClr val="FF0000"/>
                </a:solidFill>
                <a:latin typeface="Meiryo UI" panose="020B0604030504040204" pitchFamily="50" charset="-128"/>
                <a:ea typeface="Meiryo UI" panose="020B0604030504040204" pitchFamily="50" charset="-128"/>
              </a:rPr>
              <a:t>IRR</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internal rate of return</a:t>
            </a:r>
            <a:r>
              <a:rPr lang="ja-JP" altLang="en-US" sz="1400">
                <a:solidFill>
                  <a:srgbClr val="FF0000"/>
                </a:solidFill>
                <a:latin typeface="Meiryo UI" panose="020B0604030504040204" pitchFamily="50" charset="-128"/>
                <a:ea typeface="Meiryo UI" panose="020B0604030504040204" pitchFamily="50" charset="-128"/>
              </a:rPr>
              <a:t>：内部収益率）や  投資回収期間が投資判断に至る水準には達しないが、補助対象となることで</a:t>
            </a:r>
            <a:r>
              <a:rPr lang="en-US" altLang="ja-JP" sz="1400">
                <a:solidFill>
                  <a:srgbClr val="FF0000"/>
                </a:solidFill>
                <a:latin typeface="Meiryo UI" panose="020B0604030504040204" pitchFamily="50" charset="-128"/>
                <a:ea typeface="Meiryo UI" panose="020B0604030504040204" pitchFamily="50" charset="-128"/>
              </a:rPr>
              <a:t>IRR</a:t>
            </a:r>
            <a:r>
              <a:rPr lang="ja-JP" altLang="en-US" sz="1400">
                <a:solidFill>
                  <a:srgbClr val="FF0000"/>
                </a:solidFill>
                <a:latin typeface="Meiryo UI" panose="020B0604030504040204" pitchFamily="50" charset="-128"/>
                <a:ea typeface="Meiryo UI" panose="020B0604030504040204" pitchFamily="50" charset="-128"/>
              </a:rPr>
              <a:t>及び投資回収期間が投資判断に至る水準に達する計画であるなど、民間企業のみでは経済性の確保が困難な計画となっていることを示すこと。</a:t>
            </a:r>
            <a:endParaRPr lang="en-US" altLang="ja-JP" sz="140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IRR</a:t>
            </a:r>
            <a:r>
              <a:rPr lang="ja-JP" altLang="en-US" sz="1400">
                <a:solidFill>
                  <a:srgbClr val="FF0000"/>
                </a:solidFill>
                <a:latin typeface="Meiryo UI" panose="020B0604030504040204" pitchFamily="50" charset="-128"/>
                <a:ea typeface="Meiryo UI" panose="020B0604030504040204" pitchFamily="50" charset="-128"/>
              </a:rPr>
              <a:t>などの指標を用いる場合は、その導出過程を具体的に記載すること。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IRR</a:t>
            </a:r>
            <a:r>
              <a:rPr lang="ja-JP" altLang="en-US" sz="1400">
                <a:solidFill>
                  <a:srgbClr val="FF0000"/>
                </a:solidFill>
                <a:latin typeface="Meiryo UI" panose="020B0604030504040204" pitchFamily="50" charset="-128"/>
                <a:ea typeface="Meiryo UI" panose="020B0604030504040204" pitchFamily="50" charset="-128"/>
              </a:rPr>
              <a:t>や投資回収期間以外に、自社の投資判断において重視している基準があれば、その基準の補助がない場合／ある場合の数値を記載すること。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「他制度による収益等」として、政府・公的機関による規制・制度的措置等に関する一定の見通し（</a:t>
            </a:r>
            <a:r>
              <a:rPr lang="en-US" altLang="ja-JP" sz="1400">
                <a:solidFill>
                  <a:srgbClr val="FF0000"/>
                </a:solidFill>
                <a:latin typeface="Meiryo UI" panose="020B0604030504040204" pitchFamily="50" charset="-128"/>
                <a:ea typeface="Meiryo UI" panose="020B0604030504040204" pitchFamily="50" charset="-128"/>
              </a:rPr>
              <a:t>CO2</a:t>
            </a:r>
            <a:r>
              <a:rPr lang="ja-JP" altLang="en-US" sz="1400">
                <a:solidFill>
                  <a:srgbClr val="FF0000"/>
                </a:solidFill>
                <a:latin typeface="Meiryo UI" panose="020B0604030504040204" pitchFamily="50" charset="-128"/>
                <a:ea typeface="Meiryo UI" panose="020B0604030504040204" pitchFamily="50" charset="-128"/>
              </a:rPr>
              <a:t>価格等）を考慮しても差し支えない。</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809374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86592024-6AEC-E6A6-0502-741CE9482E85}"/>
              </a:ext>
            </a:extLst>
          </p:cNvPr>
          <p:cNvSpPr txBox="1"/>
          <p:nvPr/>
        </p:nvSpPr>
        <p:spPr>
          <a:xfrm>
            <a:off x="765598" y="2588923"/>
            <a:ext cx="5184000" cy="1641958"/>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（設定根拠）</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0" name="TextBox 35" descr="ｔ">
            <a:extLst>
              <a:ext uri="{FF2B5EF4-FFF2-40B4-BE49-F238E27FC236}">
                <a16:creationId xmlns:a16="http://schemas.microsoft.com/office/drawing/2014/main" id="{3BDF1C5A-B13B-874E-453F-A24EE0E62985}"/>
              </a:ext>
            </a:extLst>
          </p:cNvPr>
          <p:cNvSpPr txBox="1"/>
          <p:nvPr/>
        </p:nvSpPr>
        <p:spPr>
          <a:xfrm>
            <a:off x="765598" y="2101373"/>
            <a:ext cx="3998869"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sz="1400" b="1">
                <a:solidFill>
                  <a:schemeClr val="tx1"/>
                </a:solidFill>
                <a:latin typeface="Meiryo UI" panose="020B0604030504040204" pitchFamily="50" charset="-128"/>
                <a:ea typeface="Meiryo UI" panose="020B0604030504040204" pitchFamily="50" charset="-128"/>
              </a:rPr>
              <a:t>TRL</a:t>
            </a:r>
            <a:r>
              <a:rPr kumimoji="1" lang="ja-JP" altLang="en-US" sz="1400" b="1">
                <a:solidFill>
                  <a:schemeClr val="tx1"/>
                </a:solidFill>
                <a:latin typeface="Meiryo UI" panose="020B0604030504040204" pitchFamily="50" charset="-128"/>
                <a:ea typeface="Meiryo UI" panose="020B0604030504040204" pitchFamily="50" charset="-128"/>
              </a:rPr>
              <a:t>：</a:t>
            </a:r>
            <a:r>
              <a:rPr kumimoji="1" lang="en-US" altLang="ja-JP" sz="1400" b="1">
                <a:solidFill>
                  <a:schemeClr val="tx1"/>
                </a:solidFill>
                <a:latin typeface="Meiryo UI" panose="020B0604030504040204" pitchFamily="50" charset="-128"/>
                <a:ea typeface="Meiryo UI" panose="020B0604030504040204" pitchFamily="50" charset="-128"/>
              </a:rPr>
              <a:t>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3" name="TextBox 35" descr="ｔ">
            <a:extLst>
              <a:ext uri="{FF2B5EF4-FFF2-40B4-BE49-F238E27FC236}">
                <a16:creationId xmlns:a16="http://schemas.microsoft.com/office/drawing/2014/main" id="{9B214298-023A-0520-F372-807F8D84F990}"/>
              </a:ext>
            </a:extLst>
          </p:cNvPr>
          <p:cNvSpPr txBox="1"/>
          <p:nvPr/>
        </p:nvSpPr>
        <p:spPr>
          <a:xfrm>
            <a:off x="6231521" y="2156772"/>
            <a:ext cx="5323912" cy="2609871"/>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grpSp>
        <p:nvGrpSpPr>
          <p:cNvPr id="5" name="グループ化 4">
            <a:extLst>
              <a:ext uri="{FF2B5EF4-FFF2-40B4-BE49-F238E27FC236}">
                <a16:creationId xmlns:a16="http://schemas.microsoft.com/office/drawing/2014/main" id="{62EABAE4-0467-FB78-63EE-F43520141557}"/>
              </a:ext>
            </a:extLst>
          </p:cNvPr>
          <p:cNvGrpSpPr/>
          <p:nvPr/>
        </p:nvGrpSpPr>
        <p:grpSpPr>
          <a:xfrm>
            <a:off x="765598" y="1733286"/>
            <a:ext cx="5184000" cy="288000"/>
            <a:chOff x="156000" y="1879963"/>
            <a:chExt cx="5760000" cy="288000"/>
          </a:xfrm>
        </p:grpSpPr>
        <p:sp>
          <p:nvSpPr>
            <p:cNvPr id="8" name="正方形/長方形 7">
              <a:extLst>
                <a:ext uri="{FF2B5EF4-FFF2-40B4-BE49-F238E27FC236}">
                  <a16:creationId xmlns:a16="http://schemas.microsoft.com/office/drawing/2014/main" id="{3799E601-2193-BE27-DDE2-CE284AE77BE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TRL</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a:solidFill>
                    <a:schemeClr val="tx1"/>
                  </a:solidFill>
                  <a:latin typeface="Meiryo UI" panose="020B0604030504040204" pitchFamily="50" charset="-128"/>
                  <a:ea typeface="Meiryo UI" panose="020B0604030504040204" pitchFamily="50" charset="-128"/>
                </a:rPr>
                <a:t>Technology Readiness Level</a:t>
              </a:r>
              <a:r>
                <a:rPr lang="ja-JP" altLang="en-US" sz="1400">
                  <a:solidFill>
                    <a:schemeClr val="tx1"/>
                  </a:solidFill>
                  <a:latin typeface="Meiryo UI" panose="020B0604030504040204" pitchFamily="50" charset="-128"/>
                  <a:ea typeface="Meiryo UI" panose="020B0604030504040204" pitchFamily="50" charset="-128"/>
                </a:rPr>
                <a:t>）</a:t>
              </a:r>
            </a:p>
          </p:txBody>
        </p:sp>
        <p:cxnSp>
          <p:nvCxnSpPr>
            <p:cNvPr id="9" name="直線コネクタ 8">
              <a:extLst>
                <a:ext uri="{FF2B5EF4-FFF2-40B4-BE49-F238E27FC236}">
                  <a16:creationId xmlns:a16="http://schemas.microsoft.com/office/drawing/2014/main" id="{076DE088-5B9E-E177-ED9D-0EDC5905C17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4B64B03F-3817-7665-65D4-434DCD01A1CC}"/>
              </a:ext>
            </a:extLst>
          </p:cNvPr>
          <p:cNvGrpSpPr/>
          <p:nvPr/>
        </p:nvGrpSpPr>
        <p:grpSpPr>
          <a:xfrm>
            <a:off x="6239438" y="1733286"/>
            <a:ext cx="5184000" cy="288000"/>
            <a:chOff x="156000" y="1879963"/>
            <a:chExt cx="5760000" cy="288000"/>
          </a:xfrm>
        </p:grpSpPr>
        <p:sp>
          <p:nvSpPr>
            <p:cNvPr id="13" name="正方形/長方形 12">
              <a:extLst>
                <a:ext uri="{FF2B5EF4-FFF2-40B4-BE49-F238E27FC236}">
                  <a16:creationId xmlns:a16="http://schemas.microsoft.com/office/drawing/2014/main" id="{A1421886-3FF6-D265-030B-17CEAE4E038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国際水準に基づく設備等の先進性</a:t>
              </a:r>
            </a:p>
          </p:txBody>
        </p:sp>
        <p:cxnSp>
          <p:nvCxnSpPr>
            <p:cNvPr id="16" name="直線コネクタ 15">
              <a:extLst>
                <a:ext uri="{FF2B5EF4-FFF2-40B4-BE49-F238E27FC236}">
                  <a16:creationId xmlns:a16="http://schemas.microsoft.com/office/drawing/2014/main" id="{26F0FA8F-5455-E655-02BA-F2F5498A569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B179935C-02AE-8DA0-4EF5-BE84694F58EB}"/>
              </a:ext>
            </a:extLst>
          </p:cNvPr>
          <p:cNvGrpSpPr/>
          <p:nvPr/>
        </p:nvGrpSpPr>
        <p:grpSpPr>
          <a:xfrm>
            <a:off x="765597" y="5186806"/>
            <a:ext cx="10657837" cy="288000"/>
            <a:chOff x="156000" y="1879963"/>
            <a:chExt cx="5760000" cy="288000"/>
          </a:xfrm>
        </p:grpSpPr>
        <p:sp>
          <p:nvSpPr>
            <p:cNvPr id="18" name="正方形/長方形 17">
              <a:extLst>
                <a:ext uri="{FF2B5EF4-FFF2-40B4-BE49-F238E27FC236}">
                  <a16:creationId xmlns:a16="http://schemas.microsoft.com/office/drawing/2014/main" id="{3CDB7653-978E-8DF3-D892-78BE3FB859D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商用目的での使用が限定的であることに対する追加の説明</a:t>
              </a:r>
            </a:p>
          </p:txBody>
        </p:sp>
        <p:cxnSp>
          <p:nvCxnSpPr>
            <p:cNvPr id="24" name="直線コネクタ 23">
              <a:extLst>
                <a:ext uri="{FF2B5EF4-FFF2-40B4-BE49-F238E27FC236}">
                  <a16:creationId xmlns:a16="http://schemas.microsoft.com/office/drawing/2014/main" id="{EA7BD145-7A30-3AE7-38F7-933E96E18B0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TextBox 35" descr="ｔ">
            <a:extLst>
              <a:ext uri="{FF2B5EF4-FFF2-40B4-BE49-F238E27FC236}">
                <a16:creationId xmlns:a16="http://schemas.microsoft.com/office/drawing/2014/main" id="{6DABBC12-9C16-A7F6-FF22-6C3F10A8D772}"/>
              </a:ext>
            </a:extLst>
          </p:cNvPr>
          <p:cNvSpPr txBox="1"/>
          <p:nvPr/>
        </p:nvSpPr>
        <p:spPr>
          <a:xfrm>
            <a:off x="772087" y="5603915"/>
            <a:ext cx="10657837"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cxnSp>
        <p:nvCxnSpPr>
          <p:cNvPr id="26" name="Straight Connector 40">
            <a:extLst>
              <a:ext uri="{FF2B5EF4-FFF2-40B4-BE49-F238E27FC236}">
                <a16:creationId xmlns:a16="http://schemas.microsoft.com/office/drawing/2014/main" id="{E1FE0F58-5AEC-E34B-B12E-E39CE2737C76}"/>
              </a:ext>
            </a:extLst>
          </p:cNvPr>
          <p:cNvCxnSpPr>
            <a:cxnSpLocks/>
          </p:cNvCxnSpPr>
          <p:nvPr/>
        </p:nvCxnSpPr>
        <p:spPr>
          <a:xfrm flipV="1">
            <a:off x="6096000" y="1733286"/>
            <a:ext cx="0" cy="325107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4" name="Title 1">
            <a:extLst>
              <a:ext uri="{FF2B5EF4-FFF2-40B4-BE49-F238E27FC236}">
                <a16:creationId xmlns:a16="http://schemas.microsoft.com/office/drawing/2014/main" id="{6B736EBA-696D-9CEF-B76E-2B3F25E9583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⑤イ 技術的基準</a:t>
            </a:r>
          </a:p>
        </p:txBody>
      </p:sp>
      <p:sp>
        <p:nvSpPr>
          <p:cNvPr id="6" name="Title 1">
            <a:extLst>
              <a:ext uri="{FF2B5EF4-FFF2-40B4-BE49-F238E27FC236}">
                <a16:creationId xmlns:a16="http://schemas.microsoft.com/office/drawing/2014/main" id="{B9CE8DEA-0813-C7CD-653D-9E581EBDDA3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補助を前提としない場合、商用目的での使用が限定的であり、投資が困難</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B34EAA4B-9D84-E490-8BD4-E2E79D20C03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CDFBB9BC-2D86-BA61-B118-4D27246EE228}"/>
              </a:ext>
            </a:extLst>
          </p:cNvPr>
          <p:cNvSpPr/>
          <p:nvPr/>
        </p:nvSpPr>
        <p:spPr>
          <a:xfrm>
            <a:off x="2161954" y="1492909"/>
            <a:ext cx="7868093" cy="387218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商用目的での使用が限定的であること、設備等の先進性のいずれか（</a:t>
            </a:r>
            <a:r>
              <a:rPr lang="en-US" altLang="ja-JP" sz="1400">
                <a:solidFill>
                  <a:srgbClr val="FF0000"/>
                </a:solidFill>
                <a:latin typeface="Meiryo UI" panose="020B0604030504040204" pitchFamily="50" charset="-128"/>
                <a:ea typeface="Meiryo UI" panose="020B0604030504040204" pitchFamily="50" charset="-128"/>
              </a:rPr>
              <a:t>1</a:t>
            </a:r>
            <a:r>
              <a:rPr lang="ja-JP" altLang="en-US" sz="1400">
                <a:solidFill>
                  <a:srgbClr val="FF0000"/>
                </a:solidFill>
                <a:latin typeface="Meiryo UI" panose="020B0604030504040204" pitchFamily="50" charset="-128"/>
                <a:ea typeface="Meiryo UI" panose="020B0604030504040204" pitchFamily="50" charset="-128"/>
              </a:rPr>
              <a:t>つ以上の記載が必須）</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TRL </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Technology Readiness Level</a:t>
            </a:r>
            <a:r>
              <a:rPr lang="ja-JP" altLang="en-US" sz="1400">
                <a:solidFill>
                  <a:srgbClr val="FF0000"/>
                </a:solidFill>
                <a:latin typeface="Meiryo UI" panose="020B0604030504040204" pitchFamily="50" charset="-128"/>
                <a:ea typeface="Meiryo UI" panose="020B0604030504040204" pitchFamily="50" charset="-128"/>
              </a:rPr>
              <a:t>）などを用いて記載すること。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また、</a:t>
            </a:r>
            <a:r>
              <a:rPr lang="en-US" altLang="ja-JP" sz="1400">
                <a:solidFill>
                  <a:srgbClr val="FF0000"/>
                </a:solidFill>
                <a:latin typeface="Meiryo UI" panose="020B0604030504040204" pitchFamily="50" charset="-128"/>
                <a:ea typeface="Meiryo UI" panose="020B0604030504040204" pitchFamily="50" charset="-128"/>
              </a:rPr>
              <a:t>TRL</a:t>
            </a:r>
            <a:r>
              <a:rPr lang="ja-JP" altLang="en-US" sz="1400">
                <a:solidFill>
                  <a:srgbClr val="FF0000"/>
                </a:solidFill>
                <a:latin typeface="Meiryo UI" panose="020B0604030504040204" pitchFamily="50" charset="-128"/>
                <a:ea typeface="Meiryo UI" panose="020B0604030504040204" pitchFamily="50" charset="-128"/>
              </a:rPr>
              <a:t>の設定をする場合はその根拠について具体的に記載すること。</a:t>
            </a: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国際水準に照らし合わせて、補助対象となる設備等が先進性を有する場合、その内容を記載すること。</a:t>
            </a:r>
            <a:endParaRPr lang="en-US" altLang="ja-JP" sz="1400">
              <a:solidFill>
                <a:srgbClr val="FF0000"/>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681E80A2-C61D-ED0D-AAA0-91902E57D3E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3484725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F750846A-40B6-CE3D-8BFA-FC75BFC44BBB}"/>
              </a:ext>
            </a:extLst>
          </p:cNvPr>
          <p:cNvSpPr txBox="1"/>
          <p:nvPr/>
        </p:nvSpPr>
        <p:spPr>
          <a:xfrm>
            <a:off x="765596" y="2393245"/>
            <a:ext cx="8887361"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会社全体の売上高（直近３事業年度の平均）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0" name="TextBox 35" descr="ｔ">
            <a:extLst>
              <a:ext uri="{FF2B5EF4-FFF2-40B4-BE49-F238E27FC236}">
                <a16:creationId xmlns:a16="http://schemas.microsoft.com/office/drawing/2014/main" id="{BC5BE5A4-DE0C-FF18-61B2-E75EF07EC476}"/>
              </a:ext>
            </a:extLst>
          </p:cNvPr>
          <p:cNvSpPr txBox="1"/>
          <p:nvPr/>
        </p:nvSpPr>
        <p:spPr>
          <a:xfrm>
            <a:off x="1113521" y="2849165"/>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sp>
        <p:nvSpPr>
          <p:cNvPr id="6" name="TextBox 35" descr="ｔ">
            <a:extLst>
              <a:ext uri="{FF2B5EF4-FFF2-40B4-BE49-F238E27FC236}">
                <a16:creationId xmlns:a16="http://schemas.microsoft.com/office/drawing/2014/main" id="{69AB5FFF-E771-B9D0-1F8E-3DB2F50B2ADE}"/>
              </a:ext>
            </a:extLst>
          </p:cNvPr>
          <p:cNvSpPr txBox="1"/>
          <p:nvPr/>
        </p:nvSpPr>
        <p:spPr>
          <a:xfrm>
            <a:off x="765595" y="4652492"/>
            <a:ext cx="8950157"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÷EBITDA</a:t>
            </a:r>
            <a:r>
              <a:rPr kumimoji="1" lang="ja-JP" altLang="en-US" sz="1400">
                <a:solidFill>
                  <a:schemeClr val="tx1"/>
                </a:solidFill>
                <a:latin typeface="Meiryo UI" panose="020B0604030504040204" pitchFamily="50" charset="-128"/>
                <a:ea typeface="Meiryo UI" panose="020B0604030504040204" pitchFamily="50" charset="-128"/>
              </a:rPr>
              <a:t>（直近３事業年度の平均）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TextBox 35" descr="ｔ">
            <a:extLst>
              <a:ext uri="{FF2B5EF4-FFF2-40B4-BE49-F238E27FC236}">
                <a16:creationId xmlns:a16="http://schemas.microsoft.com/office/drawing/2014/main" id="{3BF17CCC-7584-1D31-1DE4-0EA661632D28}"/>
              </a:ext>
            </a:extLst>
          </p:cNvPr>
          <p:cNvSpPr txBox="1"/>
          <p:nvPr/>
        </p:nvSpPr>
        <p:spPr>
          <a:xfrm>
            <a:off x="1176316" y="5108412"/>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grpSp>
        <p:nvGrpSpPr>
          <p:cNvPr id="4" name="グループ化 3">
            <a:extLst>
              <a:ext uri="{FF2B5EF4-FFF2-40B4-BE49-F238E27FC236}">
                <a16:creationId xmlns:a16="http://schemas.microsoft.com/office/drawing/2014/main" id="{DD6D03CC-C6A5-1B14-2D82-F7AC452B2B69}"/>
              </a:ext>
            </a:extLst>
          </p:cNvPr>
          <p:cNvGrpSpPr/>
          <p:nvPr/>
        </p:nvGrpSpPr>
        <p:grpSpPr>
          <a:xfrm>
            <a:off x="765597" y="1981833"/>
            <a:ext cx="10657837" cy="288000"/>
            <a:chOff x="156000" y="1879963"/>
            <a:chExt cx="5760000" cy="288000"/>
          </a:xfrm>
        </p:grpSpPr>
        <p:sp>
          <p:nvSpPr>
            <p:cNvPr id="10" name="正方形/長方形 9">
              <a:extLst>
                <a:ext uri="{FF2B5EF4-FFF2-40B4-BE49-F238E27FC236}">
                  <a16:creationId xmlns:a16="http://schemas.microsoft.com/office/drawing/2014/main" id="{6C6F335B-2D55-BDED-C390-381991560A2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会社全体の売上高、</a:t>
              </a:r>
              <a:r>
                <a:rPr kumimoji="1" lang="en-US" altLang="ja-JP" sz="1400">
                  <a:solidFill>
                    <a:schemeClr val="tx1"/>
                  </a:solidFill>
                  <a:latin typeface="Meiryo UI" panose="020B0604030504040204" pitchFamily="50" charset="-128"/>
                  <a:ea typeface="Meiryo UI" panose="020B0604030504040204" pitchFamily="50" charset="-128"/>
                </a:rPr>
                <a:t>EBITDA</a:t>
              </a:r>
              <a:r>
                <a:rPr kumimoji="1" lang="ja-JP" altLang="en-US" sz="1400">
                  <a:solidFill>
                    <a:schemeClr val="tx1"/>
                  </a:solidFill>
                  <a:latin typeface="Meiryo UI" panose="020B0604030504040204" pitchFamily="50" charset="-128"/>
                  <a:ea typeface="Meiryo UI" panose="020B0604030504040204" pitchFamily="50" charset="-128"/>
                </a:rPr>
                <a:t>に対する補助対象事業総事業費比率</a:t>
              </a:r>
            </a:p>
          </p:txBody>
        </p:sp>
        <p:cxnSp>
          <p:nvCxnSpPr>
            <p:cNvPr id="11" name="直線コネクタ 10">
              <a:extLst>
                <a:ext uri="{FF2B5EF4-FFF2-40B4-BE49-F238E27FC236}">
                  <a16:creationId xmlns:a16="http://schemas.microsoft.com/office/drawing/2014/main" id="{1194843E-E531-5F89-5C99-DE7B728257F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 name="Title 1">
            <a:extLst>
              <a:ext uri="{FF2B5EF4-FFF2-40B4-BE49-F238E27FC236}">
                <a16:creationId xmlns:a16="http://schemas.microsoft.com/office/drawing/2014/main" id="{2B7716B2-6442-25CF-833B-C696D49F7D1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⑤ウ その他定性的基準</a:t>
            </a:r>
          </a:p>
        </p:txBody>
      </p:sp>
      <p:sp>
        <p:nvSpPr>
          <p:cNvPr id="5" name="Title 1">
            <a:extLst>
              <a:ext uri="{FF2B5EF4-FFF2-40B4-BE49-F238E27FC236}">
                <a16:creationId xmlns:a16="http://schemas.microsoft.com/office/drawing/2014/main" id="{11FDD67A-57CD-A8AF-9AB4-05A6B56348F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補助を前提としない場合、間接補助</a:t>
            </a:r>
            <a:r>
              <a:rPr kumimoji="1" lang="ja-JP" altLang="en-US">
                <a:solidFill>
                  <a:schemeClr val="tx1"/>
                </a:solidFill>
              </a:rPr>
              <a:t>事業は自社にとって大規模な投資であ</a:t>
            </a:r>
            <a:r>
              <a:rPr lang="ja-JP" altLang="en-US">
                <a:solidFill>
                  <a:schemeClr val="tx1"/>
                </a:solidFill>
              </a:rPr>
              <a:t>り、投資が困難</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85A01310-CB08-4A05-886B-FDCE8D83D56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08C53A16-A2D4-CFD9-E5AB-4DFD47C00F75}"/>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16" name="正方形/長方形 15">
            <a:extLst>
              <a:ext uri="{FF2B5EF4-FFF2-40B4-BE49-F238E27FC236}">
                <a16:creationId xmlns:a16="http://schemas.microsoft.com/office/drawing/2014/main" id="{23C7A289-A440-D2AA-1E12-C04D7A579F60}"/>
              </a:ext>
            </a:extLst>
          </p:cNvPr>
          <p:cNvSpPr/>
          <p:nvPr/>
        </p:nvSpPr>
        <p:spPr>
          <a:xfrm>
            <a:off x="2161954" y="1968544"/>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会社全体の売上高、</a:t>
            </a:r>
            <a:r>
              <a:rPr lang="en-US" altLang="ja-JP" sz="1400">
                <a:solidFill>
                  <a:srgbClr val="FF0000"/>
                </a:solidFill>
                <a:latin typeface="Meiryo UI" panose="020B0604030504040204" pitchFamily="50" charset="-128"/>
                <a:ea typeface="Meiryo UI" panose="020B0604030504040204" pitchFamily="50" charset="-128"/>
              </a:rPr>
              <a:t>EBITDA</a:t>
            </a:r>
            <a:r>
              <a:rPr lang="ja-JP" altLang="en-US" sz="1400">
                <a:solidFill>
                  <a:srgbClr val="FF0000"/>
                </a:solidFill>
                <a:latin typeface="Meiryo UI" panose="020B0604030504040204" pitchFamily="50" charset="-128"/>
                <a:ea typeface="Meiryo UI" panose="020B0604030504040204" pitchFamily="50" charset="-128"/>
              </a:rPr>
              <a:t>に対する補助対象事業総事業費比率</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→補助対象事業の総事業費が、企業規模に対して大規模なものである場合は、会社全体の売上高、</a:t>
            </a:r>
            <a:r>
              <a:rPr lang="en-US" altLang="ja-JP" sz="1400">
                <a:solidFill>
                  <a:srgbClr val="FF0000"/>
                </a:solidFill>
                <a:latin typeface="Meiryo UI" panose="020B0604030504040204" pitchFamily="50" charset="-128"/>
                <a:ea typeface="Meiryo UI" panose="020B0604030504040204" pitchFamily="50" charset="-128"/>
              </a:rPr>
              <a:t>EBITDA</a:t>
            </a:r>
            <a:r>
              <a:rPr lang="ja-JP" altLang="en-US" sz="1400">
                <a:solidFill>
                  <a:srgbClr val="FF0000"/>
                </a:solidFill>
                <a:latin typeface="Meiryo UI" panose="020B0604030504040204" pitchFamily="50" charset="-128"/>
                <a:ea typeface="Meiryo UI" panose="020B0604030504040204" pitchFamily="50" charset="-128"/>
              </a:rPr>
              <a:t>（直近３事業年度の平均）に対する補助対象事業の総事業費比率を記載すること。</a:t>
            </a:r>
            <a:br>
              <a:rPr lang="en-US" altLang="ja-JP" sz="1400">
                <a:solidFill>
                  <a:srgbClr val="FF0000"/>
                </a:solidFill>
                <a:latin typeface="Meiryo UI" panose="020B0604030504040204" pitchFamily="50" charset="-128"/>
                <a:ea typeface="Meiryo UI" panose="020B0604030504040204" pitchFamily="50" charset="-128"/>
              </a:rPr>
            </a:b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分母は部門の売上高、</a:t>
            </a:r>
            <a:r>
              <a:rPr lang="en-US" altLang="ja-JP" sz="1400">
                <a:solidFill>
                  <a:srgbClr val="FF0000"/>
                </a:solidFill>
                <a:latin typeface="Meiryo UI" panose="020B0604030504040204" pitchFamily="50" charset="-128"/>
                <a:ea typeface="Meiryo UI" panose="020B0604030504040204" pitchFamily="50" charset="-128"/>
              </a:rPr>
              <a:t>EBITDA</a:t>
            </a:r>
            <a:r>
              <a:rPr lang="ja-JP" altLang="en-US" sz="1400">
                <a:solidFill>
                  <a:srgbClr val="FF0000"/>
                </a:solidFill>
                <a:latin typeface="Meiryo UI" panose="020B0604030504040204" pitchFamily="50" charset="-128"/>
                <a:ea typeface="Meiryo UI" panose="020B0604030504040204" pitchFamily="50" charset="-128"/>
              </a:rPr>
              <a:t>ではなく、会社全体の売上高、</a:t>
            </a:r>
            <a:r>
              <a:rPr lang="en-US" altLang="ja-JP" sz="1400">
                <a:solidFill>
                  <a:srgbClr val="FF0000"/>
                </a:solidFill>
                <a:latin typeface="Meiryo UI" panose="020B0604030504040204" pitchFamily="50" charset="-128"/>
                <a:ea typeface="Meiryo UI" panose="020B0604030504040204" pitchFamily="50" charset="-128"/>
              </a:rPr>
              <a:t>EBITDA</a:t>
            </a:r>
            <a:r>
              <a:rPr lang="ja-JP" altLang="en-US" sz="1400">
                <a:solidFill>
                  <a:srgbClr val="FF0000"/>
                </a:solidFill>
                <a:latin typeface="Meiryo UI" panose="020B0604030504040204" pitchFamily="50" charset="-128"/>
                <a:ea typeface="Meiryo UI" panose="020B0604030504040204" pitchFamily="50" charset="-128"/>
              </a:rPr>
              <a:t>とし、分子は補助対象事業総事業費とすること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654959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F4DEED14-2550-36FC-34BB-6E0FC1A4140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A053CAC3-C05E-23A2-695C-1504D15FAC5C}"/>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⑥人材確保に向けた取組に関する審査</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4436576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5BF499-4055-5049-5FCC-95CB7F1194CB}"/>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68786361-F16A-A93F-ED56-029F119E542B}"/>
              </a:ext>
            </a:extLst>
          </p:cNvPr>
          <p:cNvGraphicFramePr>
            <a:graphicFrameLocks noChangeAspect="1"/>
          </p:cNvGraphicFramePr>
          <p:nvPr>
            <p:custDataLst>
              <p:tags r:id="rId1"/>
            </p:custDataLst>
            <p:extLst>
              <p:ext uri="{D42A27DB-BD31-4B8C-83A1-F6EECF244321}">
                <p14:modId xmlns:p14="http://schemas.microsoft.com/office/powerpoint/2010/main" val="2742060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10" name="think-cell data - do not delete" hidden="1">
                        <a:extLst>
                          <a:ext uri="{FF2B5EF4-FFF2-40B4-BE49-F238E27FC236}">
                            <a16:creationId xmlns:a16="http://schemas.microsoft.com/office/drawing/2014/main" id="{68786361-F16A-A93F-ED56-029F119E542B}"/>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7" name="think-cell data - do not delete" hidden="1">
            <a:extLst>
              <a:ext uri="{FF2B5EF4-FFF2-40B4-BE49-F238E27FC236}">
                <a16:creationId xmlns:a16="http://schemas.microsoft.com/office/drawing/2014/main" id="{3EE8E0FD-9F8A-260D-5E12-79A978AFE8DF}"/>
              </a:ext>
            </a:extLst>
          </p:cNvPr>
          <p:cNvGraphicFramePr>
            <a:graphicFrameLocks noChangeAspect="1"/>
          </p:cNvGraphicFramePr>
          <p:nvPr>
            <p:custDataLst>
              <p:tags r:id="rId2"/>
            </p:custDataLst>
            <p:extLst>
              <p:ext uri="{D42A27DB-BD31-4B8C-83A1-F6EECF244321}">
                <p14:modId xmlns:p14="http://schemas.microsoft.com/office/powerpoint/2010/main" val="25424660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7" name="think-cell data - do not delete" hidden="1">
                        <a:extLst>
                          <a:ext uri="{FF2B5EF4-FFF2-40B4-BE49-F238E27FC236}">
                            <a16:creationId xmlns:a16="http://schemas.microsoft.com/office/drawing/2014/main" id="{3EE8E0FD-9F8A-260D-5E12-79A978AFE8DF}"/>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298B258F-C8E3-B999-025C-6F317645ABB1}"/>
              </a:ext>
            </a:extLst>
          </p:cNvPr>
          <p:cNvSpPr txBox="1">
            <a:spLocks/>
          </p:cNvSpPr>
          <p:nvPr/>
        </p:nvSpPr>
        <p:spPr>
          <a:xfrm>
            <a:off x="179999" y="292726"/>
            <a:ext cx="1142032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⑥ア</a:t>
            </a:r>
            <a:r>
              <a:rPr lang="en-US" altLang="ja-JP" sz="2000">
                <a:solidFill>
                  <a:schemeClr val="tx1">
                    <a:lumMod val="50000"/>
                    <a:lumOff val="50000"/>
                  </a:schemeClr>
                </a:solidFill>
              </a:rPr>
              <a:t> </a:t>
            </a:r>
            <a:r>
              <a:rPr lang="ja-JP" altLang="en-US" sz="2000">
                <a:solidFill>
                  <a:schemeClr val="tx1">
                    <a:lumMod val="50000"/>
                    <a:lumOff val="50000"/>
                  </a:schemeClr>
                </a:solidFill>
              </a:rPr>
              <a:t>人材確保に向けた取組、イ　従業員の賃金引上げ計画の表明、ウ　ワーク・ライフ・バランス等の推進</a:t>
            </a:r>
          </a:p>
        </p:txBody>
      </p:sp>
      <p:sp>
        <p:nvSpPr>
          <p:cNvPr id="5" name="Title 1">
            <a:extLst>
              <a:ext uri="{FF2B5EF4-FFF2-40B4-BE49-F238E27FC236}">
                <a16:creationId xmlns:a16="http://schemas.microsoft.com/office/drawing/2014/main" id="{5095C69B-8D49-EA64-1444-FF77F5F17860}"/>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p>
          <a:p>
            <a:r>
              <a:rPr lang="ja-JP" altLang="en-US">
                <a:solidFill>
                  <a:schemeClr val="tx1"/>
                </a:solidFill>
              </a:rPr>
              <a:t>以下の通り、必須項目については満たしている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53390A2A-FC4C-A6FF-87B8-008614C1704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B782462-83C2-7298-DF75-431D6EC360AE}"/>
              </a:ext>
            </a:extLst>
          </p:cNvPr>
          <p:cNvGraphicFramePr>
            <a:graphicFrameLocks noGrp="1"/>
          </p:cNvGraphicFramePr>
          <p:nvPr>
            <p:extLst>
              <p:ext uri="{D42A27DB-BD31-4B8C-83A1-F6EECF244321}">
                <p14:modId xmlns:p14="http://schemas.microsoft.com/office/powerpoint/2010/main" val="1633161702"/>
              </p:ext>
            </p:extLst>
          </p:nvPr>
        </p:nvGraphicFramePr>
        <p:xfrm>
          <a:off x="179998" y="1551333"/>
          <a:ext cx="11856001" cy="4704587"/>
        </p:xfrm>
        <a:graphic>
          <a:graphicData uri="http://schemas.openxmlformats.org/drawingml/2006/table">
            <a:tbl>
              <a:tblPr firstRow="1" bandRow="1">
                <a:tableStyleId>{5C22544A-7EE6-4342-B048-85BDC9FD1C3A}</a:tableStyleId>
              </a:tblPr>
              <a:tblGrid>
                <a:gridCol w="6092613">
                  <a:extLst>
                    <a:ext uri="{9D8B030D-6E8A-4147-A177-3AD203B41FA5}">
                      <a16:colId xmlns:a16="http://schemas.microsoft.com/office/drawing/2014/main" val="3449904519"/>
                    </a:ext>
                  </a:extLst>
                </a:gridCol>
                <a:gridCol w="5763388">
                  <a:extLst>
                    <a:ext uri="{9D8B030D-6E8A-4147-A177-3AD203B41FA5}">
                      <a16:colId xmlns:a16="http://schemas.microsoft.com/office/drawing/2014/main" val="2365904519"/>
                    </a:ext>
                  </a:extLst>
                </a:gridCol>
              </a:tblGrid>
              <a:tr h="284099">
                <a:tc>
                  <a:txBody>
                    <a:bodyPr/>
                    <a:lstStyle/>
                    <a:p>
                      <a:pPr algn="ctr"/>
                      <a:r>
                        <a:rPr kumimoji="1" lang="ja-JP" altLang="en-US" sz="1200">
                          <a:latin typeface="Meiryo UI" panose="020B0604030504040204" pitchFamily="50" charset="-128"/>
                          <a:ea typeface="Meiryo UI" panose="020B0604030504040204" pitchFamily="50" charset="-128"/>
                        </a:rPr>
                        <a:t>審査項目</a:t>
                      </a:r>
                    </a:p>
                  </a:txBody>
                  <a:tcP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本応募申請における対応状況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ア　人材確保に向けた取組</a:t>
                      </a:r>
                      <a:endParaRPr kumimoji="1" lang="en-US" altLang="ja-JP" sz="1200">
                        <a:latin typeface="Meiryo UI" panose="020B0604030504040204" pitchFamily="50" charset="-128"/>
                        <a:ea typeface="Meiryo UI" panose="020B0604030504040204" pitchFamily="50" charset="-128"/>
                      </a:endParaRPr>
                    </a:p>
                    <a:p>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間接補助事業の実施にあたり、賃上げ等の具体的な手段によって、人材確保に向けた取組を行っているか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様式第３別添４に記載の通り、要件を満たす</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a:latin typeface="Meiryo UI" panose="020B0604030504040204" pitchFamily="50" charset="-128"/>
                          <a:ea typeface="Meiryo UI" panose="020B0604030504040204" pitchFamily="50" charset="-128"/>
                        </a:rPr>
                        <a:t>イ　従業員の賃金引上げ計画の表明</a:t>
                      </a:r>
                      <a:endParaRPr kumimoji="1" lang="en-US" altLang="ja-JP" sz="12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en-US" altLang="ja-JP" sz="12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a:latin typeface="Meiryo UI" panose="020B0604030504040204" pitchFamily="50" charset="-128"/>
                          <a:ea typeface="Meiryo UI" panose="020B0604030504040204" pitchFamily="50" charset="-128"/>
                        </a:rPr>
                        <a:t>暦年</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事業年度において、対前年</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前年度比で大企業は３％以上、中小企業等は</a:t>
                      </a:r>
                      <a:r>
                        <a:rPr kumimoji="1" lang="en-US" altLang="ja-JP" sz="1200">
                          <a:latin typeface="Meiryo UI" panose="020B0604030504040204" pitchFamily="50" charset="-128"/>
                          <a:ea typeface="Meiryo UI" panose="020B0604030504040204" pitchFamily="50" charset="-128"/>
                        </a:rPr>
                        <a:t>1.5</a:t>
                      </a:r>
                      <a:r>
                        <a:rPr kumimoji="1" lang="ja-JP" altLang="en-US" sz="1200">
                          <a:latin typeface="Meiryo UI" panose="020B0604030504040204" pitchFamily="50" charset="-128"/>
                          <a:ea typeface="Meiryo UI" panose="020B0604030504040204" pitchFamily="50" charset="-128"/>
                        </a:rPr>
                        <a:t>％以上の賃上げに取り組む予定があり、その旨を従業員に表明しているか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様式第３別添４に記載の通り、要件を満たす</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1473496">
                <a:tc>
                  <a:txBody>
                    <a:bodyPr/>
                    <a:lstStyle/>
                    <a:p>
                      <a:r>
                        <a:rPr kumimoji="1" lang="ja-JP" altLang="en-US" sz="1200">
                          <a:latin typeface="Meiryo UI" panose="020B0604030504040204" pitchFamily="50" charset="-128"/>
                          <a:ea typeface="Meiryo UI" panose="020B0604030504040204" pitchFamily="50" charset="-128"/>
                        </a:rPr>
                        <a:t>ウ　ワーク・ライフ・バランス等の推進</a:t>
                      </a:r>
                      <a:endParaRPr kumimoji="1" lang="en-US" altLang="ja-JP" sz="1200">
                        <a:latin typeface="Meiryo UI" panose="020B0604030504040204" pitchFamily="50" charset="-128"/>
                        <a:ea typeface="Meiryo UI" panose="020B0604030504040204" pitchFamily="50" charset="-128"/>
                      </a:endParaRPr>
                    </a:p>
                    <a:p>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ワーク・ライフ・バランス等の推進に向けて、女性の職業生活における活躍の推進や次世代育成支援対策、青少年の雇用の促進等に関する取組を行っているか、ワーク・ライフ・バランス等推進企業の認定等を受け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様式第３別添５に記載の通り、要件を満たす</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bl>
          </a:graphicData>
        </a:graphic>
      </p:graphicFrame>
      <p:sp>
        <p:nvSpPr>
          <p:cNvPr id="9" name="正方形/長方形 8">
            <a:extLst>
              <a:ext uri="{FF2B5EF4-FFF2-40B4-BE49-F238E27FC236}">
                <a16:creationId xmlns:a16="http://schemas.microsoft.com/office/drawing/2014/main" id="{0E1F891F-EFBC-2427-1F66-ECD5F762EC13}"/>
              </a:ext>
            </a:extLst>
          </p:cNvPr>
          <p:cNvSpPr/>
          <p:nvPr/>
        </p:nvSpPr>
        <p:spPr>
          <a:xfrm>
            <a:off x="5142207" y="1963833"/>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正方形/長方形 1">
            <a:extLst>
              <a:ext uri="{FF2B5EF4-FFF2-40B4-BE49-F238E27FC236}">
                <a16:creationId xmlns:a16="http://schemas.microsoft.com/office/drawing/2014/main" id="{A3AF6902-840F-4422-03CD-17062C3FDF22}"/>
              </a:ext>
            </a:extLst>
          </p:cNvPr>
          <p:cNvSpPr/>
          <p:nvPr/>
        </p:nvSpPr>
        <p:spPr>
          <a:xfrm>
            <a:off x="5142206" y="3429000"/>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3" name="正方形/長方形 2">
            <a:extLst>
              <a:ext uri="{FF2B5EF4-FFF2-40B4-BE49-F238E27FC236}">
                <a16:creationId xmlns:a16="http://schemas.microsoft.com/office/drawing/2014/main" id="{4E338E7B-4E48-C246-379E-F2D9CFC3A363}"/>
              </a:ext>
            </a:extLst>
          </p:cNvPr>
          <p:cNvSpPr/>
          <p:nvPr/>
        </p:nvSpPr>
        <p:spPr>
          <a:xfrm>
            <a:off x="5142206" y="4906042"/>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8" name="正方形/長方形 7">
            <a:extLst>
              <a:ext uri="{FF2B5EF4-FFF2-40B4-BE49-F238E27FC236}">
                <a16:creationId xmlns:a16="http://schemas.microsoft.com/office/drawing/2014/main" id="{334EF495-A991-6D06-6B29-5F2FE151A485}"/>
              </a:ext>
            </a:extLst>
          </p:cNvPr>
          <p:cNvSpPr/>
          <p:nvPr/>
        </p:nvSpPr>
        <p:spPr>
          <a:xfrm>
            <a:off x="2344833" y="3097246"/>
            <a:ext cx="7868093" cy="197079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アからウの「本応募申請における対応状況」</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a:t>
            </a: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270326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7BFAC1B1-A6CB-D9C2-E2C6-B4C20847B4B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C2AA6B7A-5843-F5A9-A8CB-0CAE9E6C601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参考資料</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150724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690ED-B602-4D3A-168E-24BF200484B9}"/>
            </a:ext>
          </a:extLst>
        </p:cNvPr>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87E485B1-B77F-8AC7-C28C-0F354DC8D6BE}"/>
              </a:ext>
            </a:extLst>
          </p:cNvPr>
          <p:cNvSpPr/>
          <p:nvPr/>
        </p:nvSpPr>
        <p:spPr>
          <a:xfrm>
            <a:off x="2413755" y="2156706"/>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適宜追加することも差し支えない。</a:t>
            </a:r>
          </a:p>
        </p:txBody>
      </p:sp>
    </p:spTree>
    <p:extLst>
      <p:ext uri="{BB962C8B-B14F-4D97-AF65-F5344CB8AC3E}">
        <p14:creationId xmlns:p14="http://schemas.microsoft.com/office/powerpoint/2010/main" val="211782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328677" y="2311426"/>
            <a:ext cx="5328000" cy="394893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（社会面）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（経済面）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（政策面）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（技術面）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p:txBody>
      </p:sp>
      <p:sp>
        <p:nvSpPr>
          <p:cNvPr id="4" name="正方形/長方形 3">
            <a:extLst>
              <a:ext uri="{FF2B5EF4-FFF2-40B4-BE49-F238E27FC236}">
                <a16:creationId xmlns:a16="http://schemas.microsoft.com/office/drawing/2014/main" id="{9E9746AD-CF57-EF17-5B2D-3E194493EE3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6086479" y="2188198"/>
            <a:ext cx="0" cy="39489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 name="グループ化 1">
            <a:extLst>
              <a:ext uri="{FF2B5EF4-FFF2-40B4-BE49-F238E27FC236}">
                <a16:creationId xmlns:a16="http://schemas.microsoft.com/office/drawing/2014/main" id="{DE0EE34F-7FDC-084F-147E-C45F2A241526}"/>
              </a:ext>
            </a:extLst>
          </p:cNvPr>
          <p:cNvGrpSpPr/>
          <p:nvPr/>
        </p:nvGrpSpPr>
        <p:grpSpPr>
          <a:xfrm>
            <a:off x="428104" y="1754486"/>
            <a:ext cx="5239039" cy="360000"/>
            <a:chOff x="543578" y="1377175"/>
            <a:chExt cx="5239039" cy="360000"/>
          </a:xfrm>
        </p:grpSpPr>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23">
              <a:extLst>
                <a:ext uri="{FF2B5EF4-FFF2-40B4-BE49-F238E27FC236}">
                  <a16:creationId xmlns:a16="http://schemas.microsoft.com/office/drawing/2014/main" id="{35F3B340-406E-EA13-19BD-12A9757668E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カーボンニュートラルを踏まえた</a:t>
              </a:r>
              <a:r>
                <a:rPr lang="en-US" altLang="ja-JP">
                  <a:solidFill>
                    <a:schemeClr val="tx1"/>
                  </a:solidFill>
                </a:rPr>
                <a:t>xx</a:t>
              </a:r>
              <a:r>
                <a:rPr lang="ja-JP" altLang="en-US">
                  <a:solidFill>
                    <a:schemeClr val="tx1"/>
                  </a:solidFill>
                </a:rPr>
                <a:t>業界のマクロトレンド</a:t>
              </a:r>
              <a:endParaRPr lang="en-US">
                <a:solidFill>
                  <a:schemeClr val="tx1"/>
                </a:solidFill>
              </a:endParaRPr>
            </a:p>
          </p:txBody>
        </p:sp>
      </p:grpSp>
      <p:grpSp>
        <p:nvGrpSpPr>
          <p:cNvPr id="14" name="グループ化 13">
            <a:extLst>
              <a:ext uri="{FF2B5EF4-FFF2-40B4-BE49-F238E27FC236}">
                <a16:creationId xmlns:a16="http://schemas.microsoft.com/office/drawing/2014/main" id="{42E94476-5FBE-079E-9AC8-A7C2893B4791}"/>
              </a:ext>
            </a:extLst>
          </p:cNvPr>
          <p:cNvGrpSpPr/>
          <p:nvPr/>
        </p:nvGrpSpPr>
        <p:grpSpPr>
          <a:xfrm>
            <a:off x="6505818" y="1754486"/>
            <a:ext cx="5239039" cy="360000"/>
            <a:chOff x="543578" y="1377175"/>
            <a:chExt cx="5239039" cy="360000"/>
          </a:xfrm>
        </p:grpSpPr>
        <p:cxnSp>
          <p:nvCxnSpPr>
            <p:cNvPr id="15" name="Straight Connector 18">
              <a:extLst>
                <a:ext uri="{FF2B5EF4-FFF2-40B4-BE49-F238E27FC236}">
                  <a16:creationId xmlns:a16="http://schemas.microsoft.com/office/drawing/2014/main" id="{B7C06E54-578C-E85F-1E6E-35D14B6BCB0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23">
              <a:extLst>
                <a:ext uri="{FF2B5EF4-FFF2-40B4-BE49-F238E27FC236}">
                  <a16:creationId xmlns:a16="http://schemas.microsoft.com/office/drawing/2014/main" id="{98912255-D9E3-BCAE-A6E0-D94B01E7399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カーボンニュートラル社会における</a:t>
              </a:r>
              <a:r>
                <a:rPr lang="en-US" altLang="ja-JP">
                  <a:solidFill>
                    <a:schemeClr val="tx1"/>
                  </a:solidFill>
                </a:rPr>
                <a:t>xx</a:t>
              </a:r>
              <a:r>
                <a:rPr lang="ja-JP" altLang="en-US">
                  <a:solidFill>
                    <a:schemeClr val="tx1"/>
                  </a:solidFill>
                </a:rPr>
                <a:t>業界の将来像</a:t>
              </a:r>
            </a:p>
          </p:txBody>
        </p:sp>
      </p:grpSp>
      <p:sp>
        <p:nvSpPr>
          <p:cNvPr id="6" name="Title 1">
            <a:extLst>
              <a:ext uri="{FF2B5EF4-FFF2-40B4-BE49-F238E27FC236}">
                <a16:creationId xmlns:a16="http://schemas.microsoft.com/office/drawing/2014/main" id="{319AEBB6-664D-95D0-94D0-02F63D98D32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0" name="Title 1">
            <a:extLst>
              <a:ext uri="{FF2B5EF4-FFF2-40B4-BE49-F238E27FC236}">
                <a16:creationId xmlns:a16="http://schemas.microsoft.com/office/drawing/2014/main" id="{65A352A2-8B34-195E-DF4B-196D9D0A82D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や</a:t>
            </a:r>
            <a:r>
              <a:rPr lang="en-US" altLang="ja-JP">
                <a:solidFill>
                  <a:schemeClr val="tx1"/>
                </a:solidFill>
              </a:rPr>
              <a:t>xx</a:t>
            </a:r>
            <a:r>
              <a:rPr lang="ja-JP" altLang="en-US">
                <a:solidFill>
                  <a:schemeClr val="tx1"/>
                </a:solidFill>
              </a:rPr>
              <a:t>等の変化を踏まえ、</a:t>
            </a:r>
            <a:r>
              <a:rPr lang="en-US" altLang="ja-JP">
                <a:solidFill>
                  <a:schemeClr val="tx1"/>
                </a:solidFill>
              </a:rPr>
              <a:t>xx</a:t>
            </a:r>
            <a:r>
              <a:rPr lang="ja-JP" altLang="en-US">
                <a:solidFill>
                  <a:schemeClr val="tx1"/>
                </a:solidFill>
              </a:rPr>
              <a:t>のグリーン市場が急拡大すると想定</a:t>
            </a:r>
            <a:endParaRPr kumimoji="1" lang="en-US" altLang="ja-JP">
              <a:solidFill>
                <a:schemeClr val="tx1"/>
              </a:solidFill>
            </a:endParaRPr>
          </a:p>
        </p:txBody>
      </p:sp>
      <p:cxnSp>
        <p:nvCxnSpPr>
          <p:cNvPr id="21" name="直線コネクタ 20">
            <a:extLst>
              <a:ext uri="{FF2B5EF4-FFF2-40B4-BE49-F238E27FC236}">
                <a16:creationId xmlns:a16="http://schemas.microsoft.com/office/drawing/2014/main" id="{B7D22EC5-FD19-874F-31B1-40512EAEE64C}"/>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Freeform 94">
            <a:extLst>
              <a:ext uri="{FF2B5EF4-FFF2-40B4-BE49-F238E27FC236}">
                <a16:creationId xmlns:a16="http://schemas.microsoft.com/office/drawing/2014/main" id="{66E7A13C-53EC-8601-AA26-8E03D9EE6152}"/>
              </a:ext>
            </a:extLst>
          </p:cNvPr>
          <p:cNvSpPr>
            <a:spLocks/>
          </p:cNvSpPr>
          <p:nvPr/>
        </p:nvSpPr>
        <p:spPr bwMode="gray">
          <a:xfrm flipH="1">
            <a:off x="5978480" y="4170783"/>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6F18356-C369-9BBF-8AAB-8CE9ED28ABFC}"/>
              </a:ext>
            </a:extLst>
          </p:cNvPr>
          <p:cNvSpPr/>
          <p:nvPr/>
        </p:nvSpPr>
        <p:spPr>
          <a:xfrm>
            <a:off x="2275578" y="2743319"/>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a:solidFill>
                  <a:srgbClr val="FF0000"/>
                </a:solidFill>
                <a:latin typeface="Meiryo UI" panose="020B0604030504040204" pitchFamily="50" charset="-128"/>
                <a:ea typeface="Meiryo UI" panose="020B0604030504040204" pitchFamily="50" charset="-128"/>
              </a:rPr>
              <a:t>（</a:t>
            </a:r>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カーボンニュートラルを踏まえた</a:t>
            </a:r>
            <a:r>
              <a:rPr lang="en-US" altLang="ja-JP" sz="1400">
                <a:solidFill>
                  <a:srgbClr val="FF0000"/>
                </a:solidFill>
                <a:latin typeface="Meiryo UI" panose="020B0604030504040204" pitchFamily="50" charset="-128"/>
                <a:ea typeface="Meiryo UI" panose="020B0604030504040204" pitchFamily="50" charset="-128"/>
              </a:rPr>
              <a:t>xx</a:t>
            </a:r>
            <a:r>
              <a:rPr kumimoji="1" lang="ja-JP" altLang="en-US" sz="1400">
                <a:solidFill>
                  <a:srgbClr val="FF0000"/>
                </a:solidFill>
                <a:latin typeface="Meiryo UI" panose="020B0604030504040204" pitchFamily="50" charset="-128"/>
                <a:ea typeface="Meiryo UI" panose="020B0604030504040204" pitchFamily="50" charset="-128"/>
              </a:rPr>
              <a:t>業界のマクロトレンド</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→フレームワークは問わないが、社会・経済・政策・技術面等の観点から自社の認識を正確に記載すること。</a:t>
            </a: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カーボンニュートラル社会における</a:t>
            </a:r>
            <a:r>
              <a:rPr lang="en-US" altLang="ja-JP" sz="1400">
                <a:solidFill>
                  <a:srgbClr val="FF0000"/>
                </a:solidFill>
                <a:latin typeface="Meiryo UI" panose="020B0604030504040204" pitchFamily="50" charset="-128"/>
                <a:ea typeface="Meiryo UI" panose="020B0604030504040204" pitchFamily="50" charset="-128"/>
              </a:rPr>
              <a:t>xx</a:t>
            </a:r>
            <a:r>
              <a:rPr kumimoji="1" lang="ja-JP" altLang="en-US" sz="1400">
                <a:solidFill>
                  <a:srgbClr val="FF0000"/>
                </a:solidFill>
                <a:latin typeface="Meiryo UI" panose="020B0604030504040204" pitchFamily="50" charset="-128"/>
                <a:ea typeface="Meiryo UI" panose="020B0604030504040204" pitchFamily="50" charset="-128"/>
              </a:rPr>
              <a:t>業界の将来像</a:t>
            </a:r>
            <a:br>
              <a:rPr kumimoji="1"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2050</a:t>
            </a:r>
            <a:r>
              <a:rPr lang="ja-JP" altLang="en-US" sz="1400">
                <a:solidFill>
                  <a:srgbClr val="FF0000"/>
                </a:solidFill>
                <a:latin typeface="Meiryo UI" panose="020B0604030504040204" pitchFamily="50" charset="-128"/>
                <a:ea typeface="Meiryo UI" panose="020B0604030504040204" pitchFamily="50" charset="-128"/>
              </a:rPr>
              <a:t>年</a:t>
            </a:r>
            <a:r>
              <a:rPr lang="en-US" altLang="ja-JP" sz="1400">
                <a:solidFill>
                  <a:srgbClr val="FF0000"/>
                </a:solidFill>
                <a:latin typeface="Meiryo UI" panose="020B0604030504040204" pitchFamily="50" charset="-128"/>
                <a:ea typeface="Meiryo UI" panose="020B0604030504040204" pitchFamily="50" charset="-128"/>
              </a:rPr>
              <a:t>CN</a:t>
            </a:r>
            <a:r>
              <a:rPr lang="ja-JP" altLang="en-US" sz="1400">
                <a:solidFill>
                  <a:srgbClr val="FF0000"/>
                </a:solidFill>
                <a:latin typeface="Meiryo UI" panose="020B0604030504040204" pitchFamily="50" charset="-128"/>
                <a:ea typeface="Meiryo UI" panose="020B0604030504040204" pitchFamily="50" charset="-128"/>
              </a:rPr>
              <a:t>の実現のために、本事業実施の前提となる将来像を記載すること。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（例：業界・市場動向やエネルギー需給構造の変化等）</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68929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09164B1-1444-B60C-96B6-722652BB86A8}"/>
              </a:ext>
            </a:extLst>
          </p:cNvPr>
          <p:cNvSpPr/>
          <p:nvPr>
            <p:custDataLst>
              <p:tags r:id="rId1"/>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a:solidFill>
                  <a:schemeClr val="tx1"/>
                </a:solidFill>
                <a:latin typeface="Meiryo UI" panose="020B0604030504040204" pitchFamily="50" charset="-128"/>
                <a:ea typeface="Meiryo UI" panose="020B0604030504040204" pitchFamily="50" charset="-128"/>
              </a:rPr>
              <a:t>EOF</a:t>
            </a:r>
            <a:endParaRPr kumimoji="1" lang="en-US" sz="5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5607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FA9D73-702D-A033-AA06-CFBB41B61C25}"/>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25D96EB1-19F3-A27A-C4CE-FE7CA01F29CE}"/>
              </a:ext>
            </a:extLst>
          </p:cNvPr>
          <p:cNvGraphicFramePr>
            <a:graphicFrameLocks noChangeAspect="1"/>
          </p:cNvGraphicFramePr>
          <p:nvPr>
            <p:custDataLst>
              <p:tags r:id="rId1"/>
            </p:custDataLst>
            <p:extLst>
              <p:ext uri="{D42A27DB-BD31-4B8C-83A1-F6EECF244321}">
                <p14:modId xmlns:p14="http://schemas.microsoft.com/office/powerpoint/2010/main" val="38451718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4" name="think-cell data - do not delete" hidden="1">
                        <a:extLst>
                          <a:ext uri="{FF2B5EF4-FFF2-40B4-BE49-F238E27FC236}">
                            <a16:creationId xmlns:a16="http://schemas.microsoft.com/office/drawing/2014/main" id="{25D96EB1-19F3-A27A-C4CE-FE7CA01F29C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3" name="think-cell data - do not delete" hidden="1">
            <a:extLst>
              <a:ext uri="{FF2B5EF4-FFF2-40B4-BE49-F238E27FC236}">
                <a16:creationId xmlns:a16="http://schemas.microsoft.com/office/drawing/2014/main" id="{4BF89314-6D2D-D2E3-8765-057C7C8F3A1A}"/>
              </a:ext>
            </a:extLst>
          </p:cNvPr>
          <p:cNvGraphicFramePr>
            <a:graphicFrameLocks noChangeAspect="1"/>
          </p:cNvGraphicFramePr>
          <p:nvPr>
            <p:custDataLst>
              <p:tags r:id="rId2"/>
            </p:custDataLst>
            <p:extLst>
              <p:ext uri="{D42A27DB-BD31-4B8C-83A1-F6EECF244321}">
                <p14:modId xmlns:p14="http://schemas.microsoft.com/office/powerpoint/2010/main" val="33127548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3" name="think-cell data - do not delete" hidden="1">
                        <a:extLst>
                          <a:ext uri="{FF2B5EF4-FFF2-40B4-BE49-F238E27FC236}">
                            <a16:creationId xmlns:a16="http://schemas.microsoft.com/office/drawing/2014/main" id="{4BF89314-6D2D-D2E3-8765-057C7C8F3A1A}"/>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F587C465-0365-62DF-F9E9-BE908707AFD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AC7C6CAF-C800-F93A-5EC0-5A0C4547D1D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現状、市場は</a:t>
            </a:r>
            <a:r>
              <a:rPr lang="en-US" altLang="ja-JP">
                <a:solidFill>
                  <a:schemeClr val="tx1"/>
                </a:solidFill>
              </a:rPr>
              <a:t>xx</a:t>
            </a:r>
            <a:r>
              <a:rPr lang="ja-JP" altLang="en-US">
                <a:solidFill>
                  <a:schemeClr val="tx1"/>
                </a:solidFill>
              </a:rPr>
              <a:t>のように変化する中、競合は</a:t>
            </a:r>
            <a:r>
              <a:rPr lang="en-US" altLang="ja-JP">
                <a:solidFill>
                  <a:schemeClr val="tx1"/>
                </a:solidFill>
              </a:rPr>
              <a:t>xx</a:t>
            </a:r>
            <a:r>
              <a:rPr lang="ja-JP" altLang="en-US">
                <a:solidFill>
                  <a:schemeClr val="tx1"/>
                </a:solidFill>
              </a:rPr>
              <a:t>に注力。自社は</a:t>
            </a:r>
            <a:r>
              <a:rPr lang="en-US" altLang="ja-JP">
                <a:solidFill>
                  <a:schemeClr val="tx1"/>
                </a:solidFill>
              </a:rPr>
              <a:t>xx</a:t>
            </a:r>
            <a:r>
              <a:rPr lang="ja-JP" altLang="en-US">
                <a:solidFill>
                  <a:schemeClr val="tx1"/>
                </a:solidFill>
              </a:rPr>
              <a:t>の方針</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A8B8571C-BDF6-1FAD-307C-B8D4DD5AE99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1E455721-E9AB-3EF2-3EAA-BBF85A30DE9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5" name="グループ化 4">
            <a:extLst>
              <a:ext uri="{FF2B5EF4-FFF2-40B4-BE49-F238E27FC236}">
                <a16:creationId xmlns:a16="http://schemas.microsoft.com/office/drawing/2014/main" id="{0F39E84F-2EE8-45EF-F2F3-D2F6C916D876}"/>
              </a:ext>
            </a:extLst>
          </p:cNvPr>
          <p:cNvGrpSpPr/>
          <p:nvPr/>
        </p:nvGrpSpPr>
        <p:grpSpPr>
          <a:xfrm>
            <a:off x="180000" y="1659077"/>
            <a:ext cx="5239039" cy="360000"/>
            <a:chOff x="543578" y="1377175"/>
            <a:chExt cx="5239039" cy="360000"/>
          </a:xfrm>
        </p:grpSpPr>
        <p:cxnSp>
          <p:nvCxnSpPr>
            <p:cNvPr id="7" name="Straight Connector 18">
              <a:extLst>
                <a:ext uri="{FF2B5EF4-FFF2-40B4-BE49-F238E27FC236}">
                  <a16:creationId xmlns:a16="http://schemas.microsoft.com/office/drawing/2014/main" id="{A3FF2424-1590-9881-836F-8B11BD6F61E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23">
              <a:extLst>
                <a:ext uri="{FF2B5EF4-FFF2-40B4-BE49-F238E27FC236}">
                  <a16:creationId xmlns:a16="http://schemas.microsoft.com/office/drawing/2014/main" id="{3C4A2A7A-4670-DC37-9A51-3735D65BD33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業界の事業環境と自社のポジショニング</a:t>
              </a:r>
              <a:endParaRPr lang="en-US" altLang="ja-JP">
                <a:solidFill>
                  <a:schemeClr val="tx1"/>
                </a:solidFill>
              </a:endParaRPr>
            </a:p>
          </p:txBody>
        </p:sp>
      </p:grpSp>
      <p:grpSp>
        <p:nvGrpSpPr>
          <p:cNvPr id="16" name="グループ化 15">
            <a:extLst>
              <a:ext uri="{FF2B5EF4-FFF2-40B4-BE49-F238E27FC236}">
                <a16:creationId xmlns:a16="http://schemas.microsoft.com/office/drawing/2014/main" id="{AEDBCFEB-3F89-5F69-ACF3-4E9D4FEEF8F6}"/>
              </a:ext>
            </a:extLst>
          </p:cNvPr>
          <p:cNvGrpSpPr/>
          <p:nvPr/>
        </p:nvGrpSpPr>
        <p:grpSpPr>
          <a:xfrm>
            <a:off x="6092684" y="1659077"/>
            <a:ext cx="5943316" cy="360000"/>
            <a:chOff x="543578" y="1377175"/>
            <a:chExt cx="5239039" cy="360000"/>
          </a:xfrm>
        </p:grpSpPr>
        <p:cxnSp>
          <p:nvCxnSpPr>
            <p:cNvPr id="18" name="Straight Connector 18">
              <a:extLst>
                <a:ext uri="{FF2B5EF4-FFF2-40B4-BE49-F238E27FC236}">
                  <a16:creationId xmlns:a16="http://schemas.microsoft.com/office/drawing/2014/main" id="{E487B086-A3F1-F8C2-29D9-59B700902AD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23">
              <a:extLst>
                <a:ext uri="{FF2B5EF4-FFF2-40B4-BE49-F238E27FC236}">
                  <a16:creationId xmlns:a16="http://schemas.microsoft.com/office/drawing/2014/main" id="{1C5F912C-850B-F470-55B8-28486BC79B2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今後の自社の</a:t>
              </a:r>
              <a:r>
                <a:rPr lang="en-US" altLang="ja-JP">
                  <a:solidFill>
                    <a:schemeClr val="tx1"/>
                  </a:solidFill>
                </a:rPr>
                <a:t>GX</a:t>
              </a:r>
              <a:r>
                <a:rPr lang="ja-JP" altLang="en-US">
                  <a:solidFill>
                    <a:schemeClr val="tx1"/>
                  </a:solidFill>
                </a:rPr>
                <a:t>の位置づけ</a:t>
              </a:r>
              <a:endParaRPr lang="ja-JP" altLang="en-US" strike="sngStrike">
                <a:solidFill>
                  <a:schemeClr val="tx1"/>
                </a:solidFill>
              </a:endParaRPr>
            </a:p>
          </p:txBody>
        </p:sp>
      </p:grpSp>
      <p:sp>
        <p:nvSpPr>
          <p:cNvPr id="24" name="正方形/長方形 23">
            <a:extLst>
              <a:ext uri="{FF2B5EF4-FFF2-40B4-BE49-F238E27FC236}">
                <a16:creationId xmlns:a16="http://schemas.microsoft.com/office/drawing/2014/main" id="{AD2371E8-4C82-E096-1B54-E676752A7915}"/>
              </a:ext>
            </a:extLst>
          </p:cNvPr>
          <p:cNvSpPr/>
          <p:nvPr/>
        </p:nvSpPr>
        <p:spPr>
          <a:xfrm>
            <a:off x="180000" y="21351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市場</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市場規模は</a:t>
            </a:r>
            <a:r>
              <a:rPr kumimoji="1" lang="en-US" altLang="ja-JP" sz="1400">
                <a:solidFill>
                  <a:schemeClr val="tx1"/>
                </a:solidFill>
                <a:latin typeface="Meiryo UI" panose="020B0604030504040204" pitchFamily="50" charset="-128"/>
                <a:ea typeface="Meiryo UI" panose="020B0604030504040204" pitchFamily="50" charset="-128"/>
              </a:rPr>
              <a:t>XXX</a:t>
            </a:r>
            <a:r>
              <a:rPr kumimoji="1" lang="ja-JP" altLang="en-US" sz="1400">
                <a:solidFill>
                  <a:schemeClr val="tx1"/>
                </a:solidFill>
                <a:latin typeface="Meiryo UI" panose="020B0604030504040204" pitchFamily="50" charset="-128"/>
                <a:ea typeface="Meiryo UI" panose="020B0604030504040204" pitchFamily="50" charset="-128"/>
              </a:rPr>
              <a:t>兆円ほどであり、地産地消型の市場である。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80F726A-3F14-A7A6-4874-F12DAF51029D}"/>
              </a:ext>
            </a:extLst>
          </p:cNvPr>
          <p:cNvSpPr/>
          <p:nvPr/>
        </p:nvSpPr>
        <p:spPr>
          <a:xfrm>
            <a:off x="180000" y="36249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競合</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a:solidFill>
                  <a:schemeClr val="tx1"/>
                </a:solidFill>
                <a:latin typeface="Meiryo UI" panose="020B0604030504040204" pitchFamily="50" charset="-128"/>
                <a:ea typeface="Meiryo UI" panose="020B0604030504040204" pitchFamily="50" charset="-128"/>
              </a:rPr>
              <a:t>3</a:t>
            </a:r>
            <a:r>
              <a:rPr kumimoji="1" lang="ja-JP" altLang="en-US" sz="1400">
                <a:solidFill>
                  <a:schemeClr val="tx1"/>
                </a:solidFill>
                <a:latin typeface="Meiryo UI" panose="020B0604030504040204" pitchFamily="50" charset="-128"/>
                <a:ea typeface="Meiryo UI" panose="020B0604030504040204" pitchFamily="50" charset="-128"/>
              </a:rPr>
              <a:t>割を、競合</a:t>
            </a:r>
            <a:r>
              <a:rPr kumimoji="1" lang="en-US" altLang="ja-JP" sz="1400">
                <a:solidFill>
                  <a:schemeClr val="tx1"/>
                </a:solidFill>
                <a:latin typeface="Meiryo UI" panose="020B0604030504040204" pitchFamily="50" charset="-128"/>
                <a:ea typeface="Meiryo UI" panose="020B0604030504040204" pitchFamily="50" charset="-128"/>
              </a:rPr>
              <a:t>A</a:t>
            </a:r>
            <a:r>
              <a:rPr kumimoji="1" lang="ja-JP" altLang="en-US" sz="1400">
                <a:solidFill>
                  <a:schemeClr val="tx1"/>
                </a:solidFill>
                <a:latin typeface="Meiryo UI" panose="020B0604030504040204" pitchFamily="50" charset="-128"/>
                <a:ea typeface="Meiryo UI" panose="020B0604030504040204" pitchFamily="50" charset="-128"/>
              </a:rPr>
              <a:t>社が占めている。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A516ADC0-7531-5326-610B-B4685E774B6C}"/>
              </a:ext>
            </a:extLst>
          </p:cNvPr>
          <p:cNvSpPr/>
          <p:nvPr/>
        </p:nvSpPr>
        <p:spPr>
          <a:xfrm>
            <a:off x="180000" y="51147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自社</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当社は業界２番目に大きいシェアを占めている。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当社の強みとしては、</a:t>
            </a:r>
            <a:r>
              <a:rPr kumimoji="1" lang="en-US" altLang="ja-JP" sz="1400">
                <a:solidFill>
                  <a:schemeClr val="tx1"/>
                </a:solidFill>
                <a:latin typeface="Meiryo UI" panose="020B0604030504040204" pitchFamily="50" charset="-128"/>
                <a:ea typeface="Meiryo UI" panose="020B0604030504040204" pitchFamily="50" charset="-128"/>
              </a:rPr>
              <a:t>XXX</a:t>
            </a:r>
            <a:r>
              <a:rPr kumimoji="1" lang="ja-JP" altLang="en-US" sz="1400">
                <a:solidFill>
                  <a:schemeClr val="tx1"/>
                </a:solidFill>
                <a:latin typeface="Meiryo UI" panose="020B0604030504040204" pitchFamily="50" charset="-128"/>
                <a:ea typeface="Meiryo UI" panose="020B0604030504040204" pitchFamily="50" charset="-128"/>
              </a:rPr>
              <a:t>であり、特に</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向けに出荷している。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C4024912-FEF1-6A59-E905-75E03C06D15E}"/>
              </a:ext>
            </a:extLst>
          </p:cNvPr>
          <p:cNvSpPr/>
          <p:nvPr/>
        </p:nvSpPr>
        <p:spPr>
          <a:xfrm>
            <a:off x="6111722" y="2132896"/>
            <a:ext cx="5921715" cy="433187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事業の全体戦略</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31" name="グループ化 30">
            <a:extLst>
              <a:ext uri="{FF2B5EF4-FFF2-40B4-BE49-F238E27FC236}">
                <a16:creationId xmlns:a16="http://schemas.microsoft.com/office/drawing/2014/main" id="{A5DA87AC-9BC5-4FA6-4C48-9B805F0B43BF}"/>
              </a:ext>
            </a:extLst>
          </p:cNvPr>
          <p:cNvGrpSpPr/>
          <p:nvPr/>
        </p:nvGrpSpPr>
        <p:grpSpPr>
          <a:xfrm>
            <a:off x="5647861" y="2092789"/>
            <a:ext cx="216000" cy="4371988"/>
            <a:chOff x="6120034" y="2188198"/>
            <a:chExt cx="216000" cy="4371988"/>
          </a:xfrm>
        </p:grpSpPr>
        <p:cxnSp>
          <p:nvCxnSpPr>
            <p:cNvPr id="32" name="Straight Connector 40">
              <a:extLst>
                <a:ext uri="{FF2B5EF4-FFF2-40B4-BE49-F238E27FC236}">
                  <a16:creationId xmlns:a16="http://schemas.microsoft.com/office/drawing/2014/main" id="{7E864CEF-B7A5-7B8A-08E7-163EB09E095B}"/>
                </a:ext>
              </a:extLst>
            </p:cNvPr>
            <p:cNvCxnSpPr>
              <a:cxnSpLocks/>
            </p:cNvCxnSpPr>
            <p:nvPr/>
          </p:nvCxnSpPr>
          <p:spPr>
            <a:xfrm flipV="1">
              <a:off x="6228033" y="2188198"/>
              <a:ext cx="0" cy="437198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3" name="Freeform 94">
              <a:extLst>
                <a:ext uri="{FF2B5EF4-FFF2-40B4-BE49-F238E27FC236}">
                  <a16:creationId xmlns:a16="http://schemas.microsoft.com/office/drawing/2014/main" id="{724957BE-08E8-66E7-501F-871BFE19913D}"/>
                </a:ext>
              </a:extLst>
            </p:cNvPr>
            <p:cNvSpPr>
              <a:spLocks/>
            </p:cNvSpPr>
            <p:nvPr/>
          </p:nvSpPr>
          <p:spPr bwMode="gray">
            <a:xfrm flipH="1">
              <a:off x="6120034" y="426619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1" name="正方形/長方形 20">
            <a:extLst>
              <a:ext uri="{FF2B5EF4-FFF2-40B4-BE49-F238E27FC236}">
                <a16:creationId xmlns:a16="http://schemas.microsoft.com/office/drawing/2014/main" id="{4751D597-4A0B-C5D0-F5F4-77B867E77C1B}"/>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XX</a:t>
            </a:r>
            <a:r>
              <a:rPr lang="ja-JP" altLang="en-US" sz="1400">
                <a:solidFill>
                  <a:srgbClr val="FF0000"/>
                </a:solidFill>
                <a:latin typeface="Meiryo UI" panose="020B0604030504040204" pitchFamily="50" charset="-128"/>
                <a:ea typeface="Meiryo UI" panose="020B0604030504040204" pitchFamily="50" charset="-128"/>
              </a:rPr>
              <a:t>業界の事業環境と自社のポジショニング</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a:t>
            </a:r>
            <a:r>
              <a:rPr kumimoji="1" lang="ja-JP" altLang="en-US" sz="1400">
                <a:solidFill>
                  <a:srgbClr val="FF0000"/>
                </a:solidFill>
                <a:latin typeface="Meiryo UI" panose="020B0604030504040204" pitchFamily="50" charset="-128"/>
                <a:ea typeface="Meiryo UI" panose="020B0604030504040204" pitchFamily="50" charset="-128"/>
              </a:rPr>
              <a:t>市場、競合、自社の観点については、漏れなく記載すること。</a:t>
            </a:r>
            <a:r>
              <a:rPr lang="ja-JP" altLang="en-US" sz="1400">
                <a:solidFill>
                  <a:srgbClr val="FF0000"/>
                </a:solidFill>
                <a:latin typeface="Meiryo UI" panose="020B0604030504040204" pitchFamily="50" charset="-128"/>
                <a:ea typeface="Meiryo UI" panose="020B0604030504040204" pitchFamily="50" charset="-128"/>
              </a:rPr>
              <a:t>市場規模は、国内市場か海外市場（</a:t>
            </a:r>
            <a:r>
              <a:rPr lang="en-US" altLang="ja-JP" sz="1400">
                <a:solidFill>
                  <a:srgbClr val="FF0000"/>
                </a:solidFill>
                <a:latin typeface="Meiryo UI" panose="020B0604030504040204" pitchFamily="50" charset="-128"/>
                <a:ea typeface="Meiryo UI" panose="020B0604030504040204" pitchFamily="50" charset="-128"/>
              </a:rPr>
              <a:t>xx</a:t>
            </a:r>
            <a:r>
              <a:rPr lang="ja-JP" altLang="en-US" sz="1400">
                <a:solidFill>
                  <a:srgbClr val="FF0000"/>
                </a:solidFill>
                <a:latin typeface="Meiryo UI" panose="020B0604030504040204" pitchFamily="50" charset="-128"/>
                <a:ea typeface="Meiryo UI" panose="020B0604030504040204" pitchFamily="50" charset="-128"/>
              </a:rPr>
              <a:t>国、</a:t>
            </a:r>
            <a:r>
              <a:rPr lang="en-US" altLang="ja-JP" sz="1400">
                <a:solidFill>
                  <a:srgbClr val="FF0000"/>
                </a:solidFill>
                <a:latin typeface="Meiryo UI" panose="020B0604030504040204" pitchFamily="50" charset="-128"/>
                <a:ea typeface="Meiryo UI" panose="020B0604030504040204" pitchFamily="50" charset="-128"/>
              </a:rPr>
              <a:t>xx</a:t>
            </a:r>
            <a:r>
              <a:rPr lang="ja-JP" altLang="en-US" sz="1400">
                <a:solidFill>
                  <a:srgbClr val="FF0000"/>
                </a:solidFill>
                <a:latin typeface="Meiryo UI" panose="020B0604030504040204" pitchFamily="50" charset="-128"/>
                <a:ea typeface="Meiryo UI" panose="020B0604030504040204" pitchFamily="50" charset="-128"/>
              </a:rPr>
              <a:t>地域）を明記すること。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今後の自社の事業戦略</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→今後の自社にとっての</a:t>
            </a:r>
            <a:r>
              <a:rPr lang="en-US" altLang="ja-JP" sz="1400">
                <a:solidFill>
                  <a:srgbClr val="FF0000"/>
                </a:solidFill>
                <a:latin typeface="Meiryo UI" panose="020B0604030504040204" pitchFamily="50" charset="-128"/>
                <a:ea typeface="Meiryo UI" panose="020B0604030504040204" pitchFamily="50" charset="-128"/>
              </a:rPr>
              <a:t>GX</a:t>
            </a:r>
            <a:r>
              <a:rPr lang="ja-JP" altLang="en-US" sz="1400">
                <a:solidFill>
                  <a:srgbClr val="FF0000"/>
                </a:solidFill>
                <a:latin typeface="Meiryo UI" panose="020B0604030504040204" pitchFamily="50" charset="-128"/>
                <a:ea typeface="Meiryo UI" panose="020B0604030504040204" pitchFamily="50" charset="-128"/>
              </a:rPr>
              <a:t>の位置づけ（</a:t>
            </a:r>
            <a:r>
              <a:rPr lang="en-US" altLang="ja-JP" sz="1400">
                <a:solidFill>
                  <a:srgbClr val="FF0000"/>
                </a:solidFill>
                <a:latin typeface="Meiryo UI" panose="020B0604030504040204" pitchFamily="50" charset="-128"/>
                <a:ea typeface="Meiryo UI" panose="020B0604030504040204" pitchFamily="50" charset="-128"/>
              </a:rPr>
              <a:t> GX</a:t>
            </a:r>
            <a:r>
              <a:rPr lang="ja-JP" altLang="en-US" sz="1400">
                <a:solidFill>
                  <a:srgbClr val="FF0000"/>
                </a:solidFill>
                <a:latin typeface="Meiryo UI" panose="020B0604030504040204" pitchFamily="50" charset="-128"/>
                <a:ea typeface="Meiryo UI" panose="020B0604030504040204" pitchFamily="50" charset="-128"/>
              </a:rPr>
              <a:t>がどの領域の競争力強化に必要となるか）についても記載すること。また、その理由についても、市場・顧客からの要請、競合との差別化、自社にとってのその事業（製品）の重要性（売上、利益貢献度が高い等）を踏まえて記載すること。</a:t>
            </a:r>
            <a:endParaRPr lang="ja-JP" altLang="en-US" sz="1400">
              <a:solidFill>
                <a:srgbClr val="00B0F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rgbClr val="00B0F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639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C48CA1-F470-7609-DD54-F42734A88807}"/>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B1BBB432-B0F4-C7AC-84E4-B0476F9BDA4E}"/>
              </a:ext>
            </a:extLst>
          </p:cNvPr>
          <p:cNvGraphicFramePr>
            <a:graphicFrameLocks noChangeAspect="1"/>
          </p:cNvGraphicFramePr>
          <p:nvPr>
            <p:custDataLst>
              <p:tags r:id="rId1"/>
            </p:custDataLst>
            <p:extLst>
              <p:ext uri="{D42A27DB-BD31-4B8C-83A1-F6EECF244321}">
                <p14:modId xmlns:p14="http://schemas.microsoft.com/office/powerpoint/2010/main" val="17647881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5" imgW="561" imgH="561" progId="TCLayout.ActiveDocument.1">
                  <p:embed/>
                </p:oleObj>
              </mc:Choice>
              <mc:Fallback>
                <p:oleObj name="think-cellスライド" r:id="rId15" imgW="561" imgH="561" progId="TCLayout.ActiveDocument.1">
                  <p:embed/>
                  <p:pic>
                    <p:nvPicPr>
                      <p:cNvPr id="4" name="think-cell data - do not delete" hidden="1">
                        <a:extLst>
                          <a:ext uri="{FF2B5EF4-FFF2-40B4-BE49-F238E27FC236}">
                            <a16:creationId xmlns:a16="http://schemas.microsoft.com/office/drawing/2014/main" id="{B1BBB432-B0F4-C7AC-84E4-B0476F9BDA4E}"/>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43BFB7E0-1B46-D22D-D09A-F01B8CD7960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5E41E1F1-C7BE-CBDF-EC9C-E6650CD285E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年にグリーン製品での売上高</a:t>
            </a:r>
            <a:r>
              <a:rPr lang="en-US" altLang="ja-JP">
                <a:solidFill>
                  <a:schemeClr val="tx1"/>
                </a:solidFill>
              </a:rPr>
              <a:t>xx</a:t>
            </a:r>
            <a:r>
              <a:rPr lang="ja-JP" altLang="en-US">
                <a:solidFill>
                  <a:schemeClr val="tx1"/>
                </a:solidFill>
              </a:rPr>
              <a:t>億円を目指す</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3BAE4A4E-F8A3-83CD-1467-F4802ED732C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F576DE72-9AF1-0F50-8299-EDA50FEC640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3" name="グループ化 2">
            <a:extLst>
              <a:ext uri="{FF2B5EF4-FFF2-40B4-BE49-F238E27FC236}">
                <a16:creationId xmlns:a16="http://schemas.microsoft.com/office/drawing/2014/main" id="{01F90AE8-BB4B-29AD-419A-182518F6F154}"/>
              </a:ext>
            </a:extLst>
          </p:cNvPr>
          <p:cNvGrpSpPr/>
          <p:nvPr/>
        </p:nvGrpSpPr>
        <p:grpSpPr>
          <a:xfrm>
            <a:off x="4768487" y="1729003"/>
            <a:ext cx="4217290" cy="288000"/>
            <a:chOff x="6384000" y="1597513"/>
            <a:chExt cx="5652000" cy="324000"/>
          </a:xfrm>
        </p:grpSpPr>
        <p:sp>
          <p:nvSpPr>
            <p:cNvPr id="6" name="正方形/長方形 5">
              <a:extLst>
                <a:ext uri="{FF2B5EF4-FFF2-40B4-BE49-F238E27FC236}">
                  <a16:creationId xmlns:a16="http://schemas.microsoft.com/office/drawing/2014/main" id="{230D1AE8-A6C9-24E6-BEB2-5F9FC82CB64A}"/>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自社における全事業（製品）の概要</a:t>
              </a:r>
            </a:p>
          </p:txBody>
        </p:sp>
        <p:cxnSp>
          <p:nvCxnSpPr>
            <p:cNvPr id="8" name="直線コネクタ 7">
              <a:extLst>
                <a:ext uri="{FF2B5EF4-FFF2-40B4-BE49-F238E27FC236}">
                  <a16:creationId xmlns:a16="http://schemas.microsoft.com/office/drawing/2014/main" id="{6EED59AA-5C7F-46DA-4304-1690D92F233F}"/>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9" name="正方形/長方形 8">
            <a:extLst>
              <a:ext uri="{FF2B5EF4-FFF2-40B4-BE49-F238E27FC236}">
                <a16:creationId xmlns:a16="http://schemas.microsoft.com/office/drawing/2014/main" id="{D6984507-87E2-F8CE-F0D6-1DA8C4800AE5}"/>
              </a:ext>
            </a:extLst>
          </p:cNvPr>
          <p:cNvSpPr/>
          <p:nvPr/>
        </p:nvSpPr>
        <p:spPr bwMode="gray">
          <a:xfrm>
            <a:off x="4768487" y="2152941"/>
            <a:ext cx="1553478" cy="664036"/>
          </a:xfrm>
          <a:prstGeom prst="rect">
            <a:avLst/>
          </a:prstGeom>
          <a:solidFill>
            <a:schemeClr val="bg1">
              <a:lumMod val="95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A</a:t>
            </a:r>
            <a:r>
              <a:rPr kumimoji="0" lang="ja-JP" altLang="en-US" sz="1400">
                <a:latin typeface="Meiryo UI" panose="020B0604030504040204" pitchFamily="50" charset="-128"/>
                <a:ea typeface="Meiryo UI" panose="020B0604030504040204" pitchFamily="50" charset="-128"/>
              </a:rPr>
              <a:t>事業</a:t>
            </a:r>
            <a:endParaRPr kumimoji="0" lang="en-US" altLang="ja-JP" sz="140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（製品）</a:t>
            </a:r>
          </a:p>
        </p:txBody>
      </p:sp>
      <p:sp>
        <p:nvSpPr>
          <p:cNvPr id="10" name="正方形/長方形 9">
            <a:extLst>
              <a:ext uri="{FF2B5EF4-FFF2-40B4-BE49-F238E27FC236}">
                <a16:creationId xmlns:a16="http://schemas.microsoft.com/office/drawing/2014/main" id="{D805D214-5092-E8F0-32C2-5EC16C320EA9}"/>
              </a:ext>
            </a:extLst>
          </p:cNvPr>
          <p:cNvSpPr/>
          <p:nvPr/>
        </p:nvSpPr>
        <p:spPr bwMode="gray">
          <a:xfrm>
            <a:off x="4768487" y="2875378"/>
            <a:ext cx="1553478" cy="664036"/>
          </a:xfrm>
          <a:prstGeom prst="rect">
            <a:avLst/>
          </a:prstGeom>
          <a:solidFill>
            <a:schemeClr val="bg1">
              <a:lumMod val="95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B</a:t>
            </a:r>
            <a:r>
              <a:rPr kumimoji="0" lang="ja-JP" altLang="en-US" sz="1400">
                <a:latin typeface="Meiryo UI" panose="020B0604030504040204" pitchFamily="50" charset="-128"/>
                <a:ea typeface="Meiryo UI" panose="020B0604030504040204" pitchFamily="50" charset="-128"/>
              </a:rPr>
              <a:t>事業</a:t>
            </a:r>
            <a:endParaRPr kumimoji="0" lang="en-US" altLang="ja-JP" sz="140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（製品）</a:t>
            </a:r>
          </a:p>
        </p:txBody>
      </p:sp>
      <p:sp>
        <p:nvSpPr>
          <p:cNvPr id="11" name="正方形/長方形 10">
            <a:extLst>
              <a:ext uri="{FF2B5EF4-FFF2-40B4-BE49-F238E27FC236}">
                <a16:creationId xmlns:a16="http://schemas.microsoft.com/office/drawing/2014/main" id="{8A4C8983-692B-C196-E461-F5D9E7B04FF8}"/>
              </a:ext>
            </a:extLst>
          </p:cNvPr>
          <p:cNvSpPr/>
          <p:nvPr/>
        </p:nvSpPr>
        <p:spPr bwMode="gray">
          <a:xfrm>
            <a:off x="5319304" y="3597815"/>
            <a:ext cx="1002661" cy="664036"/>
          </a:xfrm>
          <a:prstGeom prst="rect">
            <a:avLst/>
          </a:prstGeom>
          <a:solidFill>
            <a:schemeClr val="accent6">
              <a:lumMod val="20000"/>
              <a:lumOff val="80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C</a:t>
            </a:r>
            <a:r>
              <a:rPr kumimoji="0" lang="ja-JP" altLang="en-US" sz="1400">
                <a:latin typeface="Meiryo UI" panose="020B0604030504040204" pitchFamily="50" charset="-128"/>
                <a:ea typeface="Meiryo UI" panose="020B0604030504040204" pitchFamily="50" charset="-128"/>
              </a:rPr>
              <a:t>事業</a:t>
            </a:r>
            <a:endParaRPr kumimoji="0" lang="en-US" altLang="ja-JP" sz="140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（製品）</a:t>
            </a:r>
            <a:endParaRPr kumimoji="0" lang="en-US" altLang="ja-JP" sz="140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900">
                <a:latin typeface="Meiryo UI" panose="020B0604030504040204" pitchFamily="50" charset="-128"/>
                <a:ea typeface="Meiryo UI" panose="020B0604030504040204" pitchFamily="50" charset="-128"/>
              </a:rPr>
              <a:t>（既存の一部）</a:t>
            </a:r>
            <a:endParaRPr kumimoji="0" lang="en-US" altLang="ja-JP" sz="90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4EA7DEED-C814-89A5-EA7B-DC8B2BE30099}"/>
              </a:ext>
            </a:extLst>
          </p:cNvPr>
          <p:cNvSpPr/>
          <p:nvPr/>
        </p:nvSpPr>
        <p:spPr bwMode="gray">
          <a:xfrm>
            <a:off x="6379654" y="2875377"/>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FA0934BC-B725-ADE5-4A60-B3D8FE2C8953}"/>
              </a:ext>
            </a:extLst>
          </p:cNvPr>
          <p:cNvSpPr/>
          <p:nvPr/>
        </p:nvSpPr>
        <p:spPr bwMode="gray">
          <a:xfrm>
            <a:off x="6379654" y="3597814"/>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E193098F-0F95-8B6D-F476-C6F65DC86AA0}"/>
              </a:ext>
            </a:extLst>
          </p:cNvPr>
          <p:cNvSpPr/>
          <p:nvPr/>
        </p:nvSpPr>
        <p:spPr bwMode="gray">
          <a:xfrm>
            <a:off x="6379654" y="4320249"/>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C9F11FB3-BD14-C38D-3EDE-C5549FBFC959}"/>
              </a:ext>
            </a:extLst>
          </p:cNvPr>
          <p:cNvSpPr/>
          <p:nvPr/>
        </p:nvSpPr>
        <p:spPr bwMode="gray">
          <a:xfrm>
            <a:off x="5319304" y="4320250"/>
            <a:ext cx="1002661" cy="664036"/>
          </a:xfrm>
          <a:prstGeom prst="rect">
            <a:avLst/>
          </a:prstGeom>
          <a:solidFill>
            <a:schemeClr val="accent3"/>
          </a:solidFill>
          <a:ln>
            <a:solidFill>
              <a:schemeClr val="tx1"/>
            </a:solidFill>
          </a:ln>
        </p:spPr>
        <p:txBody>
          <a:bodyPr vert="horz" wrap="non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a:solidFill>
                  <a:schemeClr val="bg1"/>
                </a:solidFill>
                <a:latin typeface="Meiryo UI" panose="020B0604030504040204" pitchFamily="50" charset="-128"/>
                <a:ea typeface="Meiryo UI" panose="020B0604030504040204" pitchFamily="50" charset="-128"/>
              </a:rPr>
              <a:t>D</a:t>
            </a:r>
            <a:r>
              <a:rPr kumimoji="0" lang="ja-JP" altLang="en-US" sz="1400">
                <a:solidFill>
                  <a:schemeClr val="bg1"/>
                </a:solidFill>
                <a:latin typeface="Meiryo UI" panose="020B0604030504040204" pitchFamily="50" charset="-128"/>
                <a:ea typeface="Meiryo UI" panose="020B0604030504040204" pitchFamily="50" charset="-128"/>
              </a:rPr>
              <a:t>事業</a:t>
            </a:r>
            <a:endParaRPr kumimoji="0" lang="en-US" altLang="ja-JP" sz="1400">
              <a:solidFill>
                <a:schemeClr val="bg1"/>
              </a:solidFill>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a:solidFill>
                  <a:schemeClr val="bg1"/>
                </a:solidFill>
                <a:latin typeface="Meiryo UI" panose="020B0604030504040204" pitchFamily="50" charset="-128"/>
                <a:ea typeface="Meiryo UI" panose="020B0604030504040204" pitchFamily="50" charset="-128"/>
              </a:rPr>
              <a:t>（製品）</a:t>
            </a:r>
            <a:endParaRPr kumimoji="0" lang="en-US" altLang="ja-JP" sz="1400">
              <a:solidFill>
                <a:schemeClr val="bg1"/>
              </a:solidFill>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900">
                <a:solidFill>
                  <a:schemeClr val="bg1"/>
                </a:solidFill>
                <a:latin typeface="Meiryo UI" panose="020B0604030504040204" pitchFamily="50" charset="-128"/>
                <a:ea typeface="Meiryo UI" panose="020B0604030504040204" pitchFamily="50" charset="-128"/>
              </a:rPr>
              <a:t>（新規）</a:t>
            </a:r>
            <a:endParaRPr kumimoji="0" lang="en-US" altLang="ja-JP" sz="900">
              <a:solidFill>
                <a:schemeClr val="bg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4B8A957-F584-00FF-9EB3-574F25C0E26B}"/>
              </a:ext>
            </a:extLst>
          </p:cNvPr>
          <p:cNvSpPr/>
          <p:nvPr/>
        </p:nvSpPr>
        <p:spPr bwMode="gray">
          <a:xfrm>
            <a:off x="9099715" y="2152941"/>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400">
                <a:solidFill>
                  <a:prstClr val="black"/>
                </a:solidFill>
                <a:latin typeface="Meiryo UI" panose="020B0604030504040204" pitchFamily="50" charset="-128"/>
                <a:ea typeface="Meiryo UI" panose="020B0604030504040204" pitchFamily="50" charset="-128"/>
              </a:rPr>
              <a:t>xx</a:t>
            </a:r>
            <a:endParaRPr kumimoji="0" lang="en-US" altLang="ja-JP" sz="1400">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9BA3DFCB-23EF-71E0-4F5F-D91A9E98E4A2}"/>
              </a:ext>
            </a:extLst>
          </p:cNvPr>
          <p:cNvSpPr/>
          <p:nvPr/>
        </p:nvSpPr>
        <p:spPr bwMode="gray">
          <a:xfrm>
            <a:off x="9099715" y="2875378"/>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DCC9E8D5-EB8B-5C70-9F9E-09495339C0D1}"/>
              </a:ext>
            </a:extLst>
          </p:cNvPr>
          <p:cNvSpPr/>
          <p:nvPr/>
        </p:nvSpPr>
        <p:spPr bwMode="gray">
          <a:xfrm>
            <a:off x="9099715" y="3597815"/>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50204787-861F-7AF6-0B56-3D8C4FC9C6CB}"/>
              </a:ext>
            </a:extLst>
          </p:cNvPr>
          <p:cNvSpPr/>
          <p:nvPr/>
        </p:nvSpPr>
        <p:spPr bwMode="gray">
          <a:xfrm>
            <a:off x="9099715" y="4320251"/>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grpSp>
        <p:nvGrpSpPr>
          <p:cNvPr id="37" name="グループ化 36">
            <a:extLst>
              <a:ext uri="{FF2B5EF4-FFF2-40B4-BE49-F238E27FC236}">
                <a16:creationId xmlns:a16="http://schemas.microsoft.com/office/drawing/2014/main" id="{F7AC0484-626B-B8D7-8F0E-AEDF0ED109AF}"/>
              </a:ext>
            </a:extLst>
          </p:cNvPr>
          <p:cNvGrpSpPr/>
          <p:nvPr/>
        </p:nvGrpSpPr>
        <p:grpSpPr>
          <a:xfrm>
            <a:off x="9099715" y="1729003"/>
            <a:ext cx="2936285" cy="288000"/>
            <a:chOff x="6384000" y="1597513"/>
            <a:chExt cx="5652000" cy="324000"/>
          </a:xfrm>
        </p:grpSpPr>
        <p:sp>
          <p:nvSpPr>
            <p:cNvPr id="39" name="正方形/長方形 38">
              <a:extLst>
                <a:ext uri="{FF2B5EF4-FFF2-40B4-BE49-F238E27FC236}">
                  <a16:creationId xmlns:a16="http://schemas.microsoft.com/office/drawing/2014/main" id="{51650AB2-8447-8779-660B-7F59C5F7B53E}"/>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今後の戦略方針</a:t>
              </a:r>
            </a:p>
          </p:txBody>
        </p:sp>
        <p:cxnSp>
          <p:nvCxnSpPr>
            <p:cNvPr id="40" name="直線コネクタ 39">
              <a:extLst>
                <a:ext uri="{FF2B5EF4-FFF2-40B4-BE49-F238E27FC236}">
                  <a16:creationId xmlns:a16="http://schemas.microsoft.com/office/drawing/2014/main" id="{E897350B-A093-83AE-34F9-E1BDDD4C7053}"/>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41" name="正方形/長方形 40">
            <a:extLst>
              <a:ext uri="{FF2B5EF4-FFF2-40B4-BE49-F238E27FC236}">
                <a16:creationId xmlns:a16="http://schemas.microsoft.com/office/drawing/2014/main" id="{222533ED-1240-847A-41E7-A1B2053EDE9A}"/>
              </a:ext>
            </a:extLst>
          </p:cNvPr>
          <p:cNvSpPr/>
          <p:nvPr/>
        </p:nvSpPr>
        <p:spPr bwMode="gray">
          <a:xfrm>
            <a:off x="6379654" y="2152941"/>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400">
                <a:solidFill>
                  <a:prstClr val="black"/>
                </a:solidFill>
                <a:latin typeface="Meiryo UI" panose="020B0604030504040204" pitchFamily="50" charset="-128"/>
                <a:ea typeface="Meiryo UI" panose="020B0604030504040204" pitchFamily="50" charset="-128"/>
              </a:rPr>
              <a:t>xx</a:t>
            </a:r>
            <a:endParaRPr kumimoji="0" lang="en-US" altLang="ja-JP" sz="1400">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76775A70-D1D0-7A26-401F-BBB48F3F2817}"/>
              </a:ext>
            </a:extLst>
          </p:cNvPr>
          <p:cNvSpPr/>
          <p:nvPr/>
        </p:nvSpPr>
        <p:spPr bwMode="gray">
          <a:xfrm>
            <a:off x="4768487" y="3597812"/>
            <a:ext cx="493127" cy="1386473"/>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グリーン事業（製品）</a:t>
            </a:r>
            <a:r>
              <a:rPr kumimoji="0" lang="en-US" altLang="ja-JP" sz="1400" baseline="30000">
                <a:latin typeface="Meiryo UI" panose="020B0604030504040204" pitchFamily="50" charset="-128"/>
                <a:ea typeface="Meiryo UI" panose="020B0604030504040204" pitchFamily="50" charset="-128"/>
              </a:rPr>
              <a:t>※</a:t>
            </a:r>
            <a:endParaRPr kumimoji="0" lang="ja-JP" altLang="en-US" sz="1400" baseline="30000">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D2DA92C9-4A5F-E731-E68A-84F369B6B702}"/>
              </a:ext>
            </a:extLst>
          </p:cNvPr>
          <p:cNvSpPr/>
          <p:nvPr/>
        </p:nvSpPr>
        <p:spPr>
          <a:xfrm>
            <a:off x="180000" y="6253892"/>
            <a:ext cx="11856000" cy="42797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グリーンプレミアムを訴求する事業（製品）。</a:t>
            </a:r>
            <a:br>
              <a:rPr kumimoji="1" lang="en-US" altLang="ja-JP" sz="1000" strike="sngStrike">
                <a:solidFill>
                  <a:schemeClr val="tx1"/>
                </a:solidFill>
                <a:latin typeface="Meiryo UI" panose="020B0604030504040204" pitchFamily="50" charset="-128"/>
                <a:ea typeface="Meiryo UI" panose="020B0604030504040204" pitchFamily="50" charset="-128"/>
              </a:rPr>
            </a:br>
            <a:r>
              <a:rPr kumimoji="1" lang="ja-JP" altLang="en-US" sz="1000">
                <a:solidFill>
                  <a:schemeClr val="tx1"/>
                </a:solidFill>
                <a:latin typeface="Meiryo UI" panose="020B0604030504040204" pitchFamily="50" charset="-128"/>
                <a:ea typeface="Meiryo UI" panose="020B0604030504040204" pitchFamily="50" charset="-128"/>
              </a:rPr>
              <a:t>なお、既存事業（製品）の一部について低・脱炭素化によってグリーンプレミアムを訴求するものは「既存の一部」、新規に立ち上げてグリーンプレミアムを訴求する事業（製品）は「新規」と表す。</a:t>
            </a:r>
          </a:p>
        </p:txBody>
      </p:sp>
      <p:grpSp>
        <p:nvGrpSpPr>
          <p:cNvPr id="7" name="グループ化 6">
            <a:extLst>
              <a:ext uri="{FF2B5EF4-FFF2-40B4-BE49-F238E27FC236}">
                <a16:creationId xmlns:a16="http://schemas.microsoft.com/office/drawing/2014/main" id="{D7A5EE1C-7FFD-88A3-90FF-4625D8A6734C}"/>
              </a:ext>
            </a:extLst>
          </p:cNvPr>
          <p:cNvGrpSpPr/>
          <p:nvPr/>
        </p:nvGrpSpPr>
        <p:grpSpPr>
          <a:xfrm>
            <a:off x="179999" y="1729003"/>
            <a:ext cx="4474549" cy="288000"/>
            <a:chOff x="6384000" y="1597513"/>
            <a:chExt cx="5652000" cy="324000"/>
          </a:xfrm>
        </p:grpSpPr>
        <p:sp>
          <p:nvSpPr>
            <p:cNvPr id="12" name="正方形/長方形 11">
              <a:extLst>
                <a:ext uri="{FF2B5EF4-FFF2-40B4-BE49-F238E27FC236}">
                  <a16:creationId xmlns:a16="http://schemas.microsoft.com/office/drawing/2014/main" id="{4EB3749D-DDC8-E405-9A53-047D94D3F17F}"/>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自社における全事業（製品）の現状売上・目標売上</a:t>
              </a:r>
              <a:r>
                <a:rPr kumimoji="0" lang="ja-JP" altLang="en-US" sz="900">
                  <a:latin typeface="Meiryo UI" panose="020B0604030504040204" pitchFamily="50" charset="-128"/>
                  <a:ea typeface="Meiryo UI" panose="020B0604030504040204" pitchFamily="50" charset="-128"/>
                </a:rPr>
                <a:t>（億円）</a:t>
              </a:r>
              <a:endParaRPr kumimoji="0" lang="ja-JP" altLang="en-US" sz="1400">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30D80ACA-6E59-BB78-435A-24B751BF028B}"/>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graphicFrame>
        <p:nvGraphicFramePr>
          <p:cNvPr id="68" name="Chart 3">
            <a:extLst>
              <a:ext uri="{FF2B5EF4-FFF2-40B4-BE49-F238E27FC236}">
                <a16:creationId xmlns:a16="http://schemas.microsoft.com/office/drawing/2014/main" id="{1EAE9445-B6E4-67C7-4C29-F8FFD1B934DC}"/>
              </a:ext>
            </a:extLst>
          </p:cNvPr>
          <p:cNvGraphicFramePr/>
          <p:nvPr>
            <p:custDataLst>
              <p:tags r:id="rId2"/>
            </p:custDataLst>
            <p:extLst>
              <p:ext uri="{D42A27DB-BD31-4B8C-83A1-F6EECF244321}">
                <p14:modId xmlns:p14="http://schemas.microsoft.com/office/powerpoint/2010/main" val="2308807068"/>
              </p:ext>
            </p:extLst>
          </p:nvPr>
        </p:nvGraphicFramePr>
        <p:xfrm>
          <a:off x="17463" y="2066925"/>
          <a:ext cx="2913062" cy="4106863"/>
        </p:xfrm>
        <a:graphic>
          <a:graphicData uri="http://schemas.openxmlformats.org/drawingml/2006/chart">
            <c:chart xmlns:c="http://schemas.openxmlformats.org/drawingml/2006/chart" xmlns:r="http://schemas.openxmlformats.org/officeDocument/2006/relationships" r:id="rId17"/>
          </a:graphicData>
        </a:graphic>
      </p:graphicFrame>
      <p:cxnSp>
        <p:nvCxnSpPr>
          <p:cNvPr id="58" name="直線コネクタ 57">
            <a:extLst>
              <a:ext uri="{FF2B5EF4-FFF2-40B4-BE49-F238E27FC236}">
                <a16:creationId xmlns:a16="http://schemas.microsoft.com/office/drawing/2014/main" id="{5FAEA3D9-B4E5-E2AE-60FD-590942D96BC5}"/>
              </a:ext>
            </a:extLst>
          </p:cNvPr>
          <p:cNvCxnSpPr/>
          <p:nvPr>
            <p:custDataLst>
              <p:tags r:id="rId3"/>
            </p:custDataLst>
          </p:nvPr>
        </p:nvCxnSpPr>
        <p:spPr bwMode="auto">
          <a:xfrm flipH="1" flipV="1">
            <a:off x="2517775" y="2716214"/>
            <a:ext cx="58738" cy="163513"/>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16" name="テキスト プレースホルダー 2">
            <a:extLst>
              <a:ext uri="{FF2B5EF4-FFF2-40B4-BE49-F238E27FC236}">
                <a16:creationId xmlns:a16="http://schemas.microsoft.com/office/drawing/2014/main" id="{27CA5CB8-70E3-CE13-3662-49658D0CA28D}"/>
              </a:ext>
            </a:extLst>
          </p:cNvPr>
          <p:cNvSpPr>
            <a:spLocks noGrp="1"/>
          </p:cNvSpPr>
          <p:nvPr>
            <p:custDataLst>
              <p:tags r:id="rId4"/>
            </p:custDataLst>
          </p:nvPr>
        </p:nvSpPr>
        <p:spPr bwMode="auto">
          <a:xfrm>
            <a:off x="258764" y="5957888"/>
            <a:ext cx="1133475"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42D463E8-B196-4861-AB97-8365160B0BEB}" type="datetime'''現''''''''''''''状（2''0''''''''''x''''x年''''''''''''）'''''">
              <a:rPr lang="ja-JP" altLang="en-US" sz="1200" smtClean="0">
                <a:latin typeface="Meiryo UI" panose="020B0604030504040204" pitchFamily="50" charset="-128"/>
                <a:ea typeface="Meiryo UI" panose="020B0604030504040204" pitchFamily="50" charset="-128"/>
              </a:rPr>
              <a:pPr marL="0" lvl="0" indent="0" algn="ctr">
                <a:spcBef>
                  <a:spcPct val="0"/>
                </a:spcBef>
                <a:spcAft>
                  <a:spcPct val="0"/>
                </a:spcAft>
                <a:buNone/>
              </a:pPr>
              <a:t>現状（20xx年）</a:t>
            </a:fld>
            <a:endParaRPr kumimoji="1" lang="ja-JP" altLang="en-US" sz="1200">
              <a:latin typeface="Meiryo UI" panose="020B0604030504040204" pitchFamily="50" charset="-128"/>
              <a:ea typeface="Meiryo UI" panose="020B0604030504040204" pitchFamily="50" charset="-128"/>
            </a:endParaRPr>
          </a:p>
        </p:txBody>
      </p:sp>
      <p:sp>
        <p:nvSpPr>
          <p:cNvPr id="18" name="テキスト プレースホルダー 2">
            <a:extLst>
              <a:ext uri="{FF2B5EF4-FFF2-40B4-BE49-F238E27FC236}">
                <a16:creationId xmlns:a16="http://schemas.microsoft.com/office/drawing/2014/main" id="{64A30614-247C-E72B-0534-EDAEACB24D75}"/>
              </a:ext>
            </a:extLst>
          </p:cNvPr>
          <p:cNvSpPr>
            <a:spLocks noGrp="1"/>
          </p:cNvSpPr>
          <p:nvPr>
            <p:custDataLst>
              <p:tags r:id="rId5"/>
            </p:custDataLst>
          </p:nvPr>
        </p:nvSpPr>
        <p:spPr bwMode="auto">
          <a:xfrm>
            <a:off x="1638300" y="5957888"/>
            <a:ext cx="962025"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3D92D60E-0FCD-4A23-8064-46170FD92246}" type="datetime'目標''''''''(20x''''x''''年'')'''''''''''''''''">
              <a:rPr lang="ja-JP" altLang="en-US" sz="1200" smtClean="0">
                <a:latin typeface="Meiryo UI" panose="020B0604030504040204" pitchFamily="50" charset="-128"/>
                <a:ea typeface="Meiryo UI" panose="020B0604030504040204" pitchFamily="50" charset="-128"/>
              </a:rPr>
              <a:pPr marL="0" lvl="0" indent="0" algn="ctr">
                <a:spcBef>
                  <a:spcPct val="0"/>
                </a:spcBef>
                <a:spcAft>
                  <a:spcPct val="0"/>
                </a:spcAft>
                <a:buNone/>
              </a:pPr>
              <a:t>目標(20xx年)</a:t>
            </a:fld>
            <a:endParaRPr kumimoji="1" lang="ja-JP" altLang="en-US" sz="1200">
              <a:latin typeface="Meiryo UI" panose="020B0604030504040204" pitchFamily="50" charset="-128"/>
              <a:ea typeface="Meiryo UI" panose="020B0604030504040204" pitchFamily="50" charset="-128"/>
            </a:endParaRPr>
          </a:p>
        </p:txBody>
      </p:sp>
      <p:sp>
        <p:nvSpPr>
          <p:cNvPr id="19" name="テキスト プレースホルダー 2">
            <a:extLst>
              <a:ext uri="{FF2B5EF4-FFF2-40B4-BE49-F238E27FC236}">
                <a16:creationId xmlns:a16="http://schemas.microsoft.com/office/drawing/2014/main" id="{FEB78E07-05B7-3631-127C-373E0A81C82A}"/>
              </a:ext>
            </a:extLst>
          </p:cNvPr>
          <p:cNvSpPr>
            <a:spLocks noGrp="1"/>
          </p:cNvSpPr>
          <p:nvPr>
            <p:custDataLst>
              <p:tags r:id="rId6"/>
            </p:custDataLst>
          </p:nvPr>
        </p:nvSpPr>
        <p:spPr bwMode="auto">
          <a:xfrm>
            <a:off x="2601913" y="2333625"/>
            <a:ext cx="1511300" cy="3302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F8EADC6C-DA90-425D-91AB-045CA46FB100}" type="datetime'D事''''''''''''業&#10;（グ''リ''ー''''ン''''''''事業''''''：''''''''新''規）'''">
              <a:rPr lang="en-US" altLang="en-US" sz="1200" smtClean="0">
                <a:latin typeface="Meiryo UI" panose="020B0604030504040204" pitchFamily="50" charset="-128"/>
                <a:ea typeface="Meiryo UI" panose="020B0604030504040204" pitchFamily="50" charset="-128"/>
              </a:rPr>
              <a:pPr marL="0" lvl="0" indent="0">
                <a:spcBef>
                  <a:spcPct val="0"/>
                </a:spcBef>
                <a:spcAft>
                  <a:spcPct val="0"/>
                </a:spcAft>
                <a:buNone/>
              </a:pPr>
              <a:t>D事業
（グリーン事業：新規）</a:t>
            </a:fld>
            <a:endParaRPr kumimoji="1" lang="ja-JP" altLang="en-US" sz="1200">
              <a:latin typeface="Meiryo UI" panose="020B0604030504040204" pitchFamily="50" charset="-128"/>
              <a:ea typeface="Meiryo UI" panose="020B0604030504040204" pitchFamily="50" charset="-128"/>
            </a:endParaRPr>
          </a:p>
        </p:txBody>
      </p:sp>
      <p:sp>
        <p:nvSpPr>
          <p:cNvPr id="24" name="テキスト プレースホルダー 2">
            <a:extLst>
              <a:ext uri="{FF2B5EF4-FFF2-40B4-BE49-F238E27FC236}">
                <a16:creationId xmlns:a16="http://schemas.microsoft.com/office/drawing/2014/main" id="{B1C37BF2-80C3-A9F3-5A14-0BC1459F3C9B}"/>
              </a:ext>
            </a:extLst>
          </p:cNvPr>
          <p:cNvSpPr>
            <a:spLocks noGrp="1"/>
          </p:cNvSpPr>
          <p:nvPr>
            <p:custDataLst>
              <p:tags r:id="rId7"/>
            </p:custDataLst>
          </p:nvPr>
        </p:nvSpPr>
        <p:spPr bwMode="auto">
          <a:xfrm>
            <a:off x="2601913" y="2714625"/>
            <a:ext cx="1939925" cy="3302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7337224B-19D7-4D46-8B53-1B4EF6639645}" type="datetime'''''''''C事''''業''''&#10;''''（グリー''''''''ン''事業：''既存''の''一''''部）'">
              <a:rPr lang="en-US" altLang="en-US" sz="1200" smtClean="0">
                <a:latin typeface="Meiryo UI" panose="020B0604030504040204" pitchFamily="50" charset="-128"/>
                <a:ea typeface="Meiryo UI" panose="020B0604030504040204" pitchFamily="50" charset="-128"/>
              </a:rPr>
              <a:pPr marL="0" lvl="0" indent="0">
                <a:spcBef>
                  <a:spcPct val="0"/>
                </a:spcBef>
                <a:spcAft>
                  <a:spcPct val="0"/>
                </a:spcAft>
                <a:buNone/>
              </a:pPr>
              <a:t>C事業
（グリーン事業：既存の一部）</a:t>
            </a:fld>
            <a:endParaRPr kumimoji="1" lang="ja-JP" altLang="en-US" sz="1200">
              <a:latin typeface="Meiryo UI" panose="020B0604030504040204" pitchFamily="50" charset="-128"/>
              <a:ea typeface="Meiryo UI" panose="020B0604030504040204" pitchFamily="50" charset="-128"/>
            </a:endParaRPr>
          </a:p>
        </p:txBody>
      </p:sp>
      <p:sp>
        <p:nvSpPr>
          <p:cNvPr id="29" name="テキスト プレースホルダー 2">
            <a:extLst>
              <a:ext uri="{FF2B5EF4-FFF2-40B4-BE49-F238E27FC236}">
                <a16:creationId xmlns:a16="http://schemas.microsoft.com/office/drawing/2014/main" id="{3331F068-7EEA-AEC1-BB37-5FB6665D033E}"/>
              </a:ext>
            </a:extLst>
          </p:cNvPr>
          <p:cNvSpPr>
            <a:spLocks noGrp="1"/>
          </p:cNvSpPr>
          <p:nvPr>
            <p:custDataLst>
              <p:tags r:id="rId8"/>
            </p:custDataLst>
          </p:nvPr>
        </p:nvSpPr>
        <p:spPr bwMode="auto">
          <a:xfrm>
            <a:off x="2601913" y="3095625"/>
            <a:ext cx="10175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D7FF97E9-7176-4E31-94CB-8FF5BA48E69F}" type="datetime'''''C''事''''''''''''''業''''''''''''（既''''''''''''''''''存）'">
              <a:rPr lang="en-US" altLang="en-US" sz="1200" smtClean="0">
                <a:latin typeface="Meiryo UI" panose="020B0604030504040204" pitchFamily="50" charset="-128"/>
                <a:ea typeface="Meiryo UI" panose="020B0604030504040204" pitchFamily="50" charset="-128"/>
              </a:rPr>
              <a:pPr marL="0" lvl="0" indent="0">
                <a:spcBef>
                  <a:spcPct val="0"/>
                </a:spcBef>
                <a:spcAft>
                  <a:spcPct val="0"/>
                </a:spcAft>
                <a:buNone/>
              </a:pPr>
              <a:t>C事業（既存）</a:t>
            </a:fld>
            <a:endParaRPr kumimoji="1" lang="ja-JP" altLang="en-US" sz="1200">
              <a:latin typeface="Meiryo UI" panose="020B0604030504040204" pitchFamily="50" charset="-128"/>
              <a:ea typeface="Meiryo UI" panose="020B0604030504040204" pitchFamily="50" charset="-128"/>
            </a:endParaRPr>
          </a:p>
        </p:txBody>
      </p:sp>
      <p:sp>
        <p:nvSpPr>
          <p:cNvPr id="30" name="テキスト プレースホルダー 2">
            <a:extLst>
              <a:ext uri="{FF2B5EF4-FFF2-40B4-BE49-F238E27FC236}">
                <a16:creationId xmlns:a16="http://schemas.microsoft.com/office/drawing/2014/main" id="{200364B3-FDD5-9E15-3D2E-7AE1D5437B1B}"/>
              </a:ext>
            </a:extLst>
          </p:cNvPr>
          <p:cNvSpPr>
            <a:spLocks noGrp="1"/>
          </p:cNvSpPr>
          <p:nvPr>
            <p:custDataLst>
              <p:tags r:id="rId9"/>
            </p:custDataLst>
          </p:nvPr>
        </p:nvSpPr>
        <p:spPr bwMode="auto">
          <a:xfrm>
            <a:off x="2601913" y="5313363"/>
            <a:ext cx="4079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B37EDB33-E470-43DA-ADBA-4061A2762FA4}" type="datetime'''''A事''業'''''''''''''''''">
              <a:rPr lang="en-US" altLang="en-US" sz="1200" smtClean="0">
                <a:latin typeface="Meiryo UI" panose="020B0604030504040204" pitchFamily="50" charset="-128"/>
                <a:ea typeface="Meiryo UI" panose="020B0604030504040204" pitchFamily="50" charset="-128"/>
              </a:rPr>
              <a:pPr marL="0" lvl="0" indent="0">
                <a:spcBef>
                  <a:spcPct val="0"/>
                </a:spcBef>
                <a:spcAft>
                  <a:spcPct val="0"/>
                </a:spcAft>
                <a:buNone/>
              </a:pPr>
              <a:t>A事業</a:t>
            </a:fld>
            <a:endParaRPr kumimoji="1" lang="ja-JP" altLang="en-US" sz="1200">
              <a:latin typeface="Meiryo UI" panose="020B0604030504040204" pitchFamily="50" charset="-128"/>
              <a:ea typeface="Meiryo UI" panose="020B0604030504040204" pitchFamily="50" charset="-128"/>
            </a:endParaRPr>
          </a:p>
        </p:txBody>
      </p:sp>
      <p:sp>
        <p:nvSpPr>
          <p:cNvPr id="31" name="テキスト プレースホルダー 2">
            <a:extLst>
              <a:ext uri="{FF2B5EF4-FFF2-40B4-BE49-F238E27FC236}">
                <a16:creationId xmlns:a16="http://schemas.microsoft.com/office/drawing/2014/main" id="{926BAE6A-83B4-3254-A691-3B90C83FE35A}"/>
              </a:ext>
            </a:extLst>
          </p:cNvPr>
          <p:cNvSpPr>
            <a:spLocks noGrp="1"/>
          </p:cNvSpPr>
          <p:nvPr>
            <p:custDataLst>
              <p:tags r:id="rId10"/>
            </p:custDataLst>
          </p:nvPr>
        </p:nvSpPr>
        <p:spPr bwMode="gray">
          <a:xfrm>
            <a:off x="585788" y="3657600"/>
            <a:ext cx="479425" cy="18256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rtlCol="0" anchor="b">
            <a:noAutofit/>
          </a:bodyPr>
          <a:lstStyle>
            <a:lvl1pPr marL="0" indent="0" algn="l" defTabSz="914423" rtl="0" eaLnBrk="1" latinLnBrk="0" hangingPunct="1">
              <a:spcBef>
                <a:spcPts val="600"/>
              </a:spcBef>
              <a:spcAft>
                <a:spcPts val="600"/>
              </a:spcAft>
              <a:buClr>
                <a:srgbClr val="002060"/>
              </a:buClr>
              <a:buFont typeface="Arial" panose="020B0604020202020204" pitchFamily="34" charset="0"/>
              <a:buNone/>
              <a:defRPr kumimoji="1" sz="20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30254" indent="-285757"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896960" indent="-228606"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165254" indent="-228606" algn="l" defTabSz="914423" rtl="0" eaLnBrk="1" latinLnBrk="0" hangingPunct="1">
              <a:spcBef>
                <a:spcPct val="20000"/>
              </a:spcBef>
              <a:buFont typeface="Meiryo UI" panose="020B0604030504040204" pitchFamily="50" charset="-128"/>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1527213" indent="-228606" algn="l" defTabSz="914423" rtl="0" eaLnBrk="1" latinLnBrk="0" hangingPunct="1">
              <a:spcBef>
                <a:spcPct val="20000"/>
              </a:spcBef>
              <a:buFont typeface="Arial" pitchFamily="34" charset="0"/>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lvl="0" algn="ctr">
              <a:spcBef>
                <a:spcPct val="0"/>
              </a:spcBef>
              <a:spcAft>
                <a:spcPct val="0"/>
              </a:spcAft>
            </a:pPr>
            <a:fld id="{334AEC57-2414-4620-BD6D-C7192E78F207}" type="datetime'4'',''''''''''''''0''''''''00'">
              <a:rPr lang="ja-JP" altLang="en-US" sz="1200" smtClean="0"/>
              <a:pPr lvl="0" algn="ctr">
                <a:spcBef>
                  <a:spcPct val="0"/>
                </a:spcBef>
                <a:spcAft>
                  <a:spcPct val="0"/>
                </a:spcAft>
              </a:pPr>
              <a:t>4,000</a:t>
            </a:fld>
            <a:endParaRPr kumimoji="1" lang="ja-JP" altLang="en-US" sz="1200"/>
          </a:p>
        </p:txBody>
      </p:sp>
      <p:sp>
        <p:nvSpPr>
          <p:cNvPr id="32" name="テキスト プレースホルダー 2">
            <a:extLst>
              <a:ext uri="{FF2B5EF4-FFF2-40B4-BE49-F238E27FC236}">
                <a16:creationId xmlns:a16="http://schemas.microsoft.com/office/drawing/2014/main" id="{D18DDD2B-5771-AA7C-3034-6A19E49309BD}"/>
              </a:ext>
            </a:extLst>
          </p:cNvPr>
          <p:cNvSpPr>
            <a:spLocks noGrp="1"/>
          </p:cNvSpPr>
          <p:nvPr>
            <p:custDataLst>
              <p:tags r:id="rId11"/>
            </p:custDataLst>
          </p:nvPr>
        </p:nvSpPr>
        <p:spPr bwMode="gray">
          <a:xfrm>
            <a:off x="1879600" y="2125663"/>
            <a:ext cx="479425" cy="18256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rtlCol="0" anchor="b">
            <a:noAutofit/>
          </a:bodyPr>
          <a:lstStyle>
            <a:lvl1pPr marL="0" indent="0" algn="l" defTabSz="914423" rtl="0" eaLnBrk="1" latinLnBrk="0" hangingPunct="1">
              <a:spcBef>
                <a:spcPts val="600"/>
              </a:spcBef>
              <a:spcAft>
                <a:spcPts val="600"/>
              </a:spcAft>
              <a:buClr>
                <a:srgbClr val="002060"/>
              </a:buClr>
              <a:buFont typeface="Arial" panose="020B0604020202020204" pitchFamily="34" charset="0"/>
              <a:buNone/>
              <a:defRPr kumimoji="1" sz="20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30254" indent="-285757"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896960" indent="-228606"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165254" indent="-228606" algn="l" defTabSz="914423" rtl="0" eaLnBrk="1" latinLnBrk="0" hangingPunct="1">
              <a:spcBef>
                <a:spcPct val="20000"/>
              </a:spcBef>
              <a:buFont typeface="Meiryo UI" panose="020B0604030504040204" pitchFamily="50" charset="-128"/>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1527213" indent="-228606" algn="l" defTabSz="914423" rtl="0" eaLnBrk="1" latinLnBrk="0" hangingPunct="1">
              <a:spcBef>
                <a:spcPct val="20000"/>
              </a:spcBef>
              <a:buFont typeface="Arial" pitchFamily="34" charset="0"/>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lvl="0" algn="ctr">
              <a:spcBef>
                <a:spcPct val="0"/>
              </a:spcBef>
              <a:spcAft>
                <a:spcPct val="0"/>
              </a:spcAft>
            </a:pPr>
            <a:fld id="{74372D8B-8A71-4716-9498-5F1440C3EF3A}" type="datetime'''''''7'''''''''''',0''''''''0''''''''''''''''''''0'">
              <a:rPr lang="ja-JP" altLang="en-US" sz="1200" smtClean="0"/>
              <a:pPr lvl="0" algn="ctr">
                <a:spcBef>
                  <a:spcPct val="0"/>
                </a:spcBef>
                <a:spcAft>
                  <a:spcPct val="0"/>
                </a:spcAft>
              </a:pPr>
              <a:t>7,000</a:t>
            </a:fld>
            <a:endParaRPr kumimoji="1" lang="ja-JP" altLang="en-US" sz="1200"/>
          </a:p>
        </p:txBody>
      </p:sp>
      <p:sp>
        <p:nvSpPr>
          <p:cNvPr id="47" name="テキスト プレースホルダー 2">
            <a:extLst>
              <a:ext uri="{FF2B5EF4-FFF2-40B4-BE49-F238E27FC236}">
                <a16:creationId xmlns:a16="http://schemas.microsoft.com/office/drawing/2014/main" id="{7DC1A08D-80A2-F6C5-645C-9026DCB1F62D}"/>
              </a:ext>
            </a:extLst>
          </p:cNvPr>
          <p:cNvSpPr>
            <a:spLocks noGrp="1"/>
          </p:cNvSpPr>
          <p:nvPr>
            <p:custDataLst>
              <p:tags r:id="rId12"/>
            </p:custDataLst>
          </p:nvPr>
        </p:nvSpPr>
        <p:spPr bwMode="auto">
          <a:xfrm>
            <a:off x="2601913" y="4037013"/>
            <a:ext cx="4079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AF9EF1DB-9911-443E-815E-43F9BF1C943B}" type="datetime'''''''B''''''''''''''''''''''''''''''''''''''''事''''業'''''''">
              <a:rPr lang="en-US" altLang="en-US" sz="1200" smtClean="0">
                <a:latin typeface="Meiryo UI" panose="020B0604030504040204" pitchFamily="50" charset="-128"/>
                <a:ea typeface="Meiryo UI" panose="020B0604030504040204" pitchFamily="50" charset="-128"/>
              </a:rPr>
              <a:pPr marL="0" lvl="0" indent="0">
                <a:spcBef>
                  <a:spcPct val="0"/>
                </a:spcBef>
                <a:spcAft>
                  <a:spcPct val="0"/>
                </a:spcAft>
                <a:buNone/>
              </a:pPr>
              <a:t>B事業</a:t>
            </a:fld>
            <a:endParaRPr kumimoji="1" lang="ja-JP" altLang="en-US" sz="1200">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B3E20ED0-1FB6-5175-98FA-06D298DE0465}"/>
              </a:ext>
            </a:extLst>
          </p:cNvPr>
          <p:cNvSpPr/>
          <p:nvPr/>
        </p:nvSpPr>
        <p:spPr>
          <a:xfrm>
            <a:off x="1421848" y="1225723"/>
            <a:ext cx="9348304" cy="440655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自社における全事業（製品）の現状売上・目標売上</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→以下に留意すること</a:t>
            </a:r>
            <a:r>
              <a:rPr kumimoji="1" lang="ja-JP" altLang="en-US" sz="1400">
                <a:solidFill>
                  <a:srgbClr val="FF0000"/>
                </a:solidFill>
                <a:latin typeface="Meiryo UI" panose="020B0604030504040204" pitchFamily="50" charset="-128"/>
                <a:ea typeface="Meiryo UI" panose="020B0604030504040204" pitchFamily="50" charset="-128"/>
              </a:rPr>
              <a:t>。</a:t>
            </a:r>
            <a:endParaRPr kumimoji="1"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申請企業の全事業（グリーンプレミアムを訴求しない既存事業も含めて）を記載すること。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燃料転換の場合は、燃料転換による低・脱炭素化）によって、獲得を目指すグリーン事業（製品）の売上高を明記すること。なお、グリーン事業（製品）の内、新たに立ち上げる新規事業（製品）がある場合は、既存事業と分けて記載すること。</a:t>
            </a:r>
          </a:p>
          <a:p>
            <a:pPr marL="1200150" lvl="2"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例示の</a:t>
            </a:r>
            <a:r>
              <a:rPr lang="en-US" altLang="ja-JP" sz="1400">
                <a:solidFill>
                  <a:srgbClr val="FF0000"/>
                </a:solidFill>
                <a:latin typeface="Meiryo UI" panose="020B0604030504040204" pitchFamily="50" charset="-128"/>
                <a:ea typeface="Meiryo UI" panose="020B0604030504040204" pitchFamily="50" charset="-128"/>
              </a:rPr>
              <a:t>C</a:t>
            </a:r>
            <a:r>
              <a:rPr lang="ja-JP" altLang="en-US" sz="1400">
                <a:solidFill>
                  <a:srgbClr val="FF0000"/>
                </a:solidFill>
                <a:latin typeface="Meiryo UI" panose="020B0604030504040204" pitchFamily="50" charset="-128"/>
                <a:ea typeface="Meiryo UI" panose="020B0604030504040204" pitchFamily="50" charset="-128"/>
              </a:rPr>
              <a:t>事業は、既存事業（製品）の内、一部の製品について低・脱炭素化によってグリーンプレミアムを訴求する事業があるもの。</a:t>
            </a:r>
            <a:r>
              <a:rPr lang="en-US" altLang="ja-JP" sz="1400">
                <a:solidFill>
                  <a:srgbClr val="FF0000"/>
                </a:solidFill>
                <a:latin typeface="Meiryo UI" panose="020B0604030504040204" pitchFamily="50" charset="-128"/>
                <a:ea typeface="Meiryo UI" panose="020B0604030504040204" pitchFamily="50" charset="-128"/>
              </a:rPr>
              <a:t>D</a:t>
            </a:r>
            <a:r>
              <a:rPr lang="ja-JP" altLang="en-US" sz="1400">
                <a:solidFill>
                  <a:srgbClr val="FF0000"/>
                </a:solidFill>
                <a:latin typeface="Meiryo UI" panose="020B0604030504040204" pitchFamily="50" charset="-128"/>
                <a:ea typeface="Meiryo UI" panose="020B0604030504040204" pitchFamily="50" charset="-128"/>
              </a:rPr>
              <a:t>事業は、新規に立ち上げるグリーンプレミアムを訴求する事業（製品）を示す。</a:t>
            </a:r>
          </a:p>
          <a:p>
            <a:pPr lvl="1"/>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自社における全事業（製品）の概要・今後の戦略方針</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→以下に留意すること。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各事業の概要、及び今後の事業戦略、特に全社における当該事業の位置づけを踏まえた戦略を記載すること。</a:t>
            </a: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グリーンプレミアム事業については、戦略方針の中で、グリーンプレミアムの訴求方法について記載すること。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249631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982868-A840-A50F-20EF-A1D01F6A77AF}"/>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14EB59AB-A876-18BC-4607-A92A1FE09A2B}"/>
              </a:ext>
            </a:extLst>
          </p:cNvPr>
          <p:cNvGraphicFramePr>
            <a:graphicFrameLocks noChangeAspect="1"/>
          </p:cNvGraphicFramePr>
          <p:nvPr>
            <p:custDataLst>
              <p:tags r:id="rId1"/>
            </p:custDataLst>
            <p:extLst>
              <p:ext uri="{D42A27DB-BD31-4B8C-83A1-F6EECF244321}">
                <p14:modId xmlns:p14="http://schemas.microsoft.com/office/powerpoint/2010/main" val="12059733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0" imgW="561" imgH="561" progId="TCLayout.ActiveDocument.1">
                  <p:embed/>
                </p:oleObj>
              </mc:Choice>
              <mc:Fallback>
                <p:oleObj name="think-cellスライド" r:id="rId10" imgW="561" imgH="561" progId="TCLayout.ActiveDocument.1">
                  <p:embed/>
                  <p:pic>
                    <p:nvPicPr>
                      <p:cNvPr id="3" name="think-cell data - do not delete" hidden="1">
                        <a:extLst>
                          <a:ext uri="{FF2B5EF4-FFF2-40B4-BE49-F238E27FC236}">
                            <a16:creationId xmlns:a16="http://schemas.microsoft.com/office/drawing/2014/main" id="{14EB59AB-A876-18BC-4607-A92A1FE09A2B}"/>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11FB0420-10C6-43A1-235C-6BC78E2BAB1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F91D8215-C455-FC16-AA32-48A57777DAF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製品</a:t>
            </a:r>
            <a:r>
              <a:rPr lang="en-US" altLang="ja-JP">
                <a:solidFill>
                  <a:schemeClr val="tx1"/>
                </a:solidFill>
              </a:rPr>
              <a:t>】</a:t>
            </a:r>
            <a:r>
              <a:rPr lang="ja-JP" altLang="en-US">
                <a:solidFill>
                  <a:schemeClr val="tx1"/>
                </a:solidFill>
              </a:rPr>
              <a:t>　</a:t>
            </a:r>
            <a:r>
              <a:rPr lang="en-US" altLang="ja-JP">
                <a:solidFill>
                  <a:schemeClr val="tx1"/>
                </a:solidFill>
              </a:rPr>
              <a:t>xx</a:t>
            </a:r>
            <a:r>
              <a:rPr lang="ja-JP" altLang="en-US">
                <a:solidFill>
                  <a:schemeClr val="tx1"/>
                </a:solidFill>
              </a:rPr>
              <a:t>によって市場成長が見込める</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BB3CA569-E2A0-8D78-98CE-666F6EED3FE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C5E7443D-1050-AD14-6354-46C73958172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5" name="グループ化 4">
            <a:extLst>
              <a:ext uri="{FF2B5EF4-FFF2-40B4-BE49-F238E27FC236}">
                <a16:creationId xmlns:a16="http://schemas.microsoft.com/office/drawing/2014/main" id="{32CC05D8-EA55-9E31-CC8E-843DDCDFAD51}"/>
              </a:ext>
            </a:extLst>
          </p:cNvPr>
          <p:cNvGrpSpPr/>
          <p:nvPr/>
        </p:nvGrpSpPr>
        <p:grpSpPr>
          <a:xfrm>
            <a:off x="180000" y="1659077"/>
            <a:ext cx="5239039" cy="360000"/>
            <a:chOff x="543578" y="1377175"/>
            <a:chExt cx="5239039" cy="360000"/>
          </a:xfrm>
        </p:grpSpPr>
        <p:cxnSp>
          <p:nvCxnSpPr>
            <p:cNvPr id="7" name="Straight Connector 18">
              <a:extLst>
                <a:ext uri="{FF2B5EF4-FFF2-40B4-BE49-F238E27FC236}">
                  <a16:creationId xmlns:a16="http://schemas.microsoft.com/office/drawing/2014/main" id="{BA8DCD0C-1E9B-59BB-6166-DC12861936A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23">
              <a:extLst>
                <a:ext uri="{FF2B5EF4-FFF2-40B4-BE49-F238E27FC236}">
                  <a16:creationId xmlns:a16="http://schemas.microsoft.com/office/drawing/2014/main" id="{14FBE450-19FA-4501-438E-23087B457950}"/>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グリーン市場（</a:t>
              </a:r>
              <a:r>
                <a:rPr lang="en-US" altLang="ja-JP">
                  <a:solidFill>
                    <a:schemeClr val="tx1"/>
                  </a:solidFill>
                </a:rPr>
                <a:t>xx</a:t>
              </a:r>
              <a:r>
                <a:rPr lang="ja-JP" altLang="en-US">
                  <a:solidFill>
                    <a:schemeClr val="tx1"/>
                  </a:solidFill>
                </a:rPr>
                <a:t>製品）の市場予測（億円）</a:t>
              </a:r>
              <a:endParaRPr lang="en-US" altLang="ja-JP">
                <a:solidFill>
                  <a:schemeClr val="tx1"/>
                </a:solidFill>
              </a:endParaRPr>
            </a:p>
          </p:txBody>
        </p:sp>
      </p:grpSp>
      <p:grpSp>
        <p:nvGrpSpPr>
          <p:cNvPr id="13" name="グループ化 12">
            <a:extLst>
              <a:ext uri="{FF2B5EF4-FFF2-40B4-BE49-F238E27FC236}">
                <a16:creationId xmlns:a16="http://schemas.microsoft.com/office/drawing/2014/main" id="{5A74FAB7-3F3C-25F6-D61E-C4086FCC45DF}"/>
              </a:ext>
            </a:extLst>
          </p:cNvPr>
          <p:cNvGrpSpPr/>
          <p:nvPr/>
        </p:nvGrpSpPr>
        <p:grpSpPr>
          <a:xfrm>
            <a:off x="6092684" y="1659077"/>
            <a:ext cx="5943316" cy="360000"/>
            <a:chOff x="543578" y="1377175"/>
            <a:chExt cx="5239039" cy="360000"/>
          </a:xfrm>
        </p:grpSpPr>
        <p:cxnSp>
          <p:nvCxnSpPr>
            <p:cNvPr id="15" name="Straight Connector 18">
              <a:extLst>
                <a:ext uri="{FF2B5EF4-FFF2-40B4-BE49-F238E27FC236}">
                  <a16:creationId xmlns:a16="http://schemas.microsoft.com/office/drawing/2014/main" id="{CA56A420-6FCF-08F0-DA05-7973CAACF54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23">
              <a:extLst>
                <a:ext uri="{FF2B5EF4-FFF2-40B4-BE49-F238E27FC236}">
                  <a16:creationId xmlns:a16="http://schemas.microsoft.com/office/drawing/2014/main" id="{CC371482-6AA7-AEEA-880A-27EECAE6DBC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左記の根拠及び将来的な市場成長が見込める根拠</a:t>
              </a:r>
            </a:p>
          </p:txBody>
        </p:sp>
      </p:grpSp>
      <p:sp>
        <p:nvSpPr>
          <p:cNvPr id="18" name="正方形/長方形 17">
            <a:extLst>
              <a:ext uri="{FF2B5EF4-FFF2-40B4-BE49-F238E27FC236}">
                <a16:creationId xmlns:a16="http://schemas.microsoft.com/office/drawing/2014/main" id="{A10B54F4-E02E-8F01-C3F9-D3E5922C0850}"/>
              </a:ext>
            </a:extLst>
          </p:cNvPr>
          <p:cNvSpPr/>
          <p:nvPr/>
        </p:nvSpPr>
        <p:spPr>
          <a:xfrm>
            <a:off x="6111722" y="2132897"/>
            <a:ext cx="5921715" cy="391384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64155ECB-BB89-B8BD-51EC-3F77E3D522E2}"/>
              </a:ext>
            </a:extLst>
          </p:cNvPr>
          <p:cNvSpPr/>
          <p:nvPr/>
        </p:nvSpPr>
        <p:spPr bwMode="gray">
          <a:xfrm>
            <a:off x="199039" y="2132896"/>
            <a:ext cx="428886" cy="2330820"/>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市場規模</a:t>
            </a:r>
            <a:endParaRPr kumimoji="0" lang="ja-JP" altLang="en-US" sz="1400" baseline="30000">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443167FB-4A01-3FAF-3750-D0F5B5117DA1}"/>
              </a:ext>
            </a:extLst>
          </p:cNvPr>
          <p:cNvSpPr/>
          <p:nvPr/>
        </p:nvSpPr>
        <p:spPr bwMode="gray">
          <a:xfrm>
            <a:off x="199039" y="4830140"/>
            <a:ext cx="428886" cy="1570257"/>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市場シェア</a:t>
            </a:r>
            <a:endParaRPr kumimoji="0" lang="ja-JP" altLang="en-US" sz="1400" baseline="3000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0311EEAC-B0CD-5DCD-C816-4B322D91CEF1}"/>
              </a:ext>
            </a:extLst>
          </p:cNvPr>
          <p:cNvSpPr/>
          <p:nvPr/>
        </p:nvSpPr>
        <p:spPr bwMode="gray">
          <a:xfrm>
            <a:off x="810814" y="4830140"/>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自社</a:t>
            </a:r>
            <a:endParaRPr kumimoji="0" lang="en-US" altLang="ja-JP" sz="140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2B6E944B-9257-C323-F56D-134A7A319931}"/>
              </a:ext>
            </a:extLst>
          </p:cNvPr>
          <p:cNvSpPr/>
          <p:nvPr/>
        </p:nvSpPr>
        <p:spPr bwMode="gray">
          <a:xfrm>
            <a:off x="810814" y="5379122"/>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主要競合</a:t>
            </a:r>
            <a:r>
              <a:rPr kumimoji="0" lang="en-US" altLang="ja-JP" sz="1400">
                <a:latin typeface="Meiryo UI" panose="020B0604030504040204" pitchFamily="50" charset="-128"/>
                <a:ea typeface="Meiryo UI" panose="020B0604030504040204" pitchFamily="50" charset="-128"/>
              </a:rPr>
              <a:t>A</a:t>
            </a:r>
          </a:p>
        </p:txBody>
      </p:sp>
      <p:sp>
        <p:nvSpPr>
          <p:cNvPr id="8" name="正方形/長方形 7">
            <a:extLst>
              <a:ext uri="{FF2B5EF4-FFF2-40B4-BE49-F238E27FC236}">
                <a16:creationId xmlns:a16="http://schemas.microsoft.com/office/drawing/2014/main" id="{E3AED9D0-B1A8-45DF-9E5F-2CFBA6807C8A}"/>
              </a:ext>
            </a:extLst>
          </p:cNvPr>
          <p:cNvSpPr/>
          <p:nvPr/>
        </p:nvSpPr>
        <p:spPr bwMode="gray">
          <a:xfrm>
            <a:off x="810814" y="5928105"/>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主要競合</a:t>
            </a:r>
            <a:r>
              <a:rPr kumimoji="0" lang="en-US" altLang="ja-JP" sz="1400">
                <a:latin typeface="Meiryo UI" panose="020B0604030504040204" pitchFamily="50" charset="-128"/>
                <a:ea typeface="Meiryo UI" panose="020B0604030504040204" pitchFamily="50" charset="-128"/>
              </a:rPr>
              <a:t>B</a:t>
            </a:r>
          </a:p>
        </p:txBody>
      </p:sp>
      <p:sp>
        <p:nvSpPr>
          <p:cNvPr id="9" name="正方形/長方形 8">
            <a:extLst>
              <a:ext uri="{FF2B5EF4-FFF2-40B4-BE49-F238E27FC236}">
                <a16:creationId xmlns:a16="http://schemas.microsoft.com/office/drawing/2014/main" id="{F5207F24-4163-239C-B2B1-CB2312C09D3A}"/>
              </a:ext>
            </a:extLst>
          </p:cNvPr>
          <p:cNvSpPr/>
          <p:nvPr/>
        </p:nvSpPr>
        <p:spPr bwMode="gray">
          <a:xfrm>
            <a:off x="2606810" y="4830140"/>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E73C8ACF-6024-E56C-36AD-546333B24D5D}"/>
              </a:ext>
            </a:extLst>
          </p:cNvPr>
          <p:cNvSpPr/>
          <p:nvPr/>
        </p:nvSpPr>
        <p:spPr bwMode="gray">
          <a:xfrm>
            <a:off x="2606810" y="5379122"/>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03125673-686B-0740-5C78-D185604D9D09}"/>
              </a:ext>
            </a:extLst>
          </p:cNvPr>
          <p:cNvSpPr/>
          <p:nvPr/>
        </p:nvSpPr>
        <p:spPr bwMode="gray">
          <a:xfrm>
            <a:off x="2606810" y="5928105"/>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graphicFrame>
        <p:nvGraphicFramePr>
          <p:cNvPr id="48" name="Chart 3">
            <a:extLst>
              <a:ext uri="{FF2B5EF4-FFF2-40B4-BE49-F238E27FC236}">
                <a16:creationId xmlns:a16="http://schemas.microsoft.com/office/drawing/2014/main" id="{3E44E4AC-70E0-28D5-5258-7BFB26FD75B1}"/>
              </a:ext>
            </a:extLst>
          </p:cNvPr>
          <p:cNvGraphicFramePr/>
          <p:nvPr>
            <p:custDataLst>
              <p:tags r:id="rId2"/>
            </p:custDataLst>
            <p:extLst>
              <p:ext uri="{D42A27DB-BD31-4B8C-83A1-F6EECF244321}">
                <p14:modId xmlns:p14="http://schemas.microsoft.com/office/powerpoint/2010/main" val="2068127942"/>
              </p:ext>
            </p:extLst>
          </p:nvPr>
        </p:nvGraphicFramePr>
        <p:xfrm>
          <a:off x="703263" y="1841500"/>
          <a:ext cx="4935537" cy="2649538"/>
        </p:xfrm>
        <a:graphic>
          <a:graphicData uri="http://schemas.openxmlformats.org/drawingml/2006/chart">
            <c:chart xmlns:c="http://schemas.openxmlformats.org/drawingml/2006/chart" xmlns:r="http://schemas.openxmlformats.org/officeDocument/2006/relationships" r:id="rId12"/>
          </a:graphicData>
        </a:graphic>
      </p:graphicFrame>
      <p:sp>
        <p:nvSpPr>
          <p:cNvPr id="17" name="テキスト プレースホルダー 2">
            <a:extLst>
              <a:ext uri="{FF2B5EF4-FFF2-40B4-BE49-F238E27FC236}">
                <a16:creationId xmlns:a16="http://schemas.microsoft.com/office/drawing/2014/main" id="{AFAA194E-956B-8CA4-6748-DC27AB33CE38}"/>
              </a:ext>
            </a:extLst>
          </p:cNvPr>
          <p:cNvSpPr>
            <a:spLocks noGrp="1"/>
          </p:cNvSpPr>
          <p:nvPr>
            <p:custDataLst>
              <p:tags r:id="rId3"/>
            </p:custDataLst>
          </p:nvPr>
        </p:nvSpPr>
        <p:spPr bwMode="auto">
          <a:xfrm>
            <a:off x="1058863"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785B72F9-3EB2-419A-9185-ACB9234EB068}"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0" name="テキスト プレースホルダー 2">
            <a:extLst>
              <a:ext uri="{FF2B5EF4-FFF2-40B4-BE49-F238E27FC236}">
                <a16:creationId xmlns:a16="http://schemas.microsoft.com/office/drawing/2014/main" id="{8695150F-10F3-EAD3-1509-FEF7FD256ACD}"/>
              </a:ext>
            </a:extLst>
          </p:cNvPr>
          <p:cNvSpPr>
            <a:spLocks noGrp="1"/>
          </p:cNvSpPr>
          <p:nvPr>
            <p:custDataLst>
              <p:tags r:id="rId4"/>
            </p:custDataLst>
          </p:nvPr>
        </p:nvSpPr>
        <p:spPr bwMode="auto">
          <a:xfrm>
            <a:off x="2012950"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77EB3A70-2E21-4C37-8F16-EACCC416215F}"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2" name="テキスト プレースホルダー 2">
            <a:extLst>
              <a:ext uri="{FF2B5EF4-FFF2-40B4-BE49-F238E27FC236}">
                <a16:creationId xmlns:a16="http://schemas.microsoft.com/office/drawing/2014/main" id="{67E5C438-538A-85E1-54E2-44E4207BA9B0}"/>
              </a:ext>
            </a:extLst>
          </p:cNvPr>
          <p:cNvSpPr>
            <a:spLocks noGrp="1"/>
          </p:cNvSpPr>
          <p:nvPr>
            <p:custDataLst>
              <p:tags r:id="rId5"/>
            </p:custDataLst>
          </p:nvPr>
        </p:nvSpPr>
        <p:spPr bwMode="auto">
          <a:xfrm>
            <a:off x="2967038"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F4328CF5-BE36-4DFF-931C-CB9C915F5BBF}"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3" name="テキスト プレースホルダー 2">
            <a:extLst>
              <a:ext uri="{FF2B5EF4-FFF2-40B4-BE49-F238E27FC236}">
                <a16:creationId xmlns:a16="http://schemas.microsoft.com/office/drawing/2014/main" id="{AF01A6B9-0595-9A92-C3FB-906C157C5FA9}"/>
              </a:ext>
            </a:extLst>
          </p:cNvPr>
          <p:cNvSpPr>
            <a:spLocks noGrp="1"/>
          </p:cNvSpPr>
          <p:nvPr>
            <p:custDataLst>
              <p:tags r:id="rId6"/>
            </p:custDataLst>
          </p:nvPr>
        </p:nvSpPr>
        <p:spPr bwMode="auto">
          <a:xfrm>
            <a:off x="3921125"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4CD07E41-B5CE-4DC7-88B4-D5A914FA184A}"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9" name="テキスト プレースホルダー 2">
            <a:extLst>
              <a:ext uri="{FF2B5EF4-FFF2-40B4-BE49-F238E27FC236}">
                <a16:creationId xmlns:a16="http://schemas.microsoft.com/office/drawing/2014/main" id="{711766DF-3650-A8DF-DE23-D73A2D5FB78F}"/>
              </a:ext>
            </a:extLst>
          </p:cNvPr>
          <p:cNvSpPr>
            <a:spLocks noGrp="1"/>
          </p:cNvSpPr>
          <p:nvPr>
            <p:custDataLst>
              <p:tags r:id="rId7"/>
            </p:custDataLst>
          </p:nvPr>
        </p:nvSpPr>
        <p:spPr bwMode="auto">
          <a:xfrm>
            <a:off x="4875213"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CCAC8C82-6F9A-49A5-8D74-1E76A4CF3794}"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34" name="直線コネクタ 33">
            <a:extLst>
              <a:ext uri="{FF2B5EF4-FFF2-40B4-BE49-F238E27FC236}">
                <a16:creationId xmlns:a16="http://schemas.microsoft.com/office/drawing/2014/main" id="{59D063A0-E8E1-D167-1216-AFA9B6140E7F}"/>
              </a:ext>
            </a:extLst>
          </p:cNvPr>
          <p:cNvCxnSpPr>
            <a:cxnSpLocks/>
          </p:cNvCxnSpPr>
          <p:nvPr/>
        </p:nvCxnSpPr>
        <p:spPr>
          <a:xfrm>
            <a:off x="155999" y="4664257"/>
            <a:ext cx="5400000" cy="0"/>
          </a:xfrm>
          <a:prstGeom prst="line">
            <a:avLst/>
          </a:prstGeom>
          <a:ln w="9525">
            <a:solidFill>
              <a:schemeClr val="bg1">
                <a:lumMod val="50000"/>
              </a:schemeClr>
            </a:solidFill>
            <a:prstDash val="dash"/>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A4C86070-462E-5A73-CC9B-780C39582444}"/>
              </a:ext>
            </a:extLst>
          </p:cNvPr>
          <p:cNvGrpSpPr/>
          <p:nvPr/>
        </p:nvGrpSpPr>
        <p:grpSpPr>
          <a:xfrm>
            <a:off x="5647861" y="2092789"/>
            <a:ext cx="216000" cy="4371988"/>
            <a:chOff x="6120034" y="2188198"/>
            <a:chExt cx="216000" cy="4371988"/>
          </a:xfrm>
        </p:grpSpPr>
        <p:cxnSp>
          <p:nvCxnSpPr>
            <p:cNvPr id="37" name="Straight Connector 40">
              <a:extLst>
                <a:ext uri="{FF2B5EF4-FFF2-40B4-BE49-F238E27FC236}">
                  <a16:creationId xmlns:a16="http://schemas.microsoft.com/office/drawing/2014/main" id="{908A3875-9505-A63E-92E8-1DC643EA3E14}"/>
                </a:ext>
              </a:extLst>
            </p:cNvPr>
            <p:cNvCxnSpPr>
              <a:cxnSpLocks/>
            </p:cNvCxnSpPr>
            <p:nvPr/>
          </p:nvCxnSpPr>
          <p:spPr>
            <a:xfrm flipV="1">
              <a:off x="6228033" y="2188198"/>
              <a:ext cx="0" cy="437198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9" name="Freeform 94">
              <a:extLst>
                <a:ext uri="{FF2B5EF4-FFF2-40B4-BE49-F238E27FC236}">
                  <a16:creationId xmlns:a16="http://schemas.microsoft.com/office/drawing/2014/main" id="{02E8E935-A89A-1156-234A-7284B58AB155}"/>
                </a:ext>
              </a:extLst>
            </p:cNvPr>
            <p:cNvSpPr>
              <a:spLocks/>
            </p:cNvSpPr>
            <p:nvPr/>
          </p:nvSpPr>
          <p:spPr bwMode="gray">
            <a:xfrm rot="10800000" flipH="1">
              <a:off x="6120034" y="426619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1" name="正方形/長方形 20">
            <a:extLst>
              <a:ext uri="{FF2B5EF4-FFF2-40B4-BE49-F238E27FC236}">
                <a16:creationId xmlns:a16="http://schemas.microsoft.com/office/drawing/2014/main" id="{A6FDAFF4-5D78-1A5F-2D8A-F49354F1BA69}"/>
              </a:ext>
            </a:extLst>
          </p:cNvPr>
          <p:cNvSpPr/>
          <p:nvPr/>
        </p:nvSpPr>
        <p:spPr>
          <a:xfrm>
            <a:off x="2161953" y="1743647"/>
            <a:ext cx="7868093" cy="33707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グリーン市場（</a:t>
            </a:r>
            <a:r>
              <a:rPr lang="en-US" altLang="ja-JP" sz="1400">
                <a:solidFill>
                  <a:srgbClr val="FF0000"/>
                </a:solidFill>
                <a:latin typeface="Meiryo UI" panose="020B0604030504040204" pitchFamily="50" charset="-128"/>
                <a:ea typeface="Meiryo UI" panose="020B0604030504040204" pitchFamily="50" charset="-128"/>
              </a:rPr>
              <a:t>xx</a:t>
            </a:r>
            <a:r>
              <a:rPr lang="ja-JP" altLang="en-US" sz="1400">
                <a:solidFill>
                  <a:srgbClr val="FF0000"/>
                </a:solidFill>
                <a:latin typeface="Meiryo UI" panose="020B0604030504040204" pitchFamily="50" charset="-128"/>
                <a:ea typeface="Meiryo UI" panose="020B0604030504040204" pitchFamily="50" charset="-128"/>
              </a:rPr>
              <a:t>製品）の市場予測</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→市場規模については、適宜表やグラフを用いて、金額・数量のどちらかデータ取得が可能な過去</a:t>
            </a:r>
            <a:r>
              <a:rPr lang="en-US" altLang="ja-JP" sz="1400">
                <a:solidFill>
                  <a:srgbClr val="FF0000"/>
                </a:solidFill>
                <a:latin typeface="Meiryo UI" panose="020B0604030504040204" pitchFamily="50" charset="-128"/>
                <a:ea typeface="Meiryo UI" panose="020B0604030504040204" pitchFamily="50" charset="-128"/>
              </a:rPr>
              <a:t>5</a:t>
            </a:r>
            <a:r>
              <a:rPr lang="ja-JP" altLang="en-US" sz="1400">
                <a:solidFill>
                  <a:srgbClr val="FF0000"/>
                </a:solidFill>
                <a:latin typeface="Meiryo UI" panose="020B0604030504040204" pitchFamily="50" charset="-128"/>
                <a:ea typeface="Meiryo UI" panose="020B0604030504040204" pitchFamily="50" charset="-128"/>
              </a:rPr>
              <a:t>年程度の実績と、将来見込みを記載すること。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また、市場シェアについては、適宜表やグラフを用いて、数量シェア・金額シェアのどちらであるか、いつ時点のシェアであるかを記載すること。また、足元のシェアも記載すること。その際に、主要な競合他社のシェアも可能な限り記載すること（推測値でも可）。</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左記の根拠及び将来的な市場成長が見込める根拠</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前頁に記載したグリーン事業（製品）毎に本頁を作成すること。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549626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KeqyzHlhknrXaxwoxPdhY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g17U_bHVVKZvQJFvBXNSRA"/>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JbboekozS5vU.OtXIJn12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T0r_flENtEabzxgGtXkqH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QWSqJQjObwlc0rU4ATzo3A"/>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m2C8InYntj14G8eTSjoDn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gZqzbsspur1zI6_ojtUZc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Yan7L4Tm7TqaKuH0jwKrJ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Lf8P5qOBBRIBSi3G4HHCK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oVjVV_if61P76xSOSv_FeA"/>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R1wNO0WRan8zWZE4_de2fw"/>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zimyVBWnhab62KflOEr8J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WNC1B8M9BbNp5uQt..mMQg"/>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7XaJiAai8Hv3yYNyalWrgQ"/>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R60bfuS1XhcC7npZ34Kobg"/>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3hZ8L78MbKE.qoLmTn_rL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sfj_saLa.unfWeTfvj.EtQ"/>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5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6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6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68.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6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7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74.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8.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chemeClr val="tx1">
            <a:lumMod val="50000"/>
            <a:lumOff val="50000"/>
          </a:schemeClr>
        </a:solidFill>
        <a:ln>
          <a:solidFill>
            <a:schemeClr val="tx1">
              <a:lumMod val="50000"/>
              <a:lumOff val="50000"/>
            </a:schemeClr>
          </a:solidFill>
        </a:ln>
      </a:spPr>
      <a:bodyPr vert="horz" wrap="square" lIns="88641" tIns="44321" rIns="88641" bIns="44321" numCol="1" anchor="ctr" anchorCtr="0" compatLnSpc="1">
        <a:prstTxWarp prst="textNoShape">
          <a:avLst/>
        </a:prstTxWarp>
      </a:bodyPr>
      <a:lstStyle>
        <a:defPPr marL="0" marR="0" indent="0" algn="ctr" defTabSz="914400" rtl="0" eaLnBrk="1" fontAlgn="auto" latinLnBrk="0" hangingPunct="1">
          <a:lnSpc>
            <a:spcPct val="100000"/>
          </a:lnSpc>
          <a:spcBef>
            <a:spcPts val="0"/>
          </a:spcBef>
          <a:spcAft>
            <a:spcPts val="0"/>
          </a:spcAft>
          <a:buClrTx/>
          <a:buSzTx/>
          <a:buFontTx/>
          <a:buNone/>
          <a:tabLst/>
          <a:defRPr kumimoji="0" sz="1400" dirty="0">
            <a:solidFill>
              <a:schemeClr val="bg1"/>
            </a:solidFill>
            <a:latin typeface="Meiryo UI" panose="020B0604030504040204" pitchFamily="50" charset="-128"/>
            <a:ea typeface="Meiryo UI" panose="020B0604030504040204" pitchFamily="50" charset="-128"/>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547cdc3e-53dc-4fec-b50b-6d0fb9e24faf">
      <Terms xmlns="http://schemas.microsoft.com/office/infopath/2007/PartnerControls"/>
    </lcf76f155ced4ddcb4097134ff3c332f>
    <TaxCatchAll xmlns="ce29d33a-a603-4662-b02e-6bb4e8c17e3e" xsi:nil="true"/>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EEEC8431F10A4B46A871FB4DCA84CF3F" ma:contentTypeVersion="14" ma:contentTypeDescription="新しいドキュメントを作成します。" ma:contentTypeScope="" ma:versionID="9d6d73680c5afd854699b923e517a1c2">
  <xsd:schema xmlns:xsd="http://www.w3.org/2001/XMLSchema" xmlns:xs="http://www.w3.org/2001/XMLSchema" xmlns:p="http://schemas.microsoft.com/office/2006/metadata/properties" xmlns:ns2="547cdc3e-53dc-4fec-b50b-6d0fb9e24faf" xmlns:ns3="ce29d33a-a603-4662-b02e-6bb4e8c17e3e" targetNamespace="http://schemas.microsoft.com/office/2006/metadata/properties" ma:root="true" ma:fieldsID="5eb6fc2e31a297a0a210be46d8f12510" ns2:_="" ns3:_="">
    <xsd:import namespace="547cdc3e-53dc-4fec-b50b-6d0fb9e24faf"/>
    <xsd:import namespace="ce29d33a-a603-4662-b02e-6bb4e8c17e3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7cdc3e-53dc-4fec-b50b-6d0fb9e24fa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f804ebf9-b652-43cc-9369-06696671cd4d"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e29d33a-a603-4662-b02e-6bb4e8c17e3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d73666da-e0d8-4c89-9071-4205378497d9}" ma:internalName="TaxCatchAll" ma:showField="CatchAllData" ma:web="ce29d33a-a603-4662-b02e-6bb4e8c17e3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2F9EBE1-A6E3-483B-9E17-8B00ACC5D5BC}">
  <ds:schemaRefs>
    <ds:schemaRef ds:uri="http://schemas.microsoft.com/office/2006/documentManagement/types"/>
    <ds:schemaRef ds:uri="http://purl.org/dc/elements/1.1/"/>
    <ds:schemaRef ds:uri="http://www.w3.org/XML/1998/namespace"/>
    <ds:schemaRef ds:uri="http://purl.org/dc/terms/"/>
    <ds:schemaRef ds:uri="http://schemas.microsoft.com/office/2006/metadata/properties"/>
    <ds:schemaRef ds:uri="547cdc3e-53dc-4fec-b50b-6d0fb9e24faf"/>
    <ds:schemaRef ds:uri="http://schemas.openxmlformats.org/package/2006/metadata/core-properties"/>
    <ds:schemaRef ds:uri="http://purl.org/dc/dcmitype/"/>
    <ds:schemaRef ds:uri="http://schemas.microsoft.com/office/infopath/2007/PartnerControls"/>
    <ds:schemaRef ds:uri="ce29d33a-a603-4662-b02e-6bb4e8c17e3e"/>
  </ds:schemaRefs>
</ds:datastoreItem>
</file>

<file path=customXml/itemProps2.xml><?xml version="1.0" encoding="utf-8"?>
<ds:datastoreItem xmlns:ds="http://schemas.openxmlformats.org/officeDocument/2006/customXml" ds:itemID="{CA5DE3FE-205C-494B-BD43-369B2A9616FA}">
  <ds:schemaRefs>
    <ds:schemaRef ds:uri="547cdc3e-53dc-4fec-b50b-6d0fb9e24faf"/>
    <ds:schemaRef ds:uri="ce29d33a-a603-4662-b02e-6bb4e8c17e3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CAE53FD4-25C5-49F1-BEC2-4964B677161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15676</Words>
  <Application>Microsoft Office PowerPoint</Application>
  <PresentationFormat>ワイド画面</PresentationFormat>
  <Paragraphs>1829</Paragraphs>
  <Slides>60</Slides>
  <Notes>45</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60</vt:i4>
      </vt:variant>
    </vt:vector>
  </HeadingPairs>
  <TitlesOfParts>
    <vt:vector size="68" baseType="lpstr">
      <vt:lpstr>Meiryo UI</vt:lpstr>
      <vt:lpstr>游ゴシック</vt:lpstr>
      <vt:lpstr>游ゴシック Light</vt:lpstr>
      <vt:lpstr>Arial</vt:lpstr>
      <vt:lpstr>Trebuchet MS</vt:lpstr>
      <vt:lpstr>Wingdings</vt:lpstr>
      <vt:lpstr>Office テーマ</vt:lpstr>
      <vt:lpstr>think-cellスライド</vt:lpstr>
      <vt:lpstr>PowerPoint プレゼンテーション</vt:lpstr>
      <vt:lpstr>＠＠＠（間接補助事業の名称）</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revision>2</cp:revision>
  <dcterms:created xsi:type="dcterms:W3CDTF">2025-10-01T10:30:19Z</dcterms:created>
  <dcterms:modified xsi:type="dcterms:W3CDTF">2025-10-27T03:56:39Z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0x010100EEEC8431F10A4B46A871FB4DCA84CF3F</vt:lpwstr>
  </property>
  <property fmtid="{D5CDD505-2E9C-101B-9397-08002B2CF9AE}" pid="3" name="MediaServiceImageTags">
    <vt:lpwstr/>
  </property>
</Properties>
</file>