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tags/tag3.xml" ContentType="application/vnd.openxmlformats-officedocument.presentationml.tags+xml"/>
  <Override PartName="/ppt/notesSlides/notesSlide1.xml" ContentType="application/vnd.openxmlformats-officedocument.presentationml.notesSlide+xml"/>
  <Override PartName="/ppt/tags/tag4.xml" ContentType="application/vnd.openxmlformats-officedocument.presentationml.tags+xml"/>
  <Override PartName="/ppt/tags/tag5.xml" ContentType="application/vnd.openxmlformats-officedocument.presentationml.tags+xml"/>
  <Override PartName="/ppt/tags/tag6.xml" ContentType="application/vnd.openxmlformats-officedocument.presentationml.tags+xml"/>
  <Override PartName="/ppt/notesSlides/notesSlide2.xml" ContentType="application/vnd.openxmlformats-officedocument.presentationml.notesSlide+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notesSlides/notesSlide4.xml" ContentType="application/vnd.openxmlformats-officedocument.presentationml.notesSlide+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tags/tag21.xml" ContentType="application/vnd.openxmlformats-officedocument.presentationml.tags+xml"/>
  <Override PartName="/ppt/tags/tag22.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tags/tag28.xml" ContentType="application/vnd.openxmlformats-officedocument.presentationml.tags+xml"/>
  <Override PartName="/ppt/tags/tag29.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tags/tag30.xml" ContentType="application/vnd.openxmlformats-officedocument.presentationml.tags+xml"/>
  <Override PartName="/ppt/notesSlides/notesSlide7.xml" ContentType="application/vnd.openxmlformats-officedocument.presentationml.notesSlide+xml"/>
  <Override PartName="/ppt/tags/tag31.xml" ContentType="application/vnd.openxmlformats-officedocument.presentationml.tags+xml"/>
  <Override PartName="/ppt/tags/tag32.xml" ContentType="application/vnd.openxmlformats-officedocument.presentationml.tags+xml"/>
  <Override PartName="/ppt/notesSlides/notesSlide8.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9.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notesSlides/notesSlide10.xml" ContentType="application/vnd.openxmlformats-officedocument.presentationml.notesSlide+xml"/>
  <Override PartName="/ppt/tags/tag37.xml" ContentType="application/vnd.openxmlformats-officedocument.presentationml.tags+xml"/>
  <Override PartName="/ppt/tags/tag38.xml" ContentType="application/vnd.openxmlformats-officedocument.presentationml.tags+xml"/>
  <Override PartName="/ppt/notesSlides/notesSlide11.xml" ContentType="application/vnd.openxmlformats-officedocument.presentationml.notesSlide+xml"/>
  <Override PartName="/ppt/tags/tag39.xml" ContentType="application/vnd.openxmlformats-officedocument.presentationml.tags+xml"/>
  <Override PartName="/ppt/tags/tag40.xml" ContentType="application/vnd.openxmlformats-officedocument.presentationml.tags+xml"/>
  <Override PartName="/ppt/notesSlides/notesSlide12.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notesSlides/notesSlide13.xml" ContentType="application/vnd.openxmlformats-officedocument.presentationml.notesSlide+xml"/>
  <Override PartName="/ppt/tags/tag43.xml" ContentType="application/vnd.openxmlformats-officedocument.presentationml.tags+xml"/>
  <Override PartName="/ppt/tags/tag44.xml" ContentType="application/vnd.openxmlformats-officedocument.presentationml.tags+xml"/>
  <Override PartName="/ppt/notesSlides/notesSlide14.xml" ContentType="application/vnd.openxmlformats-officedocument.presentationml.notesSlide+xml"/>
  <Override PartName="/ppt/tags/tag45.xml" ContentType="application/vnd.openxmlformats-officedocument.presentationml.tags+xml"/>
  <Override PartName="/ppt/tags/tag46.xml" ContentType="application/vnd.openxmlformats-officedocument.presentationml.tags+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47.xml" ContentType="application/vnd.openxmlformats-officedocument.presentationml.tags+xml"/>
  <Override PartName="/ppt/tags/tag48.xml" ContentType="application/vnd.openxmlformats-officedocument.presentationml.tags+xml"/>
  <Override PartName="/ppt/notesSlides/notesSlide17.xml" ContentType="application/vnd.openxmlformats-officedocument.presentationml.notesSlide+xml"/>
  <Override PartName="/ppt/tags/tag49.xml" ContentType="application/vnd.openxmlformats-officedocument.presentationml.tags+xml"/>
  <Override PartName="/ppt/tags/tag50.xml" ContentType="application/vnd.openxmlformats-officedocument.presentationml.tags+xml"/>
  <Override PartName="/ppt/tags/tag51.xml" ContentType="application/vnd.openxmlformats-officedocument.presentationml.tags+xml"/>
  <Override PartName="/ppt/tags/tag52.xml" ContentType="application/vnd.openxmlformats-officedocument.presentationml.tags+xml"/>
  <Override PartName="/ppt/notesSlides/notesSlide18.xml" ContentType="application/vnd.openxmlformats-officedocument.presentationml.notesSlide+xml"/>
  <Override PartName="/ppt/tags/tag53.xml" ContentType="application/vnd.openxmlformats-officedocument.presentationml.tags+xml"/>
  <Override PartName="/ppt/notesSlides/notesSlide19.xml" ContentType="application/vnd.openxmlformats-officedocument.presentationml.notesSlide+xml"/>
  <Override PartName="/ppt/tags/tag54.xml" ContentType="application/vnd.openxmlformats-officedocument.presentationml.tags+xml"/>
  <Override PartName="/ppt/tags/tag55.xml" ContentType="application/vnd.openxmlformats-officedocument.presentationml.tags+xml"/>
  <Override PartName="/ppt/notesSlides/notesSlide20.xml" ContentType="application/vnd.openxmlformats-officedocument.presentationml.notesSlide+xml"/>
  <Override PartName="/ppt/tags/tag56.xml" ContentType="application/vnd.openxmlformats-officedocument.presentationml.tags+xml"/>
  <Override PartName="/ppt/notesSlides/notesSlide21.xml" ContentType="application/vnd.openxmlformats-officedocument.presentationml.notesSlide+xml"/>
  <Override PartName="/ppt/notesSlides/notesSlide22.xml" ContentType="application/vnd.openxmlformats-officedocument.presentationml.notesSlide+xml"/>
  <Override PartName="/ppt/notesSlides/notesSlide23.xml" ContentType="application/vnd.openxmlformats-officedocument.presentationml.notesSlide+xml"/>
  <Override PartName="/ppt/tags/tag57.xml" ContentType="application/vnd.openxmlformats-officedocument.presentationml.tags+xml"/>
  <Override PartName="/ppt/tags/tag58.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notesSlides/notesSlide26.xml" ContentType="application/vnd.openxmlformats-officedocument.presentationml.notesSlide+xml"/>
  <Override PartName="/ppt/notesSlides/notesSlide27.xml" ContentType="application/vnd.openxmlformats-officedocument.presentationml.notesSlide+xml"/>
  <Override PartName="/ppt/notesSlides/notesSlide28.xml" ContentType="application/vnd.openxmlformats-officedocument.presentationml.notesSlide+xml"/>
  <Override PartName="/ppt/notesSlides/notesSlide29.xml" ContentType="application/vnd.openxmlformats-officedocument.presentationml.notesSlide+xml"/>
  <Override PartName="/ppt/notesSlides/notesSlide30.xml" ContentType="application/vnd.openxmlformats-officedocument.presentationml.notesSlide+xml"/>
  <Override PartName="/ppt/notesSlides/notesSlide31.xml" ContentType="application/vnd.openxmlformats-officedocument.presentationml.notesSlide+xml"/>
  <Override PartName="/ppt/tags/tag59.xml" ContentType="application/vnd.openxmlformats-officedocument.presentationml.tags+xml"/>
  <Override PartName="/ppt/tags/tag60.xml" ContentType="application/vnd.openxmlformats-officedocument.presentationml.tags+xml"/>
  <Override PartName="/ppt/notesSlides/notesSlide32.xml" ContentType="application/vnd.openxmlformats-officedocument.presentationml.notesSlide+xml"/>
  <Override PartName="/ppt/tags/tag61.xml" ContentType="application/vnd.openxmlformats-officedocument.presentationml.tags+xml"/>
  <Override PartName="/ppt/notesSlides/notesSlide33.xml" ContentType="application/vnd.openxmlformats-officedocument.presentationml.notesSlide+xml"/>
  <Override PartName="/ppt/notesSlides/notesSlide34.xml" ContentType="application/vnd.openxmlformats-officedocument.presentationml.notesSlide+xml"/>
  <Override PartName="/ppt/notesSlides/notesSlide35.xml" ContentType="application/vnd.openxmlformats-officedocument.presentationml.notesSlide+xml"/>
  <Override PartName="/ppt/notesSlides/notesSlide36.xml" ContentType="application/vnd.openxmlformats-officedocument.presentationml.notesSlide+xml"/>
  <Override PartName="/ppt/notesSlides/notesSlide37.xml" ContentType="application/vnd.openxmlformats-officedocument.presentationml.notesSlide+xml"/>
  <Override PartName="/ppt/tags/tag62.xml" ContentType="application/vnd.openxmlformats-officedocument.presentationml.tags+xml"/>
  <Override PartName="/ppt/tags/tag63.xml" ContentType="application/vnd.openxmlformats-officedocument.presentationml.tags+xml"/>
  <Override PartName="/ppt/notesSlides/notesSlide38.xml" ContentType="application/vnd.openxmlformats-officedocument.presentationml.notesSlide+xml"/>
  <Override PartName="/ppt/tags/tag64.xml" ContentType="application/vnd.openxmlformats-officedocument.presentationml.tags+xml"/>
  <Override PartName="/ppt/tags/tag65.xml" ContentType="application/vnd.openxmlformats-officedocument.presentationml.tags+xml"/>
  <Override PartName="/ppt/notesSlides/notesSlide39.xml" ContentType="application/vnd.openxmlformats-officedocument.presentationml.notesSlide+xml"/>
  <Override PartName="/ppt/tags/tag66.xml" ContentType="application/vnd.openxmlformats-officedocument.presentationml.tags+xml"/>
  <Override PartName="/ppt/tags/tag67.xml" ContentType="application/vnd.openxmlformats-officedocument.presentationml.tags+xml"/>
  <Override PartName="/ppt/notesSlides/notesSlide40.xml" ContentType="application/vnd.openxmlformats-officedocument.presentationml.notesSlide+xml"/>
  <Override PartName="/ppt/notesSlides/notesSlide41.xml" ContentType="application/vnd.openxmlformats-officedocument.presentationml.notesSlide+xml"/>
  <Override PartName="/ppt/notesSlides/notesSlide42.xml" ContentType="application/vnd.openxmlformats-officedocument.presentationml.notesSlide+xml"/>
  <Override PartName="/ppt/tags/tag68.xml" ContentType="application/vnd.openxmlformats-officedocument.presentationml.tags+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3.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0"/>
  </p:notesMasterIdLst>
  <p:sldIdLst>
    <p:sldId id="2145705059" r:id="rId2"/>
    <p:sldId id="2145705333" r:id="rId3"/>
    <p:sldId id="2147483285" r:id="rId4"/>
    <p:sldId id="267" r:id="rId5"/>
    <p:sldId id="2145705125" r:id="rId6"/>
    <p:sldId id="2147483286" r:id="rId7"/>
    <p:sldId id="2147483327" r:id="rId8"/>
    <p:sldId id="2147483328" r:id="rId9"/>
    <p:sldId id="2145705308" r:id="rId10"/>
    <p:sldId id="2147483323" r:id="rId11"/>
    <p:sldId id="2147483314" r:id="rId12"/>
    <p:sldId id="2147483318" r:id="rId13"/>
    <p:sldId id="2147483317" r:id="rId14"/>
    <p:sldId id="2147483315" r:id="rId15"/>
    <p:sldId id="2147483289" r:id="rId16"/>
    <p:sldId id="2147483290" r:id="rId17"/>
    <p:sldId id="2147483291" r:id="rId18"/>
    <p:sldId id="2147483293" r:id="rId19"/>
    <p:sldId id="2145705147" r:id="rId20"/>
    <p:sldId id="2145705326" r:id="rId21"/>
    <p:sldId id="2145705146" r:id="rId22"/>
    <p:sldId id="2147483292" r:id="rId23"/>
    <p:sldId id="2147483279" r:id="rId24"/>
    <p:sldId id="2147483331" r:id="rId25"/>
    <p:sldId id="2147483300" r:id="rId26"/>
    <p:sldId id="2145705340" r:id="rId27"/>
    <p:sldId id="2145705311" r:id="rId28"/>
    <p:sldId id="2147483330" r:id="rId29"/>
    <p:sldId id="2145705269" r:id="rId30"/>
    <p:sldId id="2147483272" r:id="rId31"/>
    <p:sldId id="2147483268" r:id="rId32"/>
    <p:sldId id="2147483280" r:id="rId33"/>
    <p:sldId id="2145705310" r:id="rId34"/>
    <p:sldId id="2145705327" r:id="rId35"/>
    <p:sldId id="2147483307" r:id="rId36"/>
    <p:sldId id="2147483262" r:id="rId37"/>
    <p:sldId id="2147483275" r:id="rId38"/>
    <p:sldId id="2147483308" r:id="rId39"/>
    <p:sldId id="2147483324" r:id="rId40"/>
    <p:sldId id="2147483333" r:id="rId41"/>
    <p:sldId id="2147483310" r:id="rId42"/>
    <p:sldId id="2147483269" r:id="rId43"/>
    <p:sldId id="2147483265" r:id="rId44"/>
    <p:sldId id="2147483306" r:id="rId45"/>
    <p:sldId id="2147483294" r:id="rId46"/>
    <p:sldId id="2145705278" r:id="rId47"/>
    <p:sldId id="2147483278" r:id="rId48"/>
    <p:sldId id="2147483303" r:id="rId49"/>
    <p:sldId id="2147483295" r:id="rId50"/>
    <p:sldId id="2145705281" r:id="rId51"/>
    <p:sldId id="2145705318" r:id="rId52"/>
    <p:sldId id="2145705319" r:id="rId53"/>
    <p:sldId id="2147483302" r:id="rId54"/>
    <p:sldId id="2147483296" r:id="rId55"/>
    <p:sldId id="2147483297" r:id="rId56"/>
    <p:sldId id="2147483298" r:id="rId57"/>
    <p:sldId id="2147483299" r:id="rId58"/>
    <p:sldId id="2147483267" r:id="rId59"/>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varScale="1">
        <p:scale>
          <a:sx n="96" d="100"/>
          <a:sy n="96" d="100"/>
        </p:scale>
        <p:origin x="1032" y="72"/>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theme" Target="theme/theme1.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5" Type="http://schemas.openxmlformats.org/officeDocument/2006/relationships/slide" Target="slides/slide4.xml"/><Relationship Id="rId61" Type="http://schemas.openxmlformats.org/officeDocument/2006/relationships/presProps" Target="presProps.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ableStyles" Target="tableStyles.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viewProps" Target="view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notesMaster" Target="notesMasters/notesMaster1.xml"/><Relationship Id="rId65" Type="http://schemas.microsoft.com/office/2018/10/relationships/authors" Target="author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4.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5.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5.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69170-1F4E-8456-B948-4E6EE2EA479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58A29C-4C8A-E71D-ECB8-25FF1B433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C7EF5CD-574B-F839-16AE-B4164D8BA300}"/>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91602833-1E2E-6D3C-ABD2-A01B49591DF8}"/>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3216409066"/>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8D80-5019-1FE7-A12F-2E727F6AD97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F4E117-1443-37C8-F916-51547F8577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71E8D96-62A2-3868-CE21-231D0E036F3B}"/>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3B41DC50-591E-8428-2E95-900958EF1DDA}"/>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32542020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22</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24</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26</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27</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30</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34</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35</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42</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43</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46</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48</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49</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51</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52</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53</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55</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51872-A28E-CF22-7C27-C83F9012F97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13587A2-933E-6088-B043-9311D10C33A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B51DE-DBBB-E494-2624-4D8FBA0C0CA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2197F2-F22F-774C-5DCE-882B3EC251BE}"/>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375466730"/>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slideLayout" Target="../slideLayouts/slideLayout7.xml"/><Relationship Id="rId7" Type="http://schemas.openxmlformats.org/officeDocument/2006/relationships/oleObject" Target="../embeddings/oleObject3.bin"/><Relationship Id="rId2" Type="http://schemas.openxmlformats.org/officeDocument/2006/relationships/tags" Target="../tags/tag3.xml"/><Relationship Id="rId1" Type="http://schemas.openxmlformats.org/officeDocument/2006/relationships/tags" Target="../tags/tag2.xml"/><Relationship Id="rId6" Type="http://schemas.openxmlformats.org/officeDocument/2006/relationships/image" Target="../media/image1.emf"/><Relationship Id="rId5" Type="http://schemas.openxmlformats.org/officeDocument/2006/relationships/oleObject" Target="../embeddings/oleObject2.bin"/><Relationship Id="rId4" Type="http://schemas.openxmlformats.org/officeDocument/2006/relationships/notesSlide" Target="../notesSlides/notesSlide1.xml"/></Relationships>
</file>

<file path=ppt/slides/_rels/slide10.xml.rels><?xml version="1.0" encoding="UTF-8" standalone="yes"?>
<Relationships xmlns="http://schemas.openxmlformats.org/package/2006/relationships"><Relationship Id="rId8" Type="http://schemas.openxmlformats.org/officeDocument/2006/relationships/image" Target="../media/image2.png"/><Relationship Id="rId3" Type="http://schemas.openxmlformats.org/officeDocument/2006/relationships/slideLayout" Target="../slideLayouts/slideLayout10.xml"/><Relationship Id="rId7" Type="http://schemas.openxmlformats.org/officeDocument/2006/relationships/oleObject" Target="../embeddings/oleObject12.bin"/><Relationship Id="rId2" Type="http://schemas.openxmlformats.org/officeDocument/2006/relationships/tags" Target="../tags/tag32.xml"/><Relationship Id="rId1" Type="http://schemas.openxmlformats.org/officeDocument/2006/relationships/tags" Target="../tags/tag31.xml"/><Relationship Id="rId6" Type="http://schemas.openxmlformats.org/officeDocument/2006/relationships/image" Target="../media/image1.emf"/><Relationship Id="rId5" Type="http://schemas.openxmlformats.org/officeDocument/2006/relationships/oleObject" Target="../embeddings/oleObject11.bin"/><Relationship Id="rId4" Type="http://schemas.openxmlformats.org/officeDocument/2006/relationships/notesSlide" Target="../notesSlides/notesSlide8.xml"/></Relationships>
</file>

<file path=ppt/slides/_rels/slide11.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4.bin"/><Relationship Id="rId2" Type="http://schemas.openxmlformats.org/officeDocument/2006/relationships/tags" Target="../tags/tag34.xml"/><Relationship Id="rId1" Type="http://schemas.openxmlformats.org/officeDocument/2006/relationships/tags" Target="../tags/tag33.xml"/><Relationship Id="rId6" Type="http://schemas.openxmlformats.org/officeDocument/2006/relationships/image" Target="../media/image1.emf"/><Relationship Id="rId5" Type="http://schemas.openxmlformats.org/officeDocument/2006/relationships/oleObject" Target="../embeddings/oleObject13.bin"/><Relationship Id="rId4" Type="http://schemas.openxmlformats.org/officeDocument/2006/relationships/notesSlide" Target="../notesSlides/notesSlide9.xml"/></Relationships>
</file>

<file path=ppt/slides/_rels/slide1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6.bin"/><Relationship Id="rId2" Type="http://schemas.openxmlformats.org/officeDocument/2006/relationships/tags" Target="../tags/tag36.xml"/><Relationship Id="rId1" Type="http://schemas.openxmlformats.org/officeDocument/2006/relationships/tags" Target="../tags/tag35.xml"/><Relationship Id="rId6" Type="http://schemas.openxmlformats.org/officeDocument/2006/relationships/image" Target="../media/image1.emf"/><Relationship Id="rId5" Type="http://schemas.openxmlformats.org/officeDocument/2006/relationships/oleObject" Target="../embeddings/oleObject15.bin"/><Relationship Id="rId4"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18.bin"/><Relationship Id="rId2" Type="http://schemas.openxmlformats.org/officeDocument/2006/relationships/tags" Target="../tags/tag38.xml"/><Relationship Id="rId1" Type="http://schemas.openxmlformats.org/officeDocument/2006/relationships/tags" Target="../tags/tag37.xml"/><Relationship Id="rId6" Type="http://schemas.openxmlformats.org/officeDocument/2006/relationships/image" Target="../media/image1.emf"/><Relationship Id="rId5" Type="http://schemas.openxmlformats.org/officeDocument/2006/relationships/oleObject" Target="../embeddings/oleObject17.bin"/><Relationship Id="rId4" Type="http://schemas.openxmlformats.org/officeDocument/2006/relationships/notesSlide" Target="../notesSlides/notesSlide11.xml"/></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0.bin"/><Relationship Id="rId2" Type="http://schemas.openxmlformats.org/officeDocument/2006/relationships/tags" Target="../tags/tag40.xml"/><Relationship Id="rId1" Type="http://schemas.openxmlformats.org/officeDocument/2006/relationships/tags" Target="../tags/tag39.xml"/><Relationship Id="rId6" Type="http://schemas.openxmlformats.org/officeDocument/2006/relationships/image" Target="../media/image1.emf"/><Relationship Id="rId5" Type="http://schemas.openxmlformats.org/officeDocument/2006/relationships/oleObject" Target="../embeddings/oleObject19.bin"/><Relationship Id="rId4" Type="http://schemas.openxmlformats.org/officeDocument/2006/relationships/notesSlide" Target="../notesSlides/notesSlide12.xml"/></Relationships>
</file>

<file path=ppt/slides/_rels/slide15.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2.bin"/><Relationship Id="rId2" Type="http://schemas.openxmlformats.org/officeDocument/2006/relationships/tags" Target="../tags/tag42.xml"/><Relationship Id="rId1" Type="http://schemas.openxmlformats.org/officeDocument/2006/relationships/tags" Target="../tags/tag41.xml"/><Relationship Id="rId6" Type="http://schemas.openxmlformats.org/officeDocument/2006/relationships/image" Target="../media/image1.emf"/><Relationship Id="rId5" Type="http://schemas.openxmlformats.org/officeDocument/2006/relationships/oleObject" Target="../embeddings/oleObject21.bin"/><Relationship Id="rId4" Type="http://schemas.openxmlformats.org/officeDocument/2006/relationships/notesSlide" Target="../notesSlides/notesSlide13.xml"/></Relationships>
</file>

<file path=ppt/slides/_rels/slide16.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4.bin"/><Relationship Id="rId2" Type="http://schemas.openxmlformats.org/officeDocument/2006/relationships/tags" Target="../tags/tag44.xml"/><Relationship Id="rId1" Type="http://schemas.openxmlformats.org/officeDocument/2006/relationships/tags" Target="../tags/tag43.xml"/><Relationship Id="rId6" Type="http://schemas.openxmlformats.org/officeDocument/2006/relationships/image" Target="../media/image1.emf"/><Relationship Id="rId5" Type="http://schemas.openxmlformats.org/officeDocument/2006/relationships/oleObject" Target="../embeddings/oleObject23.bin"/><Relationship Id="rId4" Type="http://schemas.openxmlformats.org/officeDocument/2006/relationships/notesSlide" Target="../notesSlides/notesSlide14.xml"/></Relationships>
</file>

<file path=ppt/slides/_rels/slide1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6.bin"/><Relationship Id="rId2" Type="http://schemas.openxmlformats.org/officeDocument/2006/relationships/tags" Target="../tags/tag46.xml"/><Relationship Id="rId1" Type="http://schemas.openxmlformats.org/officeDocument/2006/relationships/tags" Target="../tags/tag45.xml"/><Relationship Id="rId6" Type="http://schemas.openxmlformats.org/officeDocument/2006/relationships/image" Target="../media/image1.emf"/><Relationship Id="rId5" Type="http://schemas.openxmlformats.org/officeDocument/2006/relationships/oleObject" Target="../embeddings/oleObject25.bin"/><Relationship Id="rId4" Type="http://schemas.openxmlformats.org/officeDocument/2006/relationships/notesSlide" Target="../notesSlides/notesSlide15.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tags" Target="../tags/tag6.xml"/><Relationship Id="rId7" Type="http://schemas.openxmlformats.org/officeDocument/2006/relationships/oleObject" Target="../embeddings/oleObject5.bin"/><Relationship Id="rId2" Type="http://schemas.openxmlformats.org/officeDocument/2006/relationships/tags" Target="../tags/tag5.xml"/><Relationship Id="rId1" Type="http://schemas.openxmlformats.org/officeDocument/2006/relationships/tags" Target="../tags/tag4.xml"/><Relationship Id="rId6" Type="http://schemas.openxmlformats.org/officeDocument/2006/relationships/image" Target="../media/image1.emf"/><Relationship Id="rId5" Type="http://schemas.openxmlformats.org/officeDocument/2006/relationships/oleObject" Target="../embeddings/oleObject4.bin"/><Relationship Id="rId4" Type="http://schemas.openxmlformats.org/officeDocument/2006/relationships/slideLayout" Target="../slideLayouts/slideLayout9.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28.bin"/><Relationship Id="rId2" Type="http://schemas.openxmlformats.org/officeDocument/2006/relationships/tags" Target="../tags/tag48.xml"/><Relationship Id="rId1" Type="http://schemas.openxmlformats.org/officeDocument/2006/relationships/tags" Target="../tags/tag47.xml"/><Relationship Id="rId6" Type="http://schemas.openxmlformats.org/officeDocument/2006/relationships/image" Target="../media/image1.emf"/><Relationship Id="rId5" Type="http://schemas.openxmlformats.org/officeDocument/2006/relationships/oleObject" Target="../embeddings/oleObject27.bin"/><Relationship Id="rId4" Type="http://schemas.openxmlformats.org/officeDocument/2006/relationships/notesSlide" Target="../notesSlides/notesSlide17.xml"/></Relationships>
</file>

<file path=ppt/slides/_rels/slide23.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0.xml"/><Relationship Id="rId1" Type="http://schemas.openxmlformats.org/officeDocument/2006/relationships/tags" Target="../tags/tag49.xml"/></Relationships>
</file>

<file path=ppt/slides/_rels/slide24.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0.bin"/><Relationship Id="rId2" Type="http://schemas.openxmlformats.org/officeDocument/2006/relationships/tags" Target="../tags/tag52.xml"/><Relationship Id="rId1" Type="http://schemas.openxmlformats.org/officeDocument/2006/relationships/tags" Target="../tags/tag51.xml"/><Relationship Id="rId6" Type="http://schemas.openxmlformats.org/officeDocument/2006/relationships/image" Target="../media/image1.emf"/><Relationship Id="rId5" Type="http://schemas.openxmlformats.org/officeDocument/2006/relationships/oleObject" Target="../embeddings/oleObject29.bin"/><Relationship Id="rId4" Type="http://schemas.openxmlformats.org/officeDocument/2006/relationships/notesSlide" Target="../notesSlides/notesSlide18.xml"/></Relationships>
</file>

<file path=ppt/slides/_rels/slide25.xml.rels><?xml version="1.0" encoding="UTF-8" standalone="yes"?>
<Relationships xmlns="http://schemas.openxmlformats.org/package/2006/relationships"><Relationship Id="rId3" Type="http://schemas.openxmlformats.org/officeDocument/2006/relationships/oleObject" Target="../embeddings/oleObject31.bin"/><Relationship Id="rId2" Type="http://schemas.openxmlformats.org/officeDocument/2006/relationships/slideLayout" Target="../slideLayouts/slideLayout10.xml"/><Relationship Id="rId1" Type="http://schemas.openxmlformats.org/officeDocument/2006/relationships/tags" Target="../tags/tag53.xml"/><Relationship Id="rId4" Type="http://schemas.openxmlformats.org/officeDocument/2006/relationships/image" Target="../media/image1.emf"/></Relationships>
</file>

<file path=ppt/slides/_rels/slide26.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3.bin"/><Relationship Id="rId2" Type="http://schemas.openxmlformats.org/officeDocument/2006/relationships/tags" Target="../tags/tag55.xml"/><Relationship Id="rId1" Type="http://schemas.openxmlformats.org/officeDocument/2006/relationships/tags" Target="../tags/tag54.xml"/><Relationship Id="rId6" Type="http://schemas.openxmlformats.org/officeDocument/2006/relationships/image" Target="../media/image1.emf"/><Relationship Id="rId5" Type="http://schemas.openxmlformats.org/officeDocument/2006/relationships/oleObject" Target="../embeddings/oleObject32.bin"/><Relationship Id="rId4" Type="http://schemas.openxmlformats.org/officeDocument/2006/relationships/notesSlide" Target="../notesSlides/notesSlide20.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56.xml"/><Relationship Id="rId5" Type="http://schemas.openxmlformats.org/officeDocument/2006/relationships/image" Target="../media/image1.emf"/><Relationship Id="rId4" Type="http://schemas.openxmlformats.org/officeDocument/2006/relationships/oleObject" Target="../embeddings/oleObject34.bin"/></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0.xml"/></Relationships>
</file>

<file path=ppt/slides/_rels/slide30.xml.rels><?xml version="1.0" encoding="UTF-8" standalone="yes"?>
<Relationships xmlns="http://schemas.openxmlformats.org/package/2006/relationships"><Relationship Id="rId2" Type="http://schemas.openxmlformats.org/officeDocument/2006/relationships/notesSlide" Target="../notesSlides/notesSlide23.xml"/><Relationship Id="rId1" Type="http://schemas.openxmlformats.org/officeDocument/2006/relationships/slideLayout" Target="../slideLayouts/slideLayout10.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58.xml"/><Relationship Id="rId1" Type="http://schemas.openxmlformats.org/officeDocument/2006/relationships/tags" Target="../tags/tag57.xml"/></Relationships>
</file>

<file path=ppt/slides/_rels/slide33.xml.rels><?xml version="1.0" encoding="UTF-8" standalone="yes"?>
<Relationships xmlns="http://schemas.openxmlformats.org/package/2006/relationships"><Relationship Id="rId2" Type="http://schemas.openxmlformats.org/officeDocument/2006/relationships/notesSlide" Target="../notesSlides/notesSlide24.xml"/><Relationship Id="rId1" Type="http://schemas.openxmlformats.org/officeDocument/2006/relationships/slideLayout" Target="../slideLayouts/slideLayout10.xml"/></Relationships>
</file>

<file path=ppt/slides/_rels/slide34.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2" Type="http://schemas.openxmlformats.org/officeDocument/2006/relationships/notesSlide" Target="../notesSlides/notesSlide26.xml"/><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notesSlide" Target="../notesSlides/notesSlide27.xml"/><Relationship Id="rId1" Type="http://schemas.openxmlformats.org/officeDocument/2006/relationships/slideLayout" Target="../slideLayouts/slideLayout10.xml"/></Relationships>
</file>

<file path=ppt/slides/_rels/slide37.xml.rels><?xml version="1.0" encoding="UTF-8" standalone="yes"?>
<Relationships xmlns="http://schemas.openxmlformats.org/package/2006/relationships"><Relationship Id="rId2" Type="http://schemas.openxmlformats.org/officeDocument/2006/relationships/notesSlide" Target="../notesSlides/notesSlide28.xml"/><Relationship Id="rId1" Type="http://schemas.openxmlformats.org/officeDocument/2006/relationships/slideLayout" Target="../slideLayouts/slideLayout10.xml"/></Relationships>
</file>

<file path=ppt/slides/_rels/slide38.xml.rels><?xml version="1.0" encoding="UTF-8" standalone="yes"?>
<Relationships xmlns="http://schemas.openxmlformats.org/package/2006/relationships"><Relationship Id="rId2" Type="http://schemas.openxmlformats.org/officeDocument/2006/relationships/notesSlide" Target="../notesSlides/notesSlide29.xml"/><Relationship Id="rId1" Type="http://schemas.openxmlformats.org/officeDocument/2006/relationships/slideLayout" Target="../slideLayouts/slideLayout10.xml"/></Relationships>
</file>

<file path=ppt/slides/_rels/slide39.xml.rels><?xml version="1.0" encoding="UTF-8" standalone="yes"?>
<Relationships xmlns="http://schemas.openxmlformats.org/package/2006/relationships"><Relationship Id="rId2" Type="http://schemas.openxmlformats.org/officeDocument/2006/relationships/notesSlide" Target="../notesSlides/notesSlide30.xml"/><Relationship Id="rId1" Type="http://schemas.openxmlformats.org/officeDocument/2006/relationships/slideLayout" Target="../slideLayouts/slideLayout1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8.xml"/><Relationship Id="rId1" Type="http://schemas.openxmlformats.org/officeDocument/2006/relationships/tags" Target="../tags/tag7.xml"/></Relationships>
</file>

<file path=ppt/slides/_rels/slide40.xml.rels><?xml version="1.0" encoding="UTF-8" standalone="yes"?>
<Relationships xmlns="http://schemas.openxmlformats.org/package/2006/relationships"><Relationship Id="rId2" Type="http://schemas.openxmlformats.org/officeDocument/2006/relationships/notesSlide" Target="../notesSlides/notesSlide31.xml"/><Relationship Id="rId1" Type="http://schemas.openxmlformats.org/officeDocument/2006/relationships/slideLayout" Target="../slideLayouts/slideLayout10.xml"/></Relationships>
</file>

<file path=ppt/slides/_rels/slide41.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6.bin"/><Relationship Id="rId2" Type="http://schemas.openxmlformats.org/officeDocument/2006/relationships/tags" Target="../tags/tag60.xml"/><Relationship Id="rId1" Type="http://schemas.openxmlformats.org/officeDocument/2006/relationships/tags" Target="../tags/tag59.xml"/><Relationship Id="rId6" Type="http://schemas.openxmlformats.org/officeDocument/2006/relationships/image" Target="../media/image1.emf"/><Relationship Id="rId5" Type="http://schemas.openxmlformats.org/officeDocument/2006/relationships/oleObject" Target="../embeddings/oleObject35.bin"/><Relationship Id="rId4" Type="http://schemas.openxmlformats.org/officeDocument/2006/relationships/notesSlide" Target="../notesSlides/notesSlide32.xml"/></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tags" Target="../tags/tag61.xml"/><Relationship Id="rId5" Type="http://schemas.openxmlformats.org/officeDocument/2006/relationships/image" Target="../media/image1.emf"/><Relationship Id="rId4" Type="http://schemas.openxmlformats.org/officeDocument/2006/relationships/oleObject" Target="../embeddings/oleObject37.bin"/></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34.xml"/><Relationship Id="rId1" Type="http://schemas.openxmlformats.org/officeDocument/2006/relationships/slideLayout" Target="../slideLayouts/slideLayout10.xml"/></Relationships>
</file>

<file path=ppt/slides/_rels/slide44.xml.rels><?xml version="1.0" encoding="UTF-8" standalone="yes"?>
<Relationships xmlns="http://schemas.openxmlformats.org/package/2006/relationships"><Relationship Id="rId2" Type="http://schemas.openxmlformats.org/officeDocument/2006/relationships/notesSlide" Target="../notesSlides/notesSlide35.xml"/><Relationship Id="rId1" Type="http://schemas.openxmlformats.org/officeDocument/2006/relationships/slideLayout" Target="../slideLayouts/slideLayout10.xml"/></Relationships>
</file>

<file path=ppt/slides/_rels/slide45.xml.rels><?xml version="1.0" encoding="UTF-8" standalone="yes"?>
<Relationships xmlns="http://schemas.openxmlformats.org/package/2006/relationships"><Relationship Id="rId2" Type="http://schemas.openxmlformats.org/officeDocument/2006/relationships/notesSlide" Target="../notesSlides/notesSlide36.xml"/><Relationship Id="rId1" Type="http://schemas.openxmlformats.org/officeDocument/2006/relationships/slideLayout" Target="../slideLayouts/slideLayout10.xml"/></Relationships>
</file>

<file path=ppt/slides/_rels/slide46.xml.rels><?xml version="1.0" encoding="UTF-8" standalone="yes"?>
<Relationships xmlns="http://schemas.openxmlformats.org/package/2006/relationships"><Relationship Id="rId2" Type="http://schemas.openxmlformats.org/officeDocument/2006/relationships/notesSlide" Target="../notesSlides/notesSlide37.xml"/><Relationship Id="rId1" Type="http://schemas.openxmlformats.org/officeDocument/2006/relationships/slideLayout" Target="../slideLayouts/slideLayout10.xml"/></Relationships>
</file>

<file path=ppt/slides/_rels/slide4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3.xml"/><Relationship Id="rId1" Type="http://schemas.openxmlformats.org/officeDocument/2006/relationships/tags" Target="../tags/tag62.xml"/></Relationships>
</file>

<file path=ppt/slides/_rels/slide48.xml.rels><?xml version="1.0" encoding="UTF-8" standalone="yes"?>
<Relationships xmlns="http://schemas.openxmlformats.org/package/2006/relationships"><Relationship Id="rId2" Type="http://schemas.openxmlformats.org/officeDocument/2006/relationships/notesSlide" Target="../notesSlides/notesSlide38.xml"/><Relationship Id="rId1" Type="http://schemas.openxmlformats.org/officeDocument/2006/relationships/slideLayout" Target="../slideLayouts/slideLayout10.xml"/></Relationships>
</file>

<file path=ppt/slides/_rels/slide49.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39.bin"/><Relationship Id="rId2" Type="http://schemas.openxmlformats.org/officeDocument/2006/relationships/tags" Target="../tags/tag65.xml"/><Relationship Id="rId1" Type="http://schemas.openxmlformats.org/officeDocument/2006/relationships/tags" Target="../tags/tag64.xml"/><Relationship Id="rId6" Type="http://schemas.openxmlformats.org/officeDocument/2006/relationships/image" Target="../media/image1.emf"/><Relationship Id="rId5" Type="http://schemas.openxmlformats.org/officeDocument/2006/relationships/oleObject" Target="../embeddings/oleObject38.bin"/><Relationship Id="rId4" Type="http://schemas.openxmlformats.org/officeDocument/2006/relationships/notesSlide" Target="../notesSlides/notesSlide39.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7.xml"/><Relationship Id="rId1" Type="http://schemas.openxmlformats.org/officeDocument/2006/relationships/tags" Target="../tags/tag66.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40.xml"/><Relationship Id="rId1" Type="http://schemas.openxmlformats.org/officeDocument/2006/relationships/slideLayout" Target="../slideLayouts/slideLayout10.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1.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9.xml"/><Relationship Id="rId1" Type="http://schemas.openxmlformats.org/officeDocument/2006/relationships/tags" Target="../tags/tag68.xml"/></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41.bin"/><Relationship Id="rId2" Type="http://schemas.openxmlformats.org/officeDocument/2006/relationships/tags" Target="../tags/tag71.xml"/><Relationship Id="rId1" Type="http://schemas.openxmlformats.org/officeDocument/2006/relationships/tags" Target="../tags/tag70.xml"/><Relationship Id="rId6" Type="http://schemas.openxmlformats.org/officeDocument/2006/relationships/image" Target="../media/image1.emf"/><Relationship Id="rId5" Type="http://schemas.openxmlformats.org/officeDocument/2006/relationships/oleObject" Target="../embeddings/oleObject40.bin"/><Relationship Id="rId4" Type="http://schemas.openxmlformats.org/officeDocument/2006/relationships/notesSlide" Target="../notesSlides/notesSlide43.xml"/></Relationships>
</file>

<file path=ppt/slides/_rels/slide5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3.xml"/><Relationship Id="rId1" Type="http://schemas.openxmlformats.org/officeDocument/2006/relationships/tags" Target="../tags/tag7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58.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74.xml"/></Relationships>
</file>

<file path=ppt/slides/_rels/slide6.xml.rels><?xml version="1.0" encoding="UTF-8" standalone="yes"?>
<Relationships xmlns="http://schemas.openxmlformats.org/package/2006/relationships"><Relationship Id="rId3" Type="http://schemas.openxmlformats.org/officeDocument/2006/relationships/slideLayout" Target="../slideLayouts/slideLayout10.xml"/><Relationship Id="rId7" Type="http://schemas.openxmlformats.org/officeDocument/2006/relationships/oleObject" Target="../embeddings/oleObject7.bin"/><Relationship Id="rId2" Type="http://schemas.openxmlformats.org/officeDocument/2006/relationships/tags" Target="../tags/tag10.xml"/><Relationship Id="rId1" Type="http://schemas.openxmlformats.org/officeDocument/2006/relationships/tags" Target="../tags/tag9.xml"/><Relationship Id="rId6" Type="http://schemas.openxmlformats.org/officeDocument/2006/relationships/image" Target="../media/image1.emf"/><Relationship Id="rId5" Type="http://schemas.openxmlformats.org/officeDocument/2006/relationships/oleObject" Target="../embeddings/oleObject6.bin"/><Relationship Id="rId4" Type="http://schemas.openxmlformats.org/officeDocument/2006/relationships/notesSlide" Target="../notesSlides/notesSlide4.xml"/></Relationships>
</file>

<file path=ppt/slides/_rels/slide7.xml.rels><?xml version="1.0" encoding="UTF-8" standalone="yes"?>
<Relationships xmlns="http://schemas.openxmlformats.org/package/2006/relationships"><Relationship Id="rId8" Type="http://schemas.openxmlformats.org/officeDocument/2006/relationships/tags" Target="../tags/tag18.xml"/><Relationship Id="rId13" Type="http://schemas.openxmlformats.org/officeDocument/2006/relationships/slideLayout" Target="../slideLayouts/slideLayout10.xml"/><Relationship Id="rId3" Type="http://schemas.openxmlformats.org/officeDocument/2006/relationships/tags" Target="../tags/tag13.xml"/><Relationship Id="rId7" Type="http://schemas.openxmlformats.org/officeDocument/2006/relationships/tags" Target="../tags/tag17.xml"/><Relationship Id="rId12" Type="http://schemas.openxmlformats.org/officeDocument/2006/relationships/tags" Target="../tags/tag22.xml"/><Relationship Id="rId17" Type="http://schemas.openxmlformats.org/officeDocument/2006/relationships/chart" Target="../charts/chart1.xml"/><Relationship Id="rId2" Type="http://schemas.openxmlformats.org/officeDocument/2006/relationships/tags" Target="../tags/tag12.xml"/><Relationship Id="rId16" Type="http://schemas.openxmlformats.org/officeDocument/2006/relationships/image" Target="../media/image1.emf"/><Relationship Id="rId1" Type="http://schemas.openxmlformats.org/officeDocument/2006/relationships/tags" Target="../tags/tag11.xml"/><Relationship Id="rId6" Type="http://schemas.openxmlformats.org/officeDocument/2006/relationships/tags" Target="../tags/tag16.xml"/><Relationship Id="rId11" Type="http://schemas.openxmlformats.org/officeDocument/2006/relationships/tags" Target="../tags/tag21.xml"/><Relationship Id="rId5" Type="http://schemas.openxmlformats.org/officeDocument/2006/relationships/tags" Target="../tags/tag15.xml"/><Relationship Id="rId15" Type="http://schemas.openxmlformats.org/officeDocument/2006/relationships/oleObject" Target="../embeddings/oleObject8.bin"/><Relationship Id="rId10" Type="http://schemas.openxmlformats.org/officeDocument/2006/relationships/tags" Target="../tags/tag20.xml"/><Relationship Id="rId4" Type="http://schemas.openxmlformats.org/officeDocument/2006/relationships/tags" Target="../tags/tag14.xml"/><Relationship Id="rId9" Type="http://schemas.openxmlformats.org/officeDocument/2006/relationships/tags" Target="../tags/tag19.xml"/><Relationship Id="rId1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5.xml"/><Relationship Id="rId7" Type="http://schemas.openxmlformats.org/officeDocument/2006/relationships/tags" Target="../tags/tag29.xml"/><Relationship Id="rId12" Type="http://schemas.openxmlformats.org/officeDocument/2006/relationships/chart" Target="../charts/chart2.xml"/><Relationship Id="rId2" Type="http://schemas.openxmlformats.org/officeDocument/2006/relationships/tags" Target="../tags/tag24.xml"/><Relationship Id="rId1" Type="http://schemas.openxmlformats.org/officeDocument/2006/relationships/tags" Target="../tags/tag23.xml"/><Relationship Id="rId6" Type="http://schemas.openxmlformats.org/officeDocument/2006/relationships/tags" Target="../tags/tag28.xml"/><Relationship Id="rId11" Type="http://schemas.openxmlformats.org/officeDocument/2006/relationships/image" Target="../media/image1.emf"/><Relationship Id="rId5" Type="http://schemas.openxmlformats.org/officeDocument/2006/relationships/tags" Target="../tags/tag27.xml"/><Relationship Id="rId10" Type="http://schemas.openxmlformats.org/officeDocument/2006/relationships/oleObject" Target="../embeddings/oleObject9.bin"/><Relationship Id="rId4" Type="http://schemas.openxmlformats.org/officeDocument/2006/relationships/tags" Target="../tags/tag26.xml"/><Relationship Id="rId9"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0.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47635460-A120-F888-55C4-AF4D66941BCA}"/>
              </a:ext>
            </a:extLst>
          </p:cNvPr>
          <p:cNvGraphicFramePr>
            <a:graphicFrameLocks noChangeAspect="1"/>
          </p:cNvGraphicFramePr>
          <p:nvPr>
            <p:custDataLst>
              <p:tags r:id="rId1"/>
            </p:custDataLst>
            <p:extLst>
              <p:ext uri="{D42A27DB-BD31-4B8C-83A1-F6EECF244321}">
                <p14:modId xmlns:p14="http://schemas.microsoft.com/office/powerpoint/2010/main" val="357423182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063B4A5E-53CA-C059-26B0-68B386AB411E}"/>
              </a:ext>
            </a:extLst>
          </p:cNvPr>
          <p:cNvGraphicFramePr>
            <a:graphicFrameLocks noChangeAspect="1"/>
          </p:cNvGraphicFramePr>
          <p:nvPr>
            <p:custDataLst>
              <p:tags r:id="rId2"/>
            </p:custDataLst>
            <p:extLst>
              <p:ext uri="{D42A27DB-BD31-4B8C-83A1-F6EECF244321}">
                <p14:modId xmlns:p14="http://schemas.microsoft.com/office/powerpoint/2010/main" val="27010884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kumimoji="1" lang="ja-JP" altLang="en-US" sz="2000" b="1" u="sng" dirty="0">
                <a:solidFill>
                  <a:schemeClr val="tx1"/>
                </a:solidFill>
              </a:rPr>
              <a:t>製造プロセス転換又は構造転換（製造プロセス転換）</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3791431"/>
            <a:ext cx="6136744" cy="18402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388099"/>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3473813B-57A3-B557-3A26-51443C758A34}"/>
              </a:ext>
            </a:extLst>
          </p:cNvPr>
          <p:cNvGraphicFramePr>
            <a:graphicFrameLocks noChangeAspect="1"/>
          </p:cNvGraphicFramePr>
          <p:nvPr>
            <p:custDataLst>
              <p:tags r:id="rId1"/>
            </p:custDataLst>
            <p:extLst>
              <p:ext uri="{D42A27DB-BD31-4B8C-83A1-F6EECF244321}">
                <p14:modId xmlns:p14="http://schemas.microsoft.com/office/powerpoint/2010/main" val="33898038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38A944E-8630-DF5E-4792-4F64F52BA4B5}"/>
              </a:ext>
            </a:extLst>
          </p:cNvPr>
          <p:cNvGraphicFramePr>
            <a:graphicFrameLocks noChangeAspect="1"/>
          </p:cNvGraphicFramePr>
          <p:nvPr>
            <p:custDataLst>
              <p:tags r:id="rId2"/>
            </p:custDataLst>
            <p:extLst>
              <p:ext uri="{D42A27DB-BD31-4B8C-83A1-F6EECF244321}">
                <p14:modId xmlns:p14="http://schemas.microsoft.com/office/powerpoint/2010/main" val="366581927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8"/>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EDCBE-4A28-2F38-775D-28EC3747488B}"/>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832AF354-C688-2A91-606A-E77430CD6AE2}"/>
              </a:ext>
            </a:extLst>
          </p:cNvPr>
          <p:cNvGraphicFramePr>
            <a:graphicFrameLocks noChangeAspect="1"/>
          </p:cNvGraphicFramePr>
          <p:nvPr>
            <p:custDataLst>
              <p:tags r:id="rId1"/>
            </p:custDataLst>
            <p:extLst>
              <p:ext uri="{D42A27DB-BD31-4B8C-83A1-F6EECF244321}">
                <p14:modId xmlns:p14="http://schemas.microsoft.com/office/powerpoint/2010/main" val="116461049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4" name="think-cell data - do not delete" hidden="1">
            <a:extLst>
              <a:ext uri="{FF2B5EF4-FFF2-40B4-BE49-F238E27FC236}">
                <a16:creationId xmlns:a16="http://schemas.microsoft.com/office/drawing/2014/main" id="{65FF62A3-BB55-92E9-4FD7-D38093D2F62E}"/>
              </a:ext>
            </a:extLst>
          </p:cNvPr>
          <p:cNvGraphicFramePr>
            <a:graphicFrameLocks noChangeAspect="1"/>
          </p:cNvGraphicFramePr>
          <p:nvPr>
            <p:custDataLst>
              <p:tags r:id="rId2"/>
            </p:custDataLst>
            <p:extLst>
              <p:ext uri="{D42A27DB-BD31-4B8C-83A1-F6EECF244321}">
                <p14:modId xmlns:p14="http://schemas.microsoft.com/office/powerpoint/2010/main" val="1139123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77E3C48-62B6-90B6-4B57-C2915087957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p>
        </p:txBody>
      </p:sp>
      <p:sp>
        <p:nvSpPr>
          <p:cNvPr id="26" name="Title 1">
            <a:extLst>
              <a:ext uri="{FF2B5EF4-FFF2-40B4-BE49-F238E27FC236}">
                <a16:creationId xmlns:a16="http://schemas.microsoft.com/office/drawing/2014/main" id="{38CB82A2-918E-97F8-6219-A75A03925ADA}"/>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E3BE9414-DB12-8B97-1DDB-6543D5A3AEE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103790F-1204-DEC9-2090-9C44765411C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A9E5D727-58AB-6225-30EF-371D16D8F3A9}"/>
              </a:ext>
            </a:extLst>
          </p:cNvPr>
          <p:cNvGraphicFramePr>
            <a:graphicFrameLocks noGrp="1"/>
          </p:cNvGraphicFramePr>
          <p:nvPr>
            <p:extLst>
              <p:ext uri="{D42A27DB-BD31-4B8C-83A1-F6EECF244321}">
                <p14:modId xmlns:p14="http://schemas.microsoft.com/office/powerpoint/2010/main" val="246584422"/>
              </p:ext>
            </p:extLst>
          </p:nvPr>
        </p:nvGraphicFramePr>
        <p:xfrm>
          <a:off x="180000" y="1551334"/>
          <a:ext cx="11856000" cy="4220282"/>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事業全体・各項目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CN</a:t>
                      </a:r>
                      <a:r>
                        <a:rPr kumimoji="1" lang="ja-JP" altLang="en-US" sz="1200">
                          <a:latin typeface="Meiryo UI" panose="020B0604030504040204" pitchFamily="50" charset="-128"/>
                          <a:ea typeface="Meiryo UI" panose="020B0604030504040204" pitchFamily="50" charset="-128"/>
                        </a:rPr>
                        <a:t>に向けた取り組みを推進することを通じて、競争力強化に繋がる原料転換等の製造プロセス転換を伴う設備投資事業であり、公募要領の表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に記載する要件の全てを満たすこと。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将来的に公募要領の表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示す補助対象生産物を着実に市場展開させる観点から、マーケットイン型での市場獲得を目指す事業であること（既存のサプライチェーンの枠を超えて、自らオフテイカー（ブランドオーナー、最終製品メーカー）と意見交換を実施する計画を有する等）。</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経済産業省がやむを得ないと認める事情が生じない限り、間接補助事業終了後</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間接補助事業により整備した設備によって製造される全製品について、本事業の目的である原料用途向け製品と燃料用途向け製品の割合の見込みを、商用生産開始見込から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年間分記載すること。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#E</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5468776"/>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35226847-56BB-013D-2DC5-2F19E41560EC}"/>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060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1722-6EFC-E968-ABF3-2974DF386CE3}"/>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49E0FDA0-9FE1-8270-3CF9-D518FEECBDC3}"/>
              </a:ext>
            </a:extLst>
          </p:cNvPr>
          <p:cNvGraphicFramePr>
            <a:graphicFrameLocks noChangeAspect="1"/>
          </p:cNvGraphicFramePr>
          <p:nvPr>
            <p:custDataLst>
              <p:tags r:id="rId1"/>
            </p:custDataLst>
            <p:extLst>
              <p:ext uri="{D42A27DB-BD31-4B8C-83A1-F6EECF244321}">
                <p14:modId xmlns:p14="http://schemas.microsoft.com/office/powerpoint/2010/main" val="33222630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8C1871D4-7D26-3FBC-EE40-0493205415A6}"/>
              </a:ext>
            </a:extLst>
          </p:cNvPr>
          <p:cNvGraphicFramePr>
            <a:graphicFrameLocks noChangeAspect="1"/>
          </p:cNvGraphicFramePr>
          <p:nvPr>
            <p:custDataLst>
              <p:tags r:id="rId2"/>
            </p:custDataLst>
            <p:extLst>
              <p:ext uri="{D42A27DB-BD31-4B8C-83A1-F6EECF244321}">
                <p14:modId xmlns:p14="http://schemas.microsoft.com/office/powerpoint/2010/main" val="221988145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62B5B05A-9FAB-F947-AA32-2506A84DCEC6}"/>
              </a:ext>
            </a:extLst>
          </p:cNvPr>
          <p:cNvGrpSpPr/>
          <p:nvPr/>
        </p:nvGrpSpPr>
        <p:grpSpPr>
          <a:xfrm>
            <a:off x="180000" y="1551333"/>
            <a:ext cx="11856000" cy="288000"/>
            <a:chOff x="156000" y="1879963"/>
            <a:chExt cx="5760000" cy="288000"/>
          </a:xfrm>
        </p:grpSpPr>
        <p:sp>
          <p:nvSpPr>
            <p:cNvPr id="17" name="正方形/長方形 16">
              <a:extLst>
                <a:ext uri="{FF2B5EF4-FFF2-40B4-BE49-F238E27FC236}">
                  <a16:creationId xmlns:a16="http://schemas.microsoft.com/office/drawing/2014/main" id="{77E16F13-8C8E-7A58-6FCB-7BA26B168F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製造プロセス転換における補助対象生産物等、各種要件の確認</a:t>
              </a:r>
            </a:p>
          </p:txBody>
        </p:sp>
        <p:cxnSp>
          <p:nvCxnSpPr>
            <p:cNvPr id="18" name="直線コネクタ 17">
              <a:extLst>
                <a:ext uri="{FF2B5EF4-FFF2-40B4-BE49-F238E27FC236}">
                  <a16:creationId xmlns:a16="http://schemas.microsoft.com/office/drawing/2014/main" id="{6E17734B-C49D-BC75-B293-A5261FEA069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0F0DD90D-CC49-62CC-32D2-0399824197A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792B4340-DBCB-8840-6EF3-E2A923FE776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139B05BC-9AFD-286E-E1BE-5D88A71825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本事業の主旨に鑑みた事業であり、補助対象生産物等についても要件を満たしている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F4900F81-8B63-B6A2-35F7-712153BA66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12E78710-9517-7AE8-BFC1-87FC90528EE8}"/>
              </a:ext>
            </a:extLst>
          </p:cNvPr>
          <p:cNvGraphicFramePr>
            <a:graphicFrameLocks noGrp="1"/>
          </p:cNvGraphicFramePr>
          <p:nvPr>
            <p:extLst>
              <p:ext uri="{D42A27DB-BD31-4B8C-83A1-F6EECF244321}">
                <p14:modId xmlns:p14="http://schemas.microsoft.com/office/powerpoint/2010/main" val="2457061368"/>
              </p:ext>
            </p:extLst>
          </p:nvPr>
        </p:nvGraphicFramePr>
        <p:xfrm>
          <a:off x="180000" y="1937426"/>
          <a:ext cx="11856001" cy="4744081"/>
        </p:xfrm>
        <a:graphic>
          <a:graphicData uri="http://schemas.openxmlformats.org/drawingml/2006/table">
            <a:tbl>
              <a:tblPr firstRow="1" bandRow="1">
                <a:tableStyleId>{5C22544A-7EE6-4342-B048-85BDC9FD1C3A}</a:tableStyleId>
              </a:tblPr>
              <a:tblGrid>
                <a:gridCol w="1255100">
                  <a:extLst>
                    <a:ext uri="{9D8B030D-6E8A-4147-A177-3AD203B41FA5}">
                      <a16:colId xmlns:a16="http://schemas.microsoft.com/office/drawing/2014/main" val="680503965"/>
                    </a:ext>
                  </a:extLst>
                </a:gridCol>
                <a:gridCol w="4829222">
                  <a:extLst>
                    <a:ext uri="{9D8B030D-6E8A-4147-A177-3AD203B41FA5}">
                      <a16:colId xmlns:a16="http://schemas.microsoft.com/office/drawing/2014/main" val="3449904519"/>
                    </a:ext>
                  </a:extLst>
                </a:gridCol>
                <a:gridCol w="1651210">
                  <a:extLst>
                    <a:ext uri="{9D8B030D-6E8A-4147-A177-3AD203B41FA5}">
                      <a16:colId xmlns:a16="http://schemas.microsoft.com/office/drawing/2014/main" val="4270866125"/>
                    </a:ext>
                  </a:extLst>
                </a:gridCol>
                <a:gridCol w="4120469">
                  <a:extLst>
                    <a:ext uri="{9D8B030D-6E8A-4147-A177-3AD203B41FA5}">
                      <a16:colId xmlns:a16="http://schemas.microsoft.com/office/drawing/2014/main" val="2365904519"/>
                    </a:ext>
                  </a:extLst>
                </a:gridCol>
              </a:tblGrid>
              <a:tr h="320857">
                <a:tc>
                  <a:txBody>
                    <a:bodyPr/>
                    <a:lstStyle/>
                    <a:p>
                      <a:pPr algn="ctr"/>
                      <a:r>
                        <a:rPr kumimoji="1" lang="ja-JP" altLang="en-US" sz="1050">
                          <a:latin typeface="Meiryo UI" panose="020B0604030504040204" pitchFamily="50" charset="-128"/>
                          <a:ea typeface="Meiryo UI" panose="020B0604030504040204" pitchFamily="50" charset="-128"/>
                        </a:rPr>
                        <a:t>項目</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105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615284">
                <a:tc>
                  <a:txBody>
                    <a:bodyPr/>
                    <a:lstStyle/>
                    <a:p>
                      <a:r>
                        <a:rPr kumimoji="1" lang="ja-JP" altLang="en-US" sz="1050">
                          <a:latin typeface="Meiryo UI" panose="020B0604030504040204" pitchFamily="50" charset="-128"/>
                          <a:ea typeface="Meiryo UI" panose="020B0604030504040204" pitchFamily="50" charset="-128"/>
                        </a:rPr>
                        <a:t>補助対象生産物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化石由来原料不使用の化学製品（</a:t>
                      </a:r>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の場合は、低炭素水素等を原料とした化学製品とする）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上記の補助対象生産物製造設備及びそれに関連する附帯設備</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6152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補助対象技術方式とグリーン化学製品の生産能力</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a:latin typeface="Meiryo UI" panose="020B0604030504040204" pitchFamily="50" charset="-128"/>
                          <a:ea typeface="Meiryo UI" panose="020B0604030504040204" pitchFamily="50" charset="-128"/>
                        </a:rPr>
                        <a:t>ケミカルリサイクル（例：廃プラスチックを原料とした熱分解油由来の基礎化学品製造、廃プラスチックからの基礎化学品製造等）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r>
                        <a:rPr kumimoji="1" lang="ja-JP" altLang="en-US" sz="1050">
                          <a:solidFill>
                            <a:srgbClr val="C00000"/>
                          </a:solidFill>
                          <a:latin typeface="Meiryo UI" panose="020B0604030504040204" pitchFamily="50" charset="-128"/>
                          <a:ea typeface="Meiryo UI" panose="020B0604030504040204" pitchFamily="50" charset="-128"/>
                        </a:rPr>
                        <a:t>（技術方式）</a:t>
                      </a:r>
                      <a:r>
                        <a:rPr kumimoji="1" lang="en-US" altLang="ja-JP" sz="1050">
                          <a:solidFill>
                            <a:srgbClr val="C00000"/>
                          </a:solidFill>
                          <a:latin typeface="Meiryo UI" panose="020B0604030504040204" pitchFamily="50" charset="-128"/>
                          <a:ea typeface="Meiryo UI" panose="020B0604030504040204" pitchFamily="50" charset="-128"/>
                        </a:rPr>
                        <a:t>xx</a:t>
                      </a:r>
                    </a:p>
                    <a:p>
                      <a:r>
                        <a:rPr kumimoji="1" lang="ja-JP" altLang="en-US" sz="1050">
                          <a:solidFill>
                            <a:srgbClr val="C00000"/>
                          </a:solidFill>
                          <a:latin typeface="Meiryo UI" panose="020B0604030504040204" pitchFamily="50" charset="-128"/>
                          <a:ea typeface="Meiryo UI" panose="020B0604030504040204" pitchFamily="50" charset="-128"/>
                        </a:rPr>
                        <a:t>（生産能力）</a:t>
                      </a:r>
                      <a:r>
                        <a:rPr kumimoji="1" lang="en-US" altLang="ja-JP" sz="1050">
                          <a:solidFill>
                            <a:srgbClr val="C00000"/>
                          </a:solidFill>
                          <a:latin typeface="Meiryo UI" panose="020B0604030504040204" pitchFamily="50" charset="-128"/>
                          <a:ea typeface="Meiryo UI" panose="020B0604030504040204" pitchFamily="50" charset="-128"/>
                        </a:rPr>
                        <a:t>x</a:t>
                      </a:r>
                      <a:r>
                        <a:rPr kumimoji="1" lang="ja-JP" altLang="en-US" sz="1050">
                          <a:solidFill>
                            <a:srgbClr val="C00000"/>
                          </a:solidFill>
                          <a:latin typeface="Meiryo UI" panose="020B0604030504040204" pitchFamily="50" charset="-128"/>
                          <a:ea typeface="Meiryo UI" panose="020B0604030504040204" pitchFamily="50" charset="-128"/>
                        </a:rPr>
                        <a:t>万トン</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年</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615284">
                <a:tc vMerge="1">
                  <a:txBody>
                    <a:bodyPr/>
                    <a:lstStyle/>
                    <a:p>
                      <a:endParaRPr kumimoji="1" lang="ja-JP" altLang="en-US"/>
                    </a:p>
                  </a:txBody>
                  <a:tcPr/>
                </a:tc>
                <a:tc>
                  <a:txBody>
                    <a:bodyPr/>
                    <a:lstStyle/>
                    <a:p>
                      <a:r>
                        <a:rPr kumimoji="1" lang="ja-JP" altLang="en-US" sz="1050">
                          <a:latin typeface="Meiryo UI" panose="020B0604030504040204" pitchFamily="50" charset="-128"/>
                          <a:ea typeface="Meiryo UI" panose="020B0604030504040204" pitchFamily="50" charset="-128"/>
                        </a:rPr>
                        <a:t>バイオケミカル（例：パルプ等からのエタノール製造、バイオエタノールからの基礎化学品製造等）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3</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3342248164"/>
                  </a:ext>
                </a:extLst>
              </a:tr>
              <a:tr h="615284">
                <a:tc vMerge="1">
                  <a:txBody>
                    <a:bodyPr/>
                    <a:lstStyle/>
                    <a:p>
                      <a:endParaRPr kumimoji="1" lang="ja-JP" altLang="en-US"/>
                    </a:p>
                  </a:txBody>
                  <a:tcPr/>
                </a:tc>
                <a:tc>
                  <a:txBody>
                    <a:bodyPr/>
                    <a:lstStyle/>
                    <a:p>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Carbon dioxide Capture and Utilization</a:t>
                      </a:r>
                      <a:r>
                        <a:rPr kumimoji="1" lang="ja-JP" altLang="en-US" sz="1050">
                          <a:latin typeface="Meiryo UI" panose="020B0604030504040204" pitchFamily="50" charset="-128"/>
                          <a:ea typeface="Meiryo UI" panose="020B0604030504040204" pitchFamily="50" charset="-128"/>
                        </a:rPr>
                        <a:t>：二酸化炭素の分離回収と有効利用）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223751704"/>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商用生産開始年度</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間接補助事業終了年度から</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a:t>
                      </a:r>
                    </a:p>
                    <a:p>
                      <a:pPr marL="171450" indent="-171450">
                        <a:buFont typeface="Arial" panose="020B0604020202020204" pitchFamily="34" charset="0"/>
                        <a:buChar char="•"/>
                      </a:pPr>
                      <a:r>
                        <a:rPr kumimoji="1" lang="ja-JP" altLang="en-US" sz="1050">
                          <a:latin typeface="Meiryo UI" panose="020B0604030504040204" pitchFamily="50" charset="-128"/>
                          <a:ea typeface="Meiryo UI" panose="020B0604030504040204" pitchFamily="50" charset="-128"/>
                        </a:rPr>
                        <a:t>補助対象期間において実証規模の生産能力を有する設備の整備であっても、</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年度目途で商用規模の生産能力（上記のグリーン化学製品の生産能力をいう）を有する設備の整備を計画し商用規模の生産の開始を予定しているものは対象とする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20xx</a:t>
                      </a:r>
                      <a:r>
                        <a:rPr kumimoji="1" lang="ja-JP" altLang="en-US" sz="1050">
                          <a:solidFill>
                            <a:srgbClr val="C00000"/>
                          </a:solidFill>
                          <a:latin typeface="Meiryo UI" panose="020B0604030504040204" pitchFamily="50" charset="-128"/>
                          <a:ea typeface="Meiryo UI" panose="020B0604030504040204" pitchFamily="50" charset="-128"/>
                        </a:rPr>
                        <a:t>年度</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a:t>
                      </a:r>
                      <a:endParaRPr kumimoji="1" lang="en-US" altLang="ja-JP" sz="105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排出削減率</a:t>
                      </a:r>
                      <a:r>
                        <a:rPr kumimoji="1" lang="en-US" altLang="ja-JP" sz="1050">
                          <a:latin typeface="Meiryo UI" panose="020B0604030504040204" pitchFamily="50" charset="-128"/>
                          <a:ea typeface="Meiryo UI" panose="020B0604030504040204" pitchFamily="50" charset="-128"/>
                        </a:rPr>
                        <a:t>50%</a:t>
                      </a:r>
                      <a:r>
                        <a:rPr kumimoji="1" lang="ja-JP" altLang="en-US" sz="1050">
                          <a:latin typeface="Meiryo UI" panose="020B0604030504040204" pitchFamily="50" charset="-128"/>
                          <a:ea typeface="Meiryo UI" panose="020B0604030504040204" pitchFamily="50" charset="-128"/>
                        </a:rPr>
                        <a:t>以上</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1050" dirty="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1050" dirty="0">
                          <a:solidFill>
                            <a:srgbClr val="C00000"/>
                          </a:solidFill>
                          <a:latin typeface="Meiryo UI" panose="020B0604030504040204" pitchFamily="50" charset="-128"/>
                          <a:ea typeface="Meiryo UI" panose="020B0604030504040204" pitchFamily="50" charset="-128"/>
                        </a:rPr>
                        <a:t>CO2</a:t>
                      </a:r>
                      <a:r>
                        <a:rPr kumimoji="1" lang="ja-JP" altLang="en-US" sz="1050" dirty="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C3DD6EF9-25A7-D57F-393F-8CDA3714C815}"/>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間接補助事業の目的・実施内容</a:t>
            </a:r>
            <a:br>
              <a:rPr lang="en-US" altLang="zh-TW"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→「本申請の概要」頁等から転記すること。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製造プロセス転換における補助対象生産物等、各種要件の確認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4</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排出削減の要件については、本様式の該当頁を参照する運びとすること。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825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94787-BACA-3920-BF5F-01357E2E96F7}"/>
            </a:ext>
          </a:extLst>
        </p:cNvPr>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E7F1E196-34B3-0689-34F3-02D8E777F390}"/>
              </a:ext>
            </a:extLst>
          </p:cNvPr>
          <p:cNvGraphicFramePr>
            <a:graphicFrameLocks noChangeAspect="1"/>
          </p:cNvGraphicFramePr>
          <p:nvPr>
            <p:custDataLst>
              <p:tags r:id="rId1"/>
            </p:custDataLst>
            <p:extLst>
              <p:ext uri="{D42A27DB-BD31-4B8C-83A1-F6EECF244321}">
                <p14:modId xmlns:p14="http://schemas.microsoft.com/office/powerpoint/2010/main" val="318628114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B83F19F6-793E-6B71-5E6A-A5DBF18BA71C}"/>
              </a:ext>
            </a:extLst>
          </p:cNvPr>
          <p:cNvGraphicFramePr>
            <a:graphicFrameLocks noChangeAspect="1"/>
          </p:cNvGraphicFramePr>
          <p:nvPr>
            <p:custDataLst>
              <p:tags r:id="rId2"/>
            </p:custDataLst>
            <p:extLst>
              <p:ext uri="{D42A27DB-BD31-4B8C-83A1-F6EECF244321}">
                <p14:modId xmlns:p14="http://schemas.microsoft.com/office/powerpoint/2010/main" val="2828822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5A78C848-9143-D23A-0A5F-DCF10242A297}"/>
              </a:ext>
            </a:extLst>
          </p:cNvPr>
          <p:cNvGrpSpPr/>
          <p:nvPr/>
        </p:nvGrpSpPr>
        <p:grpSpPr>
          <a:xfrm>
            <a:off x="180000" y="2927763"/>
            <a:ext cx="11856000" cy="288000"/>
            <a:chOff x="156000" y="1879963"/>
            <a:chExt cx="5760000" cy="288000"/>
          </a:xfrm>
        </p:grpSpPr>
        <p:sp>
          <p:nvSpPr>
            <p:cNvPr id="17" name="正方形/長方形 16">
              <a:extLst>
                <a:ext uri="{FF2B5EF4-FFF2-40B4-BE49-F238E27FC236}">
                  <a16:creationId xmlns:a16="http://schemas.microsoft.com/office/drawing/2014/main" id="{780095E7-3194-97E6-5D85-4EB5563CC04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a:t>
              </a:r>
              <a:r>
                <a:rPr lang="ja-JP" altLang="en-US" sz="1400">
                  <a:solidFill>
                    <a:schemeClr val="tx1"/>
                  </a:solidFill>
                  <a:latin typeface="Meiryo UI" panose="020B0604030504040204" pitchFamily="50" charset="-128"/>
                  <a:ea typeface="Meiryo UI" panose="020B0604030504040204" pitchFamily="50" charset="-128"/>
                </a:rPr>
                <a:t>（商用生産開始見込後</a:t>
              </a:r>
              <a:r>
                <a:rPr lang="en-US" altLang="ja-JP" sz="1400">
                  <a:solidFill>
                    <a:schemeClr val="tx1"/>
                  </a:solidFill>
                  <a:latin typeface="Meiryo UI" panose="020B0604030504040204" pitchFamily="50" charset="-128"/>
                  <a:ea typeface="Meiryo UI" panose="020B0604030504040204" pitchFamily="50" charset="-128"/>
                </a:rPr>
                <a:t>5</a:t>
              </a:r>
              <a:r>
                <a:rPr lang="ja-JP" altLang="en-US" sz="1400">
                  <a:solidFill>
                    <a:schemeClr val="tx1"/>
                  </a:solidFill>
                  <a:latin typeface="Meiryo UI" panose="020B0604030504040204" pitchFamily="50" charset="-128"/>
                  <a:ea typeface="Meiryo UI" panose="020B0604030504040204" pitchFamily="50" charset="-128"/>
                </a:rPr>
                <a:t>年間）</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75E76053-D996-10F5-BC7E-A1FA74AF75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2BCB6E0B-8F10-8110-DA70-7657127C2F9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#E</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3767D56E-F8E1-DCA5-B02A-45DC2405932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8CFC3658-8969-D066-E8C3-EEE67020576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商用生産開始後、原料用途向け製品と燃料用途向け製品の割合の見込みは</a:t>
            </a:r>
            <a:r>
              <a:rPr lang="en-US" altLang="ja-JP">
                <a:solidFill>
                  <a:schemeClr val="tx1"/>
                </a:solidFill>
              </a:rPr>
              <a:t>xx</a:t>
            </a:r>
            <a:r>
              <a:rPr lang="ja-JP" altLang="en-US">
                <a:solidFill>
                  <a:schemeClr val="tx1"/>
                </a:solidFill>
              </a:rPr>
              <a:t>である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BF071FB-773A-6B0E-BC5A-AD4004C659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D72D2E2-847C-9E41-5168-1617D5141E94}"/>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4BE22891-CBB9-3229-A57A-C679681F58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商用生産開始見込時期</a:t>
              </a:r>
            </a:p>
          </p:txBody>
        </p:sp>
        <p:cxnSp>
          <p:nvCxnSpPr>
            <p:cNvPr id="10" name="直線コネクタ 9">
              <a:extLst>
                <a:ext uri="{FF2B5EF4-FFF2-40B4-BE49-F238E27FC236}">
                  <a16:creationId xmlns:a16="http://schemas.microsoft.com/office/drawing/2014/main" id="{8012BAA7-CADD-5348-C7FD-C3E3A6B7DD7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D255D622-48A7-64A9-7318-F4ACFF0F4A7D}"/>
              </a:ext>
            </a:extLst>
          </p:cNvPr>
          <p:cNvGraphicFramePr>
            <a:graphicFrameLocks noGrp="1"/>
          </p:cNvGraphicFramePr>
          <p:nvPr>
            <p:extLst>
              <p:ext uri="{D42A27DB-BD31-4B8C-83A1-F6EECF244321}">
                <p14:modId xmlns:p14="http://schemas.microsoft.com/office/powerpoint/2010/main" val="3181718424"/>
              </p:ext>
            </p:extLst>
          </p:nvPr>
        </p:nvGraphicFramePr>
        <p:xfrm>
          <a:off x="180000" y="3467763"/>
          <a:ext cx="11856002" cy="304800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a:solidFill>
                            <a:schemeClr val="bg1"/>
                          </a:solidFill>
                          <a:latin typeface="Meiryo UI" panose="020B0604030504040204" pitchFamily="50" charset="-128"/>
                          <a:ea typeface="Meiryo UI" panose="020B0604030504040204" pitchFamily="50" charset="-128"/>
                        </a:rPr>
                        <a:t>間接補助事業により整備した設備によって製造される全製品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a:solidFill>
                            <a:schemeClr val="bg1"/>
                          </a:solidFill>
                          <a:latin typeface="Meiryo UI" panose="020B0604030504040204" pitchFamily="50" charset="-128"/>
                          <a:ea typeface="Meiryo UI" panose="020B0604030504040204" pitchFamily="50" charset="-128"/>
                        </a:rPr>
                        <a:t>XX</a:t>
                      </a:r>
                      <a:r>
                        <a:rPr kumimoji="1" lang="ja-JP" altLang="en-US" sz="1400" b="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a:solidFill>
                            <a:schemeClr val="bg1"/>
                          </a:solidFill>
                          <a:latin typeface="Meiryo UI" panose="020B0604030504040204" pitchFamily="50" charset="-128"/>
                          <a:ea typeface="Meiryo UI" panose="020B0604030504040204" pitchFamily="50" charset="-128"/>
                        </a:rPr>
                        <a:t>20xx</a:t>
                      </a:r>
                      <a:r>
                        <a:rPr kumimoji="1" lang="ja-JP" altLang="en-US" sz="1400" b="0">
                          <a:solidFill>
                            <a:schemeClr val="bg1"/>
                          </a:solidFill>
                          <a:latin typeface="Meiryo UI" panose="020B0604030504040204" pitchFamily="50" charset="-128"/>
                          <a:ea typeface="Meiryo UI" panose="020B0604030504040204" pitchFamily="50" charset="-128"/>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4547372"/>
                  </a:ext>
                </a:extLst>
              </a:tr>
              <a:tr h="205530">
                <a:tc row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47019232"/>
                  </a:ext>
                </a:extLst>
              </a:tr>
              <a:tr h="205530">
                <a:tc vMerge="1">
                  <a:txBody>
                    <a:bodyPr/>
                    <a:lstStyle/>
                    <a:p>
                      <a:endParaRPr kumimoji="1" lang="ja-JP" altLang="en-US" sz="14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91349018"/>
                  </a:ext>
                </a:extLst>
              </a:tr>
              <a:tr h="205530">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r h="205530">
                <a:tc grid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dirty="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86957158"/>
                  </a:ext>
                </a:extLst>
              </a:tr>
            </a:tbl>
          </a:graphicData>
        </a:graphic>
      </p:graphicFrame>
      <p:sp>
        <p:nvSpPr>
          <p:cNvPr id="30" name="TextBox 40">
            <a:extLst>
              <a:ext uri="{FF2B5EF4-FFF2-40B4-BE49-F238E27FC236}">
                <a16:creationId xmlns:a16="http://schemas.microsoft.com/office/drawing/2014/main" id="{3B6450B5-B41C-9E26-1CB2-D77B71B72358}"/>
              </a:ext>
            </a:extLst>
          </p:cNvPr>
          <p:cNvSpPr txBox="1"/>
          <p:nvPr/>
        </p:nvSpPr>
        <p:spPr>
          <a:xfrm>
            <a:off x="180000" y="2095500"/>
            <a:ext cx="2159306" cy="887496"/>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b="1">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EEB132C-B3A5-2220-DD7A-51A003A6D57D}"/>
              </a:ext>
            </a:extLst>
          </p:cNvPr>
          <p:cNvSpPr/>
          <p:nvPr/>
        </p:nvSpPr>
        <p:spPr>
          <a:xfrm>
            <a:off x="2161954" y="1887073"/>
            <a:ext cx="7868093" cy="3083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zh-TW" altLang="en-US" sz="1400" dirty="0">
                <a:solidFill>
                  <a:srgbClr val="FF0000"/>
                </a:solidFill>
                <a:latin typeface="Meiryo UI" panose="020B0604030504040204" pitchFamily="50" charset="-128"/>
                <a:ea typeface="Meiryo UI" panose="020B0604030504040204" pitchFamily="50" charset="-128"/>
              </a:rPr>
              <a:t>商用生産開始見込時期</a:t>
            </a:r>
            <a:br>
              <a:rPr lang="en-US" altLang="zh-TW"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→間接補助事業終了年度から</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年度を目途とすること。</a:t>
            </a:r>
            <a:endParaRPr lang="zh-TW"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間接補助事業により整備した設備によって製造される全製品における、原料用途向け製品と燃料用途向け製品の割合の見込み（商用生産開始見込後</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→商用生産開始見込時期を初年度とすること。また、その他製品がある場合は、それらについても記載すること。なお、燃料用途向け製品のみを生産する場合は、要件未充足となることに留意すること。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p>
        </p:txBody>
      </p:sp>
    </p:spTree>
    <p:extLst>
      <p:ext uri="{BB962C8B-B14F-4D97-AF65-F5344CB8AC3E}">
        <p14:creationId xmlns:p14="http://schemas.microsoft.com/office/powerpoint/2010/main" val="3901070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6" name="think-cell data - do not delete" hidden="1">
            <a:extLst>
              <a:ext uri="{FF2B5EF4-FFF2-40B4-BE49-F238E27FC236}">
                <a16:creationId xmlns:a16="http://schemas.microsoft.com/office/drawing/2014/main" id="{E86DAA4C-451B-3B90-C65A-155F7C724793}"/>
              </a:ext>
            </a:extLst>
          </p:cNvPr>
          <p:cNvGraphicFramePr>
            <a:graphicFrameLocks noChangeAspect="1"/>
          </p:cNvGraphicFramePr>
          <p:nvPr>
            <p:custDataLst>
              <p:tags r:id="rId1"/>
            </p:custDataLst>
            <p:extLst>
              <p:ext uri="{D42A27DB-BD31-4B8C-83A1-F6EECF244321}">
                <p14:modId xmlns:p14="http://schemas.microsoft.com/office/powerpoint/2010/main" val="413703248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C1A480AC-F6C9-2789-FE49-17DBFBA6969C}"/>
              </a:ext>
            </a:extLst>
          </p:cNvPr>
          <p:cNvGraphicFramePr>
            <a:graphicFrameLocks noChangeAspect="1"/>
          </p:cNvGraphicFramePr>
          <p:nvPr>
            <p:custDataLst>
              <p:tags r:id="rId2"/>
            </p:custDataLst>
            <p:extLst>
              <p:ext uri="{D42A27DB-BD31-4B8C-83A1-F6EECF244321}">
                <p14:modId xmlns:p14="http://schemas.microsoft.com/office/powerpoint/2010/main" val="67886829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基本的要件（構造転換（製造プロセス転換）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B1838C6B-6678-5E21-02EF-C0E9EFB7504D}"/>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63D09EB6-5D19-AD8D-58E6-E385B12E1951}"/>
              </a:ext>
            </a:extLst>
          </p:cNvPr>
          <p:cNvGraphicFramePr>
            <a:graphicFrameLocks noChangeAspect="1"/>
          </p:cNvGraphicFramePr>
          <p:nvPr>
            <p:custDataLst>
              <p:tags r:id="rId1"/>
            </p:custDataLst>
            <p:extLst>
              <p:ext uri="{D42A27DB-BD31-4B8C-83A1-F6EECF244321}">
                <p14:modId xmlns:p14="http://schemas.microsoft.com/office/powerpoint/2010/main" val="30755081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7" name="think-cell data - do not delete" hidden="1">
            <a:extLst>
              <a:ext uri="{FF2B5EF4-FFF2-40B4-BE49-F238E27FC236}">
                <a16:creationId xmlns:a16="http://schemas.microsoft.com/office/drawing/2014/main" id="{30E19366-34AF-E00B-0B17-270A8E2A8C3A}"/>
              </a:ext>
            </a:extLst>
          </p:cNvPr>
          <p:cNvGraphicFramePr>
            <a:graphicFrameLocks noChangeAspect="1"/>
          </p:cNvGraphicFramePr>
          <p:nvPr>
            <p:custDataLst>
              <p:tags r:id="rId2"/>
            </p:custDataLst>
            <p:extLst>
              <p:ext uri="{D42A27DB-BD31-4B8C-83A1-F6EECF244321}">
                <p14:modId xmlns:p14="http://schemas.microsoft.com/office/powerpoint/2010/main" val="202668730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公募要領「</a:t>
            </a:r>
            <a:r>
              <a:rPr lang="en-US" altLang="ja-JP">
                <a:solidFill>
                  <a:schemeClr val="tx1"/>
                </a:solidFill>
              </a:rPr>
              <a:t>2.1. </a:t>
            </a:r>
            <a:r>
              <a:rPr lang="ja-JP" altLang="en-US">
                <a:solidFill>
                  <a:schemeClr val="tx1"/>
                </a:solidFill>
              </a:rPr>
              <a:t>補助対象者」に記載の内容を全て満たしており、不支給要件に該当しない</a:t>
            </a:r>
            <a:endParaRPr lang="en-US" altLang="ja-JP">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472031279"/>
              </p:ext>
            </p:extLst>
          </p:nvPr>
        </p:nvGraphicFramePr>
        <p:xfrm>
          <a:off x="179999" y="1551334"/>
          <a:ext cx="11880000" cy="44348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2.1. </a:t>
                      </a:r>
                      <a:r>
                        <a:rPr kumimoji="1" lang="ja-JP" altLang="en-US" sz="120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以下（</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）及び（</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）の温室効果ガス排出削減のための取組を実施すること。</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なお、ＧＸリーグに参加する場合は、これらの取組を実施するものとみなす。</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a:latin typeface="Meiryo UI" panose="020B0604030504040204" pitchFamily="50" charset="-128"/>
                          <a:ea typeface="Meiryo UI" panose="020B0604030504040204" pitchFamily="50" charset="-128"/>
                        </a:rPr>
                        <a:t>2022</a:t>
                      </a:r>
                      <a:r>
                        <a:rPr kumimoji="1" lang="ja-JP" altLang="en-US" sz="1100">
                          <a:latin typeface="Meiryo UI" panose="020B0604030504040204" pitchFamily="50" charset="-128"/>
                          <a:ea typeface="Meiryo UI" panose="020B0604030504040204" pitchFamily="50" charset="-128"/>
                        </a:rPr>
                        <a:t>年度</a:t>
                      </a:r>
                      <a:r>
                        <a:rPr kumimoji="1" lang="en-US" altLang="ja-JP" sz="1100">
                          <a:latin typeface="Meiryo UI" panose="020B0604030504040204" pitchFamily="50" charset="-128"/>
                          <a:ea typeface="Meiryo UI" panose="020B0604030504040204" pitchFamily="50" charset="-128"/>
                        </a:rPr>
                        <a:t>CO2</a:t>
                      </a:r>
                      <a:r>
                        <a:rPr kumimoji="1" lang="ja-JP" altLang="en-US" sz="1100">
                          <a:latin typeface="Meiryo UI" panose="020B0604030504040204" pitchFamily="50" charset="-128"/>
                          <a:ea typeface="Meiryo UI" panose="020B0604030504040204" pitchFamily="50" charset="-128"/>
                        </a:rPr>
                        <a:t>排出量が</a:t>
                      </a:r>
                      <a:r>
                        <a:rPr kumimoji="1" lang="en-US" altLang="ja-JP" sz="1100">
                          <a:latin typeface="Meiryo UI" panose="020B0604030504040204" pitchFamily="50" charset="-128"/>
                          <a:ea typeface="Meiryo UI" panose="020B0604030504040204" pitchFamily="50" charset="-128"/>
                        </a:rPr>
                        <a:t>20</a:t>
                      </a:r>
                      <a:r>
                        <a:rPr kumimoji="1" lang="ja-JP" altLang="en-US" sz="1100">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）国内における</a:t>
                      </a:r>
                      <a:r>
                        <a:rPr kumimoji="1" lang="en-US" altLang="ja-JP" sz="1100">
                          <a:latin typeface="Meiryo UI" panose="020B0604030504040204" pitchFamily="50" charset="-128"/>
                          <a:ea typeface="Meiryo UI" panose="020B0604030504040204" pitchFamily="50" charset="-128"/>
                        </a:rPr>
                        <a:t>Scope1</a:t>
                      </a:r>
                      <a:r>
                        <a:rPr kumimoji="1" lang="ja-JP" altLang="en-US" sz="1100">
                          <a:latin typeface="Meiryo UI" panose="020B0604030504040204" pitchFamily="50" charset="-128"/>
                          <a:ea typeface="Meiryo UI" panose="020B0604030504040204" pitchFamily="50" charset="-128"/>
                        </a:rPr>
                        <a:t>（事業者自ら排出）・</a:t>
                      </a:r>
                      <a:r>
                        <a:rPr kumimoji="1" lang="en-US" altLang="ja-JP" sz="1100">
                          <a:latin typeface="Meiryo UI" panose="020B0604030504040204" pitchFamily="50" charset="-128"/>
                          <a:ea typeface="Meiryo UI" panose="020B0604030504040204" pitchFamily="50" charset="-128"/>
                        </a:rPr>
                        <a:t>Scope2</a:t>
                      </a:r>
                      <a:r>
                        <a:rPr kumimoji="1" lang="ja-JP" altLang="en-US" sz="1100">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a:latin typeface="Meiryo UI" panose="020B0604030504040204" pitchFamily="50" charset="-128"/>
                          <a:ea typeface="Meiryo UI" panose="020B0604030504040204" pitchFamily="50" charset="-128"/>
                        </a:rPr>
                        <a:t>2025</a:t>
                      </a:r>
                      <a:r>
                        <a:rPr kumimoji="1" lang="ja-JP" altLang="en-US" sz="1100">
                          <a:latin typeface="Meiryo UI" panose="020B0604030504040204" pitchFamily="50" charset="-128"/>
                          <a:ea typeface="Meiryo UI" panose="020B0604030504040204" pitchFamily="50" charset="-128"/>
                        </a:rPr>
                        <a:t>年度及び</a:t>
                      </a:r>
                      <a:r>
                        <a:rPr kumimoji="1" lang="en-US" altLang="ja-JP" sz="1100">
                          <a:latin typeface="Meiryo UI" panose="020B0604030504040204" pitchFamily="50" charset="-128"/>
                          <a:ea typeface="Meiryo UI" panose="020B0604030504040204" pitchFamily="50" charset="-128"/>
                        </a:rPr>
                        <a:t>2030</a:t>
                      </a:r>
                      <a:r>
                        <a:rPr kumimoji="1" lang="ja-JP" altLang="en-US" sz="1100">
                          <a:latin typeface="Meiryo UI" panose="020B0604030504040204" pitchFamily="50" charset="-128"/>
                          <a:ea typeface="Meiryo UI" panose="020B0604030504040204" pitchFamily="50" charset="-128"/>
                        </a:rPr>
                        <a:t>年度について設定し、排出実績及び目標達成に向けた進捗状況を、第三者検証を実施のうえ、毎年報告・公表すること。第三者検証については、「ＧＸリーグ第三者検証ガイドライン」に則ること。</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）で掲げた目標を達成できない場合には</a:t>
                      </a:r>
                      <a:r>
                        <a:rPr kumimoji="1" lang="en-US" altLang="ja-JP" sz="1100">
                          <a:latin typeface="Meiryo UI" panose="020B0604030504040204" pitchFamily="50" charset="-128"/>
                          <a:ea typeface="Meiryo UI" panose="020B0604030504040204" pitchFamily="50" charset="-128"/>
                        </a:rPr>
                        <a:t>J</a:t>
                      </a:r>
                      <a:r>
                        <a:rPr kumimoji="1" lang="ja-JP" altLang="en-US" sz="1100">
                          <a:latin typeface="Meiryo UI" panose="020B0604030504040204" pitchFamily="50" charset="-128"/>
                          <a:ea typeface="Meiryo UI" panose="020B0604030504040204" pitchFamily="50" charset="-128"/>
                        </a:rPr>
                        <a:t>クレジット又は</a:t>
                      </a:r>
                      <a:r>
                        <a:rPr kumimoji="1" lang="en-US" altLang="ja-JP" sz="1100">
                          <a:latin typeface="Meiryo UI" panose="020B0604030504040204" pitchFamily="50" charset="-128"/>
                          <a:ea typeface="Meiryo UI" panose="020B0604030504040204" pitchFamily="50" charset="-128"/>
                        </a:rPr>
                        <a:t>JCM</a:t>
                      </a:r>
                      <a:r>
                        <a:rPr kumimoji="1" lang="ja-JP" altLang="en-US" sz="1100">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a:solidFill>
                            <a:srgbClr val="C00000"/>
                          </a:solidFill>
                          <a:latin typeface="Meiryo UI" panose="020B0604030504040204" pitchFamily="50" charset="-128"/>
                          <a:ea typeface="Meiryo UI" panose="020B0604030504040204" pitchFamily="50" charset="-128"/>
                        </a:rPr>
                        <a:t>#C</a:t>
                      </a:r>
                      <a:r>
                        <a:rPr kumimoji="1" lang="ja-JP" altLang="en-US" sz="120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次のいずれかに該当する事業者ではないこと。</a:t>
                      </a:r>
                    </a:p>
                    <a:p>
                      <a:r>
                        <a:rPr kumimoji="1" lang="ja-JP" altLang="en-US" sz="110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a:latin typeface="Meiryo UI" panose="020B0604030504040204" pitchFamily="50" charset="-128"/>
                          <a:ea typeface="Meiryo UI" panose="020B0604030504040204" pitchFamily="50" charset="-128"/>
                        </a:rPr>
                        <a:t>77</a:t>
                      </a:r>
                      <a:r>
                        <a:rPr kumimoji="1" lang="ja-JP" altLang="en-US" sz="110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3754671757"/>
              </p:ext>
            </p:extLst>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11" name="think-cell data - do not delete" hidden="1">
            <a:extLst>
              <a:ext uri="{FF2B5EF4-FFF2-40B4-BE49-F238E27FC236}">
                <a16:creationId xmlns:a16="http://schemas.microsoft.com/office/drawing/2014/main" id="{EADBFBF6-82B9-E7BF-F8E3-49123D9F4927}"/>
              </a:ext>
            </a:extLst>
          </p:cNvPr>
          <p:cNvGraphicFramePr>
            <a:graphicFrameLocks noChangeAspect="1"/>
          </p:cNvGraphicFramePr>
          <p:nvPr>
            <p:custDataLst>
              <p:tags r:id="rId1"/>
            </p:custDataLst>
            <p:extLst>
              <p:ext uri="{D42A27DB-BD31-4B8C-83A1-F6EECF244321}">
                <p14:modId xmlns:p14="http://schemas.microsoft.com/office/powerpoint/2010/main" val="6993845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443F6371-8731-9BCD-1C59-AC13308564CA}"/>
              </a:ext>
            </a:extLst>
          </p:cNvPr>
          <p:cNvGraphicFramePr>
            <a:graphicFrameLocks noChangeAspect="1"/>
          </p:cNvGraphicFramePr>
          <p:nvPr>
            <p:custDataLst>
              <p:tags r:id="rId2"/>
            </p:custDataLst>
            <p:extLst>
              <p:ext uri="{D42A27DB-BD31-4B8C-83A1-F6EECF244321}">
                <p14:modId xmlns:p14="http://schemas.microsoft.com/office/powerpoint/2010/main" val="395067607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間接補助事業における役割分担を記載すること（なお、本様式後段の「①ウ 経営層のコミット｜</a:t>
            </a:r>
            <a:r>
              <a:rPr lang="en-US" altLang="ja-JP" sz="1400" dirty="0">
                <a:solidFill>
                  <a:srgbClr val="FF0000"/>
                </a:solidFill>
                <a:latin typeface="Meiryo UI" panose="020B0604030504040204" pitchFamily="50" charset="-128"/>
                <a:ea typeface="Meiryo UI" panose="020B0604030504040204" pitchFamily="50" charset="-128"/>
              </a:rPr>
              <a:t>xxx</a:t>
            </a:r>
            <a:r>
              <a:rPr lang="ja-JP" altLang="en-US" sz="1400" dirty="0">
                <a:solidFill>
                  <a:srgbClr val="FF0000"/>
                </a:solidFill>
                <a:latin typeface="Meiryo UI" panose="020B0604030504040204" pitchFamily="50" charset="-128"/>
                <a:ea typeface="Meiryo UI" panose="020B0604030504040204" pitchFamily="50" charset="-128"/>
              </a:rPr>
              <a:t>株式会社｜（</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）」における組織内体制図と同様の内容としても妨げない）。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F82BDABB-9D52-7F82-8158-F7868C74CD29}"/>
              </a:ext>
            </a:extLst>
          </p:cNvPr>
          <p:cNvGraphicFramePr>
            <a:graphicFrameLocks noChangeAspect="1"/>
          </p:cNvGraphicFramePr>
          <p:nvPr>
            <p:custDataLst>
              <p:tags r:id="rId1"/>
            </p:custDataLst>
            <p:extLst>
              <p:ext uri="{D42A27DB-BD31-4B8C-83A1-F6EECF244321}">
                <p14:modId xmlns:p14="http://schemas.microsoft.com/office/powerpoint/2010/main" val="18867179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6AF89421-30BF-4256-079D-6FB60ECD14CB}"/>
              </a:ext>
            </a:extLst>
          </p:cNvPr>
          <p:cNvGraphicFramePr>
            <a:graphicFrameLocks noChangeAspect="1"/>
          </p:cNvGraphicFramePr>
          <p:nvPr>
            <p:custDataLst>
              <p:tags r:id="rId2"/>
            </p:custDataLst>
            <p:extLst>
              <p:ext uri="{D42A27DB-BD31-4B8C-83A1-F6EECF244321}">
                <p14:modId xmlns:p14="http://schemas.microsoft.com/office/powerpoint/2010/main" val="11398376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2314678654"/>
              </p:ext>
            </p:extLst>
          </p:nvPr>
        </p:nvGraphicFramePr>
        <p:xfrm>
          <a:off x="179998" y="1551333"/>
          <a:ext cx="11856002" cy="994498"/>
        </p:xfrm>
        <a:graphic>
          <a:graphicData uri="http://schemas.openxmlformats.org/drawingml/2006/table">
            <a:tbl>
              <a:tblPr firstRow="1" bandRow="1">
                <a:tableStyleId>{5C22544A-7EE6-4342-B048-85BDC9FD1C3A}</a:tableStyleId>
              </a:tblPr>
              <a:tblGrid>
                <a:gridCol w="5720515">
                  <a:extLst>
                    <a:ext uri="{9D8B030D-6E8A-4147-A177-3AD203B41FA5}">
                      <a16:colId xmlns:a16="http://schemas.microsoft.com/office/drawing/2014/main" val="3449904519"/>
                    </a:ext>
                  </a:extLst>
                </a:gridCol>
                <a:gridCol w="6135487">
                  <a:extLst>
                    <a:ext uri="{9D8B030D-6E8A-4147-A177-3AD203B41FA5}">
                      <a16:colId xmlns:a16="http://schemas.microsoft.com/office/drawing/2014/main" val="2365904519"/>
                    </a:ext>
                  </a:extLst>
                </a:gridCol>
              </a:tblGrid>
              <a:tr h="232842">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8" name="正方形/長方形 7">
            <a:extLst>
              <a:ext uri="{FF2B5EF4-FFF2-40B4-BE49-F238E27FC236}">
                <a16:creationId xmlns:a16="http://schemas.microsoft.com/office/drawing/2014/main" id="{DEBB6A40-691E-53B5-A7A3-C1518DA8A664}"/>
              </a:ext>
            </a:extLst>
          </p:cNvPr>
          <p:cNvSpPr/>
          <p:nvPr/>
        </p:nvSpPr>
        <p:spPr>
          <a:xfrm>
            <a:off x="2161954" y="2048582"/>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 xmlns:p14="http://schemas.microsoft.com/office/powerpoint/2010/main" xmlns:p15="http://schemas.microsoft.com/office/powerpoint/2012/main" xmlns:p159="http://schemas.microsoft.com/office/powerpoint/2015/09/main" xmlns:a14="http://schemas.microsoft.com/office/drawing/2010/main" xmlns:lc="http://schemas.openxmlformats.org/drawingml/2006/lockedCanva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38094714-010B-D7B4-1041-7C6A1AD6CE01}"/>
              </a:ext>
            </a:extLst>
          </p:cNvPr>
          <p:cNvGraphicFramePr>
            <a:graphicFrameLocks noChangeAspect="1"/>
          </p:cNvGraphicFramePr>
          <p:nvPr>
            <p:custDataLst>
              <p:tags r:id="rId2"/>
            </p:custDataLst>
            <p:extLst>
              <p:ext uri="{D42A27DB-BD31-4B8C-83A1-F6EECF244321}">
                <p14:modId xmlns:p14="http://schemas.microsoft.com/office/powerpoint/2010/main" val="389286744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0F76BCEA-F693-CA1E-773A-28FDE80D0BAD}"/>
              </a:ext>
            </a:extLst>
          </p:cNvPr>
          <p:cNvGraphicFramePr>
            <a:graphicFrameLocks noChangeAspect="1"/>
          </p:cNvGraphicFramePr>
          <p:nvPr>
            <p:custDataLst>
              <p:tags r:id="rId3"/>
            </p:custDataLst>
            <p:extLst>
              <p:ext uri="{D42A27DB-BD31-4B8C-83A1-F6EECF244321}">
                <p14:modId xmlns:p14="http://schemas.microsoft.com/office/powerpoint/2010/main" val="407804962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7" name="think-cell data - do not delete" hidden="1">
            <a:extLst>
              <a:ext uri="{FF2B5EF4-FFF2-40B4-BE49-F238E27FC236}">
                <a16:creationId xmlns:a16="http://schemas.microsoft.com/office/drawing/2014/main" id="{23D8DBDB-7C57-A81E-6E6B-B9E9D66CFE6E}"/>
              </a:ext>
            </a:extLst>
          </p:cNvPr>
          <p:cNvGraphicFramePr>
            <a:graphicFrameLocks noChangeAspect="1"/>
          </p:cNvGraphicFramePr>
          <p:nvPr>
            <p:custDataLst>
              <p:tags r:id="rId1"/>
            </p:custDataLst>
            <p:extLst>
              <p:ext uri="{D42A27DB-BD31-4B8C-83A1-F6EECF244321}">
                <p14:modId xmlns:p14="http://schemas.microsoft.com/office/powerpoint/2010/main" val="198923237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6DFF6D13-2FA1-25C9-555F-CEAC4B2E35AA}"/>
              </a:ext>
            </a:extLst>
          </p:cNvPr>
          <p:cNvGraphicFramePr>
            <a:graphicFrameLocks noChangeAspect="1"/>
          </p:cNvGraphicFramePr>
          <p:nvPr>
            <p:custDataLst>
              <p:tags r:id="rId2"/>
            </p:custDataLst>
            <p:extLst>
              <p:ext uri="{D42A27DB-BD31-4B8C-83A1-F6EECF244321}">
                <p14:modId xmlns:p14="http://schemas.microsoft.com/office/powerpoint/2010/main" val="340989546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3748750211"/>
              </p:ext>
            </p:extLst>
          </p:nvPr>
        </p:nvGraphicFramePr>
        <p:xfrm>
          <a:off x="179999" y="1551333"/>
          <a:ext cx="11856001" cy="994498"/>
        </p:xfrm>
        <a:graphic>
          <a:graphicData uri="http://schemas.openxmlformats.org/drawingml/2006/table">
            <a:tbl>
              <a:tblPr firstRow="1" bandRow="1">
                <a:tableStyleId>{5C22544A-7EE6-4342-B048-85BDC9FD1C3A}</a:tableStyleId>
              </a:tblPr>
              <a:tblGrid>
                <a:gridCol w="5720514">
                  <a:extLst>
                    <a:ext uri="{9D8B030D-6E8A-4147-A177-3AD203B41FA5}">
                      <a16:colId xmlns:a16="http://schemas.microsoft.com/office/drawing/2014/main" val="3449904519"/>
                    </a:ext>
                  </a:extLst>
                </a:gridCol>
                <a:gridCol w="6135487">
                  <a:extLst>
                    <a:ext uri="{9D8B030D-6E8A-4147-A177-3AD203B41FA5}">
                      <a16:colId xmlns:a16="http://schemas.microsoft.com/office/drawing/2014/main" val="2365904519"/>
                    </a:ext>
                  </a:extLst>
                </a:gridCol>
              </a:tblGrid>
              <a:tr h="232842">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dirty="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bg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1562483"/>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各社における財務状況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7D893B15-ED3E-9F8B-B767-C4F2BEE5ED8B}"/>
              </a:ext>
            </a:extLst>
          </p:cNvPr>
          <p:cNvGraphicFramePr>
            <a:graphicFrameLocks noChangeAspect="1"/>
          </p:cNvGraphicFramePr>
          <p:nvPr>
            <p:custDataLst>
              <p:tags r:id="rId1"/>
            </p:custDataLst>
            <p:extLst>
              <p:ext uri="{D42A27DB-BD31-4B8C-83A1-F6EECF244321}">
                <p14:modId xmlns:p14="http://schemas.microsoft.com/office/powerpoint/2010/main" val="143714992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722DB60C-D58E-7B7C-D493-0C1A0FB302C9}"/>
              </a:ext>
            </a:extLst>
          </p:cNvPr>
          <p:cNvGraphicFramePr>
            <a:graphicFrameLocks noChangeAspect="1"/>
          </p:cNvGraphicFramePr>
          <p:nvPr>
            <p:custDataLst>
              <p:tags r:id="rId2"/>
            </p:custDataLst>
            <p:extLst>
              <p:ext uri="{D42A27DB-BD31-4B8C-83A1-F6EECF244321}">
                <p14:modId xmlns:p14="http://schemas.microsoft.com/office/powerpoint/2010/main" val="219375862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を目的として、</a:t>
            </a:r>
            <a:r>
              <a:rPr lang="en-US" altLang="ja-JP">
                <a:solidFill>
                  <a:schemeClr val="tx1"/>
                </a:solidFill>
              </a:rPr>
              <a:t>xx</a:t>
            </a:r>
            <a:r>
              <a:rPr lang="ja-JP" altLang="en-US">
                <a:solidFill>
                  <a:schemeClr val="tx1"/>
                </a:solidFill>
              </a:rPr>
              <a:t>を実施する。具体的には</a:t>
            </a:r>
            <a:r>
              <a:rPr lang="en-US" altLang="ja-JP">
                <a:solidFill>
                  <a:schemeClr val="tx1"/>
                </a:solidFill>
              </a:rPr>
              <a:t>xx</a:t>
            </a:r>
            <a:r>
              <a:rPr lang="ja-JP" altLang="en-US">
                <a:solidFill>
                  <a:schemeClr val="tx1"/>
                </a:solidFill>
              </a:rPr>
              <a:t>などの設備を導入する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091578D0-F060-7C5F-A665-5045FB38EEB7}"/>
              </a:ext>
            </a:extLst>
          </p:cNvPr>
          <p:cNvSpPr/>
          <p:nvPr/>
        </p:nvSpPr>
        <p:spPr>
          <a:xfrm>
            <a:off x="1994978" y="1998385"/>
            <a:ext cx="7868093" cy="336491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05081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6420B69E-EAA3-4AFA-9C4D-967690C145AF}"/>
              </a:ext>
            </a:extLst>
          </p:cNvPr>
          <p:cNvGraphicFramePr>
            <a:graphicFrameLocks noChangeAspect="1"/>
          </p:cNvGraphicFramePr>
          <p:nvPr>
            <p:custDataLst>
              <p:tags r:id="rId1"/>
            </p:custDataLst>
            <p:extLst>
              <p:ext uri="{D42A27DB-BD31-4B8C-83A1-F6EECF244321}">
                <p14:modId xmlns:p14="http://schemas.microsoft.com/office/powerpoint/2010/main" val="422278418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561" imgH="561" progId="TCLayout.ActiveDocument.1">
                  <p:embed/>
                </p:oleObj>
              </mc:Choice>
              <mc:Fallback>
                <p:oleObj name="think-cellスライド" r:id="rId3" imgW="561" imgH="561" progId="TCLayout.ActiveDocument.1">
                  <p:embed/>
                  <p:pic>
                    <p:nvPicPr>
                      <p:cNvPr id="0" name=""/>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年には間接補助事業の終了を目指す</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設備導入、商用生産開始（</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年度目途）、（グリーン製品による）投資回収の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年から</a:t>
            </a:r>
            <a:r>
              <a:rPr kumimoji="1" lang="en-US" altLang="ja-JP" dirty="0">
                <a:solidFill>
                  <a:schemeClr val="tx1"/>
                </a:solidFill>
              </a:rPr>
              <a:t>CN</a:t>
            </a:r>
            <a:r>
              <a:rPr kumimoji="1" lang="ja-JP" altLang="en-US" dirty="0">
                <a:solidFill>
                  <a:schemeClr val="tx1"/>
                </a:solidFill>
              </a:rPr>
              <a:t>燃料に移行するための</a:t>
            </a:r>
            <a:r>
              <a:rPr kumimoji="1" lang="en-US" altLang="ja-JP" dirty="0">
                <a:solidFill>
                  <a:schemeClr val="tx1"/>
                </a:solidFill>
              </a:rPr>
              <a:t>XX</a:t>
            </a:r>
            <a:r>
              <a:rPr kumimoji="1" lang="ja-JP" altLang="en-US" dirty="0">
                <a:solidFill>
                  <a:schemeClr val="tx1"/>
                </a:solidFill>
              </a:rPr>
              <a:t>の投資を行う予定</a:t>
            </a:r>
            <a:endParaRPr kumimoji="1" lang="en-US" altLang="ja-JP" strike="sngStrike"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CN</a:t>
            </a:r>
            <a:r>
              <a:rPr kumimoji="0" lang="ja-JP" altLang="en-US" sz="1400" dirty="0">
                <a:solidFill>
                  <a:schemeClr val="bg1"/>
                </a:solidFill>
                <a:latin typeface="Meiryo UI" panose="020B0604030504040204" pitchFamily="50" charset="-128"/>
                <a:ea typeface="Meiryo UI" panose="020B0604030504040204" pitchFamily="50" charset="-128"/>
              </a:rPr>
              <a:t>移行期又は商用生産（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1401183" y="1312944"/>
            <a:ext cx="10486056" cy="536772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投資的経費のみで差し支えないため、以下について全て記載すること。商用生産開始時期までの期間は最低でも記載すること。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EE234C90-D04F-9868-3260-7892448C65D5}"/>
              </a:ext>
            </a:extLst>
          </p:cNvPr>
          <p:cNvGraphicFramePr>
            <a:graphicFrameLocks noChangeAspect="1"/>
          </p:cNvGraphicFramePr>
          <p:nvPr>
            <p:custDataLst>
              <p:tags r:id="rId1"/>
            </p:custDataLst>
            <p:extLst>
              <p:ext uri="{D42A27DB-BD31-4B8C-83A1-F6EECF244321}">
                <p14:modId xmlns:p14="http://schemas.microsoft.com/office/powerpoint/2010/main" val="21635568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6C279FDD-E27C-5C83-0FB7-38D9DAD52263}"/>
              </a:ext>
            </a:extLst>
          </p:cNvPr>
          <p:cNvGraphicFramePr>
            <a:graphicFrameLocks noChangeAspect="1"/>
          </p:cNvGraphicFramePr>
          <p:nvPr>
            <p:custDataLst>
              <p:tags r:id="rId2"/>
            </p:custDataLst>
            <p:extLst>
              <p:ext uri="{D42A27DB-BD31-4B8C-83A1-F6EECF244321}">
                <p14:modId xmlns:p14="http://schemas.microsoft.com/office/powerpoint/2010/main" val="121777500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3920505887"/>
              </p:ext>
            </p:extLst>
          </p:nvPr>
        </p:nvGraphicFramePr>
        <p:xfrm>
          <a:off x="156000" y="1452285"/>
          <a:ext cx="11879998" cy="491130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2</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営業利益（</a:t>
                      </a:r>
                      <a:r>
                        <a:rPr kumimoji="1" lang="en-US" altLang="ja-JP" sz="1050" dirty="0">
                          <a:latin typeface="Meiryo UI" panose="020B0604030504040204" pitchFamily="50" charset="-128"/>
                          <a:ea typeface="Meiryo UI" panose="020B0604030504040204" pitchFamily="50" charset="-128"/>
                        </a:rPr>
                        <a:t>a</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減価償却費（</a:t>
                      </a:r>
                      <a:r>
                        <a:rPr kumimoji="1" lang="en-US" altLang="ja-JP" sz="1050" dirty="0">
                          <a:latin typeface="Meiryo UI" panose="020B0604030504040204" pitchFamily="50" charset="-128"/>
                          <a:ea typeface="Meiryo UI" panose="020B0604030504040204" pitchFamily="50" charset="-128"/>
                        </a:rPr>
                        <a:t>b</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補助事業に関する経費（</a:t>
                      </a:r>
                      <a:r>
                        <a:rPr kumimoji="1" lang="en-US" altLang="ja-JP" sz="1050" dirty="0">
                          <a:latin typeface="Meiryo UI" panose="020B0604030504040204" pitchFamily="50" charset="-128"/>
                          <a:ea typeface="Meiryo UI" panose="020B0604030504040204" pitchFamily="50" charset="-128"/>
                        </a:rPr>
                        <a:t>c</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補助金額（</a:t>
                      </a:r>
                      <a:r>
                        <a:rPr kumimoji="1" lang="en-US" altLang="ja-JP" sz="1050" dirty="0">
                          <a:latin typeface="Meiryo UI" panose="020B0604030504040204" pitchFamily="50" charset="-128"/>
                          <a:ea typeface="Meiryo UI" panose="020B0604030504040204" pitchFamily="50" charset="-128"/>
                        </a:rPr>
                        <a:t>d</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他制度による収益等</a:t>
                      </a:r>
                      <a:r>
                        <a:rPr kumimoji="1" lang="en-US" altLang="ja-JP" sz="1050" dirty="0">
                          <a:latin typeface="Meiryo UI" panose="020B0604030504040204" pitchFamily="50" charset="-128"/>
                          <a:ea typeface="Meiryo UI" panose="020B0604030504040204" pitchFamily="50" charset="-128"/>
                        </a:rPr>
                        <a:t>*</a:t>
                      </a:r>
                      <a:r>
                        <a:rPr kumimoji="1" lang="ja-JP" altLang="en-US" sz="1050" dirty="0">
                          <a:latin typeface="Meiryo UI" panose="020B0604030504040204" pitchFamily="50" charset="-128"/>
                          <a:ea typeface="Meiryo UI" panose="020B0604030504040204" pitchFamily="50" charset="-128"/>
                        </a:rPr>
                        <a:t>（</a:t>
                      </a:r>
                      <a:r>
                        <a:rPr kumimoji="1" lang="en-US" altLang="ja-JP" sz="1050" dirty="0">
                          <a:latin typeface="Meiryo UI" panose="020B0604030504040204" pitchFamily="50" charset="-128"/>
                          <a:ea typeface="Meiryo UI" panose="020B0604030504040204" pitchFamily="50" charset="-128"/>
                        </a:rPr>
                        <a:t>d’</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補助事業におけるキャッシュフロー（</a:t>
                      </a:r>
                      <a:r>
                        <a:rPr kumimoji="1" lang="en-US" altLang="ja-JP" sz="1050" dirty="0">
                          <a:latin typeface="Meiryo UI" panose="020B0604030504040204" pitchFamily="50" charset="-128"/>
                          <a:ea typeface="Meiryo UI" panose="020B0604030504040204" pitchFamily="50" charset="-128"/>
                        </a:rPr>
                        <a:t>e=</a:t>
                      </a:r>
                      <a:r>
                        <a:rPr kumimoji="1" lang="en-US" altLang="ja-JP" sz="1050" dirty="0" err="1">
                          <a:latin typeface="Meiryo UI" panose="020B0604030504040204" pitchFamily="50" charset="-128"/>
                          <a:ea typeface="Meiryo UI" panose="020B0604030504040204" pitchFamily="50" charset="-128"/>
                        </a:rPr>
                        <a:t>a+b</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投資未回収額（</a:t>
                      </a:r>
                      <a:r>
                        <a:rPr kumimoji="1" lang="en-US" altLang="ja-JP" sz="1050" dirty="0">
                          <a:latin typeface="Meiryo UI" panose="020B0604030504040204" pitchFamily="50" charset="-128"/>
                          <a:ea typeface="Meiryo UI" panose="020B0604030504040204" pitchFamily="50" charset="-128"/>
                        </a:rPr>
                        <a:t>c-d-d’-e</a:t>
                      </a:r>
                      <a:r>
                        <a:rPr kumimoji="1" lang="ja-JP" altLang="en-US" sz="1050" dirty="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基本的要件」で記載したグリーン事業（製品）別に次頁以降に記載すること（詳細は様式第３別添２を参照）。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6AE8694C-67D2-BADA-6E92-39DEB6B081DC}"/>
              </a:ext>
            </a:extLst>
          </p:cNvPr>
          <p:cNvGraphicFramePr>
            <a:graphicFrameLocks noChangeAspect="1"/>
          </p:cNvGraphicFramePr>
          <p:nvPr>
            <p:custDataLst>
              <p:tags r:id="rId1"/>
            </p:custDataLst>
            <p:extLst>
              <p:ext uri="{D42A27DB-BD31-4B8C-83A1-F6EECF244321}">
                <p14:modId xmlns:p14="http://schemas.microsoft.com/office/powerpoint/2010/main" val="334567634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（参考）</a:t>
            </a:r>
            <a:r>
              <a:rPr kumimoji="1" lang="en-US" altLang="ja-JP">
                <a:solidFill>
                  <a:schemeClr val="tx1"/>
                </a:solidFill>
              </a:rPr>
              <a:t>xx</a:t>
            </a:r>
            <a:r>
              <a:rPr kumimoji="1" lang="ja-JP" altLang="en-US">
                <a:solidFill>
                  <a:schemeClr val="tx1"/>
                </a:solidFill>
              </a:rPr>
              <a:t>事業（製品）の収支計画</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グリーン事業（製品）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297926233"/>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251406" y="1456831"/>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から適宜転記すること。「①ア 基本的要件」で記載したグリーン事業（製品）別に、売上高、売上原価、売上総利益、販売費、一般管理費、営業利益まで記載すること（詳細は様式第３別添２－１を参照）。</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（製造プロセス転換）</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p>
          <a:p>
            <a:endParaRPr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（構造転換）</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（「製造プロセス転換」又は「構造転換（製造プロセス転換）」のいずれかを記載）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5"/>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製造プロセス転換における自社及び競合各社の特徴・方向性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304690" y="2037176"/>
            <a:ext cx="1440000"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2873545" y="2030835"/>
            <a:ext cx="1440000"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42400" y="2030835"/>
            <a:ext cx="1440000"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30451626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1437FA40-766A-5751-022D-C6DE6B6579E5}"/>
              </a:ext>
            </a:extLst>
          </p:cNvPr>
          <p:cNvGraphicFramePr>
            <a:graphicFrameLocks noChangeAspect="1"/>
          </p:cNvGraphicFramePr>
          <p:nvPr>
            <p:custDataLst>
              <p:tags r:id="rId1"/>
            </p:custDataLst>
            <p:extLst>
              <p:ext uri="{D42A27DB-BD31-4B8C-83A1-F6EECF244321}">
                <p14:modId xmlns:p14="http://schemas.microsoft.com/office/powerpoint/2010/main" val="56023340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2" name="think-cell data - do not delete" hidden="1">
            <a:extLst>
              <a:ext uri="{FF2B5EF4-FFF2-40B4-BE49-F238E27FC236}">
                <a16:creationId xmlns:a16="http://schemas.microsoft.com/office/drawing/2014/main" id="{F7719E80-697F-3684-8B76-DFA67EB6C2FD}"/>
              </a:ext>
            </a:extLst>
          </p:cNvPr>
          <p:cNvGraphicFramePr>
            <a:graphicFrameLocks noChangeAspect="1"/>
          </p:cNvGraphicFramePr>
          <p:nvPr>
            <p:custDataLst>
              <p:tags r:id="rId2"/>
            </p:custDataLst>
            <p:extLst>
              <p:ext uri="{D42A27DB-BD31-4B8C-83A1-F6EECF244321}">
                <p14:modId xmlns:p14="http://schemas.microsoft.com/office/powerpoint/2010/main" val="355556684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lang="en-US" altLang="ja-JP" sz="1200" dirty="0">
                <a:solidFill>
                  <a:schemeClr val="tx1"/>
                </a:solidFill>
                <a:latin typeface="Meiryo UI" panose="020B0604030504040204" pitchFamily="50" charset="-128"/>
                <a:ea typeface="Meiryo UI" panose="020B0604030504040204" pitchFamily="50" charset="-128"/>
              </a:rPr>
              <a:t>A</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kumimoji="1" lang="en-US" altLang="ja-JP" sz="1200" dirty="0">
                <a:solidFill>
                  <a:schemeClr val="tx1"/>
                </a:solidFill>
                <a:latin typeface="Meiryo UI" panose="020B0604030504040204" pitchFamily="50" charset="-128"/>
                <a:ea typeface="Meiryo UI" panose="020B0604030504040204" pitchFamily="50" charset="-128"/>
              </a:rPr>
              <a:t>A</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lang="en-US" altLang="ja-JP"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131BAC6-4227-E56F-B544-454B49EF9CC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2" name="think-cell data - do not delete" hidden="1">
            <a:extLst>
              <a:ext uri="{FF2B5EF4-FFF2-40B4-BE49-F238E27FC236}">
                <a16:creationId xmlns:a16="http://schemas.microsoft.com/office/drawing/2014/main" id="{C2B6B706-0974-6759-7C30-25A926E933C7}"/>
              </a:ext>
            </a:extLst>
          </p:cNvPr>
          <p:cNvGraphicFramePr>
            <a:graphicFrameLocks noChangeAspect="1"/>
          </p:cNvGraphicFramePr>
          <p:nvPr>
            <p:custDataLst>
              <p:tags r:id="rId1"/>
            </p:custDataLst>
            <p:extLst>
              <p:ext uri="{D42A27DB-BD31-4B8C-83A1-F6EECF244321}">
                <p14:modId xmlns:p14="http://schemas.microsoft.com/office/powerpoint/2010/main" val="23889293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ⅵ</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戦略検討の背景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オープン戦略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クローズ</a:t>
            </a:r>
            <a:r>
              <a:rPr kumimoji="1" lang="ja-JP" altLang="en-US" sz="1400">
                <a:solidFill>
                  <a:schemeClr val="tx1"/>
                </a:solidFill>
                <a:latin typeface="Meiryo UI" panose="020B0604030504040204" pitchFamily="50" charset="-128"/>
                <a:ea typeface="Meiryo UI" panose="020B0604030504040204" pitchFamily="50" charset="-128"/>
              </a:rPr>
              <a:t>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61954" y="1300494"/>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47D30B7A-F58D-CC80-66FD-9DDECD9CEC8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事業による製造プロセス転換により、</a:t>
            </a:r>
            <a:r>
              <a:rPr kumimoji="1" lang="en-US" altLang="ja-JP">
                <a:solidFill>
                  <a:schemeClr val="tx1"/>
                </a:solidFill>
              </a:rPr>
              <a:t>xx</a:t>
            </a:r>
            <a:r>
              <a:rPr kumimoji="1" lang="ja-JP" altLang="en-US">
                <a:solidFill>
                  <a:schemeClr val="tx1"/>
                </a:solidFill>
              </a:rPr>
              <a:t>年度比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B4BEC6CF-FD2C-10D4-5D76-55F0C1435C77}"/>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E8F6AEA4-A739-0AAB-64AB-3F5C98F6CE1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36" name="TextBox 40">
            <a:extLst>
              <a:ext uri="{FF2B5EF4-FFF2-40B4-BE49-F238E27FC236}">
                <a16:creationId xmlns:a16="http://schemas.microsoft.com/office/drawing/2014/main" id="{094362A9-548A-F094-A8DC-702534274917}"/>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0D4F434-CE5B-EDF0-AD05-6B1D19227E3B}"/>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0C6C5075-F2CE-1143-DA65-79FBA23FCE85}"/>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間接補助事業における製造プロセス転換による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a:solidFill>
                  <a:prstClr val="black"/>
                </a:solidFill>
                <a:latin typeface="Meiryo UI" panose="020B0604030504040204" pitchFamily="50" charset="-128"/>
                <a:ea typeface="Meiryo UI" panose="020B0604030504040204" pitchFamily="50" charset="-128"/>
              </a:rPr>
              <a:t>※</a:t>
            </a:r>
            <a:r>
              <a:rPr kumimoji="1" lang="ja-JP" altLang="en-US"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原材料調達から製造・廃棄までのライフサイクル全体を通じたもの</a:t>
            </a:r>
            <a:endParaRPr kumimoji="1" lang="en-US" altLang="ja-JP"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5769884" y="1551334"/>
            <a:ext cx="796017" cy="36123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6655874" y="1551334"/>
            <a:ext cx="5380125" cy="36123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7F70441B-55DE-06DE-D31C-2B88A71679B8}"/>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報告</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7381F995-67D4-A385-E444-71B3B15D38BE}"/>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8" name="TextBox 40">
            <a:extLst>
              <a:ext uri="{FF2B5EF4-FFF2-40B4-BE49-F238E27FC236}">
                <a16:creationId xmlns:a16="http://schemas.microsoft.com/office/drawing/2014/main" id="{512D5D88-27E4-4AF2-F8EF-1172AAFC9A63}"/>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9" name="TextBox 40">
            <a:extLst>
              <a:ext uri="{FF2B5EF4-FFF2-40B4-BE49-F238E27FC236}">
                <a16:creationId xmlns:a16="http://schemas.microsoft.com/office/drawing/2014/main" id="{7F96AA79-4562-256C-DD0E-C19751E26DB5}"/>
              </a:ext>
            </a:extLst>
          </p:cNvPr>
          <p:cNvSpPr txBox="1"/>
          <p:nvPr/>
        </p:nvSpPr>
        <p:spPr>
          <a:xfrm>
            <a:off x="1041991" y="5214224"/>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7DD14D96-8055-4BB2-B929-EAC5E8B4E889}"/>
              </a:ext>
            </a:extLst>
          </p:cNvPr>
          <p:cNvSpPr txBox="1"/>
          <p:nvPr/>
        </p:nvSpPr>
        <p:spPr>
          <a:xfrm>
            <a:off x="5769884"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6655874" y="5214224"/>
            <a:ext cx="5380125"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C478C2DE-6F93-8439-5E8F-D29B8A99F2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TextBox 40">
            <a:extLst>
              <a:ext uri="{FF2B5EF4-FFF2-40B4-BE49-F238E27FC236}">
                <a16:creationId xmlns:a16="http://schemas.microsoft.com/office/drawing/2014/main" id="{03E12FB0-AB0D-A0CA-B401-8C0C65819B20}"/>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8B2CC2C9-5673-631E-C43B-EB2F28FEBD37}"/>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CA329F4-2031-9C17-6489-AD00A200E51E}"/>
              </a:ext>
            </a:extLst>
          </p:cNvPr>
          <p:cNvSpPr/>
          <p:nvPr/>
        </p:nvSpPr>
        <p:spPr>
          <a:xfrm>
            <a:off x="2161953" y="1711319"/>
            <a:ext cx="7868093" cy="343536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排出削減率</a:t>
            </a:r>
            <a:r>
              <a:rPr lang="en-US" altLang="ja-JP" sz="1400" dirty="0">
                <a:solidFill>
                  <a:srgbClr val="FF0000"/>
                </a:solidFill>
                <a:latin typeface="Meiryo UI" panose="020B0604030504040204" pitchFamily="50" charset="-128"/>
                <a:ea typeface="Meiryo UI" panose="020B0604030504040204" pitchFamily="50" charset="-128"/>
              </a:rPr>
              <a:t>50%</a:t>
            </a:r>
            <a:r>
              <a:rPr lang="ja-JP" altLang="en-US" sz="1400" dirty="0">
                <a:solidFill>
                  <a:srgbClr val="FF0000"/>
                </a:solidFill>
                <a:latin typeface="Meiryo UI" panose="020B0604030504040204" pitchFamily="50" charset="-128"/>
                <a:ea typeface="Meiryo UI" panose="020B0604030504040204" pitchFamily="50" charset="-128"/>
              </a:rPr>
              <a:t>以上」という製造プロセス転換における要件を踏まえて記載すること。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うえで、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7134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AFC0FE1E-33FD-97F2-6F7C-B27C73858CB7}"/>
              </a:ext>
            </a:extLst>
          </p:cNvPr>
          <p:cNvGraphicFramePr>
            <a:graphicFrameLocks noChangeAspect="1"/>
          </p:cNvGraphicFramePr>
          <p:nvPr>
            <p:custDataLst>
              <p:tags r:id="rId1"/>
            </p:custDataLst>
            <p:extLst>
              <p:ext uri="{D42A27DB-BD31-4B8C-83A1-F6EECF244321}">
                <p14:modId xmlns:p14="http://schemas.microsoft.com/office/powerpoint/2010/main" val="156178913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1312927E-74DD-4458-F406-E52DF6C845A8}"/>
              </a:ext>
            </a:extLst>
          </p:cNvPr>
          <p:cNvGraphicFramePr>
            <a:graphicFrameLocks noChangeAspect="1"/>
          </p:cNvGraphicFramePr>
          <p:nvPr>
            <p:custDataLst>
              <p:tags r:id="rId2"/>
            </p:custDataLst>
            <p:extLst>
              <p:ext uri="{D42A27DB-BD31-4B8C-83A1-F6EECF244321}">
                <p14:modId xmlns:p14="http://schemas.microsoft.com/office/powerpoint/2010/main" val="42674992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様式第３別添３に記載の通り、当社はＧＸ率先実行宣言を行っている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a:solidFill>
                  <a:srgbClr val="FF0000"/>
                </a:solidFill>
                <a:latin typeface="Meiryo UI" panose="020B0604030504040204" pitchFamily="50" charset="-128"/>
                <a:ea typeface="Meiryo UI" panose="020B0604030504040204" pitchFamily="50" charset="-128"/>
              </a:rPr>
              <a:t>（</a:t>
            </a:r>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a:solidFill>
                  <a:srgbClr val="FF0000"/>
                </a:solidFill>
                <a:latin typeface="Meiryo UI" panose="020B0604030504040204" pitchFamily="50" charset="-128"/>
                <a:ea typeface="Meiryo UI" panose="020B0604030504040204" pitchFamily="50" charset="-128"/>
              </a:rPr>
            </a:br>
            <a:r>
              <a:rPr kumimoji="1" lang="ja-JP" altLang="en-US" sz="140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a:solidFill>
                  <a:srgbClr val="FF0000"/>
                </a:solidFill>
                <a:latin typeface="Meiryo UI" panose="020B0604030504040204" pitchFamily="50" charset="-128"/>
                <a:ea typeface="Meiryo UI" panose="020B0604030504040204" pitchFamily="50" charset="-128"/>
              </a:rPr>
              <a:t>xx</a:t>
            </a:r>
            <a:r>
              <a:rPr kumimoji="1" lang="ja-JP" altLang="en-US" sz="1400">
                <a:solidFill>
                  <a:srgbClr val="FF0000"/>
                </a:solidFill>
                <a:latin typeface="Meiryo UI" panose="020B0604030504040204" pitchFamily="50" charset="-128"/>
                <a:ea typeface="Meiryo UI" panose="020B0604030504040204" pitchFamily="50" charset="-128"/>
              </a:rPr>
              <a:t>業界の将来像</a:t>
            </a:r>
            <a:br>
              <a:rPr kumimoji="1"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a:t>
            </a:r>
            <a:r>
              <a:rPr lang="en-US" altLang="ja-JP" sz="1400">
                <a:solidFill>
                  <a:srgbClr val="FF0000"/>
                </a:solidFill>
                <a:latin typeface="Meiryo UI" panose="020B0604030504040204" pitchFamily="50" charset="-128"/>
                <a:ea typeface="Meiryo UI" panose="020B0604030504040204" pitchFamily="50" charset="-128"/>
              </a:rPr>
              <a:t>2050</a:t>
            </a:r>
            <a:r>
              <a:rPr lang="ja-JP" altLang="en-US" sz="1400">
                <a:solidFill>
                  <a:srgbClr val="FF0000"/>
                </a:solidFill>
                <a:latin typeface="Meiryo UI" panose="020B0604030504040204" pitchFamily="50" charset="-128"/>
                <a:ea typeface="Meiryo UI" panose="020B0604030504040204" pitchFamily="50" charset="-128"/>
              </a:rPr>
              <a:t>年</a:t>
            </a:r>
            <a:r>
              <a:rPr lang="en-US" altLang="ja-JP" sz="1400">
                <a:solidFill>
                  <a:srgbClr val="FF0000"/>
                </a:solidFill>
                <a:latin typeface="Meiryo UI" panose="020B0604030504040204" pitchFamily="50" charset="-128"/>
                <a:ea typeface="Meiryo UI" panose="020B0604030504040204" pitchFamily="50" charset="-128"/>
              </a:rPr>
              <a:t>CN</a:t>
            </a:r>
            <a:r>
              <a:rPr lang="ja-JP" altLang="en-US" sz="140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81E80A2-C61D-ED0D-AAA0-91902E57D3E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68786361-F16A-A93F-ED56-029F119E542B}"/>
              </a:ext>
            </a:extLst>
          </p:cNvPr>
          <p:cNvGraphicFramePr>
            <a:graphicFrameLocks noChangeAspect="1"/>
          </p:cNvGraphicFramePr>
          <p:nvPr>
            <p:custDataLst>
              <p:tags r:id="rId1"/>
            </p:custDataLst>
            <p:extLst>
              <p:ext uri="{D42A27DB-BD31-4B8C-83A1-F6EECF244321}">
                <p14:modId xmlns:p14="http://schemas.microsoft.com/office/powerpoint/2010/main" val="2742060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7" name="think-cell data - do not delete" hidden="1">
            <a:extLst>
              <a:ext uri="{FF2B5EF4-FFF2-40B4-BE49-F238E27FC236}">
                <a16:creationId xmlns:a16="http://schemas.microsoft.com/office/drawing/2014/main" id="{3EE8E0FD-9F8A-260D-5E12-79A978AFE8DF}"/>
              </a:ext>
            </a:extLst>
          </p:cNvPr>
          <p:cNvGraphicFramePr>
            <a:graphicFrameLocks noChangeAspect="1"/>
          </p:cNvGraphicFramePr>
          <p:nvPr>
            <p:custDataLst>
              <p:tags r:id="rId2"/>
            </p:custDataLst>
            <p:extLst>
              <p:ext uri="{D42A27DB-BD31-4B8C-83A1-F6EECF244321}">
                <p14:modId xmlns:p14="http://schemas.microsoft.com/office/powerpoint/2010/main" val="254246609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a:solidFill>
                <a:srgbClr val="FF0000"/>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25D96EB1-19F3-A27A-C4CE-FE7CA01F29CE}"/>
              </a:ext>
            </a:extLst>
          </p:cNvPr>
          <p:cNvGraphicFramePr>
            <a:graphicFrameLocks noChangeAspect="1"/>
          </p:cNvGraphicFramePr>
          <p:nvPr>
            <p:custDataLst>
              <p:tags r:id="rId1"/>
            </p:custDataLst>
            <p:extLst>
              <p:ext uri="{D42A27DB-BD31-4B8C-83A1-F6EECF244321}">
                <p14:modId xmlns:p14="http://schemas.microsoft.com/office/powerpoint/2010/main" val="384517187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5" imgW="561" imgH="561" progId="TCLayout.ActiveDocument.1">
                  <p:embed/>
                </p:oleObj>
              </mc:Choice>
              <mc:Fallback>
                <p:oleObj name="think-cellスライド" r:id="rId5"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graphicFrame>
        <p:nvGraphicFramePr>
          <p:cNvPr id="3" name="think-cell data - do not delete" hidden="1">
            <a:extLst>
              <a:ext uri="{FF2B5EF4-FFF2-40B4-BE49-F238E27FC236}">
                <a16:creationId xmlns:a16="http://schemas.microsoft.com/office/drawing/2014/main" id="{4BF89314-6D2D-D2E3-8765-057C7C8F3A1A}"/>
              </a:ext>
            </a:extLst>
          </p:cNvPr>
          <p:cNvGraphicFramePr>
            <a:graphicFrameLocks noChangeAspect="1"/>
          </p:cNvGraphicFramePr>
          <p:nvPr>
            <p:custDataLst>
              <p:tags r:id="rId2"/>
            </p:custDataLst>
            <p:extLst>
              <p:ext uri="{D42A27DB-BD31-4B8C-83A1-F6EECF244321}">
                <p14:modId xmlns:p14="http://schemas.microsoft.com/office/powerpoint/2010/main" val="331275483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7" imgW="561" imgH="561" progId="TCLayout.ActiveDocument.1">
                  <p:embed/>
                </p:oleObj>
              </mc:Choice>
              <mc:Fallback>
                <p:oleObj name="think-cellスライド" r:id="rId7" imgW="561" imgH="561" progId="TCLayout.ActiveDocument.1">
                  <p:embed/>
                  <p:pic>
                    <p:nvPicPr>
                      <p:cNvPr id="0" name=""/>
                      <p:cNvPicPr/>
                      <p:nvPr/>
                    </p:nvPicPr>
                    <p:blipFill>
                      <a:blip r:embed="rId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4" name="think-cell data - do not delete" hidden="1">
            <a:extLst>
              <a:ext uri="{FF2B5EF4-FFF2-40B4-BE49-F238E27FC236}">
                <a16:creationId xmlns:a16="http://schemas.microsoft.com/office/drawing/2014/main" id="{B1BBB432-B0F4-C7AC-84E4-B0476F9BDA4E}"/>
              </a:ext>
            </a:extLst>
          </p:cNvPr>
          <p:cNvGraphicFramePr>
            <a:graphicFrameLocks noChangeAspect="1"/>
          </p:cNvGraphicFramePr>
          <p:nvPr>
            <p:custDataLst>
              <p:tags r:id="rId1"/>
            </p:custDataLst>
            <p:extLst>
              <p:ext uri="{D42A27DB-BD31-4B8C-83A1-F6EECF244321}">
                <p14:modId xmlns:p14="http://schemas.microsoft.com/office/powerpoint/2010/main" val="176478812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0" name=""/>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14EB59AB-A876-18BC-4607-A92A1FE09A2B}"/>
              </a:ext>
            </a:extLst>
          </p:cNvPr>
          <p:cNvGraphicFramePr>
            <a:graphicFrameLocks noChangeAspect="1"/>
          </p:cNvGraphicFramePr>
          <p:nvPr>
            <p:custDataLst>
              <p:tags r:id="rId1"/>
            </p:custDataLst>
            <p:extLst>
              <p:ext uri="{D42A27DB-BD31-4B8C-83A1-F6EECF244321}">
                <p14:modId xmlns:p14="http://schemas.microsoft.com/office/powerpoint/2010/main" val="12059733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0" name=""/>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 name="think-cell data - do not delete" hidden="1">
            <a:extLst>
              <a:ext uri="{FF2B5EF4-FFF2-40B4-BE49-F238E27FC236}">
                <a16:creationId xmlns:a16="http://schemas.microsoft.com/office/drawing/2014/main" id="{BE3CB7B0-7B04-9058-B705-DD4DA070D6AD}"/>
              </a:ext>
            </a:extLst>
          </p:cNvPr>
          <p:cNvGraphicFramePr>
            <a:graphicFrameLocks noChangeAspect="1"/>
          </p:cNvGraphicFramePr>
          <p:nvPr>
            <p:custDataLst>
              <p:tags r:id="rId1"/>
            </p:custDataLst>
            <p:extLst>
              <p:ext uri="{D42A27DB-BD31-4B8C-83A1-F6EECF244321}">
                <p14:modId xmlns:p14="http://schemas.microsoft.com/office/powerpoint/2010/main" val="2475473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0" name=""/>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前述の事業戦略を踏まえ、</a:t>
            </a:r>
            <a:r>
              <a:rPr lang="en-US" altLang="ja-JP">
                <a:solidFill>
                  <a:schemeClr val="tx1"/>
                </a:solidFill>
              </a:rPr>
              <a:t>x</a:t>
            </a:r>
            <a:r>
              <a:rPr kumimoji="1" lang="en-US" altLang="ja-JP">
                <a:solidFill>
                  <a:schemeClr val="tx1"/>
                </a:solidFill>
              </a:rPr>
              <a:t>x</a:t>
            </a:r>
            <a:r>
              <a:rPr kumimoji="1" lang="ja-JP" altLang="en-US">
                <a:solidFill>
                  <a:schemeClr val="tx1"/>
                </a:solidFill>
              </a:rPr>
              <a:t>を目的として、</a:t>
            </a:r>
            <a:r>
              <a:rPr lang="en-US" altLang="ja-JP">
                <a:solidFill>
                  <a:schemeClr val="tx1"/>
                </a:solidFill>
              </a:rPr>
              <a:t>x</a:t>
            </a:r>
            <a:r>
              <a:rPr kumimoji="1" lang="en-US" altLang="ja-JP">
                <a:solidFill>
                  <a:schemeClr val="tx1"/>
                </a:solidFill>
              </a:rPr>
              <a:t>x</a:t>
            </a:r>
            <a:r>
              <a:rPr kumimoji="1" lang="ja-JP" altLang="en-US">
                <a:solidFill>
                  <a:schemeClr val="tx1"/>
                </a:solidFill>
              </a:rPr>
              <a:t>を実施する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1814714" y="2308958"/>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製造プロセス転換で申請する場合は、その実施内容を記載すること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構造転換（製造プロセス転換）で申請する場合は、製造プロセス転換として実施する内容に加えて、構造転換として追加で実施する内容についても記載すること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5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3.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14762</Words>
  <PresentationFormat>ワイド画面</PresentationFormat>
  <Paragraphs>1766</Paragraphs>
  <Slides>58</Slides>
  <Notes>43</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58</vt:i4>
      </vt:variant>
    </vt:vector>
  </HeadingPairs>
  <TitlesOfParts>
    <vt:vector size="66"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2025-06-10T10:46:03Z</dcterms:created>
  <dcterms:modified xsi:type="dcterms:W3CDTF">2025-06-11T11:48:09Z</dcterms:modified>
</cp:coreProperties>
</file>