
<file path=[Content_Types].xml><?xml version="1.0" encoding="utf-8"?>
<Types xmlns="http://schemas.openxmlformats.org/package/2006/content-types">
  <Default Extension="bin" ContentType="application/vnd.openxmlformats-officedocument.oleObject"/>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tags/tag1.xml" ContentType="application/vnd.openxmlformats-officedocument.presentationml.tags+xml"/>
  <Override PartName="/ppt/theme/theme2.xml" ContentType="application/vnd.openxmlformats-officedocument.theme+xml"/>
  <Override PartName="/ppt/tags/tag2.xml" ContentType="application/vnd.openxmlformats-officedocument.presentationml.tags+xml"/>
  <Override PartName="/ppt/notesSlides/notesSlide1.xml" ContentType="application/vnd.openxmlformats-officedocument.presentationml.notesSlide+xml"/>
  <Override PartName="/ppt/tags/tag3.xml" ContentType="application/vnd.openxmlformats-officedocument.presentationml.tags+xml"/>
  <Override PartName="/ppt/tags/tag4.xml" ContentType="application/vnd.openxmlformats-officedocument.presentationml.tags+xml"/>
  <Override PartName="/ppt/tags/tag5.xml" ContentType="application/vnd.openxmlformats-officedocument.presentationml.tags+xml"/>
  <Override PartName="/ppt/notesSlides/notesSlide2.xml" ContentType="application/vnd.openxmlformats-officedocument.presentationml.notesSlide+xml"/>
  <Override PartName="/ppt/tags/tag6.xml" ContentType="application/vnd.openxmlformats-officedocument.presentationml.tags+xml"/>
  <Override PartName="/ppt/tags/tag7.xml" ContentType="application/vnd.openxmlformats-officedocument.presentationml.tags+xml"/>
  <Override PartName="/ppt/tags/tag8.xml" ContentType="application/vnd.openxmlformats-officedocument.presentationml.tags+xml"/>
  <Override PartName="/ppt/notesSlides/notesSlide3.xml" ContentType="application/vnd.openxmlformats-officedocument.presentationml.notesSlide+xml"/>
  <Override PartName="/ppt/tags/tag9.xml" ContentType="application/vnd.openxmlformats-officedocument.presentationml.tags+xml"/>
  <Override PartName="/ppt/notesSlides/notesSlide4.xml" ContentType="application/vnd.openxmlformats-officedocument.presentationml.notesSlide+xml"/>
  <Override PartName="/ppt/tags/tag10.xml" ContentType="application/vnd.openxmlformats-officedocument.presentationml.tags+xml"/>
  <Override PartName="/ppt/notesSlides/notesSlide5.xml" ContentType="application/vnd.openxmlformats-officedocument.presentationml.notesSlide+xml"/>
  <Override PartName="/ppt/tags/tag11.xml" ContentType="application/vnd.openxmlformats-officedocument.presentationml.tags+xml"/>
  <Override PartName="/ppt/notesSlides/notesSlide6.xml" ContentType="application/vnd.openxmlformats-officedocument.presentationml.notesSlide+xml"/>
  <Override PartName="/ppt/tags/tag12.xml" ContentType="application/vnd.openxmlformats-officedocument.presentationml.tags+xml"/>
  <Override PartName="/ppt/notesSlides/notesSlide7.xml" ContentType="application/vnd.openxmlformats-officedocument.presentationml.notesSlide+xml"/>
  <Override PartName="/ppt/tags/tag13.xml" ContentType="application/vnd.openxmlformats-officedocument.presentationml.tags+xml"/>
  <Override PartName="/ppt/notesSlides/notesSlide8.xml" ContentType="application/vnd.openxmlformats-officedocument.presentationml.notesSlide+xml"/>
  <Override PartName="/ppt/tags/tag14.xml" ContentType="application/vnd.openxmlformats-officedocument.presentationml.tags+xml"/>
  <Override PartName="/ppt/notesSlides/notesSlide9.xml" ContentType="application/vnd.openxmlformats-officedocument.presentationml.notesSlide+xml"/>
  <Override PartName="/ppt/tags/tag15.xml" ContentType="application/vnd.openxmlformats-officedocument.presentationml.tags+xml"/>
  <Override PartName="/ppt/notesSlides/notesSlide10.xml" ContentType="application/vnd.openxmlformats-officedocument.presentationml.notesSlide+xml"/>
  <Override PartName="/ppt/tags/tag16.xml" ContentType="application/vnd.openxmlformats-officedocument.presentationml.tags+xml"/>
  <Override PartName="/ppt/notesSlides/notesSlide11.xml" ContentType="application/vnd.openxmlformats-officedocument.presentationml.notesSlide+xml"/>
  <Override PartName="/ppt/tags/tag17.xml" ContentType="application/vnd.openxmlformats-officedocument.presentationml.tags+xml"/>
  <Override PartName="/ppt/tags/tag18.xml" ContentType="application/vnd.openxmlformats-officedocument.presentationml.tags+xml"/>
  <Override PartName="/ppt/tags/tag19.xml" ContentType="application/vnd.openxmlformats-officedocument.presentationml.tags+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tags/tag20.xml" ContentType="application/vnd.openxmlformats-officedocument.presentationml.tags+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tags/tag21.xml" ContentType="application/vnd.openxmlformats-officedocument.presentationml.tags+xml"/>
  <Override PartName="/ppt/tags/tag22.xml" ContentType="application/vnd.openxmlformats-officedocument.presentationml.tags+xml"/>
  <Override PartName="/ppt/tags/tag23.xml" ContentType="application/vnd.openxmlformats-officedocument.presentationml.tags+xml"/>
  <Override PartName="/ppt/notesSlides/notesSlide17.xml" ContentType="application/vnd.openxmlformats-officedocument.presentationml.notesSlide+xml"/>
  <Override PartName="/ppt/tags/tag24.xml" ContentType="application/vnd.openxmlformats-officedocument.presentationml.tags+xml"/>
  <Override PartName="/ppt/notesSlides/notesSlide18.xml" ContentType="application/vnd.openxmlformats-officedocument.presentationml.notesSlide+xml"/>
  <Override PartName="/ppt/tags/tag25.xml" ContentType="application/vnd.openxmlformats-officedocument.presentationml.tags+xml"/>
  <Override PartName="/ppt/notesSlides/notesSlide19.xml" ContentType="application/vnd.openxmlformats-officedocument.presentationml.notesSlide+xml"/>
  <Override PartName="/ppt/tags/tag26.xml" ContentType="application/vnd.openxmlformats-officedocument.presentationml.tags+xml"/>
  <Override PartName="/ppt/notesSlides/notesSlide20.xml" ContentType="application/vnd.openxmlformats-officedocument.presentationml.notesSlide+xml"/>
  <Override PartName="/ppt/tags/tag27.xml" ContentType="application/vnd.openxmlformats-officedocument.presentationml.tags+xml"/>
  <Override PartName="/ppt/notesSlides/notesSlide21.xml" ContentType="application/vnd.openxmlformats-officedocument.presentationml.notesSlide+xml"/>
  <Override PartName="/ppt/tags/tag28.xml" ContentType="application/vnd.openxmlformats-officedocument.presentationml.tags+xml"/>
  <Override PartName="/ppt/notesSlides/notesSlide22.xml" ContentType="application/vnd.openxmlformats-officedocument.presentationml.notesSlide+xml"/>
  <Override PartName="/ppt/tags/tag29.xml" ContentType="application/vnd.openxmlformats-officedocument.presentationml.tags+xml"/>
  <Override PartName="/ppt/tags/tag30.xml" ContentType="application/vnd.openxmlformats-officedocument.presentationml.tags+xml"/>
  <Override PartName="/ppt/tags/tag31.xml" ContentType="application/vnd.openxmlformats-officedocument.presentationml.tags+xml"/>
  <Override PartName="/ppt/notesSlides/notesSlide23.xml" ContentType="application/vnd.openxmlformats-officedocument.presentationml.notesSlide+xml"/>
  <Override PartName="/ppt/tags/tag32.xml" ContentType="application/vnd.openxmlformats-officedocument.presentationml.tags+xml"/>
  <Override PartName="/ppt/notesSlides/notesSlide24.xml" ContentType="application/vnd.openxmlformats-officedocument.presentationml.notesSlide+xml"/>
  <Override PartName="/ppt/tags/tag33.xml" ContentType="application/vnd.openxmlformats-officedocument.presentationml.tags+xml"/>
  <Override PartName="/ppt/tags/tag34.xml" ContentType="application/vnd.openxmlformats-officedocument.presentationml.tags+xml"/>
  <Override PartName="/ppt/notesSlides/notesSlide25.xml" ContentType="application/vnd.openxmlformats-officedocument.presentationml.notesSlide+xml"/>
  <Override PartName="/ppt/tags/tag35.xml" ContentType="application/vnd.openxmlformats-officedocument.presentationml.tags+xml"/>
  <Override PartName="/ppt/tags/tag36.xml" ContentType="application/vnd.openxmlformats-officedocument.presentationml.tags+xml"/>
  <Override PartName="/ppt/tags/tag37.xml" ContentType="application/vnd.openxmlformats-officedocument.presentationml.tags+xml"/>
  <Override PartName="/ppt/notesSlides/notesSlide26.xml" ContentType="application/vnd.openxmlformats-officedocument.presentationml.notesSlide+xml"/>
  <Override PartName="/ppt/tags/tag38.xml" ContentType="application/vnd.openxmlformats-officedocument.presentationml.tags+xml"/>
  <Override PartName="/ppt/tags/tag39.xml" ContentType="application/vnd.openxmlformats-officedocument.presentationml.tags+xml"/>
  <Override PartName="/ppt/tags/tag40.xml" ContentType="application/vnd.openxmlformats-officedocument.presentationml.tags+xml"/>
  <Override PartName="/ppt/authors.xml" ContentType="application/vnd.ms-powerpoint.author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 Id="rId4" Type="http://schemas.openxmlformats.org/officeDocument/2006/relationships/custom-properties" Target="docProps/custom.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4"/>
  </p:sldMasterIdLst>
  <p:notesMasterIdLst>
    <p:notesMasterId r:id="rId41"/>
  </p:notesMasterIdLst>
  <p:sldIdLst>
    <p:sldId id="2145705059" r:id="rId5"/>
    <p:sldId id="2145705333" r:id="rId6"/>
    <p:sldId id="2147483285" r:id="rId7"/>
    <p:sldId id="267" r:id="rId8"/>
    <p:sldId id="2145705308" r:id="rId9"/>
    <p:sldId id="2147483314" r:id="rId10"/>
    <p:sldId id="2147483318" r:id="rId11"/>
    <p:sldId id="2147483317" r:id="rId12"/>
    <p:sldId id="2147483315" r:id="rId13"/>
    <p:sldId id="2147483289" r:id="rId14"/>
    <p:sldId id="2147483290" r:id="rId15"/>
    <p:sldId id="2147483291" r:id="rId16"/>
    <p:sldId id="2147483292" r:id="rId17"/>
    <p:sldId id="2147483279" r:id="rId18"/>
    <p:sldId id="2147483331" r:id="rId19"/>
    <p:sldId id="2145705340" r:id="rId20"/>
    <p:sldId id="2147483330" r:id="rId21"/>
    <p:sldId id="2145705269" r:id="rId22"/>
    <p:sldId id="2147483333" r:id="rId23"/>
    <p:sldId id="2147483280" r:id="rId24"/>
    <p:sldId id="2147483310" r:id="rId25"/>
    <p:sldId id="2147483269" r:id="rId26"/>
    <p:sldId id="2147483265" r:id="rId27"/>
    <p:sldId id="2147483306" r:id="rId28"/>
    <p:sldId id="2147483294" r:id="rId29"/>
    <p:sldId id="2145705278" r:id="rId30"/>
    <p:sldId id="2147483278" r:id="rId31"/>
    <p:sldId id="2147483303" r:id="rId32"/>
    <p:sldId id="2147483295" r:id="rId33"/>
    <p:sldId id="2145705281" r:id="rId34"/>
    <p:sldId id="2145705319" r:id="rId35"/>
    <p:sldId id="2147483296" r:id="rId36"/>
    <p:sldId id="2147483297" r:id="rId37"/>
    <p:sldId id="2147483298" r:id="rId38"/>
    <p:sldId id="2147483299" r:id="rId39"/>
    <p:sldId id="2147483267" r:id="rId40"/>
  </p:sldIdLst>
  <p:sldSz cx="12192000" cy="6858000"/>
  <p:notesSz cx="6735763" cy="9866313"/>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15:guide id="1" orient="horz" pos="3107" userDrawn="1">
          <p15:clr>
            <a:srgbClr val="A4A3A4"/>
          </p15:clr>
        </p15:guide>
        <p15:guide id="2" pos="2121" userDrawn="1">
          <p15:clr>
            <a:srgbClr val="A4A3A4"/>
          </p15:clr>
        </p15:guide>
      </p15:notesGuideLst>
    </p:ext>
  </p:extLst>
</p:presentation>
</file>

<file path=ppt/authors.xml><?xml version="1.0" encoding="utf-8"?>
<p188:authorLst xmlns:a="http://schemas.openxmlformats.org/drawingml/2006/main" xmlns:r="http://schemas.openxmlformats.org/officeDocument/2006/relationships" xmlns:p188="http://schemas.microsoft.com/office/powerpoint/2018/8/main">
  <p188:author id="{8F1FAF97-F24C-87B7-52B9-BB21C2F66C35}" name="NRI飯村舜" initials="MSOffice" userId="NRI飯村舜" providerId="None"/>
  <p188:author id="{00C71EFD-C04B-45A7-B02F-8689AB6AA00C}" name="宍戸　誠(857103)社会システムコンサルティング部" initials="誠宍" userId="S::m2-shishido@cu.nri.co.jp::b847b190-ed87-4733-886c-4b7211a81ff1" providerId="AD"/>
</p188: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8FCD6"/>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a:tblStyle styleId="{5C22544A-7EE6-4342-B048-85BDC9FD1C3A}" styleName="中間スタイル 2 - アクセント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3333" autoAdjust="0"/>
  </p:normalViewPr>
  <p:slideViewPr>
    <p:cSldViewPr snapToGrid="0">
      <p:cViewPr varScale="1">
        <p:scale>
          <a:sx n="99" d="100"/>
          <a:sy n="99" d="100"/>
        </p:scale>
        <p:origin x="912" y="84"/>
      </p:cViewPr>
      <p:guideLst/>
    </p:cSldViewPr>
  </p:slideViewPr>
  <p:notesTextViewPr>
    <p:cViewPr>
      <p:scale>
        <a:sx n="1" d="1"/>
        <a:sy n="1" d="1"/>
      </p:scale>
      <p:origin x="0" y="0"/>
    </p:cViewPr>
  </p:notesTextViewPr>
  <p:notesViewPr>
    <p:cSldViewPr snapToGrid="0">
      <p:cViewPr varScale="1">
        <p:scale>
          <a:sx n="66" d="100"/>
          <a:sy n="66" d="100"/>
        </p:scale>
        <p:origin x="0" y="0"/>
      </p:cViewPr>
      <p:guideLst>
        <p:guide orient="horz" pos="3107"/>
        <p:guide pos="2121"/>
      </p:guideLst>
    </p:cSldViewPr>
  </p:notes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presProps" Target="presProps.xml"/><Relationship Id="rId7" Type="http://schemas.openxmlformats.org/officeDocument/2006/relationships/slide" Target="slides/slide3.xml"/><Relationship Id="rId2" Type="http://schemas.openxmlformats.org/officeDocument/2006/relationships/customXml" Target="../customXml/item2.xml"/><Relationship Id="rId16" Type="http://schemas.openxmlformats.org/officeDocument/2006/relationships/slide" Target="slides/slide12.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tableStyles" Target="tableStyle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theme" Target="theme/theme1.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viewProps" Target="viewProps.xml"/><Relationship Id="rId8" Type="http://schemas.openxmlformats.org/officeDocument/2006/relationships/slide" Target="slides/slide4.xml"/><Relationship Id="rId3" Type="http://schemas.openxmlformats.org/officeDocument/2006/relationships/customXml" Target="../customXml/item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microsoft.com/office/2018/10/relationships/authors" Target="authors.xml"/><Relationship Id="rId20" Type="http://schemas.openxmlformats.org/officeDocument/2006/relationships/slide" Target="slides/slide16.xml"/><Relationship Id="rId41" Type="http://schemas.openxmlformats.org/officeDocument/2006/relationships/notesMaster" Target="notesMasters/notesMaster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ヘッダー プレースホルダー 1"/>
          <p:cNvSpPr>
            <a:spLocks noGrp="1"/>
          </p:cNvSpPr>
          <p:nvPr>
            <p:ph type="hdr" sz="quarter"/>
          </p:nvPr>
        </p:nvSpPr>
        <p:spPr>
          <a:xfrm>
            <a:off x="0" y="0"/>
            <a:ext cx="2918831" cy="495029"/>
          </a:xfrm>
          <a:prstGeom prst="rect">
            <a:avLst/>
          </a:prstGeom>
        </p:spPr>
        <p:txBody>
          <a:bodyPr vert="horz" lIns="91440" tIns="45720" rIns="91440" bIns="45720" rtlCol="0"/>
          <a:lstStyle>
            <a:lvl1pPr algn="l">
              <a:defRPr sz="1200"/>
            </a:lvl1pPr>
          </a:lstStyle>
          <a:p>
            <a:endParaRPr kumimoji="1" lang="ja-JP" altLang="en-US"/>
          </a:p>
        </p:txBody>
      </p:sp>
      <p:sp>
        <p:nvSpPr>
          <p:cNvPr id="3" name="日付プレースホルダー 2"/>
          <p:cNvSpPr>
            <a:spLocks noGrp="1"/>
          </p:cNvSpPr>
          <p:nvPr>
            <p:ph type="dt" idx="1"/>
          </p:nvPr>
        </p:nvSpPr>
        <p:spPr>
          <a:xfrm>
            <a:off x="3815373" y="0"/>
            <a:ext cx="2918831" cy="495029"/>
          </a:xfrm>
          <a:prstGeom prst="rect">
            <a:avLst/>
          </a:prstGeom>
        </p:spPr>
        <p:txBody>
          <a:bodyPr vert="horz" lIns="91440" tIns="45720" rIns="91440" bIns="45720" rtlCol="0"/>
          <a:lstStyle>
            <a:lvl1pPr algn="r">
              <a:defRPr sz="1200"/>
            </a:lvl1pPr>
          </a:lstStyle>
          <a:p>
            <a:fld id="{45BCC9B2-4423-4C81-9AEC-0DBDD8F38B9C}" type="datetimeFigureOut">
              <a:rPr kumimoji="1" lang="ja-JP" altLang="en-US" smtClean="0"/>
              <a:t>2025/6/11</a:t>
            </a:fld>
            <a:endParaRPr kumimoji="1" lang="ja-JP" altLang="en-US"/>
          </a:p>
        </p:txBody>
      </p:sp>
      <p:sp>
        <p:nvSpPr>
          <p:cNvPr id="4" name="スライド イメージ プレースホルダー 3"/>
          <p:cNvSpPr>
            <a:spLocks noGrp="1" noRot="1" noChangeAspect="1"/>
          </p:cNvSpPr>
          <p:nvPr>
            <p:ph type="sldImg" idx="2"/>
          </p:nvPr>
        </p:nvSpPr>
        <p:spPr>
          <a:xfrm>
            <a:off x="409575" y="1233488"/>
            <a:ext cx="5916613" cy="3328987"/>
          </a:xfrm>
          <a:prstGeom prst="rect">
            <a:avLst/>
          </a:prstGeom>
          <a:noFill/>
          <a:ln w="12700">
            <a:solidFill>
              <a:prstClr val="black"/>
            </a:solidFill>
          </a:ln>
        </p:spPr>
        <p:txBody>
          <a:bodyPr vert="horz" lIns="91440" tIns="45720" rIns="91440" bIns="45720" rtlCol="0" anchor="ctr"/>
          <a:lstStyle/>
          <a:p>
            <a:endParaRPr lang="ja-JP" altLang="en-US"/>
          </a:p>
        </p:txBody>
      </p:sp>
      <p:sp>
        <p:nvSpPr>
          <p:cNvPr id="5" name="ノート プレースホルダー 4"/>
          <p:cNvSpPr>
            <a:spLocks noGrp="1"/>
          </p:cNvSpPr>
          <p:nvPr>
            <p:ph type="body" sz="quarter" idx="3"/>
          </p:nvPr>
        </p:nvSpPr>
        <p:spPr>
          <a:xfrm>
            <a:off x="673577" y="4748163"/>
            <a:ext cx="5388610" cy="3884861"/>
          </a:xfrm>
          <a:prstGeom prst="rect">
            <a:avLst/>
          </a:prstGeom>
        </p:spPr>
        <p:txBody>
          <a:bodyPr vert="horz" lIns="91440" tIns="45720" rIns="91440" bIns="45720" rtlCol="0"/>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6" name="フッター プレースホルダー 5"/>
          <p:cNvSpPr>
            <a:spLocks noGrp="1"/>
          </p:cNvSpPr>
          <p:nvPr>
            <p:ph type="ftr" sz="quarter" idx="4"/>
          </p:nvPr>
        </p:nvSpPr>
        <p:spPr>
          <a:xfrm>
            <a:off x="0" y="9371286"/>
            <a:ext cx="2918831" cy="495028"/>
          </a:xfrm>
          <a:prstGeom prst="rect">
            <a:avLst/>
          </a:prstGeom>
        </p:spPr>
        <p:txBody>
          <a:bodyPr vert="horz" lIns="91440" tIns="45720" rIns="91440" bIns="45720" rtlCol="0" anchor="b"/>
          <a:lstStyle>
            <a:lvl1pPr algn="l">
              <a:defRPr sz="1200"/>
            </a:lvl1pPr>
          </a:lstStyle>
          <a:p>
            <a:endParaRPr kumimoji="1" lang="ja-JP" altLang="en-US"/>
          </a:p>
        </p:txBody>
      </p:sp>
      <p:sp>
        <p:nvSpPr>
          <p:cNvPr id="7" name="スライド番号プレースホルダー 6"/>
          <p:cNvSpPr>
            <a:spLocks noGrp="1"/>
          </p:cNvSpPr>
          <p:nvPr>
            <p:ph type="sldNum" sz="quarter" idx="5"/>
          </p:nvPr>
        </p:nvSpPr>
        <p:spPr>
          <a:xfrm>
            <a:off x="3815373" y="9371286"/>
            <a:ext cx="2918831" cy="495028"/>
          </a:xfrm>
          <a:prstGeom prst="rect">
            <a:avLst/>
          </a:prstGeom>
        </p:spPr>
        <p:txBody>
          <a:bodyPr vert="horz" lIns="91440" tIns="45720" rIns="91440" bIns="45720" rtlCol="0" anchor="b"/>
          <a:lstStyle>
            <a:lvl1pPr algn="r">
              <a:defRPr sz="1200"/>
            </a:lvl1pPr>
          </a:lstStyle>
          <a:p>
            <a:fld id="{ACF5F59B-DAE5-4FA1-8DC5-30E8FD087FF0}" type="slidenum">
              <a:rPr kumimoji="1" lang="ja-JP" altLang="en-US" smtClean="0"/>
              <a:t>‹#›</a:t>
            </a:fld>
            <a:endParaRPr kumimoji="1" lang="ja-JP" altLang="en-US"/>
          </a:p>
        </p:txBody>
      </p:sp>
    </p:spTree>
    <p:extLst>
      <p:ext uri="{BB962C8B-B14F-4D97-AF65-F5344CB8AC3E}">
        <p14:creationId xmlns:p14="http://schemas.microsoft.com/office/powerpoint/2010/main" val="810025423"/>
      </p:ext>
    </p:extLst>
  </p:cSld>
  <p:clrMap bg1="lt1" tx1="dk1" bg2="lt2" tx2="dk2" accent1="accent1" accent2="accent2" accent3="accent3" accent4="accent4" accent5="accent5" accent6="accent6" hlink="hlink" folHlink="folHlink"/>
  <p:notesStyle>
    <a:lvl1pPr marL="0" algn="l" defTabSz="914400" rtl="0" eaLnBrk="1" latinLnBrk="0" hangingPunct="1">
      <a:defRPr kumimoji="1" sz="1200" kern="1200">
        <a:solidFill>
          <a:schemeClr val="tx1"/>
        </a:solidFill>
        <a:latin typeface="+mn-lt"/>
        <a:ea typeface="+mn-ea"/>
        <a:cs typeface="+mn-cs"/>
      </a:defRPr>
    </a:lvl1pPr>
    <a:lvl2pPr marL="457200" algn="l" defTabSz="914400" rtl="0" eaLnBrk="1" latinLnBrk="0" hangingPunct="1">
      <a:defRPr kumimoji="1" sz="1200" kern="1200">
        <a:solidFill>
          <a:schemeClr val="tx1"/>
        </a:solidFill>
        <a:latin typeface="+mn-lt"/>
        <a:ea typeface="+mn-ea"/>
        <a:cs typeface="+mn-cs"/>
      </a:defRPr>
    </a:lvl2pPr>
    <a:lvl3pPr marL="914400" algn="l" defTabSz="914400" rtl="0" eaLnBrk="1" latinLnBrk="0" hangingPunct="1">
      <a:defRPr kumimoji="1" sz="1200" kern="1200">
        <a:solidFill>
          <a:schemeClr val="tx1"/>
        </a:solidFill>
        <a:latin typeface="+mn-lt"/>
        <a:ea typeface="+mn-ea"/>
        <a:cs typeface="+mn-cs"/>
      </a:defRPr>
    </a:lvl3pPr>
    <a:lvl4pPr marL="1371600" algn="l" defTabSz="914400" rtl="0" eaLnBrk="1" latinLnBrk="0" hangingPunct="1">
      <a:defRPr kumimoji="1" sz="1200" kern="1200">
        <a:solidFill>
          <a:schemeClr val="tx1"/>
        </a:solidFill>
        <a:latin typeface="+mn-lt"/>
        <a:ea typeface="+mn-ea"/>
        <a:cs typeface="+mn-cs"/>
      </a:defRPr>
    </a:lvl4pPr>
    <a:lvl5pPr marL="1828800" algn="l" defTabSz="914400" rtl="0" eaLnBrk="1" latinLnBrk="0" hangingPunct="1">
      <a:defRPr kumimoji="1" sz="1200" kern="1200">
        <a:solidFill>
          <a:schemeClr val="tx1"/>
        </a:solidFill>
        <a:latin typeface="+mn-lt"/>
        <a:ea typeface="+mn-ea"/>
        <a:cs typeface="+mn-cs"/>
      </a:defRPr>
    </a:lvl5pPr>
    <a:lvl6pPr marL="2286000" algn="l" defTabSz="914400" rtl="0" eaLnBrk="1" latinLnBrk="0" hangingPunct="1">
      <a:defRPr kumimoji="1" sz="1200" kern="1200">
        <a:solidFill>
          <a:schemeClr val="tx1"/>
        </a:solidFill>
        <a:latin typeface="+mn-lt"/>
        <a:ea typeface="+mn-ea"/>
        <a:cs typeface="+mn-cs"/>
      </a:defRPr>
    </a:lvl6pPr>
    <a:lvl7pPr marL="2743200" algn="l" defTabSz="914400" rtl="0" eaLnBrk="1" latinLnBrk="0" hangingPunct="1">
      <a:defRPr kumimoji="1" sz="1200" kern="1200">
        <a:solidFill>
          <a:schemeClr val="tx1"/>
        </a:solidFill>
        <a:latin typeface="+mn-lt"/>
        <a:ea typeface="+mn-ea"/>
        <a:cs typeface="+mn-cs"/>
      </a:defRPr>
    </a:lvl7pPr>
    <a:lvl8pPr marL="3200400" algn="l" defTabSz="914400" rtl="0" eaLnBrk="1" latinLnBrk="0" hangingPunct="1">
      <a:defRPr kumimoji="1" sz="1200" kern="1200">
        <a:solidFill>
          <a:schemeClr val="tx1"/>
        </a:solidFill>
        <a:latin typeface="+mn-lt"/>
        <a:ea typeface="+mn-ea"/>
        <a:cs typeface="+mn-cs"/>
      </a:defRPr>
    </a:lvl8pPr>
    <a:lvl9pPr marL="3657600" algn="l" defTabSz="914400" rtl="0" eaLnBrk="1" latinLnBrk="0" hangingPunct="1">
      <a:defRPr kumimoji="1"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22.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2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4.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_rels/notesSlide22.xml.rels><?xml version="1.0" encoding="UTF-8" standalone="yes"?>
<Relationships xmlns="http://schemas.openxmlformats.org/package/2006/relationships"><Relationship Id="rId2" Type="http://schemas.openxmlformats.org/officeDocument/2006/relationships/slide" Target="../slides/slide26.xml"/><Relationship Id="rId1" Type="http://schemas.openxmlformats.org/officeDocument/2006/relationships/notesMaster" Target="../notesMasters/notesMaster1.xml"/></Relationships>
</file>

<file path=ppt/notesSlides/_rels/notesSlide23.xml.rels><?xml version="1.0" encoding="UTF-8" standalone="yes"?>
<Relationships xmlns="http://schemas.openxmlformats.org/package/2006/relationships"><Relationship Id="rId2" Type="http://schemas.openxmlformats.org/officeDocument/2006/relationships/slide" Target="../slides/slide28.xml"/><Relationship Id="rId1" Type="http://schemas.openxmlformats.org/officeDocument/2006/relationships/notesMaster" Target="../notesMasters/notesMaster1.xml"/></Relationships>
</file>

<file path=ppt/notesSlides/_rels/notesSlide24.xml.rels><?xml version="1.0" encoding="UTF-8" standalone="yes"?>
<Relationships xmlns="http://schemas.openxmlformats.org/package/2006/relationships"><Relationship Id="rId2" Type="http://schemas.openxmlformats.org/officeDocument/2006/relationships/slide" Target="../slides/slide29.xml"/><Relationship Id="rId1" Type="http://schemas.openxmlformats.org/officeDocument/2006/relationships/notesMaster" Target="../notesMasters/notesMaster1.xml"/></Relationships>
</file>

<file path=ppt/notesSlides/_rels/notesSlide25.xml.rels><?xml version="1.0" encoding="UTF-8" standalone="yes"?>
<Relationships xmlns="http://schemas.openxmlformats.org/package/2006/relationships"><Relationship Id="rId2" Type="http://schemas.openxmlformats.org/officeDocument/2006/relationships/slide" Target="../slides/slide31.xml"/><Relationship Id="rId1" Type="http://schemas.openxmlformats.org/officeDocument/2006/relationships/notesMaster" Target="../notesMasters/notesMaster1.xml"/></Relationships>
</file>

<file path=ppt/notesSlides/_rels/notesSlide26.xml.rels><?xml version="1.0" encoding="UTF-8" standalone="yes"?>
<Relationships xmlns="http://schemas.openxmlformats.org/package/2006/relationships"><Relationship Id="rId2" Type="http://schemas.openxmlformats.org/officeDocument/2006/relationships/slide" Target="../slides/slide33.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endParaRPr kumimoji="1" 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a:t>
            </a:fld>
            <a:endParaRPr kumimoji="1" lang="ja-JP" altLang="en-US"/>
          </a:p>
        </p:txBody>
      </p:sp>
    </p:spTree>
    <p:extLst>
      <p:ext uri="{BB962C8B-B14F-4D97-AF65-F5344CB8AC3E}">
        <p14:creationId xmlns:p14="http://schemas.microsoft.com/office/powerpoint/2010/main" val="3868117572"/>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39EFF162-5E0D-AF9D-1A46-EB61903348E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4CFA6A6-D421-56B2-FF38-CB17EFEAF64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2B36AF23-7B38-1F40-8FCE-D844477CD3DC}"/>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27E4A3-C242-E429-6B08-0CC1510F4A3A}"/>
              </a:ext>
            </a:extLst>
          </p:cNvPr>
          <p:cNvSpPr>
            <a:spLocks noGrp="1"/>
          </p:cNvSpPr>
          <p:nvPr>
            <p:ph type="sldNum" sz="quarter" idx="5"/>
          </p:nvPr>
        </p:nvSpPr>
        <p:spPr/>
        <p:txBody>
          <a:bodyPr/>
          <a:lstStyle/>
          <a:p>
            <a:r>
              <a:rPr lang="en-US"/>
              <a:t>Notes view: </a:t>
            </a:r>
            <a:fld id="{128CEAFE-FA94-43E5-B0FF-D47E1CCDD1B4}" type="slidenum">
              <a:rPr lang="en-US" smtClean="0"/>
              <a:pPr/>
              <a:t>12</a:t>
            </a:fld>
            <a:endParaRPr lang="en-US"/>
          </a:p>
        </p:txBody>
      </p:sp>
    </p:spTree>
    <p:extLst>
      <p:ext uri="{BB962C8B-B14F-4D97-AF65-F5344CB8AC3E}">
        <p14:creationId xmlns:p14="http://schemas.microsoft.com/office/powerpoint/2010/main" val="159551476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E1BCDC2-9E44-5CF7-3234-081EC6DFA14B}"/>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6609365-68AC-A16A-30B8-4F5E9C390E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E260B9F-DDD2-5B43-187F-DD8BBE7A82B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9DC223AD-478C-705F-CE6A-8A410A0319B0}"/>
              </a:ext>
            </a:extLst>
          </p:cNvPr>
          <p:cNvSpPr>
            <a:spLocks noGrp="1"/>
          </p:cNvSpPr>
          <p:nvPr>
            <p:ph type="sldNum" sz="quarter" idx="5"/>
          </p:nvPr>
        </p:nvSpPr>
        <p:spPr/>
        <p:txBody>
          <a:bodyPr/>
          <a:lstStyle/>
          <a:p>
            <a:r>
              <a:rPr lang="en-US"/>
              <a:t>Notes view: </a:t>
            </a:r>
            <a:fld id="{128CEAFE-FA94-43E5-B0FF-D47E1CCDD1B4}" type="slidenum">
              <a:rPr lang="en-US" smtClean="0"/>
              <a:pPr/>
              <a:t>13</a:t>
            </a:fld>
            <a:endParaRPr lang="en-US"/>
          </a:p>
        </p:txBody>
      </p:sp>
    </p:spTree>
    <p:extLst>
      <p:ext uri="{BB962C8B-B14F-4D97-AF65-F5344CB8AC3E}">
        <p14:creationId xmlns:p14="http://schemas.microsoft.com/office/powerpoint/2010/main" val="2656943882"/>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15</a:t>
            </a:fld>
            <a:endParaRPr kumimoji="1" lang="ja-JP" altLang="en-US"/>
          </a:p>
        </p:txBody>
      </p:sp>
    </p:spTree>
    <p:extLst>
      <p:ext uri="{BB962C8B-B14F-4D97-AF65-F5344CB8AC3E}">
        <p14:creationId xmlns:p14="http://schemas.microsoft.com/office/powerpoint/2010/main" val="247936451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16</a:t>
            </a:fld>
            <a:endParaRPr lang="en-US"/>
          </a:p>
        </p:txBody>
      </p:sp>
    </p:spTree>
    <p:extLst>
      <p:ext uri="{BB962C8B-B14F-4D97-AF65-F5344CB8AC3E}">
        <p14:creationId xmlns:p14="http://schemas.microsoft.com/office/powerpoint/2010/main" val="119406709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B5A9AEC-95AE-E6FC-E9E4-EF82D36A885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9398AE72-D182-E79A-0C18-5BAEA347166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8BA73C78-A8E6-C8BF-7ECF-33751501A362}"/>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8AB65450-4164-B29E-DE65-858E760A6011}"/>
              </a:ext>
            </a:extLst>
          </p:cNvPr>
          <p:cNvSpPr>
            <a:spLocks noGrp="1"/>
          </p:cNvSpPr>
          <p:nvPr>
            <p:ph type="sldNum" sz="quarter" idx="5"/>
          </p:nvPr>
        </p:nvSpPr>
        <p:spPr/>
        <p:txBody>
          <a:bodyPr/>
          <a:lstStyle/>
          <a:p>
            <a:r>
              <a:rPr lang="en-US"/>
              <a:t>Notes view: </a:t>
            </a:r>
            <a:fld id="{128CEAFE-FA94-43E5-B0FF-D47E1CCDD1B4}" type="slidenum">
              <a:rPr lang="en-US" smtClean="0"/>
              <a:pPr/>
              <a:t>17</a:t>
            </a:fld>
            <a:endParaRPr lang="en-US"/>
          </a:p>
        </p:txBody>
      </p:sp>
    </p:spTree>
    <p:extLst>
      <p:ext uri="{BB962C8B-B14F-4D97-AF65-F5344CB8AC3E}">
        <p14:creationId xmlns:p14="http://schemas.microsoft.com/office/powerpoint/2010/main" val="3392276747"/>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18</a:t>
            </a:fld>
            <a:endParaRPr lang="en-US"/>
          </a:p>
        </p:txBody>
      </p:sp>
    </p:spTree>
    <p:extLst>
      <p:ext uri="{BB962C8B-B14F-4D97-AF65-F5344CB8AC3E}">
        <p14:creationId xmlns:p14="http://schemas.microsoft.com/office/powerpoint/2010/main" val="3223110751"/>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2E306A9-E3F5-B79B-7AD4-BCECE0C800D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F55ACDC4-D16B-8A0D-F890-5E4B9514C865}"/>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1FB911F-15C5-0E47-02CA-1028D388C1C3}"/>
              </a:ext>
            </a:extLst>
          </p:cNvPr>
          <p:cNvSpPr>
            <a:spLocks noGrp="1"/>
          </p:cNvSpPr>
          <p:nvPr>
            <p:ph type="body" idx="1"/>
          </p:nvPr>
        </p:nvSpPr>
        <p:spPr/>
        <p:txBody>
          <a:bodyPr/>
          <a:lstStyle/>
          <a:p>
            <a:endParaRPr kumimoji="1" lang="ja-JP" altLang="en-US" dirty="0"/>
          </a:p>
        </p:txBody>
      </p:sp>
      <p:sp>
        <p:nvSpPr>
          <p:cNvPr id="4" name="スライド番号プレースホルダー 3">
            <a:extLst>
              <a:ext uri="{FF2B5EF4-FFF2-40B4-BE49-F238E27FC236}">
                <a16:creationId xmlns:a16="http://schemas.microsoft.com/office/drawing/2014/main" id="{0267DD4D-3724-B66C-F8F9-9EE719E026CE}"/>
              </a:ext>
            </a:extLst>
          </p:cNvPr>
          <p:cNvSpPr>
            <a:spLocks noGrp="1"/>
          </p:cNvSpPr>
          <p:nvPr>
            <p:ph type="sldNum" sz="quarter" idx="5"/>
          </p:nvPr>
        </p:nvSpPr>
        <p:spPr/>
        <p:txBody>
          <a:bodyPr/>
          <a:lstStyle/>
          <a:p>
            <a:fld id="{ACF5F59B-DAE5-4FA1-8DC5-30E8FD087FF0}" type="slidenum">
              <a:rPr kumimoji="1" lang="ja-JP" altLang="en-US" smtClean="0"/>
              <a:t>19</a:t>
            </a:fld>
            <a:endParaRPr kumimoji="1" lang="ja-JP" altLang="en-US"/>
          </a:p>
        </p:txBody>
      </p:sp>
    </p:spTree>
    <p:extLst>
      <p:ext uri="{BB962C8B-B14F-4D97-AF65-F5344CB8AC3E}">
        <p14:creationId xmlns:p14="http://schemas.microsoft.com/office/powerpoint/2010/main" val="4093211331"/>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3665661-8599-844E-92E8-024FAB935FC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0FF61BB-6107-4CE9-D76B-986B7BE0BD82}"/>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064671FD-8669-8D88-D2A7-7D1CCDD8FA9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DAF00EDE-0522-FB45-B62C-F800251B5840}"/>
              </a:ext>
            </a:extLst>
          </p:cNvPr>
          <p:cNvSpPr>
            <a:spLocks noGrp="1"/>
          </p:cNvSpPr>
          <p:nvPr>
            <p:ph type="sldNum" sz="quarter" idx="5"/>
          </p:nvPr>
        </p:nvSpPr>
        <p:spPr/>
        <p:txBody>
          <a:bodyPr/>
          <a:lstStyle/>
          <a:p>
            <a:r>
              <a:rPr lang="en-US"/>
              <a:t>Notes view: </a:t>
            </a:r>
            <a:fld id="{128CEAFE-FA94-43E5-B0FF-D47E1CCDD1B4}" type="slidenum">
              <a:rPr lang="en-US" smtClean="0"/>
              <a:pPr/>
              <a:t>21</a:t>
            </a:fld>
            <a:endParaRPr lang="en-US"/>
          </a:p>
        </p:txBody>
      </p:sp>
    </p:spTree>
    <p:extLst>
      <p:ext uri="{BB962C8B-B14F-4D97-AF65-F5344CB8AC3E}">
        <p14:creationId xmlns:p14="http://schemas.microsoft.com/office/powerpoint/2010/main" val="1672285985"/>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22</a:t>
            </a:fld>
            <a:endParaRPr kumimoji="1" lang="ja-JP" altLang="en-US"/>
          </a:p>
        </p:txBody>
      </p:sp>
    </p:spTree>
    <p:extLst>
      <p:ext uri="{BB962C8B-B14F-4D97-AF65-F5344CB8AC3E}">
        <p14:creationId xmlns:p14="http://schemas.microsoft.com/office/powerpoint/2010/main" val="26276830"/>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C5094667-FE80-4438-1A1D-7351B4FA9D81}"/>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0F3F6CF5-4DE9-05A9-BE74-CDCE47169FD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B325556-DAAB-6ADA-D10C-530FCD3C4A40}"/>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A20BE7BB-6C79-F2FC-647A-C947BED6369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23</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912116429"/>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7288B5EC-4DA2-D29E-89E6-AFF0E76D30D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1F535D58-C94E-F7D7-CCB9-2B7077679A4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120DEE76-1550-9D51-B9E8-A8F18D5FE852}"/>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C2BE37-3E43-D675-E418-2A86AF9E3040}"/>
              </a:ext>
            </a:extLst>
          </p:cNvPr>
          <p:cNvSpPr>
            <a:spLocks noGrp="1"/>
          </p:cNvSpPr>
          <p:nvPr>
            <p:ph type="sldNum" sz="quarter" idx="5"/>
          </p:nvPr>
        </p:nvSpPr>
        <p:spPr/>
        <p:txBody>
          <a:bodyPr/>
          <a:lstStyle/>
          <a:p>
            <a:r>
              <a:rPr lang="en-US"/>
              <a:t>Notes view: </a:t>
            </a:r>
            <a:fld id="{128CEAFE-FA94-43E5-B0FF-D47E1CCDD1B4}" type="slidenum">
              <a:rPr lang="en-US" smtClean="0"/>
              <a:pPr/>
              <a:t>3</a:t>
            </a:fld>
            <a:endParaRPr lang="en-US"/>
          </a:p>
        </p:txBody>
      </p:sp>
    </p:spTree>
    <p:extLst>
      <p:ext uri="{BB962C8B-B14F-4D97-AF65-F5344CB8AC3E}">
        <p14:creationId xmlns:p14="http://schemas.microsoft.com/office/powerpoint/2010/main" val="2153481189"/>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6428CB3-FBB0-4B1B-85BF-EC3BC41253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976DFF9-1D35-4057-919D-5BB5170DD13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4BF27894-7910-9245-2ABE-116DED972D0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F58B6D05-9608-EFC6-FFB6-DE05A616AFE6}"/>
              </a:ext>
            </a:extLst>
          </p:cNvPr>
          <p:cNvSpPr>
            <a:spLocks noGrp="1"/>
          </p:cNvSpPr>
          <p:nvPr>
            <p:ph type="sldNum" sz="quarter" idx="5"/>
          </p:nvPr>
        </p:nvSpPr>
        <p:spPr/>
        <p:txBody>
          <a:bodyPr/>
          <a:lstStyle/>
          <a:p>
            <a:pPr marL="0" marR="0" lvl="0" indent="0" algn="r" defTabSz="914400" rtl="0" eaLnBrk="1" fontAlgn="auto" latinLnBrk="0" hangingPunct="1">
              <a:lnSpc>
                <a:spcPct val="100000"/>
              </a:lnSpc>
              <a:spcBef>
                <a:spcPts val="0"/>
              </a:spcBef>
              <a:spcAft>
                <a:spcPts val="0"/>
              </a:spcAft>
              <a:buClrTx/>
              <a:buSzTx/>
              <a:buFontTx/>
              <a:buNone/>
              <a:tabLst/>
              <a:defRPr/>
            </a:pPr>
            <a:r>
              <a:rPr kumimoji="0" lang="en-US" sz="1400" b="0" i="0" u="none" strike="noStrike" kern="1200" cap="none" spc="0" normalizeH="0" baseline="0" noProof="0">
                <a:ln>
                  <a:noFill/>
                </a:ln>
                <a:solidFill>
                  <a:srgbClr val="6E6F73"/>
                </a:solidFill>
                <a:effectLst/>
                <a:uLnTx/>
                <a:uFillTx/>
                <a:latin typeface="Trebuchet MS"/>
                <a:ea typeface="+mn-ea"/>
                <a:cs typeface="+mn-cs"/>
              </a:rPr>
              <a:t>Notes view: </a:t>
            </a:r>
            <a:fld id="{128CEAFE-FA94-43E5-B0FF-D47E1CCDD1B4}" type="slidenum">
              <a:rPr kumimoji="0" lang="en-US" sz="1400" b="0" i="0" u="none" strike="noStrike" kern="1200" cap="none" spc="0" normalizeH="0" baseline="0" noProof="0" smtClean="0">
                <a:ln>
                  <a:noFill/>
                </a:ln>
                <a:solidFill>
                  <a:srgbClr val="6E6F73"/>
                </a:solidFill>
                <a:effectLst/>
                <a:uLnTx/>
                <a:uFillTx/>
                <a:latin typeface="Trebuchet MS"/>
                <a:ea typeface="+mn-ea"/>
                <a:cs typeface="+mn-cs"/>
              </a:rPr>
              <a:pPr marL="0" marR="0" lvl="0" indent="0" algn="r" defTabSz="914400" rtl="0" eaLnBrk="1" fontAlgn="auto" latinLnBrk="0" hangingPunct="1">
                <a:lnSpc>
                  <a:spcPct val="100000"/>
                </a:lnSpc>
                <a:spcBef>
                  <a:spcPts val="0"/>
                </a:spcBef>
                <a:spcAft>
                  <a:spcPts val="0"/>
                </a:spcAft>
                <a:buClrTx/>
                <a:buSzTx/>
                <a:buFontTx/>
                <a:buNone/>
                <a:tabLst/>
                <a:defRPr/>
              </a:pPr>
              <a:t>24</a:t>
            </a:fld>
            <a:endParaRPr kumimoji="0" lang="en-US" sz="1400" b="0" i="0" u="none" strike="noStrike" kern="1200" cap="none" spc="0" normalizeH="0" baseline="0" noProof="0">
              <a:ln>
                <a:noFill/>
              </a:ln>
              <a:solidFill>
                <a:srgbClr val="6E6F73"/>
              </a:solidFill>
              <a:effectLst/>
              <a:uLnTx/>
              <a:uFillTx/>
              <a:latin typeface="Trebuchet MS"/>
              <a:ea typeface="+mn-ea"/>
              <a:cs typeface="+mn-cs"/>
            </a:endParaRPr>
          </a:p>
        </p:txBody>
      </p:sp>
    </p:spTree>
    <p:extLst>
      <p:ext uri="{BB962C8B-B14F-4D97-AF65-F5344CB8AC3E}">
        <p14:creationId xmlns:p14="http://schemas.microsoft.com/office/powerpoint/2010/main" val="2356176720"/>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F212F36-8E88-01B5-7F1A-A2713C70A29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0C0A859-5B61-AA51-D988-375E798C3C29}"/>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C99A06A-8D44-C1BB-FC55-F38A38D136F3}"/>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7A64D27-7FA1-0B94-0060-DCDB942FF5CE}"/>
              </a:ext>
            </a:extLst>
          </p:cNvPr>
          <p:cNvSpPr>
            <a:spLocks noGrp="1"/>
          </p:cNvSpPr>
          <p:nvPr>
            <p:ph type="sldNum" sz="quarter" idx="5"/>
          </p:nvPr>
        </p:nvSpPr>
        <p:spPr/>
        <p:txBody>
          <a:bodyPr/>
          <a:lstStyle/>
          <a:p>
            <a:r>
              <a:rPr lang="en-US"/>
              <a:t>Notes view: </a:t>
            </a:r>
            <a:fld id="{128CEAFE-FA94-43E5-B0FF-D47E1CCDD1B4}" type="slidenum">
              <a:rPr lang="en-US" smtClean="0"/>
              <a:pPr/>
              <a:t>25</a:t>
            </a:fld>
            <a:endParaRPr lang="en-US"/>
          </a:p>
        </p:txBody>
      </p:sp>
    </p:spTree>
    <p:extLst>
      <p:ext uri="{BB962C8B-B14F-4D97-AF65-F5344CB8AC3E}">
        <p14:creationId xmlns:p14="http://schemas.microsoft.com/office/powerpoint/2010/main" val="1924231134"/>
      </p:ext>
    </p:extLst>
  </p:cSld>
  <p:clrMapOvr>
    <a:masterClrMapping/>
  </p:clrMapOvr>
</p:notes>
</file>

<file path=ppt/notesSlides/notesSlide2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fld id="{ACF5F59B-DAE5-4FA1-8DC5-30E8FD087FF0}" type="slidenum">
              <a:rPr kumimoji="1" lang="ja-JP" altLang="en-US" smtClean="0"/>
              <a:t>26</a:t>
            </a:fld>
            <a:endParaRPr kumimoji="1" lang="ja-JP" altLang="en-US"/>
          </a:p>
        </p:txBody>
      </p:sp>
    </p:spTree>
    <p:extLst>
      <p:ext uri="{BB962C8B-B14F-4D97-AF65-F5344CB8AC3E}">
        <p14:creationId xmlns:p14="http://schemas.microsoft.com/office/powerpoint/2010/main" val="40865331"/>
      </p:ext>
    </p:extLst>
  </p:cSld>
  <p:clrMapOvr>
    <a:masterClrMapping/>
  </p:clrMapOvr>
</p:notes>
</file>

<file path=ppt/notesSlides/notesSlide23.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7BF166A-B0E0-39BB-4D4F-F72EE43C35BF}"/>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2A79C79-0926-F8D3-8F40-B1D619113946}"/>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5E27C9BB-AB6C-8A0D-973C-F7EA5218917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87A71977-0395-04FA-2ACD-F29E8BFBE2B0}"/>
              </a:ext>
            </a:extLst>
          </p:cNvPr>
          <p:cNvSpPr>
            <a:spLocks noGrp="1"/>
          </p:cNvSpPr>
          <p:nvPr>
            <p:ph type="sldNum" sz="quarter" idx="5"/>
          </p:nvPr>
        </p:nvSpPr>
        <p:spPr/>
        <p:txBody>
          <a:bodyPr/>
          <a:lstStyle/>
          <a:p>
            <a:r>
              <a:rPr lang="en-US"/>
              <a:t>Notes view: </a:t>
            </a:r>
            <a:fld id="{128CEAFE-FA94-43E5-B0FF-D47E1CCDD1B4}" type="slidenum">
              <a:rPr lang="en-US" smtClean="0"/>
              <a:pPr/>
              <a:t>28</a:t>
            </a:fld>
            <a:endParaRPr lang="en-US"/>
          </a:p>
        </p:txBody>
      </p:sp>
    </p:spTree>
    <p:extLst>
      <p:ext uri="{BB962C8B-B14F-4D97-AF65-F5344CB8AC3E}">
        <p14:creationId xmlns:p14="http://schemas.microsoft.com/office/powerpoint/2010/main" val="1213173496"/>
      </p:ext>
    </p:extLst>
  </p:cSld>
  <p:clrMapOvr>
    <a:masterClrMapping/>
  </p:clrMapOvr>
</p:notes>
</file>

<file path=ppt/notesSlides/notesSlide2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83D89B7-FA81-416F-B355-42AE37FAA8A9}"/>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6A4ADF20-77F7-F9F3-3047-280213781671}"/>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BAF04F4A-DD56-DE97-6B28-1D78CC4DF6D9}"/>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667E9558-9F4A-B144-64CB-7B2CB26C05A6}"/>
              </a:ext>
            </a:extLst>
          </p:cNvPr>
          <p:cNvSpPr>
            <a:spLocks noGrp="1"/>
          </p:cNvSpPr>
          <p:nvPr>
            <p:ph type="sldNum" sz="quarter" idx="5"/>
          </p:nvPr>
        </p:nvSpPr>
        <p:spPr/>
        <p:txBody>
          <a:bodyPr/>
          <a:lstStyle/>
          <a:p>
            <a:r>
              <a:rPr lang="en-US"/>
              <a:t>Notes view: </a:t>
            </a:r>
            <a:fld id="{128CEAFE-FA94-43E5-B0FF-D47E1CCDD1B4}" type="slidenum">
              <a:rPr lang="en-US" smtClean="0"/>
              <a:pPr/>
              <a:t>29</a:t>
            </a:fld>
            <a:endParaRPr lang="en-US"/>
          </a:p>
        </p:txBody>
      </p:sp>
    </p:spTree>
    <p:extLst>
      <p:ext uri="{BB962C8B-B14F-4D97-AF65-F5344CB8AC3E}">
        <p14:creationId xmlns:p14="http://schemas.microsoft.com/office/powerpoint/2010/main" val="3529965051"/>
      </p:ext>
    </p:extLst>
  </p:cSld>
  <p:clrMapOvr>
    <a:masterClrMapping/>
  </p:clrMapOvr>
</p:notes>
</file>

<file path=ppt/notesSlides/notesSlide2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31</a:t>
            </a:fld>
            <a:endParaRPr lang="en-US"/>
          </a:p>
        </p:txBody>
      </p:sp>
    </p:spTree>
    <p:extLst>
      <p:ext uri="{BB962C8B-B14F-4D97-AF65-F5344CB8AC3E}">
        <p14:creationId xmlns:p14="http://schemas.microsoft.com/office/powerpoint/2010/main" val="1701964830"/>
      </p:ext>
    </p:extLst>
  </p:cSld>
  <p:clrMapOvr>
    <a:masterClrMapping/>
  </p:clrMapOvr>
</p:notes>
</file>

<file path=ppt/notesSlides/notesSlide2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6F32CBD-204E-9C33-EA54-90315CFB2324}"/>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353C6B3C-7AC0-21BC-EE58-184168E122E3}"/>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C094FA76-7834-683E-6FD4-6A8A97AA87B1}"/>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5F4ED7DF-913F-6B34-5479-C70C0A381663}"/>
              </a:ext>
            </a:extLst>
          </p:cNvPr>
          <p:cNvSpPr>
            <a:spLocks noGrp="1"/>
          </p:cNvSpPr>
          <p:nvPr>
            <p:ph type="sldNum" sz="quarter" idx="5"/>
          </p:nvPr>
        </p:nvSpPr>
        <p:spPr/>
        <p:txBody>
          <a:bodyPr/>
          <a:lstStyle/>
          <a:p>
            <a:r>
              <a:rPr lang="en-US"/>
              <a:t>Notes view: </a:t>
            </a:r>
            <a:fld id="{128CEAFE-FA94-43E5-B0FF-D47E1CCDD1B4}" type="slidenum">
              <a:rPr lang="en-US" smtClean="0"/>
              <a:pPr/>
              <a:t>33</a:t>
            </a:fld>
            <a:endParaRPr lang="en-US"/>
          </a:p>
        </p:txBody>
      </p:sp>
    </p:spTree>
    <p:extLst>
      <p:ext uri="{BB962C8B-B14F-4D97-AF65-F5344CB8AC3E}">
        <p14:creationId xmlns:p14="http://schemas.microsoft.com/office/powerpoint/2010/main" val="1534208411"/>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スライド イメージ プレースホルダー 1"/>
          <p:cNvSpPr>
            <a:spLocks noGrp="1" noRot="1" noChangeAspect="1"/>
          </p:cNvSpPr>
          <p:nvPr>
            <p:ph type="sldImg"/>
          </p:nvPr>
        </p:nvSpPr>
        <p:spPr/>
      </p:sp>
      <p:sp>
        <p:nvSpPr>
          <p:cNvPr id="3" name="ノート プレースホルダー 2"/>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p:cNvSpPr>
            <a:spLocks noGrp="1"/>
          </p:cNvSpPr>
          <p:nvPr>
            <p:ph type="sldNum" sz="quarter" idx="5"/>
          </p:nvPr>
        </p:nvSpPr>
        <p:spPr/>
        <p:txBody>
          <a:bodyPr/>
          <a:lstStyle/>
          <a:p>
            <a:r>
              <a:rPr lang="en-US"/>
              <a:t>Notes view: </a:t>
            </a:r>
            <a:fld id="{128CEAFE-FA94-43E5-B0FF-D47E1CCDD1B4}" type="slidenum">
              <a:rPr lang="en-US" smtClean="0"/>
              <a:pPr/>
              <a:t>5</a:t>
            </a:fld>
            <a:endParaRPr lang="en-US"/>
          </a:p>
        </p:txBody>
      </p:sp>
    </p:spTree>
    <p:extLst>
      <p:ext uri="{BB962C8B-B14F-4D97-AF65-F5344CB8AC3E}">
        <p14:creationId xmlns:p14="http://schemas.microsoft.com/office/powerpoint/2010/main" val="4134930285"/>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D251872-A28E-CF22-7C27-C83F9012F976}"/>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E13587A2-933E-6088-B043-9311D10C33AF}"/>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A3B51DE-DBBB-E494-2624-4D8FBA0C0CA7}"/>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2197F2-F22F-774C-5DCE-882B3EC251BE}"/>
              </a:ext>
            </a:extLst>
          </p:cNvPr>
          <p:cNvSpPr>
            <a:spLocks noGrp="1"/>
          </p:cNvSpPr>
          <p:nvPr>
            <p:ph type="sldNum" sz="quarter" idx="5"/>
          </p:nvPr>
        </p:nvSpPr>
        <p:spPr/>
        <p:txBody>
          <a:bodyPr/>
          <a:lstStyle/>
          <a:p>
            <a:r>
              <a:rPr lang="en-US"/>
              <a:t>Notes view: </a:t>
            </a:r>
            <a:fld id="{128CEAFE-FA94-43E5-B0FF-D47E1CCDD1B4}" type="slidenum">
              <a:rPr lang="en-US" smtClean="0"/>
              <a:pPr/>
              <a:t>6</a:t>
            </a:fld>
            <a:endParaRPr lang="en-US"/>
          </a:p>
        </p:txBody>
      </p:sp>
    </p:spTree>
    <p:extLst>
      <p:ext uri="{BB962C8B-B14F-4D97-AF65-F5344CB8AC3E}">
        <p14:creationId xmlns:p14="http://schemas.microsoft.com/office/powerpoint/2010/main" val="1375466730"/>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2869170-1F4E-8456-B948-4E6EE2EA479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D58A29C-4C8A-E71D-ECB8-25FF1B43384C}"/>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EC7EF5CD-574B-F839-16AE-B4164D8BA300}"/>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91602833-1E2E-6D3C-ABD2-A01B49591DF8}"/>
              </a:ext>
            </a:extLst>
          </p:cNvPr>
          <p:cNvSpPr>
            <a:spLocks noGrp="1"/>
          </p:cNvSpPr>
          <p:nvPr>
            <p:ph type="sldNum" sz="quarter" idx="5"/>
          </p:nvPr>
        </p:nvSpPr>
        <p:spPr/>
        <p:txBody>
          <a:bodyPr/>
          <a:lstStyle/>
          <a:p>
            <a:r>
              <a:rPr lang="en-US"/>
              <a:t>Notes view: </a:t>
            </a:r>
            <a:fld id="{128CEAFE-FA94-43E5-B0FF-D47E1CCDD1B4}" type="slidenum">
              <a:rPr lang="en-US" smtClean="0"/>
              <a:pPr/>
              <a:t>7</a:t>
            </a:fld>
            <a:endParaRPr lang="en-US"/>
          </a:p>
        </p:txBody>
      </p:sp>
    </p:spTree>
    <p:extLst>
      <p:ext uri="{BB962C8B-B14F-4D97-AF65-F5344CB8AC3E}">
        <p14:creationId xmlns:p14="http://schemas.microsoft.com/office/powerpoint/2010/main" val="321640906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84F8D80-5019-1FE7-A12F-2E727F6AD978}"/>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B9F4E117-1443-37C8-F916-51547F8577BE}"/>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371E8D96-62A2-3868-CE21-231D0E036F3B}"/>
              </a:ext>
            </a:extLst>
          </p:cNvPr>
          <p:cNvSpPr>
            <a:spLocks noGrp="1"/>
          </p:cNvSpPr>
          <p:nvPr>
            <p:ph type="body" idx="1"/>
          </p:nvPr>
        </p:nvSpPr>
        <p:spPr/>
        <p:txBody>
          <a:bodyPr/>
          <a:lstStyle/>
          <a:p>
            <a:endParaRPr lang="ja-JP" altLang="en-US" dirty="0"/>
          </a:p>
        </p:txBody>
      </p:sp>
      <p:sp>
        <p:nvSpPr>
          <p:cNvPr id="4" name="スライド番号プレースホルダー 3">
            <a:extLst>
              <a:ext uri="{FF2B5EF4-FFF2-40B4-BE49-F238E27FC236}">
                <a16:creationId xmlns:a16="http://schemas.microsoft.com/office/drawing/2014/main" id="{3B41DC50-591E-8428-2E95-900958EF1DDA}"/>
              </a:ext>
            </a:extLst>
          </p:cNvPr>
          <p:cNvSpPr>
            <a:spLocks noGrp="1"/>
          </p:cNvSpPr>
          <p:nvPr>
            <p:ph type="sldNum" sz="quarter" idx="5"/>
          </p:nvPr>
        </p:nvSpPr>
        <p:spPr/>
        <p:txBody>
          <a:bodyPr/>
          <a:lstStyle/>
          <a:p>
            <a:r>
              <a:rPr lang="en-US"/>
              <a:t>Notes view: </a:t>
            </a:r>
            <a:fld id="{128CEAFE-FA94-43E5-B0FF-D47E1CCDD1B4}" type="slidenum">
              <a:rPr lang="en-US" smtClean="0"/>
              <a:pPr/>
              <a:t>8</a:t>
            </a:fld>
            <a:endParaRPr lang="en-US"/>
          </a:p>
        </p:txBody>
      </p:sp>
    </p:spTree>
    <p:extLst>
      <p:ext uri="{BB962C8B-B14F-4D97-AF65-F5344CB8AC3E}">
        <p14:creationId xmlns:p14="http://schemas.microsoft.com/office/powerpoint/2010/main" val="3254202016"/>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46A60C-F831-8CB3-F053-A2179E727815}"/>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7AF8147D-42FF-B62B-FADE-4C7491A3B91A}"/>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91CDE767-7DB4-7423-0252-E31DA072798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0261087B-915C-625D-5B4B-88490A6487F5}"/>
              </a:ext>
            </a:extLst>
          </p:cNvPr>
          <p:cNvSpPr>
            <a:spLocks noGrp="1"/>
          </p:cNvSpPr>
          <p:nvPr>
            <p:ph type="sldNum" sz="quarter" idx="5"/>
          </p:nvPr>
        </p:nvSpPr>
        <p:spPr/>
        <p:txBody>
          <a:bodyPr/>
          <a:lstStyle/>
          <a:p>
            <a:r>
              <a:rPr lang="en-US"/>
              <a:t>Notes view: </a:t>
            </a:r>
            <a:fld id="{128CEAFE-FA94-43E5-B0FF-D47E1CCDD1B4}" type="slidenum">
              <a:rPr lang="en-US" smtClean="0"/>
              <a:pPr/>
              <a:t>9</a:t>
            </a:fld>
            <a:endParaRPr lang="en-US"/>
          </a:p>
        </p:txBody>
      </p:sp>
    </p:spTree>
    <p:extLst>
      <p:ext uri="{BB962C8B-B14F-4D97-AF65-F5344CB8AC3E}">
        <p14:creationId xmlns:p14="http://schemas.microsoft.com/office/powerpoint/2010/main" val="360213693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E4F2FC2-33B4-EB57-2E4C-EAC8D1919A0E}"/>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DB4FF35B-027E-6EAF-290D-BC446A3081B7}"/>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DA50346C-0755-BB0B-AA89-EA4E349A3E38}"/>
              </a:ext>
            </a:extLst>
          </p:cNvPr>
          <p:cNvSpPr>
            <a:spLocks noGrp="1"/>
          </p:cNvSpPr>
          <p:nvPr>
            <p:ph type="body" idx="1"/>
          </p:nvPr>
        </p:nvSpPr>
        <p:spPr/>
        <p:txBody>
          <a:bodyPr/>
          <a:lstStyle/>
          <a:p>
            <a:pPr marL="285750" indent="-285750">
              <a:buFont typeface="Wingdings" panose="05000000000000000000" pitchFamily="2" charset="2"/>
              <a:buChar char="l"/>
            </a:pPr>
            <a:endParaRPr lang="ja-JP" altLang="en-US" dirty="0"/>
          </a:p>
        </p:txBody>
      </p:sp>
      <p:sp>
        <p:nvSpPr>
          <p:cNvPr id="4" name="スライド番号プレースホルダー 3">
            <a:extLst>
              <a:ext uri="{FF2B5EF4-FFF2-40B4-BE49-F238E27FC236}">
                <a16:creationId xmlns:a16="http://schemas.microsoft.com/office/drawing/2014/main" id="{E2FA1424-8021-03C6-306B-FEB1984F306F}"/>
              </a:ext>
            </a:extLst>
          </p:cNvPr>
          <p:cNvSpPr>
            <a:spLocks noGrp="1"/>
          </p:cNvSpPr>
          <p:nvPr>
            <p:ph type="sldNum" sz="quarter" idx="5"/>
          </p:nvPr>
        </p:nvSpPr>
        <p:spPr/>
        <p:txBody>
          <a:bodyPr/>
          <a:lstStyle/>
          <a:p>
            <a:r>
              <a:rPr lang="en-US"/>
              <a:t>Notes view: </a:t>
            </a:r>
            <a:fld id="{128CEAFE-FA94-43E5-B0FF-D47E1CCDD1B4}" type="slidenum">
              <a:rPr lang="en-US" smtClean="0"/>
              <a:pPr/>
              <a:t>10</a:t>
            </a:fld>
            <a:endParaRPr lang="en-US"/>
          </a:p>
        </p:txBody>
      </p:sp>
    </p:spTree>
    <p:extLst>
      <p:ext uri="{BB962C8B-B14F-4D97-AF65-F5344CB8AC3E}">
        <p14:creationId xmlns:p14="http://schemas.microsoft.com/office/powerpoint/2010/main" val="2891923292"/>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A07F920-ACA1-440B-A17A-A739CA20E222}"/>
            </a:ext>
          </a:extLst>
        </p:cNvPr>
        <p:cNvGrpSpPr/>
        <p:nvPr/>
      </p:nvGrpSpPr>
      <p:grpSpPr>
        <a:xfrm>
          <a:off x="0" y="0"/>
          <a:ext cx="0" cy="0"/>
          <a:chOff x="0" y="0"/>
          <a:chExt cx="0" cy="0"/>
        </a:xfrm>
      </p:grpSpPr>
      <p:sp>
        <p:nvSpPr>
          <p:cNvPr id="2" name="スライド イメージ プレースホルダー 1">
            <a:extLst>
              <a:ext uri="{FF2B5EF4-FFF2-40B4-BE49-F238E27FC236}">
                <a16:creationId xmlns:a16="http://schemas.microsoft.com/office/drawing/2014/main" id="{804D7F8B-A0E2-8592-9DFF-43A235EAF064}"/>
              </a:ext>
            </a:extLst>
          </p:cNvPr>
          <p:cNvSpPr>
            <a:spLocks noGrp="1" noRot="1" noChangeAspect="1"/>
          </p:cNvSpPr>
          <p:nvPr>
            <p:ph type="sldImg"/>
          </p:nvPr>
        </p:nvSpPr>
        <p:spPr/>
      </p:sp>
      <p:sp>
        <p:nvSpPr>
          <p:cNvPr id="3" name="ノート プレースホルダー 2">
            <a:extLst>
              <a:ext uri="{FF2B5EF4-FFF2-40B4-BE49-F238E27FC236}">
                <a16:creationId xmlns:a16="http://schemas.microsoft.com/office/drawing/2014/main" id="{F1254A99-147B-34D9-D519-966153FACA95}"/>
              </a:ext>
            </a:extLst>
          </p:cNvPr>
          <p:cNvSpPr>
            <a:spLocks noGrp="1"/>
          </p:cNvSpPr>
          <p:nvPr>
            <p:ph type="body" idx="1"/>
          </p:nvPr>
        </p:nvSpPr>
        <p:spPr/>
        <p:txBody>
          <a:bodyPr/>
          <a:lstStyle/>
          <a:p>
            <a:pPr marL="0" indent="0">
              <a:buFont typeface="Wingdings" panose="05000000000000000000" pitchFamily="2" charset="2"/>
              <a:buNone/>
            </a:pPr>
            <a:endParaRPr lang="ja-JP" altLang="en-US" dirty="0"/>
          </a:p>
        </p:txBody>
      </p:sp>
      <p:sp>
        <p:nvSpPr>
          <p:cNvPr id="4" name="スライド番号プレースホルダー 3">
            <a:extLst>
              <a:ext uri="{FF2B5EF4-FFF2-40B4-BE49-F238E27FC236}">
                <a16:creationId xmlns:a16="http://schemas.microsoft.com/office/drawing/2014/main" id="{DDBFAD02-5F55-5343-D1E1-7FE8D273D3BB}"/>
              </a:ext>
            </a:extLst>
          </p:cNvPr>
          <p:cNvSpPr>
            <a:spLocks noGrp="1"/>
          </p:cNvSpPr>
          <p:nvPr>
            <p:ph type="sldNum" sz="quarter" idx="5"/>
          </p:nvPr>
        </p:nvSpPr>
        <p:spPr/>
        <p:txBody>
          <a:bodyPr/>
          <a:lstStyle/>
          <a:p>
            <a:r>
              <a:rPr lang="en-US"/>
              <a:t>Notes view: </a:t>
            </a:r>
            <a:fld id="{128CEAFE-FA94-43E5-B0FF-D47E1CCDD1B4}" type="slidenum">
              <a:rPr lang="en-US" smtClean="0"/>
              <a:pPr/>
              <a:t>11</a:t>
            </a:fld>
            <a:endParaRPr lang="en-US"/>
          </a:p>
        </p:txBody>
      </p:sp>
    </p:spTree>
    <p:extLst>
      <p:ext uri="{BB962C8B-B14F-4D97-AF65-F5344CB8AC3E}">
        <p14:creationId xmlns:p14="http://schemas.microsoft.com/office/powerpoint/2010/main" val="1130934136"/>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35D8679E-D6BD-1C10-6F70-9CE84319A5CB}"/>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119F514B-AE1A-8A16-EF59-23D521194109}"/>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7" name="TextBox 6">
            <a:extLst>
              <a:ext uri="{FF2B5EF4-FFF2-40B4-BE49-F238E27FC236}">
                <a16:creationId xmlns:a16="http://schemas.microsoft.com/office/drawing/2014/main" id="{9568C680-7D28-7851-248D-C6717E24B2D8}"/>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785809813"/>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userDrawn="1">
  <p:cSld name="３">
    <p:spTree>
      <p:nvGrpSpPr>
        <p:cNvPr id="1" name=""/>
        <p:cNvGrpSpPr/>
        <p:nvPr/>
      </p:nvGrpSpPr>
      <p:grpSpPr>
        <a:xfrm>
          <a:off x="0" y="0"/>
          <a:ext cx="0" cy="0"/>
          <a:chOff x="0" y="0"/>
          <a:chExt cx="0" cy="0"/>
        </a:xfrm>
      </p:grpSpPr>
      <p:sp>
        <p:nvSpPr>
          <p:cNvPr id="57" name="Date Placeholder 56"/>
          <p:cNvSpPr>
            <a:spLocks noGrp="1"/>
          </p:cNvSpPr>
          <p:nvPr>
            <p:ph type="dt" sz="half" idx="14"/>
          </p:nvPr>
        </p:nvSpPr>
        <p:spPr>
          <a:xfrm>
            <a:off x="838200" y="6356350"/>
            <a:ext cx="2743200" cy="365125"/>
          </a:xfrm>
          <a:prstGeom prst="rect">
            <a:avLst/>
          </a:prstGeom>
        </p:spPr>
        <p:txBody>
          <a:bodyPr/>
          <a:lstStyle>
            <a:lvl1pPr>
              <a:defRPr>
                <a:solidFill>
                  <a:schemeClr val="bg1">
                    <a:lumMod val="50000"/>
                  </a:schemeClr>
                </a:solidFill>
                <a:latin typeface="+mn-lt"/>
                <a:sym typeface="Trebuchet MS" panose="020B0603020202020204" pitchFamily="34" charset="0"/>
              </a:defRPr>
            </a:lvl1pPr>
          </a:lstStyle>
          <a:p>
            <a:endParaRPr lang="en-US"/>
          </a:p>
        </p:txBody>
      </p:sp>
      <p:sp>
        <p:nvSpPr>
          <p:cNvPr id="8" name="Title 7"/>
          <p:cNvSpPr>
            <a:spLocks noGrp="1"/>
          </p:cNvSpPr>
          <p:nvPr>
            <p:ph type="title" hasCustomPrompt="1"/>
          </p:nvPr>
        </p:nvSpPr>
        <p:spPr>
          <a:xfrm>
            <a:off x="630000" y="622800"/>
            <a:ext cx="10933350" cy="332399"/>
          </a:xfrm>
        </p:spPr>
        <p:txBody>
          <a:bodyPr/>
          <a:lstStyle>
            <a:lvl1pPr>
              <a:defRPr>
                <a:latin typeface="Meiryo UI" panose="020B0604030504040204" pitchFamily="50" charset="-128"/>
                <a:ea typeface="Meiryo UI" panose="020B0604030504040204" pitchFamily="50" charset="-128"/>
                <a:sym typeface="Trebuchet MS" panose="020B0603020202020204" pitchFamily="34" charset="0"/>
              </a:defRPr>
            </a:lvl1pPr>
          </a:lstStyle>
          <a:p>
            <a:r>
              <a:rPr lang="en-US"/>
              <a:t>Click to add title</a:t>
            </a:r>
          </a:p>
        </p:txBody>
      </p:sp>
      <p:sp>
        <p:nvSpPr>
          <p:cNvPr id="2" name="TextBox 6">
            <a:extLst>
              <a:ext uri="{FF2B5EF4-FFF2-40B4-BE49-F238E27FC236}">
                <a16:creationId xmlns:a16="http://schemas.microsoft.com/office/drawing/2014/main" id="{D37878C8-F4CD-D546-274C-537EB8C7C68F}"/>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874979375"/>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extLst>
    <p:ext uri="{DCECCB84-F9BA-43D5-87BE-67443E8EF086}">
      <p15:sldGuideLst xmlns:p15="http://schemas.microsoft.com/office/powerpoint/2012/main">
        <p15:guide id="1" orient="horz" pos="4320">
          <p15:clr>
            <a:srgbClr val="FBAE40"/>
          </p15:clr>
        </p15:guide>
      </p15:sldGuideLst>
    </p:ext>
  </p:extLst>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8FF764C6-CAEC-A3AA-2B53-B1A2F18A1F0A}"/>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8FBAB775-77FB-616E-065F-96AA2247F2B8}"/>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TextBox 6">
            <a:extLst>
              <a:ext uri="{FF2B5EF4-FFF2-40B4-BE49-F238E27FC236}">
                <a16:creationId xmlns:a16="http://schemas.microsoft.com/office/drawing/2014/main" id="{4948B663-0AEE-B356-A67A-75A5687EBA7D}"/>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43625080"/>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9FDF61C5-4BA7-AD42-7DAD-50735DBFD786}"/>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5A32840-5C4E-A977-56AA-F482B2D02FB0}"/>
              </a:ext>
            </a:extLst>
          </p:cNvPr>
          <p:cNvSpPr>
            <a:spLocks noGrp="1"/>
          </p:cNvSpPr>
          <p:nvPr>
            <p:ph type="body" idx="1"/>
          </p:nvPr>
        </p:nvSpPr>
        <p:spPr>
          <a:xfrm>
            <a:off x="831850" y="4589463"/>
            <a:ext cx="10515600" cy="1500187"/>
          </a:xfrm>
        </p:spPr>
        <p:txBody>
          <a:bodyPr/>
          <a:lstStyle>
            <a:lvl1pPr marL="0" indent="0">
              <a:buNone/>
              <a:defRPr sz="2400">
                <a:solidFill>
                  <a:schemeClr val="tx1">
                    <a:tint val="82000"/>
                  </a:schemeClr>
                </a:solidFill>
              </a:defRPr>
            </a:lvl1pPr>
            <a:lvl2pPr marL="457200" indent="0">
              <a:buNone/>
              <a:defRPr sz="2000">
                <a:solidFill>
                  <a:schemeClr val="tx1">
                    <a:tint val="82000"/>
                  </a:schemeClr>
                </a:solidFill>
              </a:defRPr>
            </a:lvl2pPr>
            <a:lvl3pPr marL="914400" indent="0">
              <a:buNone/>
              <a:defRPr sz="1800">
                <a:solidFill>
                  <a:schemeClr val="tx1">
                    <a:tint val="82000"/>
                  </a:schemeClr>
                </a:solidFill>
              </a:defRPr>
            </a:lvl3pPr>
            <a:lvl4pPr marL="1371600" indent="0">
              <a:buNone/>
              <a:defRPr sz="1600">
                <a:solidFill>
                  <a:schemeClr val="tx1">
                    <a:tint val="82000"/>
                  </a:schemeClr>
                </a:solidFill>
              </a:defRPr>
            </a:lvl4pPr>
            <a:lvl5pPr marL="1828800" indent="0">
              <a:buNone/>
              <a:defRPr sz="1600">
                <a:solidFill>
                  <a:schemeClr val="tx1">
                    <a:tint val="82000"/>
                  </a:schemeClr>
                </a:solidFill>
              </a:defRPr>
            </a:lvl5pPr>
            <a:lvl6pPr marL="2286000" indent="0">
              <a:buNone/>
              <a:defRPr sz="1600">
                <a:solidFill>
                  <a:schemeClr val="tx1">
                    <a:tint val="82000"/>
                  </a:schemeClr>
                </a:solidFill>
              </a:defRPr>
            </a:lvl6pPr>
            <a:lvl7pPr marL="2743200" indent="0">
              <a:buNone/>
              <a:defRPr sz="1600">
                <a:solidFill>
                  <a:schemeClr val="tx1">
                    <a:tint val="82000"/>
                  </a:schemeClr>
                </a:solidFill>
              </a:defRPr>
            </a:lvl7pPr>
            <a:lvl8pPr marL="3200400" indent="0">
              <a:buNone/>
              <a:defRPr sz="1600">
                <a:solidFill>
                  <a:schemeClr val="tx1">
                    <a:tint val="82000"/>
                  </a:schemeClr>
                </a:solidFill>
              </a:defRPr>
            </a:lvl8pPr>
            <a:lvl9pPr marL="3657600" indent="0">
              <a:buNone/>
              <a:defRPr sz="1600">
                <a:solidFill>
                  <a:schemeClr val="tx1">
                    <a:tint val="82000"/>
                  </a:schemeClr>
                </a:solidFill>
              </a:defRPr>
            </a:lvl9pPr>
          </a:lstStyle>
          <a:p>
            <a:pPr lvl="0"/>
            <a:r>
              <a:rPr kumimoji="1" lang="ja-JP" altLang="en-US"/>
              <a:t>マスター テキストの書式設定</a:t>
            </a:r>
          </a:p>
        </p:txBody>
      </p:sp>
      <p:sp>
        <p:nvSpPr>
          <p:cNvPr id="7" name="TextBox 6">
            <a:extLst>
              <a:ext uri="{FF2B5EF4-FFF2-40B4-BE49-F238E27FC236}">
                <a16:creationId xmlns:a16="http://schemas.microsoft.com/office/drawing/2014/main" id="{FB641D74-A453-C720-7AC8-8E2A148C1700}"/>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3248371880"/>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D68C6028-CCD4-C63B-850F-BD034A271F1C}"/>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A4477B2-1B8D-585C-6E66-DE8B56E58BA1}"/>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A22C08F7-1CEF-0471-D2BB-784633F4D903}"/>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8" name="TextBox 6">
            <a:extLst>
              <a:ext uri="{FF2B5EF4-FFF2-40B4-BE49-F238E27FC236}">
                <a16:creationId xmlns:a16="http://schemas.microsoft.com/office/drawing/2014/main" id="{854C7C0F-3432-6779-8102-3943D058895C}"/>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7909097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E4D6C30-A5C6-7F0B-910C-1289D7E8673B}"/>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856E9CE2-8210-7F71-C886-18B74CABA3A4}"/>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7F11651D-1A51-850B-E8CE-2057D326BF0C}"/>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BDE5BF30-43EE-77E9-90E9-3A84D73E5220}"/>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860A2125-9239-65F6-8F57-4AA577ABA28F}"/>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10" name="TextBox 6">
            <a:extLst>
              <a:ext uri="{FF2B5EF4-FFF2-40B4-BE49-F238E27FC236}">
                <a16:creationId xmlns:a16="http://schemas.microsoft.com/office/drawing/2014/main" id="{EDF2D552-B6AA-ED51-ACB4-E1E71D415201}"/>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160602867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0E44560A-C0EC-1657-2BBE-FB7F739ACF46}"/>
              </a:ext>
            </a:extLst>
          </p:cNvPr>
          <p:cNvSpPr>
            <a:spLocks noGrp="1"/>
          </p:cNvSpPr>
          <p:nvPr>
            <p:ph type="title"/>
          </p:nvPr>
        </p:nvSpPr>
        <p:spPr/>
        <p:txBody>
          <a:bodyPr/>
          <a:lstStyle/>
          <a:p>
            <a:r>
              <a:rPr kumimoji="1" lang="ja-JP" altLang="en-US"/>
              <a:t>マスター タイトルの書式設定</a:t>
            </a:r>
          </a:p>
        </p:txBody>
      </p:sp>
      <p:sp>
        <p:nvSpPr>
          <p:cNvPr id="6" name="TextBox 6">
            <a:extLst>
              <a:ext uri="{FF2B5EF4-FFF2-40B4-BE49-F238E27FC236}">
                <a16:creationId xmlns:a16="http://schemas.microsoft.com/office/drawing/2014/main" id="{CA298FCF-1464-B293-C56F-A50F08C064A3}"/>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83441951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5" name="TextBox 6">
            <a:extLst>
              <a:ext uri="{FF2B5EF4-FFF2-40B4-BE49-F238E27FC236}">
                <a16:creationId xmlns:a16="http://schemas.microsoft.com/office/drawing/2014/main" id="{77C8AA6E-D5AB-A974-DDE5-7D2E68669052}"/>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2353426077"/>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userDrawn="1">
  <p:cSld name="１">
    <p:bg bwMode="blackWhite">
      <p:bgPr>
        <a:solidFill>
          <a:schemeClr val="bg2">
            <a:lumMod val="90000"/>
          </a:schemeClr>
        </a:solidFill>
        <a:effectLst/>
      </p:bgPr>
    </p:bg>
    <p:spTree>
      <p:nvGrpSpPr>
        <p:cNvPr id="1" name=""/>
        <p:cNvGrpSpPr/>
        <p:nvPr/>
      </p:nvGrpSpPr>
      <p:grpSpPr>
        <a:xfrm>
          <a:off x="0" y="0"/>
          <a:ext cx="0" cy="0"/>
          <a:chOff x="0" y="0"/>
          <a:chExt cx="0" cy="0"/>
        </a:xfrm>
      </p:grpSpPr>
      <p:sp>
        <p:nvSpPr>
          <p:cNvPr id="147" name="Title 1"/>
          <p:cNvSpPr>
            <a:spLocks noGrp="1"/>
          </p:cNvSpPr>
          <p:nvPr>
            <p:ph type="title"/>
          </p:nvPr>
        </p:nvSpPr>
        <p:spPr bwMode="blackWhite">
          <a:xfrm>
            <a:off x="630000" y="3826800"/>
            <a:ext cx="10936800" cy="2041200"/>
          </a:xfrm>
        </p:spPr>
        <p:txBody>
          <a:bodyPr anchor="t">
            <a:noAutofit/>
          </a:bodyPr>
          <a:lstStyle>
            <a:lvl1pPr>
              <a:defRPr sz="5400">
                <a:solidFill>
                  <a:sysClr val="windowText" lastClr="000000"/>
                </a:solidFill>
                <a:latin typeface="Meiryo UI" panose="020B0604030504040204" pitchFamily="50" charset="-128"/>
                <a:ea typeface="Meiryo UI" panose="020B0604030504040204" pitchFamily="50" charset="-128"/>
                <a:sym typeface="Trebuchet MS" panose="020B0603020202020204" pitchFamily="34" charset="0"/>
              </a:defRPr>
            </a:lvl1pPr>
          </a:lstStyle>
          <a:p>
            <a:endParaRPr lang="en-US"/>
          </a:p>
        </p:txBody>
      </p:sp>
      <p:cxnSp>
        <p:nvCxnSpPr>
          <p:cNvPr id="148" name="Straight Connector 147"/>
          <p:cNvCxnSpPr/>
          <p:nvPr userDrawn="1"/>
        </p:nvCxnSpPr>
        <p:spPr bwMode="white">
          <a:xfrm>
            <a:off x="618898" y="3680016"/>
            <a:ext cx="11576304" cy="0"/>
          </a:xfrm>
          <a:prstGeom prst="line">
            <a:avLst/>
          </a:prstGeom>
          <a:ln w="19050" cmpd="sng">
            <a:solidFill>
              <a:schemeClr val="tx1"/>
            </a:solidFill>
            <a:miter lim="800000"/>
            <a:headEnd type="none"/>
            <a:tailEnd type="none"/>
          </a:ln>
        </p:spPr>
        <p:style>
          <a:lnRef idx="1">
            <a:schemeClr val="accent1"/>
          </a:lnRef>
          <a:fillRef idx="0">
            <a:schemeClr val="accent1"/>
          </a:fillRef>
          <a:effectRef idx="0">
            <a:schemeClr val="accent1"/>
          </a:effectRef>
          <a:fontRef idx="minor">
            <a:schemeClr val="tx1"/>
          </a:fontRef>
        </p:style>
      </p:cxnSp>
      <p:sp>
        <p:nvSpPr>
          <p:cNvPr id="2" name="TextBox 6">
            <a:extLst>
              <a:ext uri="{FF2B5EF4-FFF2-40B4-BE49-F238E27FC236}">
                <a16:creationId xmlns:a16="http://schemas.microsoft.com/office/drawing/2014/main" id="{0FD9AE7B-E2E4-2822-D4DD-E6B45C3782D9}"/>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292428518"/>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userDrawn="1">
  <p:cSld name="２">
    <p:bg>
      <p:bgPr>
        <a:solidFill>
          <a:schemeClr val="bg2">
            <a:lumMod val="90000"/>
          </a:schemeClr>
        </a:solidFill>
        <a:effectLst/>
      </p:bgPr>
    </p:bg>
    <p:spTree>
      <p:nvGrpSpPr>
        <p:cNvPr id="1" name=""/>
        <p:cNvGrpSpPr/>
        <p:nvPr/>
      </p:nvGrpSpPr>
      <p:grpSpPr>
        <a:xfrm>
          <a:off x="0" y="0"/>
          <a:ext cx="0" cy="0"/>
          <a:chOff x="0" y="0"/>
          <a:chExt cx="0" cy="0"/>
        </a:xfrm>
      </p:grpSpPr>
      <p:sp>
        <p:nvSpPr>
          <p:cNvPr id="3" name="TextBox 6">
            <a:extLst>
              <a:ext uri="{FF2B5EF4-FFF2-40B4-BE49-F238E27FC236}">
                <a16:creationId xmlns:a16="http://schemas.microsoft.com/office/drawing/2014/main" id="{E2E9F9B5-BF99-1AA6-05D0-869E4D5558F4}"/>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076329390"/>
      </p:ext>
    </p:extLst>
  </p:cSld>
  <p:clrMapOvr>
    <a:masterClrMapping/>
  </p:clrMapOvr>
  <mc:AlternateContent xmlns:mc="http://schemas.openxmlformats.org/markup-compatibility/2006" xmlns:p14="http://schemas.microsoft.com/office/powerpoint/2010/main">
    <mc:Choice Requires="p14">
      <p:transition p14:dur="250">
        <p:fade/>
      </p:transition>
    </mc:Choice>
    <mc:Fallback xmlns="">
      <p:transition>
        <p:fade/>
      </p:transition>
    </mc:Fallback>
  </mc:AlternateContent>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oleObject" Target="../embeddings/oleObject1.bin"/><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ags" Target="../tags/tag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theme" Target="../theme/theme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emf"/></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aphicFrame>
        <p:nvGraphicFramePr>
          <p:cNvPr id="8" name="think-cell data - do not delete" hidden="1">
            <a:extLst>
              <a:ext uri="{FF2B5EF4-FFF2-40B4-BE49-F238E27FC236}">
                <a16:creationId xmlns:a16="http://schemas.microsoft.com/office/drawing/2014/main" id="{1A44846E-0D35-DFE5-AE7D-DA58821E5598}"/>
              </a:ext>
            </a:extLst>
          </p:cNvPr>
          <p:cNvGraphicFramePr>
            <a:graphicFrameLocks noChangeAspect="1"/>
          </p:cNvGraphicFramePr>
          <p:nvPr userDrawn="1">
            <p:custDataLst>
              <p:tags r:id="rId12"/>
            </p:custDataLst>
            <p:extLst>
              <p:ext uri="{D42A27DB-BD31-4B8C-83A1-F6EECF244321}">
                <p14:modId xmlns:p14="http://schemas.microsoft.com/office/powerpoint/2010/main" val="841050163"/>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13" imgW="561" imgH="561" progId="TCLayout.ActiveDocument.1">
                  <p:embed/>
                </p:oleObj>
              </mc:Choice>
              <mc:Fallback>
                <p:oleObj name="think-cellスライド" r:id="rId13" imgW="561" imgH="561" progId="TCLayout.ActiveDocument.1">
                  <p:embed/>
                  <p:pic>
                    <p:nvPicPr>
                      <p:cNvPr id="8" name="think-cell data - do not delete" hidden="1">
                        <a:extLst>
                          <a:ext uri="{FF2B5EF4-FFF2-40B4-BE49-F238E27FC236}">
                            <a16:creationId xmlns:a16="http://schemas.microsoft.com/office/drawing/2014/main" id="{1A44846E-0D35-DFE5-AE7D-DA58821E5598}"/>
                          </a:ext>
                        </a:extLst>
                      </p:cNvPr>
                      <p:cNvPicPr/>
                      <p:nvPr/>
                    </p:nvPicPr>
                    <p:blipFill>
                      <a:blip r:embed="rId14"/>
                      <a:stretch>
                        <a:fillRect/>
                      </a:stretch>
                    </p:blipFill>
                    <p:spPr>
                      <a:xfrm>
                        <a:off x="1588" y="1588"/>
                        <a:ext cx="1588" cy="1588"/>
                      </a:xfrm>
                      <a:prstGeom prst="rect">
                        <a:avLst/>
                      </a:prstGeom>
                    </p:spPr>
                  </p:pic>
                </p:oleObj>
              </mc:Fallback>
            </mc:AlternateContent>
          </a:graphicData>
        </a:graphic>
      </p:graphicFrame>
      <p:sp>
        <p:nvSpPr>
          <p:cNvPr id="2" name="タイトル プレースホルダー 1">
            <a:extLst>
              <a:ext uri="{FF2B5EF4-FFF2-40B4-BE49-F238E27FC236}">
                <a16:creationId xmlns:a16="http://schemas.microsoft.com/office/drawing/2014/main" id="{2BCFCE14-8355-4070-C355-4FEDC25574FE}"/>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780FD521-B34A-5038-C9D6-B5ACCBF788F1}"/>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9" name="TextBox 6">
            <a:extLst>
              <a:ext uri="{FF2B5EF4-FFF2-40B4-BE49-F238E27FC236}">
                <a16:creationId xmlns:a16="http://schemas.microsoft.com/office/drawing/2014/main" id="{0068829E-0299-5343-1034-18ECBBC88A1B}"/>
              </a:ext>
            </a:extLst>
          </p:cNvPr>
          <p:cNvSpPr txBox="1"/>
          <p:nvPr userDrawn="1"/>
        </p:nvSpPr>
        <p:spPr bwMode="white">
          <a:xfrm>
            <a:off x="11739372" y="6666012"/>
            <a:ext cx="381000" cy="153888"/>
          </a:xfrm>
          <a:prstGeom prst="rect">
            <a:avLst/>
          </a:prstGeom>
          <a:noFill/>
        </p:spPr>
        <p:txBody>
          <a:bodyPr wrap="square" lIns="0" tIns="0" rIns="0" bIns="0" rtlCol="0" anchor="b">
            <a:spAutoFit/>
          </a:bodyPr>
          <a:lstStyle/>
          <a:p>
            <a:pPr marL="0" marR="0" indent="0" algn="r" defTabSz="914400" rtl="0" eaLnBrk="1" fontAlgn="auto" latinLnBrk="0" hangingPunct="1">
              <a:lnSpc>
                <a:spcPct val="100000"/>
              </a:lnSpc>
              <a:spcBef>
                <a:spcPts val="0"/>
              </a:spcBef>
              <a:spcAft>
                <a:spcPts val="0"/>
              </a:spcAft>
              <a:buClrTx/>
              <a:buSzTx/>
              <a:buFontTx/>
              <a:buNone/>
              <a:tabLst/>
              <a:defRPr/>
            </a:pPr>
            <a:fld id="{DFCF27A5-1A5B-48D3-A060-2758FFBB1ADD}" type="slidenum">
              <a:rPr lang="en-US" sz="1000" kern="1200" smtClean="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rPr>
              <a:pPr marL="0" marR="0" indent="0" algn="r" defTabSz="914400" rtl="0" eaLnBrk="1" fontAlgn="auto" latinLnBrk="0" hangingPunct="1">
                <a:lnSpc>
                  <a:spcPct val="100000"/>
                </a:lnSpc>
                <a:spcBef>
                  <a:spcPts val="0"/>
                </a:spcBef>
                <a:spcAft>
                  <a:spcPts val="0"/>
                </a:spcAft>
                <a:buClrTx/>
                <a:buSzTx/>
                <a:buFontTx/>
                <a:buNone/>
                <a:tabLst/>
                <a:defRPr/>
              </a:pPr>
              <a:t>‹#›</a:t>
            </a:fld>
            <a:endParaRPr lang="en-US" sz="1000" kern="1200">
              <a:solidFill>
                <a:schemeClr val="tx1"/>
              </a:solidFill>
              <a:latin typeface="Meiryo UI" panose="020B0604030504040204" pitchFamily="50" charset="-128"/>
              <a:ea typeface="Meiryo UI" panose="020B0604030504040204" pitchFamily="50" charset="-128"/>
              <a:cs typeface="+mn-cs"/>
              <a:sym typeface="Trebuchet MS" panose="020B0603020202020204" pitchFamily="34" charset="0"/>
            </a:endParaRPr>
          </a:p>
        </p:txBody>
      </p:sp>
    </p:spTree>
    <p:extLst>
      <p:ext uri="{BB962C8B-B14F-4D97-AF65-F5344CB8AC3E}">
        <p14:creationId xmlns:p14="http://schemas.microsoft.com/office/powerpoint/2010/main" val="4136864489"/>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60" r:id="rId8"/>
    <p:sldLayoutId id="2147483661" r:id="rId9"/>
    <p:sldLayoutId id="2147483662" r:id="rId10"/>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notesSlide" Target="../notesSlides/notesSlide1.xml"/><Relationship Id="rId2" Type="http://schemas.openxmlformats.org/officeDocument/2006/relationships/slideLayout" Target="../slideLayouts/slideLayout7.xml"/><Relationship Id="rId1" Type="http://schemas.openxmlformats.org/officeDocument/2006/relationships/tags" Target="../tags/tag2.xml"/><Relationship Id="rId5" Type="http://schemas.openxmlformats.org/officeDocument/2006/relationships/image" Target="../media/image2.emf"/><Relationship Id="rId4" Type="http://schemas.openxmlformats.org/officeDocument/2006/relationships/oleObject" Target="../embeddings/oleObject2.bin"/></Relationships>
</file>

<file path=ppt/slides/_rels/slide10.xml.rels><?xml version="1.0" encoding="UTF-8" standalone="yes"?>
<Relationships xmlns="http://schemas.openxmlformats.org/package/2006/relationships"><Relationship Id="rId3" Type="http://schemas.openxmlformats.org/officeDocument/2006/relationships/notesSlide" Target="../notesSlides/notesSlide8.xml"/><Relationship Id="rId2" Type="http://schemas.openxmlformats.org/officeDocument/2006/relationships/slideLayout" Target="../slideLayouts/slideLayout10.xml"/><Relationship Id="rId1" Type="http://schemas.openxmlformats.org/officeDocument/2006/relationships/tags" Target="../tags/tag13.xml"/><Relationship Id="rId5" Type="http://schemas.openxmlformats.org/officeDocument/2006/relationships/image" Target="../media/image4.emf"/><Relationship Id="rId4" Type="http://schemas.openxmlformats.org/officeDocument/2006/relationships/oleObject" Target="../embeddings/oleObject10.bin"/></Relationships>
</file>

<file path=ppt/slides/_rels/slide11.xml.rels><?xml version="1.0" encoding="UTF-8" standalone="yes"?>
<Relationships xmlns="http://schemas.openxmlformats.org/package/2006/relationships"><Relationship Id="rId3" Type="http://schemas.openxmlformats.org/officeDocument/2006/relationships/notesSlide" Target="../notesSlides/notesSlide9.xml"/><Relationship Id="rId2" Type="http://schemas.openxmlformats.org/officeDocument/2006/relationships/slideLayout" Target="../slideLayouts/slideLayout10.xml"/><Relationship Id="rId1" Type="http://schemas.openxmlformats.org/officeDocument/2006/relationships/tags" Target="../tags/tag14.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2.xml.rels><?xml version="1.0" encoding="UTF-8" standalone="yes"?>
<Relationships xmlns="http://schemas.openxmlformats.org/package/2006/relationships"><Relationship Id="rId3" Type="http://schemas.openxmlformats.org/officeDocument/2006/relationships/notesSlide" Target="../notesSlides/notesSlide10.xml"/><Relationship Id="rId2" Type="http://schemas.openxmlformats.org/officeDocument/2006/relationships/slideLayout" Target="../slideLayouts/slideLayout10.xml"/><Relationship Id="rId1" Type="http://schemas.openxmlformats.org/officeDocument/2006/relationships/tags" Target="../tags/tag15.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3.xml.rels><?xml version="1.0" encoding="UTF-8" standalone="yes"?>
<Relationships xmlns="http://schemas.openxmlformats.org/package/2006/relationships"><Relationship Id="rId3" Type="http://schemas.openxmlformats.org/officeDocument/2006/relationships/notesSlide" Target="../notesSlides/notesSlide11.xml"/><Relationship Id="rId2" Type="http://schemas.openxmlformats.org/officeDocument/2006/relationships/slideLayout" Target="../slideLayouts/slideLayout10.xml"/><Relationship Id="rId1" Type="http://schemas.openxmlformats.org/officeDocument/2006/relationships/tags" Target="../tags/tag16.xml"/><Relationship Id="rId5" Type="http://schemas.openxmlformats.org/officeDocument/2006/relationships/image" Target="../media/image4.emf"/><Relationship Id="rId4" Type="http://schemas.openxmlformats.org/officeDocument/2006/relationships/oleObject" Target="../embeddings/oleObject11.bin"/></Relationships>
</file>

<file path=ppt/slides/_rels/slide1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18.xml"/><Relationship Id="rId1" Type="http://schemas.openxmlformats.org/officeDocument/2006/relationships/tags" Target="../tags/tag17.xml"/></Relationships>
</file>

<file path=ppt/slides/_rels/slide15.xml.rels><?xml version="1.0" encoding="UTF-8" standalone="yes"?>
<Relationships xmlns="http://schemas.openxmlformats.org/package/2006/relationships"><Relationship Id="rId3" Type="http://schemas.openxmlformats.org/officeDocument/2006/relationships/notesSlide" Target="../notesSlides/notesSlide12.xml"/><Relationship Id="rId2" Type="http://schemas.openxmlformats.org/officeDocument/2006/relationships/slideLayout" Target="../slideLayouts/slideLayout10.xml"/><Relationship Id="rId1" Type="http://schemas.openxmlformats.org/officeDocument/2006/relationships/tags" Target="../tags/tag19.xml"/><Relationship Id="rId5" Type="http://schemas.openxmlformats.org/officeDocument/2006/relationships/image" Target="../media/image5.emf"/><Relationship Id="rId4" Type="http://schemas.openxmlformats.org/officeDocument/2006/relationships/oleObject" Target="../embeddings/oleObject12.bin"/></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3.xml"/><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3" Type="http://schemas.openxmlformats.org/officeDocument/2006/relationships/notesSlide" Target="../notesSlides/notesSlide14.xml"/><Relationship Id="rId2" Type="http://schemas.openxmlformats.org/officeDocument/2006/relationships/slideLayout" Target="../slideLayouts/slideLayout10.xml"/><Relationship Id="rId1" Type="http://schemas.openxmlformats.org/officeDocument/2006/relationships/tags" Target="../tags/tag20.xml"/><Relationship Id="rId5" Type="http://schemas.openxmlformats.org/officeDocument/2006/relationships/image" Target="../media/image5.emf"/><Relationship Id="rId4" Type="http://schemas.openxmlformats.org/officeDocument/2006/relationships/oleObject" Target="../embeddings/oleObject13.bin"/></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4.xml"/><Relationship Id="rId1" Type="http://schemas.openxmlformats.org/officeDocument/2006/relationships/tags" Target="../tags/tag3.xml"/><Relationship Id="rId5" Type="http://schemas.openxmlformats.org/officeDocument/2006/relationships/image" Target="../media/image3.emf"/><Relationship Id="rId4" Type="http://schemas.openxmlformats.org/officeDocument/2006/relationships/oleObject" Target="../embeddings/oleObject3.bin"/></Relationships>
</file>

<file path=ppt/slides/_rels/slide2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22.xml"/><Relationship Id="rId1" Type="http://schemas.openxmlformats.org/officeDocument/2006/relationships/tags" Target="../tags/tag21.xml"/></Relationships>
</file>

<file path=ppt/slides/_rels/slide21.xml.rels><?xml version="1.0" encoding="UTF-8" standalone="yes"?>
<Relationships xmlns="http://schemas.openxmlformats.org/package/2006/relationships"><Relationship Id="rId3" Type="http://schemas.openxmlformats.org/officeDocument/2006/relationships/notesSlide" Target="../notesSlides/notesSlide17.xml"/><Relationship Id="rId2" Type="http://schemas.openxmlformats.org/officeDocument/2006/relationships/slideLayout" Target="../slideLayouts/slideLayout10.xml"/><Relationship Id="rId1" Type="http://schemas.openxmlformats.org/officeDocument/2006/relationships/tags" Target="../tags/tag23.xml"/><Relationship Id="rId5" Type="http://schemas.openxmlformats.org/officeDocument/2006/relationships/image" Target="../media/image6.emf"/><Relationship Id="rId4" Type="http://schemas.openxmlformats.org/officeDocument/2006/relationships/oleObject" Target="../embeddings/oleObject14.bin"/></Relationships>
</file>

<file path=ppt/slides/_rels/slide22.xml.rels><?xml version="1.0" encoding="UTF-8" standalone="yes"?>
<Relationships xmlns="http://schemas.openxmlformats.org/package/2006/relationships"><Relationship Id="rId3" Type="http://schemas.openxmlformats.org/officeDocument/2006/relationships/notesSlide" Target="../notesSlides/notesSlide18.xml"/><Relationship Id="rId2" Type="http://schemas.openxmlformats.org/officeDocument/2006/relationships/slideLayout" Target="../slideLayouts/slideLayout10.xml"/><Relationship Id="rId1" Type="http://schemas.openxmlformats.org/officeDocument/2006/relationships/tags" Target="../tags/tag24.xml"/><Relationship Id="rId5" Type="http://schemas.openxmlformats.org/officeDocument/2006/relationships/image" Target="../media/image5.emf"/><Relationship Id="rId4" Type="http://schemas.openxmlformats.org/officeDocument/2006/relationships/oleObject" Target="../embeddings/oleObject15.bin"/></Relationships>
</file>

<file path=ppt/slides/_rels/slide23.xml.rels><?xml version="1.0" encoding="UTF-8" standalone="yes"?>
<Relationships xmlns="http://schemas.openxmlformats.org/package/2006/relationships"><Relationship Id="rId3" Type="http://schemas.openxmlformats.org/officeDocument/2006/relationships/notesSlide" Target="../notesSlides/notesSlide19.xml"/><Relationship Id="rId2" Type="http://schemas.openxmlformats.org/officeDocument/2006/relationships/slideLayout" Target="../slideLayouts/slideLayout10.xml"/><Relationship Id="rId1" Type="http://schemas.openxmlformats.org/officeDocument/2006/relationships/tags" Target="../tags/tag25.xml"/><Relationship Id="rId5" Type="http://schemas.openxmlformats.org/officeDocument/2006/relationships/image" Target="../media/image4.emf"/><Relationship Id="rId4" Type="http://schemas.openxmlformats.org/officeDocument/2006/relationships/oleObject" Target="../embeddings/oleObject16.bin"/></Relationships>
</file>

<file path=ppt/slides/_rels/slide24.xml.rels><?xml version="1.0" encoding="UTF-8" standalone="yes"?>
<Relationships xmlns="http://schemas.openxmlformats.org/package/2006/relationships"><Relationship Id="rId3" Type="http://schemas.openxmlformats.org/officeDocument/2006/relationships/notesSlide" Target="../notesSlides/notesSlide20.xml"/><Relationship Id="rId2" Type="http://schemas.openxmlformats.org/officeDocument/2006/relationships/slideLayout" Target="../slideLayouts/slideLayout10.xml"/><Relationship Id="rId1" Type="http://schemas.openxmlformats.org/officeDocument/2006/relationships/tags" Target="../tags/tag26.xml"/><Relationship Id="rId5" Type="http://schemas.openxmlformats.org/officeDocument/2006/relationships/image" Target="../media/image4.emf"/><Relationship Id="rId4" Type="http://schemas.openxmlformats.org/officeDocument/2006/relationships/oleObject" Target="../embeddings/oleObject17.bin"/></Relationships>
</file>

<file path=ppt/slides/_rels/slide25.xml.rels><?xml version="1.0" encoding="UTF-8" standalone="yes"?>
<Relationships xmlns="http://schemas.openxmlformats.org/package/2006/relationships"><Relationship Id="rId3" Type="http://schemas.openxmlformats.org/officeDocument/2006/relationships/notesSlide" Target="../notesSlides/notesSlide21.xml"/><Relationship Id="rId2" Type="http://schemas.openxmlformats.org/officeDocument/2006/relationships/slideLayout" Target="../slideLayouts/slideLayout10.xml"/><Relationship Id="rId1" Type="http://schemas.openxmlformats.org/officeDocument/2006/relationships/tags" Target="../tags/tag27.xml"/><Relationship Id="rId5" Type="http://schemas.openxmlformats.org/officeDocument/2006/relationships/image" Target="../media/image7.emf"/><Relationship Id="rId4" Type="http://schemas.openxmlformats.org/officeDocument/2006/relationships/oleObject" Target="../embeddings/oleObject18.bin"/></Relationships>
</file>

<file path=ppt/slides/_rels/slide26.xml.rels><?xml version="1.0" encoding="UTF-8" standalone="yes"?>
<Relationships xmlns="http://schemas.openxmlformats.org/package/2006/relationships"><Relationship Id="rId3" Type="http://schemas.openxmlformats.org/officeDocument/2006/relationships/notesSlide" Target="../notesSlides/notesSlide22.xml"/><Relationship Id="rId2" Type="http://schemas.openxmlformats.org/officeDocument/2006/relationships/slideLayout" Target="../slideLayouts/slideLayout10.xml"/><Relationship Id="rId1" Type="http://schemas.openxmlformats.org/officeDocument/2006/relationships/tags" Target="../tags/tag28.xml"/><Relationship Id="rId5" Type="http://schemas.openxmlformats.org/officeDocument/2006/relationships/image" Target="../media/image6.emf"/><Relationship Id="rId4" Type="http://schemas.openxmlformats.org/officeDocument/2006/relationships/oleObject" Target="../embeddings/oleObject19.bin"/></Relationships>
</file>

<file path=ppt/slides/_rels/slide27.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0.xml"/><Relationship Id="rId1" Type="http://schemas.openxmlformats.org/officeDocument/2006/relationships/tags" Target="../tags/tag29.xml"/></Relationships>
</file>

<file path=ppt/slides/_rels/slide28.xml.rels><?xml version="1.0" encoding="UTF-8" standalone="yes"?>
<Relationships xmlns="http://schemas.openxmlformats.org/package/2006/relationships"><Relationship Id="rId3" Type="http://schemas.openxmlformats.org/officeDocument/2006/relationships/notesSlide" Target="../notesSlides/notesSlide23.xml"/><Relationship Id="rId2" Type="http://schemas.openxmlformats.org/officeDocument/2006/relationships/slideLayout" Target="../slideLayouts/slideLayout10.xml"/><Relationship Id="rId1" Type="http://schemas.openxmlformats.org/officeDocument/2006/relationships/tags" Target="../tags/tag31.xml"/><Relationship Id="rId5" Type="http://schemas.openxmlformats.org/officeDocument/2006/relationships/image" Target="../media/image4.emf"/><Relationship Id="rId4" Type="http://schemas.openxmlformats.org/officeDocument/2006/relationships/oleObject" Target="../embeddings/oleObject20.bin"/></Relationships>
</file>

<file path=ppt/slides/_rels/slide29.xml.rels><?xml version="1.0" encoding="UTF-8" standalone="yes"?>
<Relationships xmlns="http://schemas.openxmlformats.org/package/2006/relationships"><Relationship Id="rId3" Type="http://schemas.openxmlformats.org/officeDocument/2006/relationships/notesSlide" Target="../notesSlides/notesSlide24.xml"/><Relationship Id="rId2" Type="http://schemas.openxmlformats.org/officeDocument/2006/relationships/slideLayout" Target="../slideLayouts/slideLayout10.xml"/><Relationship Id="rId1" Type="http://schemas.openxmlformats.org/officeDocument/2006/relationships/tags" Target="../tags/tag32.xml"/><Relationship Id="rId5" Type="http://schemas.openxmlformats.org/officeDocument/2006/relationships/image" Target="../media/image4.emf"/><Relationship Id="rId4" Type="http://schemas.openxmlformats.org/officeDocument/2006/relationships/oleObject" Target="../embeddings/oleObject21.bin"/></Relationships>
</file>

<file path=ppt/slides/_rels/slide3.xml.rels><?xml version="1.0" encoding="UTF-8" standalone="yes"?>
<Relationships xmlns="http://schemas.openxmlformats.org/package/2006/relationships"><Relationship Id="rId3" Type="http://schemas.openxmlformats.org/officeDocument/2006/relationships/notesSlide" Target="../notesSlides/notesSlide2.xml"/><Relationship Id="rId2" Type="http://schemas.openxmlformats.org/officeDocument/2006/relationships/slideLayout" Target="../slideLayouts/slideLayout10.xml"/><Relationship Id="rId1" Type="http://schemas.openxmlformats.org/officeDocument/2006/relationships/tags" Target="../tags/tag5.xml"/><Relationship Id="rId5" Type="http://schemas.openxmlformats.org/officeDocument/2006/relationships/image" Target="../media/image1.emf"/><Relationship Id="rId4" Type="http://schemas.openxmlformats.org/officeDocument/2006/relationships/oleObject" Target="../embeddings/oleObject4.bin"/></Relationships>
</file>

<file path=ppt/slides/_rels/slide30.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4.xml"/><Relationship Id="rId1" Type="http://schemas.openxmlformats.org/officeDocument/2006/relationships/tags" Target="../tags/tag33.xml"/></Relationships>
</file>

<file path=ppt/slides/_rels/slide31.xml.rels><?xml version="1.0" encoding="UTF-8" standalone="yes"?>
<Relationships xmlns="http://schemas.openxmlformats.org/package/2006/relationships"><Relationship Id="rId2" Type="http://schemas.openxmlformats.org/officeDocument/2006/relationships/notesSlide" Target="../notesSlides/notesSlide25.xml"/><Relationship Id="rId1" Type="http://schemas.openxmlformats.org/officeDocument/2006/relationships/slideLayout" Target="../slideLayouts/slideLayout10.xml"/></Relationships>
</file>

<file path=ppt/slides/_rels/slide32.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6.xml"/><Relationship Id="rId1" Type="http://schemas.openxmlformats.org/officeDocument/2006/relationships/tags" Target="../tags/tag35.xml"/></Relationships>
</file>

<file path=ppt/slides/_rels/slide33.xml.rels><?xml version="1.0" encoding="UTF-8" standalone="yes"?>
<Relationships xmlns="http://schemas.openxmlformats.org/package/2006/relationships"><Relationship Id="rId3" Type="http://schemas.openxmlformats.org/officeDocument/2006/relationships/notesSlide" Target="../notesSlides/notesSlide26.xml"/><Relationship Id="rId2" Type="http://schemas.openxmlformats.org/officeDocument/2006/relationships/slideLayout" Target="../slideLayouts/slideLayout10.xml"/><Relationship Id="rId1" Type="http://schemas.openxmlformats.org/officeDocument/2006/relationships/tags" Target="../tags/tag37.xml"/><Relationship Id="rId5" Type="http://schemas.openxmlformats.org/officeDocument/2006/relationships/image" Target="../media/image4.emf"/><Relationship Id="rId4" Type="http://schemas.openxmlformats.org/officeDocument/2006/relationships/oleObject" Target="../embeddings/oleObject22.bin"/></Relationships>
</file>

<file path=ppt/slides/_rels/slide3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39.xml"/><Relationship Id="rId1" Type="http://schemas.openxmlformats.org/officeDocument/2006/relationships/tags" Target="../tags/tag38.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36.xml.rels><?xml version="1.0" encoding="UTF-8" standalone="yes"?>
<Relationships xmlns="http://schemas.openxmlformats.org/package/2006/relationships"><Relationship Id="rId2" Type="http://schemas.openxmlformats.org/officeDocument/2006/relationships/slideLayout" Target="../slideLayouts/slideLayout7.xml"/><Relationship Id="rId1" Type="http://schemas.openxmlformats.org/officeDocument/2006/relationships/tags" Target="../tags/tag40.xml"/></Relationships>
</file>

<file path=ppt/slides/_rels/slide4.xml.rels><?xml version="1.0" encoding="UTF-8" standalone="yes"?>
<Relationships xmlns="http://schemas.openxmlformats.org/package/2006/relationships"><Relationship Id="rId3" Type="http://schemas.openxmlformats.org/officeDocument/2006/relationships/slideLayout" Target="../slideLayouts/slideLayout9.xml"/><Relationship Id="rId2" Type="http://schemas.openxmlformats.org/officeDocument/2006/relationships/tags" Target="../tags/tag7.xml"/><Relationship Id="rId1" Type="http://schemas.openxmlformats.org/officeDocument/2006/relationships/tags" Target="../tags/tag6.xml"/></Relationships>
</file>

<file path=ppt/slides/_rels/slide5.xml.rels><?xml version="1.0" encoding="UTF-8" standalone="yes"?>
<Relationships xmlns="http://schemas.openxmlformats.org/package/2006/relationships"><Relationship Id="rId3" Type="http://schemas.openxmlformats.org/officeDocument/2006/relationships/notesSlide" Target="../notesSlides/notesSlide3.xml"/><Relationship Id="rId2" Type="http://schemas.openxmlformats.org/officeDocument/2006/relationships/slideLayout" Target="../slideLayouts/slideLayout10.xml"/><Relationship Id="rId1" Type="http://schemas.openxmlformats.org/officeDocument/2006/relationships/tags" Target="../tags/tag8.xml"/><Relationship Id="rId5" Type="http://schemas.openxmlformats.org/officeDocument/2006/relationships/image" Target="../media/image1.emf"/><Relationship Id="rId4" Type="http://schemas.openxmlformats.org/officeDocument/2006/relationships/oleObject" Target="../embeddings/oleObject5.bin"/></Relationships>
</file>

<file path=ppt/slides/_rels/slide6.xml.rels><?xml version="1.0" encoding="UTF-8" standalone="yes"?>
<Relationships xmlns="http://schemas.openxmlformats.org/package/2006/relationships"><Relationship Id="rId3" Type="http://schemas.openxmlformats.org/officeDocument/2006/relationships/notesSlide" Target="../notesSlides/notesSlide4.xml"/><Relationship Id="rId2" Type="http://schemas.openxmlformats.org/officeDocument/2006/relationships/slideLayout" Target="../slideLayouts/slideLayout10.xml"/><Relationship Id="rId1" Type="http://schemas.openxmlformats.org/officeDocument/2006/relationships/tags" Target="../tags/tag9.xml"/><Relationship Id="rId5" Type="http://schemas.openxmlformats.org/officeDocument/2006/relationships/image" Target="../media/image1.emf"/><Relationship Id="rId4" Type="http://schemas.openxmlformats.org/officeDocument/2006/relationships/oleObject" Target="../embeddings/oleObject6.bin"/></Relationships>
</file>

<file path=ppt/slides/_rels/slide7.xml.rels><?xml version="1.0" encoding="UTF-8" standalone="yes"?>
<Relationships xmlns="http://schemas.openxmlformats.org/package/2006/relationships"><Relationship Id="rId3" Type="http://schemas.openxmlformats.org/officeDocument/2006/relationships/notesSlide" Target="../notesSlides/notesSlide5.xml"/><Relationship Id="rId2" Type="http://schemas.openxmlformats.org/officeDocument/2006/relationships/slideLayout" Target="../slideLayouts/slideLayout10.xml"/><Relationship Id="rId1" Type="http://schemas.openxmlformats.org/officeDocument/2006/relationships/tags" Target="../tags/tag10.xml"/><Relationship Id="rId5" Type="http://schemas.openxmlformats.org/officeDocument/2006/relationships/image" Target="../media/image4.emf"/><Relationship Id="rId4" Type="http://schemas.openxmlformats.org/officeDocument/2006/relationships/oleObject" Target="../embeddings/oleObject7.bin"/></Relationships>
</file>

<file path=ppt/slides/_rels/slide8.xml.rels><?xml version="1.0" encoding="UTF-8" standalone="yes"?>
<Relationships xmlns="http://schemas.openxmlformats.org/package/2006/relationships"><Relationship Id="rId3" Type="http://schemas.openxmlformats.org/officeDocument/2006/relationships/notesSlide" Target="../notesSlides/notesSlide6.xml"/><Relationship Id="rId2" Type="http://schemas.openxmlformats.org/officeDocument/2006/relationships/slideLayout" Target="../slideLayouts/slideLayout10.xml"/><Relationship Id="rId1" Type="http://schemas.openxmlformats.org/officeDocument/2006/relationships/tags" Target="../tags/tag11.xml"/><Relationship Id="rId5" Type="http://schemas.openxmlformats.org/officeDocument/2006/relationships/image" Target="../media/image4.emf"/><Relationship Id="rId4" Type="http://schemas.openxmlformats.org/officeDocument/2006/relationships/oleObject" Target="../embeddings/oleObject8.bin"/></Relationships>
</file>

<file path=ppt/slides/_rels/slide9.xml.rels><?xml version="1.0" encoding="UTF-8" standalone="yes"?>
<Relationships xmlns="http://schemas.openxmlformats.org/package/2006/relationships"><Relationship Id="rId3" Type="http://schemas.openxmlformats.org/officeDocument/2006/relationships/notesSlide" Target="../notesSlides/notesSlide7.xml"/><Relationship Id="rId2" Type="http://schemas.openxmlformats.org/officeDocument/2006/relationships/slideLayout" Target="../slideLayouts/slideLayout10.xml"/><Relationship Id="rId1" Type="http://schemas.openxmlformats.org/officeDocument/2006/relationships/tags" Target="../tags/tag12.xml"/><Relationship Id="rId5" Type="http://schemas.openxmlformats.org/officeDocument/2006/relationships/image" Target="../media/image1.emf"/><Relationship Id="rId4" Type="http://schemas.openxmlformats.org/officeDocument/2006/relationships/oleObject" Target="../embeddings/oleObject9.bin"/></Relationships>
</file>

<file path=ppt/slides/slide1.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F543AED8-CCA8-9932-BF30-9788C2975E1D}"/>
              </a:ext>
            </a:extLst>
          </p:cNvPr>
          <p:cNvGraphicFramePr>
            <a:graphicFrameLocks noChangeAspect="1"/>
          </p:cNvGraphicFramePr>
          <p:nvPr>
            <p:custDataLst>
              <p:tags r:id="rId1"/>
            </p:custDataLst>
            <p:extLst>
              <p:ext uri="{D42A27DB-BD31-4B8C-83A1-F6EECF244321}">
                <p14:modId xmlns:p14="http://schemas.microsoft.com/office/powerpoint/2010/main" val="1074247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39" imgH="642" progId="TCLayout.ActiveDocument.1">
                  <p:embed/>
                </p:oleObj>
              </mc:Choice>
              <mc:Fallback>
                <p:oleObj name="think-cellスライド" r:id="rId4" imgW="639" imgH="642" progId="TCLayout.ActiveDocument.1">
                  <p:embed/>
                  <p:pic>
                    <p:nvPicPr>
                      <p:cNvPr id="5" name="think-cell data - do not delete" hidden="1">
                        <a:extLst>
                          <a:ext uri="{FF2B5EF4-FFF2-40B4-BE49-F238E27FC236}">
                            <a16:creationId xmlns:a16="http://schemas.microsoft.com/office/drawing/2014/main" id="{F543AED8-CCA8-9932-BF30-9788C2975E1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6">
            <a:extLst>
              <a:ext uri="{FF2B5EF4-FFF2-40B4-BE49-F238E27FC236}">
                <a16:creationId xmlns:a16="http://schemas.microsoft.com/office/drawing/2014/main" id="{1F0EC748-671F-4E80-A072-520E15019CCE}"/>
              </a:ext>
            </a:extLst>
          </p:cNvPr>
          <p:cNvSpPr>
            <a:spLocks noGrp="1"/>
          </p:cNvSpPr>
          <p:nvPr>
            <p:ph type="title" idx="4294967295"/>
          </p:nvPr>
        </p:nvSpPr>
        <p:spPr>
          <a:xfrm>
            <a:off x="627600" y="3063902"/>
            <a:ext cx="10937875" cy="901700"/>
          </a:xfrm>
        </p:spPr>
        <p:txBody>
          <a:bodyPr vert="horz"/>
          <a:lstStyle/>
          <a:p>
            <a:pPr>
              <a:tabLst>
                <a:tab pos="10768013" algn="r"/>
              </a:tabLst>
            </a:pPr>
            <a:r>
              <a:rPr kumimoji="1" lang="ja-JP" altLang="en-US" dirty="0">
                <a:solidFill>
                  <a:sysClr val="windowText" lastClr="000000"/>
                </a:solidFill>
                <a:latin typeface="Meiryo UI" panose="020B0604030504040204" pitchFamily="50" charset="-128"/>
                <a:ea typeface="Meiryo UI" panose="020B0604030504040204" pitchFamily="50" charset="-128"/>
              </a:rPr>
              <a:t>＠＠＠（</a:t>
            </a:r>
            <a:r>
              <a:rPr lang="ja-JP" altLang="en-US" dirty="0">
                <a:solidFill>
                  <a:sysClr val="windowText" lastClr="000000"/>
                </a:solidFill>
                <a:latin typeface="Meiryo UI" panose="020B0604030504040204" pitchFamily="50" charset="-128"/>
                <a:ea typeface="Meiryo UI" panose="020B0604030504040204" pitchFamily="50" charset="-128"/>
              </a:rPr>
              <a:t>間接</a:t>
            </a:r>
            <a:r>
              <a:rPr kumimoji="1" lang="ja-JP" altLang="en-US" dirty="0">
                <a:solidFill>
                  <a:sysClr val="windowText" lastClr="000000"/>
                </a:solidFill>
                <a:latin typeface="Meiryo UI" panose="020B0604030504040204" pitchFamily="50" charset="-128"/>
                <a:ea typeface="Meiryo UI" panose="020B0604030504040204" pitchFamily="50" charset="-128"/>
              </a:rPr>
              <a:t>補助事業の名称</a:t>
            </a:r>
            <a:r>
              <a:rPr lang="ja-JP" altLang="en-US" dirty="0">
                <a:latin typeface="Meiryo UI" panose="020B0604030504040204" pitchFamily="50" charset="-128"/>
                <a:ea typeface="Meiryo UI" panose="020B0604030504040204" pitchFamily="50" charset="-128"/>
              </a:rPr>
              <a:t>）</a:t>
            </a:r>
            <a:endParaRPr kumimoji="1" lang="en-US" sz="1800" dirty="0">
              <a:solidFill>
                <a:sysClr val="windowText" lastClr="000000"/>
              </a:solidFill>
              <a:latin typeface="Meiryo UI" panose="020B0604030504040204" pitchFamily="50" charset="-128"/>
              <a:ea typeface="Meiryo UI" panose="020B0604030504040204" pitchFamily="50" charset="-128"/>
            </a:endParaRPr>
          </a:p>
        </p:txBody>
      </p:sp>
      <p:sp>
        <p:nvSpPr>
          <p:cNvPr id="8" name="テキスト ボックス 7"/>
          <p:cNvSpPr txBox="1"/>
          <p:nvPr/>
        </p:nvSpPr>
        <p:spPr>
          <a:xfrm>
            <a:off x="7296150" y="205562"/>
            <a:ext cx="4669022" cy="523643"/>
          </a:xfrm>
          <a:prstGeom prst="rect">
            <a:avLst/>
          </a:prstGeom>
          <a:solidFill>
            <a:schemeClr val="bg1"/>
          </a:solidFill>
          <a:ln w="9525" cap="rnd">
            <a:solidFill>
              <a:schemeClr val="tx1"/>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600" dirty="0">
                <a:solidFill>
                  <a:srgbClr val="575757"/>
                </a:solidFill>
                <a:latin typeface="Meiryo UI" panose="020B0604030504040204" pitchFamily="50" charset="-128"/>
                <a:ea typeface="Meiryo UI" panose="020B0604030504040204" pitchFamily="50" charset="-128"/>
              </a:rPr>
              <a:t>様式第３　間接補助事業の実施計画</a:t>
            </a:r>
            <a:endParaRPr kumimoji="1" lang="en-US" altLang="ja-JP" sz="1600" dirty="0">
              <a:solidFill>
                <a:srgbClr val="575757"/>
              </a:solidFill>
              <a:latin typeface="Meiryo UI" panose="020B0604030504040204" pitchFamily="50" charset="-128"/>
              <a:ea typeface="Meiryo UI" panose="020B0604030504040204" pitchFamily="50" charset="-128"/>
            </a:endParaRPr>
          </a:p>
          <a:p>
            <a:pPr algn="ctr"/>
            <a:r>
              <a:rPr kumimoji="1" lang="en-US" altLang="ja-JP" sz="1600" b="1" dirty="0">
                <a:solidFill>
                  <a:schemeClr val="tx1"/>
                </a:solidFill>
                <a:latin typeface="Meiryo UI" panose="020B0604030504040204" pitchFamily="50" charset="-128"/>
                <a:ea typeface="Meiryo UI" panose="020B0604030504040204" pitchFamily="50" charset="-128"/>
              </a:rPr>
              <a:t>【</a:t>
            </a:r>
            <a:r>
              <a:rPr kumimoji="1" lang="ja-JP" altLang="en-US" sz="1600" b="1" dirty="0">
                <a:solidFill>
                  <a:schemeClr val="tx1"/>
                </a:solidFill>
                <a:latin typeface="Meiryo UI" panose="020B0604030504040204" pitchFamily="50" charset="-128"/>
                <a:ea typeface="Meiryo UI" panose="020B0604030504040204" pitchFamily="50" charset="-128"/>
              </a:rPr>
              <a:t>共同申請│</a:t>
            </a:r>
            <a:r>
              <a:rPr kumimoji="1" lang="ja-JP" altLang="en-US" sz="1600" b="1" dirty="0">
                <a:solidFill>
                  <a:srgbClr val="FF0000"/>
                </a:solidFill>
                <a:latin typeface="Meiryo UI" panose="020B0604030504040204" pitchFamily="50" charset="-128"/>
                <a:ea typeface="Meiryo UI" panose="020B0604030504040204" pitchFamily="50" charset="-128"/>
              </a:rPr>
              <a:t>共通パート</a:t>
            </a:r>
            <a:r>
              <a:rPr kumimoji="1" lang="en-US" altLang="ja-JP" sz="1600" b="1" dirty="0">
                <a:solidFill>
                  <a:schemeClr val="tx1"/>
                </a:solidFill>
                <a:latin typeface="Meiryo UI" panose="020B0604030504040204" pitchFamily="50" charset="-128"/>
                <a:ea typeface="Meiryo UI" panose="020B0604030504040204" pitchFamily="50" charset="-128"/>
              </a:rPr>
              <a:t>】</a:t>
            </a:r>
          </a:p>
        </p:txBody>
      </p:sp>
      <p:sp>
        <p:nvSpPr>
          <p:cNvPr id="21" name="テキスト ボックス 20">
            <a:extLst>
              <a:ext uri="{FF2B5EF4-FFF2-40B4-BE49-F238E27FC236}">
                <a16:creationId xmlns:a16="http://schemas.microsoft.com/office/drawing/2014/main" id="{DCB66B5A-4BD3-DAD5-A42F-E07AC8F6E170}"/>
              </a:ext>
            </a:extLst>
          </p:cNvPr>
          <p:cNvSpPr txBox="1"/>
          <p:nvPr/>
        </p:nvSpPr>
        <p:spPr>
          <a:xfrm>
            <a:off x="627600" y="4433671"/>
            <a:ext cx="11542536" cy="2218767"/>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t" anchorCtr="0" forceAA="0" compatLnSpc="1">
            <a:prstTxWarp prst="textNoShape">
              <a:avLst/>
            </a:prstTxWarp>
            <a:noAutofit/>
          </a:bodyPr>
          <a:lstStyle/>
          <a:p>
            <a:r>
              <a:rPr lang="ja-JP" altLang="en-US" sz="2000" dirty="0">
                <a:solidFill>
                  <a:sysClr val="windowText" lastClr="000000"/>
                </a:solidFill>
                <a:latin typeface="Meiryo UI" panose="020B0604030504040204" pitchFamily="50" charset="-128"/>
                <a:ea typeface="Meiryo UI" panose="020B0604030504040204" pitchFamily="50" charset="-128"/>
              </a:rPr>
              <a:t>幹事会社　</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kumimoji="1"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共同実施者</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lang="en-US" altLang="ja-JP" sz="2000" dirty="0">
              <a:solidFill>
                <a:sysClr val="windowText" lastClr="000000"/>
              </a:solidFill>
              <a:latin typeface="Meiryo UI" panose="020B0604030504040204" pitchFamily="50" charset="-128"/>
              <a:ea typeface="Meiryo UI" panose="020B0604030504040204" pitchFamily="50" charset="-128"/>
            </a:endParaRPr>
          </a:p>
          <a:p>
            <a:r>
              <a:rPr lang="ja-JP" altLang="en-US" sz="2000" dirty="0">
                <a:solidFill>
                  <a:sysClr val="windowText" lastClr="000000"/>
                </a:solidFill>
                <a:latin typeface="Meiryo UI" panose="020B0604030504040204" pitchFamily="50" charset="-128"/>
                <a:ea typeface="Meiryo UI" panose="020B0604030504040204" pitchFamily="50" charset="-128"/>
              </a:rPr>
              <a:t>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（社名）　</a:t>
            </a:r>
            <a:r>
              <a:rPr lang="en-US" altLang="ja-JP" sz="2000" dirty="0">
                <a:solidFill>
                  <a:sysClr val="windowText" lastClr="000000"/>
                </a:solidFill>
                <a:latin typeface="Meiryo UI" panose="020B0604030504040204" pitchFamily="50" charset="-128"/>
                <a:ea typeface="Meiryo UI" panose="020B0604030504040204" pitchFamily="50" charset="-128"/>
              </a:rPr>
              <a:t>@@@</a:t>
            </a:r>
            <a:r>
              <a:rPr lang="ja-JP" altLang="en-US" sz="2000" dirty="0">
                <a:solidFill>
                  <a:sysClr val="windowText" lastClr="000000"/>
                </a:solidFill>
                <a:latin typeface="Meiryo UI" panose="020B0604030504040204" pitchFamily="50" charset="-128"/>
                <a:ea typeface="Meiryo UI" panose="020B0604030504040204" pitchFamily="50" charset="-128"/>
              </a:rPr>
              <a:t>（代表者の役職、氏名）</a:t>
            </a:r>
            <a:endParaRPr kumimoji="1" lang="en-US" altLang="ja-JP" sz="2000" dirty="0">
              <a:solidFill>
                <a:sysClr val="windowText" lastClr="000000"/>
              </a:solidFill>
              <a:latin typeface="Meiryo UI" panose="020B0604030504040204" pitchFamily="50" charset="-128"/>
              <a:ea typeface="Meiryo UI" panose="020B0604030504040204" pitchFamily="50" charset="-128"/>
            </a:endParaRPr>
          </a:p>
          <a:p>
            <a:endParaRPr kumimoji="1" lang="en-US" sz="2000" dirty="0">
              <a:solidFill>
                <a:sysClr val="windowText" lastClr="000000"/>
              </a:solidFill>
              <a:latin typeface="Meiryo UI" panose="020B0604030504040204" pitchFamily="50" charset="-128"/>
              <a:ea typeface="Meiryo UI" panose="020B0604030504040204" pitchFamily="50" charset="-128"/>
            </a:endParaRPr>
          </a:p>
        </p:txBody>
      </p:sp>
      <p:sp>
        <p:nvSpPr>
          <p:cNvPr id="11" name="Title 6">
            <a:extLst>
              <a:ext uri="{FF2B5EF4-FFF2-40B4-BE49-F238E27FC236}">
                <a16:creationId xmlns:a16="http://schemas.microsoft.com/office/drawing/2014/main" id="{7EF133A4-4713-F136-D309-8514A6AE71DD}"/>
              </a:ext>
            </a:extLst>
          </p:cNvPr>
          <p:cNvSpPr txBox="1">
            <a:spLocks/>
          </p:cNvSpPr>
          <p:nvPr/>
        </p:nvSpPr>
        <p:spPr bwMode="blackWhite">
          <a:xfrm>
            <a:off x="627600" y="641152"/>
            <a:ext cx="10936800" cy="2050037"/>
          </a:xfrm>
          <a:prstGeom prst="rect">
            <a:avLst/>
          </a:prstGeom>
        </p:spPr>
        <p:txBody>
          <a:bodyPr vert="horz" lIns="91440" tIns="45720" rIns="91440" bIns="45720" rtlCol="0" anchor="t">
            <a:noAutofit/>
          </a:bodyPr>
          <a:lstStyle>
            <a:lvl1pPr algn="l" defTabSz="914400" rtl="0" eaLnBrk="1" latinLnBrk="0" hangingPunct="1">
              <a:lnSpc>
                <a:spcPct val="90000"/>
              </a:lnSpc>
              <a:spcBef>
                <a:spcPct val="0"/>
              </a:spcBef>
              <a:buNone/>
              <a:defRPr kumimoji="1" sz="5400" kern="1200">
                <a:solidFill>
                  <a:sysClr val="windowText" lastClr="000000"/>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pPr>
              <a:tabLst>
                <a:tab pos="1798638" algn="l"/>
                <a:tab pos="10768013" algn="r"/>
              </a:tabLst>
            </a:pPr>
            <a:r>
              <a:rPr lang="ja-JP" altLang="en-US" sz="2800" dirty="0">
                <a:solidFill>
                  <a:schemeClr val="tx1"/>
                </a:solidFill>
              </a:rPr>
              <a:t>令和７年度</a:t>
            </a:r>
            <a:endParaRPr lang="en-US" altLang="ja-JP" sz="2800" dirty="0">
              <a:solidFill>
                <a:schemeClr val="tx1"/>
              </a:solidFill>
            </a:endParaRPr>
          </a:p>
          <a:p>
            <a:pPr>
              <a:tabLst>
                <a:tab pos="10768013" algn="r"/>
              </a:tabLst>
            </a:pPr>
            <a:r>
              <a:rPr lang="ja-JP" altLang="en-US" sz="2800" dirty="0">
                <a:solidFill>
                  <a:schemeClr val="tx1"/>
                </a:solidFill>
              </a:rPr>
              <a:t>排出削減が困難な産業におけるエネルギー・製造プロセス転換支援事業</a:t>
            </a:r>
            <a:endParaRPr lang="en-US" altLang="ja-JP" sz="2800" dirty="0">
              <a:solidFill>
                <a:schemeClr val="tx1"/>
              </a:solidFill>
            </a:endParaRPr>
          </a:p>
          <a:p>
            <a:pPr>
              <a:tabLst>
                <a:tab pos="10768013" algn="r"/>
              </a:tabLst>
            </a:pPr>
            <a:endParaRPr lang="en-US" altLang="ja-JP" sz="2800" dirty="0">
              <a:solidFill>
                <a:schemeClr val="tx1"/>
              </a:solidFill>
            </a:endParaRPr>
          </a:p>
          <a:p>
            <a:pPr>
              <a:tabLst>
                <a:tab pos="10768013" algn="r"/>
              </a:tabLst>
            </a:pPr>
            <a:r>
              <a:rPr lang="ja-JP" altLang="en-US" sz="2000" dirty="0">
                <a:solidFill>
                  <a:schemeClr val="tx1"/>
                </a:solidFill>
              </a:rPr>
              <a:t>事業</a:t>
            </a:r>
            <a:r>
              <a:rPr lang="en-US" altLang="ja-JP" sz="2000" dirty="0">
                <a:solidFill>
                  <a:schemeClr val="tx1"/>
                </a:solidFill>
              </a:rPr>
              <a:t>Ⅱ</a:t>
            </a:r>
            <a:r>
              <a:rPr lang="ja-JP" altLang="en-US" sz="2000" dirty="0">
                <a:solidFill>
                  <a:schemeClr val="tx1"/>
                </a:solidFill>
              </a:rPr>
              <a:t>（化学・紙パルプ・セメント等）</a:t>
            </a:r>
            <a:endParaRPr lang="en-US" altLang="ja-JP" sz="2000" dirty="0">
              <a:solidFill>
                <a:schemeClr val="tx1"/>
              </a:solidFill>
            </a:endParaRPr>
          </a:p>
          <a:p>
            <a:pPr>
              <a:tabLst>
                <a:tab pos="10768013" algn="r"/>
              </a:tabLst>
            </a:pPr>
            <a:r>
              <a:rPr kumimoji="1" lang="ja-JP" altLang="en-US" sz="2000" b="1" u="sng" dirty="0">
                <a:solidFill>
                  <a:schemeClr val="tx1"/>
                </a:solidFill>
              </a:rPr>
              <a:t>製造プロセス転換又は構造転換（製造プロセス転換）</a:t>
            </a:r>
            <a:br>
              <a:rPr kumimoji="1" lang="en-US" altLang="ja-JP" sz="2800" dirty="0">
                <a:solidFill>
                  <a:schemeClr val="tx1"/>
                </a:solidFill>
              </a:rPr>
            </a:br>
            <a:endParaRPr lang="en-US" sz="2800" dirty="0">
              <a:solidFill>
                <a:schemeClr val="tx1"/>
              </a:solidFill>
            </a:endParaRPr>
          </a:p>
        </p:txBody>
      </p:sp>
      <p:sp>
        <p:nvSpPr>
          <p:cNvPr id="12" name="正方形/長方形 11">
            <a:extLst>
              <a:ext uri="{FF2B5EF4-FFF2-40B4-BE49-F238E27FC236}">
                <a16:creationId xmlns:a16="http://schemas.microsoft.com/office/drawing/2014/main" id="{8B432159-63A6-B89C-1EE0-7E3CC8D006F8}"/>
              </a:ext>
            </a:extLst>
          </p:cNvPr>
          <p:cNvSpPr/>
          <p:nvPr/>
        </p:nvSpPr>
        <p:spPr>
          <a:xfrm>
            <a:off x="5828428" y="5258127"/>
            <a:ext cx="6136744" cy="108055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171450" indent="-1714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幹事会社は、社名に加えて、代表者の役職と氏名を記載してください。</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lang="ja-JP" altLang="en-US" sz="1400" dirty="0">
                <a:solidFill>
                  <a:schemeClr val="tx1"/>
                </a:solidFill>
                <a:latin typeface="Meiryo UI" panose="020B0604030504040204" pitchFamily="50" charset="-128"/>
                <a:ea typeface="Meiryo UI" panose="020B0604030504040204" pitchFamily="50" charset="-128"/>
              </a:rPr>
              <a:t>共同実施者についても、同様に記載ください。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4C9CDF39-8BB5-484F-6D80-8B39C465AA08}"/>
              </a:ext>
            </a:extLst>
          </p:cNvPr>
          <p:cNvSpPr/>
          <p:nvPr/>
        </p:nvSpPr>
        <p:spPr>
          <a:xfrm>
            <a:off x="5828428" y="3746051"/>
            <a:ext cx="6136744" cy="66678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間接補助事業の名称は、様式第１から転記してください。</a:t>
            </a:r>
            <a:endParaRPr kumimoji="1" lang="en-US" sz="1400" dirty="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7E14CAE1-F701-CCFE-6657-8170C10892C7}"/>
              </a:ext>
            </a:extLst>
          </p:cNvPr>
          <p:cNvSpPr/>
          <p:nvPr/>
        </p:nvSpPr>
        <p:spPr bwMode="gray">
          <a:xfrm>
            <a:off x="79417" y="714860"/>
            <a:ext cx="12033165" cy="1182179"/>
          </a:xfrm>
          <a:prstGeom prst="rect">
            <a:avLst/>
          </a:prstGeom>
          <a:solidFill>
            <a:schemeClr val="accent6">
              <a:lumMod val="20000"/>
              <a:lumOff val="80000"/>
            </a:schemeClr>
          </a:solidFill>
          <a:ln/>
        </p:spPr>
        <p:style>
          <a:lnRef idx="2">
            <a:schemeClr val="accent1">
              <a:shade val="15000"/>
            </a:schemeClr>
          </a:lnRef>
          <a:fillRef idx="1">
            <a:schemeClr val="accent1"/>
          </a:fillRef>
          <a:effectRef idx="0">
            <a:schemeClr val="accent1"/>
          </a:effectRef>
          <a:fontRef idx="minor">
            <a:schemeClr val="lt1"/>
          </a:fontRef>
        </p:style>
        <p:txBody>
          <a:bodyPr vert="horz" wrap="square" lIns="88641" tIns="44321" rIns="88641" bIns="44321" numCol="1" rtlCol="0" anchor="ctr" anchorCtr="0" compatLnSpc="1">
            <a:prstTxWarp prst="textNoShape">
              <a:avLst/>
            </a:prstTxWarp>
          </a:bodyPr>
          <a:lstStyle/>
          <a:p>
            <a:pPr marR="0" defTabSz="914400" rtl="0" eaLnBrk="1" fontAlgn="auto" latinLnBrk="0" hangingPunct="1">
              <a:lnSpc>
                <a:spcPct val="100000"/>
              </a:lnSpc>
              <a:spcBef>
                <a:spcPts val="0"/>
              </a:spcBef>
              <a:spcAft>
                <a:spcPts val="0"/>
              </a:spcAft>
              <a:buClrTx/>
              <a:buSzTx/>
              <a:tabLst/>
            </a:pPr>
            <a:r>
              <a:rPr kumimoji="0" lang="en-US" altLang="ja-JP" sz="1400" b="1" dirty="0">
                <a:solidFill>
                  <a:srgbClr val="FF0000"/>
                </a:solidFill>
                <a:latin typeface="Meiryo UI" panose="020B0604030504040204" pitchFamily="50" charset="-128"/>
                <a:ea typeface="Meiryo UI" panose="020B0604030504040204" pitchFamily="50" charset="-128"/>
              </a:rPr>
              <a:t>【</a:t>
            </a:r>
            <a:r>
              <a:rPr kumimoji="0" lang="ja-JP" altLang="en-US" sz="1400" b="1" dirty="0">
                <a:solidFill>
                  <a:srgbClr val="FF0000"/>
                </a:solidFill>
                <a:latin typeface="Meiryo UI" panose="020B0604030504040204" pitchFamily="50" charset="-128"/>
                <a:ea typeface="Meiryo UI" panose="020B0604030504040204" pitchFamily="50" charset="-128"/>
              </a:rPr>
              <a:t>共通パート</a:t>
            </a:r>
            <a:r>
              <a:rPr kumimoji="0" lang="en-US" altLang="ja-JP" sz="1400" b="1" dirty="0">
                <a:solidFill>
                  <a:srgbClr val="FF0000"/>
                </a:solidFill>
                <a:latin typeface="Meiryo UI" panose="020B0604030504040204" pitchFamily="50" charset="-128"/>
                <a:ea typeface="Meiryo UI" panose="020B0604030504040204" pitchFamily="50" charset="-128"/>
              </a:rPr>
              <a:t>】</a:t>
            </a:r>
          </a:p>
          <a:p>
            <a:pPr marL="285750" marR="0" indent="-285750" defTabSz="914400" rtl="0" eaLnBrk="1" fontAlgn="auto" latinLnBrk="0" hangingPunct="1">
              <a:lnSpc>
                <a:spcPct val="100000"/>
              </a:lnSpc>
              <a:spcBef>
                <a:spcPts val="0"/>
              </a:spcBef>
              <a:spcAft>
                <a:spcPts val="0"/>
              </a:spcAft>
              <a:buClrTx/>
              <a:buSzTx/>
              <a:buFont typeface="Arial" panose="020B0604020202020204" pitchFamily="34" charset="0"/>
              <a:buChar char="•"/>
              <a:tabLst/>
            </a:pPr>
            <a:r>
              <a:rPr kumimoji="0" lang="ja-JP" altLang="en-US" sz="1400" dirty="0">
                <a:solidFill>
                  <a:srgbClr val="FF0000"/>
                </a:solidFill>
                <a:latin typeface="Meiryo UI" panose="020B0604030504040204" pitchFamily="50" charset="-128"/>
                <a:ea typeface="Meiryo UI" panose="020B0604030504040204" pitchFamily="50" charset="-128"/>
              </a:rPr>
              <a:t>本様式（本ファイル）は、各社に共通する申請内容や計画について幹事会社が代表して提出すること。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ただし、機微情報の関係で個社間の共有が難しく、幹事会社がまとめることが不可能な頁がある場合は、「個別パート」で各社それぞれ提出すること。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a:p>
            <a:pPr marL="800100" lvl="1" indent="-342900">
              <a:buFont typeface="Arial" panose="020B0604020202020204" pitchFamily="34" charset="0"/>
              <a:buChar char="•"/>
            </a:pPr>
            <a:r>
              <a:rPr kumimoji="0" lang="ja-JP" altLang="en-US" sz="1400" dirty="0">
                <a:solidFill>
                  <a:srgbClr val="FF0000"/>
                </a:solidFill>
                <a:latin typeface="Meiryo UI" panose="020B0604030504040204" pitchFamily="50" charset="-128"/>
                <a:ea typeface="Meiryo UI" panose="020B0604030504040204" pitchFamily="50" charset="-128"/>
              </a:rPr>
              <a:t>上記の対応が難しい頁がある場合は、必要に応じて事務局に相談すること。</a:t>
            </a:r>
            <a:endParaRPr kumimoji="0"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56560686"/>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F2611399-1980-CC73-6514-5AC3BDAF8F96}"/>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5D7FD6F-7C8A-486B-3BA1-32C5A9D8DA07}"/>
              </a:ext>
            </a:extLst>
          </p:cNvPr>
          <p:cNvGraphicFramePr>
            <a:graphicFrameLocks noChangeAspect="1"/>
          </p:cNvGraphicFramePr>
          <p:nvPr>
            <p:custDataLst>
              <p:tags r:id="rId1"/>
            </p:custDataLst>
            <p:extLst>
              <p:ext uri="{D42A27DB-BD31-4B8C-83A1-F6EECF244321}">
                <p14:modId xmlns:p14="http://schemas.microsoft.com/office/powerpoint/2010/main" val="3172425105"/>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5D7FD6F-7C8A-486B-3BA1-32C5A9D8DA07}"/>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BE145B-D4CE-EFCC-9F22-5797E7BF07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p>
        </p:txBody>
      </p:sp>
      <p:sp>
        <p:nvSpPr>
          <p:cNvPr id="9" name="正方形/長方形 8">
            <a:extLst>
              <a:ext uri="{FF2B5EF4-FFF2-40B4-BE49-F238E27FC236}">
                <a16:creationId xmlns:a16="http://schemas.microsoft.com/office/drawing/2014/main" id="{35801E38-CEBF-C2B6-B5D0-2D093471E38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FC6BEFF2-FBEE-D1D0-BE48-7C049B235523}"/>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公募要領「</a:t>
            </a:r>
            <a:r>
              <a:rPr lang="en-US" altLang="ja-JP">
                <a:solidFill>
                  <a:schemeClr val="tx1"/>
                </a:solidFill>
              </a:rPr>
              <a:t>2.1. </a:t>
            </a:r>
            <a:r>
              <a:rPr lang="ja-JP" altLang="en-US">
                <a:solidFill>
                  <a:schemeClr val="tx1"/>
                </a:solidFill>
              </a:rPr>
              <a:t>補助対象者」に記載の内容を全て満たしており、不支給要件に該当しない</a:t>
            </a:r>
            <a:endParaRPr lang="en-US" altLang="ja-JP">
              <a:solidFill>
                <a:schemeClr val="tx1"/>
              </a:solidFill>
            </a:endParaRPr>
          </a:p>
        </p:txBody>
      </p:sp>
      <p:cxnSp>
        <p:nvCxnSpPr>
          <p:cNvPr id="6" name="直線コネクタ 5">
            <a:extLst>
              <a:ext uri="{FF2B5EF4-FFF2-40B4-BE49-F238E27FC236}">
                <a16:creationId xmlns:a16="http://schemas.microsoft.com/office/drawing/2014/main" id="{654E84A9-5757-C8AC-4B10-B2A8F8819B36}"/>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B91FF801-6501-EC8D-4CF9-A68F12AF4D9E}"/>
              </a:ext>
            </a:extLst>
          </p:cNvPr>
          <p:cNvGraphicFramePr>
            <a:graphicFrameLocks noGrp="1"/>
          </p:cNvGraphicFramePr>
          <p:nvPr>
            <p:extLst>
              <p:ext uri="{D42A27DB-BD31-4B8C-83A1-F6EECF244321}">
                <p14:modId xmlns:p14="http://schemas.microsoft.com/office/powerpoint/2010/main" val="472031279"/>
              </p:ext>
            </p:extLst>
          </p:nvPr>
        </p:nvGraphicFramePr>
        <p:xfrm>
          <a:off x="179999" y="1551334"/>
          <a:ext cx="11880000" cy="443484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2.1. </a:t>
                      </a:r>
                      <a:r>
                        <a:rPr kumimoji="1" lang="ja-JP" altLang="en-US" sz="1200">
                          <a:latin typeface="Meiryo UI" panose="020B0604030504040204" pitchFamily="50" charset="-128"/>
                          <a:ea typeface="Meiryo UI" panose="020B0604030504040204" pitchFamily="50" charset="-128"/>
                        </a:rPr>
                        <a:t>補助対象者」</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815765">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以下（</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）及び（</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）の温室効果ガス排出削減のための取組を実施すること。</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なお、ＧＸリーグに参加する場合は、これらの取組を実施するものとみなす。</a:t>
                      </a:r>
                      <a:br>
                        <a:rPr kumimoji="1" lang="en-US" altLang="ja-JP" sz="1100">
                          <a:latin typeface="Meiryo UI" panose="020B0604030504040204" pitchFamily="50" charset="-128"/>
                          <a:ea typeface="Meiryo UI" panose="020B0604030504040204" pitchFamily="50" charset="-128"/>
                        </a:rPr>
                      </a:br>
                      <a:r>
                        <a:rPr kumimoji="1" lang="ja-JP" altLang="en-US" sz="1100">
                          <a:latin typeface="Meiryo UI" panose="020B0604030504040204" pitchFamily="50" charset="-128"/>
                          <a:ea typeface="Meiryo UI" panose="020B0604030504040204" pitchFamily="50" charset="-128"/>
                        </a:rPr>
                        <a:t>ただし、温暖化対策法における算定報告制度に基づく</a:t>
                      </a:r>
                      <a:r>
                        <a:rPr kumimoji="1" lang="en-US" altLang="ja-JP" sz="1100">
                          <a:latin typeface="Meiryo UI" panose="020B0604030504040204" pitchFamily="50" charset="-128"/>
                          <a:ea typeface="Meiryo UI" panose="020B0604030504040204" pitchFamily="50" charset="-128"/>
                        </a:rPr>
                        <a:t>2022</a:t>
                      </a:r>
                      <a:r>
                        <a:rPr kumimoji="1" lang="ja-JP" altLang="en-US" sz="1100">
                          <a:latin typeface="Meiryo UI" panose="020B0604030504040204" pitchFamily="50" charset="-128"/>
                          <a:ea typeface="Meiryo UI" panose="020B0604030504040204" pitchFamily="50" charset="-128"/>
                        </a:rPr>
                        <a:t>年度</a:t>
                      </a:r>
                      <a:r>
                        <a:rPr kumimoji="1" lang="en-US" altLang="ja-JP" sz="1100">
                          <a:latin typeface="Meiryo UI" panose="020B0604030504040204" pitchFamily="50" charset="-128"/>
                          <a:ea typeface="Meiryo UI" panose="020B0604030504040204" pitchFamily="50" charset="-128"/>
                        </a:rPr>
                        <a:t>CO2</a:t>
                      </a:r>
                      <a:r>
                        <a:rPr kumimoji="1" lang="ja-JP" altLang="en-US" sz="1100">
                          <a:latin typeface="Meiryo UI" panose="020B0604030504040204" pitchFamily="50" charset="-128"/>
                          <a:ea typeface="Meiryo UI" panose="020B0604030504040204" pitchFamily="50" charset="-128"/>
                        </a:rPr>
                        <a:t>排出量が</a:t>
                      </a:r>
                      <a:r>
                        <a:rPr kumimoji="1" lang="en-US" altLang="ja-JP" sz="1100">
                          <a:latin typeface="Meiryo UI" panose="020B0604030504040204" pitchFamily="50" charset="-128"/>
                          <a:ea typeface="Meiryo UI" panose="020B0604030504040204" pitchFamily="50" charset="-128"/>
                        </a:rPr>
                        <a:t>20</a:t>
                      </a:r>
                      <a:r>
                        <a:rPr kumimoji="1" lang="ja-JP" altLang="en-US" sz="1100">
                          <a:latin typeface="Meiryo UI" panose="020B0604030504040204" pitchFamily="50" charset="-128"/>
                          <a:ea typeface="Meiryo UI" panose="020B0604030504040204" pitchFamily="50" charset="-128"/>
                        </a:rPr>
                        <a:t>万ｔ未満の企業又は中小企業基本法に規定する中小企業に該当する企業については、その他の温室効果ガスの排出削減のための取組の提出をもって、これらに替えることができる。</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）国内における</a:t>
                      </a:r>
                      <a:r>
                        <a:rPr kumimoji="1" lang="en-US" altLang="ja-JP" sz="1100">
                          <a:latin typeface="Meiryo UI" panose="020B0604030504040204" pitchFamily="50" charset="-128"/>
                          <a:ea typeface="Meiryo UI" panose="020B0604030504040204" pitchFamily="50" charset="-128"/>
                        </a:rPr>
                        <a:t>Scope1</a:t>
                      </a:r>
                      <a:r>
                        <a:rPr kumimoji="1" lang="ja-JP" altLang="en-US" sz="1100">
                          <a:latin typeface="Meiryo UI" panose="020B0604030504040204" pitchFamily="50" charset="-128"/>
                          <a:ea typeface="Meiryo UI" panose="020B0604030504040204" pitchFamily="50" charset="-128"/>
                        </a:rPr>
                        <a:t>（事業者自ら排出）・</a:t>
                      </a:r>
                      <a:r>
                        <a:rPr kumimoji="1" lang="en-US" altLang="ja-JP" sz="1100">
                          <a:latin typeface="Meiryo UI" panose="020B0604030504040204" pitchFamily="50" charset="-128"/>
                          <a:ea typeface="Meiryo UI" panose="020B0604030504040204" pitchFamily="50" charset="-128"/>
                        </a:rPr>
                        <a:t>Scope2</a:t>
                      </a:r>
                      <a:r>
                        <a:rPr kumimoji="1" lang="ja-JP" altLang="en-US" sz="1100">
                          <a:latin typeface="Meiryo UI" panose="020B0604030504040204" pitchFamily="50" charset="-128"/>
                          <a:ea typeface="Meiryo UI" panose="020B0604030504040204" pitchFamily="50" charset="-128"/>
                        </a:rPr>
                        <a:t>（他社から供給された電気・熱・蒸気の使用）に関する排出削減目標を</a:t>
                      </a:r>
                      <a:r>
                        <a:rPr kumimoji="1" lang="en-US" altLang="ja-JP" sz="1100">
                          <a:latin typeface="Meiryo UI" panose="020B0604030504040204" pitchFamily="50" charset="-128"/>
                          <a:ea typeface="Meiryo UI" panose="020B0604030504040204" pitchFamily="50" charset="-128"/>
                        </a:rPr>
                        <a:t>2025</a:t>
                      </a:r>
                      <a:r>
                        <a:rPr kumimoji="1" lang="ja-JP" altLang="en-US" sz="1100">
                          <a:latin typeface="Meiryo UI" panose="020B0604030504040204" pitchFamily="50" charset="-128"/>
                          <a:ea typeface="Meiryo UI" panose="020B0604030504040204" pitchFamily="50" charset="-128"/>
                        </a:rPr>
                        <a:t>年度及び</a:t>
                      </a:r>
                      <a:r>
                        <a:rPr kumimoji="1" lang="en-US" altLang="ja-JP" sz="1100">
                          <a:latin typeface="Meiryo UI" panose="020B0604030504040204" pitchFamily="50" charset="-128"/>
                          <a:ea typeface="Meiryo UI" panose="020B0604030504040204" pitchFamily="50" charset="-128"/>
                        </a:rPr>
                        <a:t>2030</a:t>
                      </a:r>
                      <a:r>
                        <a:rPr kumimoji="1" lang="ja-JP" altLang="en-US" sz="1100">
                          <a:latin typeface="Meiryo UI" panose="020B0604030504040204" pitchFamily="50" charset="-128"/>
                          <a:ea typeface="Meiryo UI" panose="020B0604030504040204" pitchFamily="50" charset="-128"/>
                        </a:rPr>
                        <a:t>年度について設定し、排出実績及び目標達成に向けた進捗状況を、第三者検証を実施のうえ、毎年報告・公表すること。第三者検証については、「ＧＸリーグ第三者検証ガイドライン」に則ること。</a:t>
                      </a:r>
                    </a:p>
                    <a:p>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ⅱ</a:t>
                      </a:r>
                      <a:r>
                        <a:rPr kumimoji="1" lang="ja-JP" altLang="en-US" sz="1100">
                          <a:latin typeface="Meiryo UI" panose="020B0604030504040204" pitchFamily="50" charset="-128"/>
                          <a:ea typeface="Meiryo UI" panose="020B0604030504040204" pitchFamily="50" charset="-128"/>
                        </a:rPr>
                        <a:t>）（</a:t>
                      </a:r>
                      <a:r>
                        <a:rPr kumimoji="1" lang="en-US" altLang="ja-JP" sz="1100">
                          <a:latin typeface="Meiryo UI" panose="020B0604030504040204" pitchFamily="50" charset="-128"/>
                          <a:ea typeface="Meiryo UI" panose="020B0604030504040204" pitchFamily="50" charset="-128"/>
                        </a:rPr>
                        <a:t>ⅰ</a:t>
                      </a:r>
                      <a:r>
                        <a:rPr kumimoji="1" lang="ja-JP" altLang="en-US" sz="1100">
                          <a:latin typeface="Meiryo UI" panose="020B0604030504040204" pitchFamily="50" charset="-128"/>
                          <a:ea typeface="Meiryo UI" panose="020B0604030504040204" pitchFamily="50" charset="-128"/>
                        </a:rPr>
                        <a:t>）で掲げた目標を達成できない場合には</a:t>
                      </a:r>
                      <a:r>
                        <a:rPr kumimoji="1" lang="en-US" altLang="ja-JP" sz="1100">
                          <a:latin typeface="Meiryo UI" panose="020B0604030504040204" pitchFamily="50" charset="-128"/>
                          <a:ea typeface="Meiryo UI" panose="020B0604030504040204" pitchFamily="50" charset="-128"/>
                        </a:rPr>
                        <a:t>J</a:t>
                      </a:r>
                      <a:r>
                        <a:rPr kumimoji="1" lang="ja-JP" altLang="en-US" sz="1100">
                          <a:latin typeface="Meiryo UI" panose="020B0604030504040204" pitchFamily="50" charset="-128"/>
                          <a:ea typeface="Meiryo UI" panose="020B0604030504040204" pitchFamily="50" charset="-128"/>
                        </a:rPr>
                        <a:t>クレジット又は</a:t>
                      </a:r>
                      <a:r>
                        <a:rPr kumimoji="1" lang="en-US" altLang="ja-JP" sz="1100">
                          <a:latin typeface="Meiryo UI" panose="020B0604030504040204" pitchFamily="50" charset="-128"/>
                          <a:ea typeface="Meiryo UI" panose="020B0604030504040204" pitchFamily="50" charset="-128"/>
                        </a:rPr>
                        <a:t>JCM</a:t>
                      </a:r>
                      <a:r>
                        <a:rPr kumimoji="1" lang="ja-JP" altLang="en-US" sz="1100">
                          <a:latin typeface="Meiryo UI" panose="020B0604030504040204" pitchFamily="50" charset="-128"/>
                          <a:ea typeface="Meiryo UI" panose="020B0604030504040204" pitchFamily="50" charset="-128"/>
                        </a:rPr>
                        <a:t>その他国内の温室効果ガス排出削減に貢献する適格クレジットを調達する、又は、未達理由を報告・公表すること。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例：様式第３別添３に記載のとおり、要件を満たす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26584">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100">
                          <a:latin typeface="Meiryo UI" panose="020B0604030504040204" pitchFamily="50" charset="-128"/>
                          <a:ea typeface="Meiryo UI" panose="020B0604030504040204" pitchFamily="50" charset="-128"/>
                        </a:rPr>
                        <a:t>日本国内において登記された法人であり、国内に事業実施場所を有していること。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（履歴事項全部証明書等）に記載のとおり、要件を満たす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26584">
                <a:tc>
                  <a:txBody>
                    <a:bodyPr/>
                    <a:lstStyle/>
                    <a:p>
                      <a:pPr algn="ctr"/>
                      <a:r>
                        <a:rPr kumimoji="1" lang="en-US" altLang="ja-JP" sz="1200"/>
                        <a:t>C</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本事業を的確に遂行する組織、人員等を有していること。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例：本様式（①イ 適格性（</a:t>
                      </a:r>
                      <a:r>
                        <a:rPr kumimoji="1" lang="en-US" altLang="ja-JP" sz="1200">
                          <a:solidFill>
                            <a:srgbClr val="C00000"/>
                          </a:solidFill>
                          <a:latin typeface="Meiryo UI" panose="020B0604030504040204" pitchFamily="50" charset="-128"/>
                          <a:ea typeface="Meiryo UI" panose="020B0604030504040204" pitchFamily="50" charset="-128"/>
                        </a:rPr>
                        <a:t>#C</a:t>
                      </a:r>
                      <a:r>
                        <a:rPr kumimoji="1" lang="ja-JP" altLang="en-US" sz="1200">
                          <a:solidFill>
                            <a:srgbClr val="C00000"/>
                          </a:solidFill>
                          <a:latin typeface="Meiryo UI" panose="020B0604030504040204" pitchFamily="50" charset="-128"/>
                          <a:ea typeface="Meiryo UI" panose="020B0604030504040204" pitchFamily="50" charset="-128"/>
                        </a:rPr>
                        <a:t>））に記載のとおり、要件を満たす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126584">
                <a:tc>
                  <a:txBody>
                    <a:bodyPr/>
                    <a:lstStyle/>
                    <a:p>
                      <a:pPr algn="ctr"/>
                      <a:r>
                        <a:rPr kumimoji="1" lang="en-US" altLang="ja-JP" sz="1200"/>
                        <a:t>D</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本事業の円滑な遂行に必要な経営基盤を有し、かつ、資金等について十分な管理能力を有していること。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a:t>
                      </a:r>
                      <a:r>
                        <a:rPr kumimoji="1" lang="en-US" altLang="ja-JP" sz="1200">
                          <a:solidFill>
                            <a:srgbClr val="C00000"/>
                          </a:solidFill>
                          <a:latin typeface="Meiryo UI" panose="020B0604030504040204" pitchFamily="50" charset="-128"/>
                          <a:ea typeface="Meiryo UI" panose="020B0604030504040204" pitchFamily="50" charset="-128"/>
                        </a:rPr>
                        <a:t>xx</a:t>
                      </a:r>
                      <a:r>
                        <a:rPr kumimoji="1" lang="ja-JP" altLang="en-US" sz="1200">
                          <a:solidFill>
                            <a:srgbClr val="C00000"/>
                          </a:solidFill>
                          <a:latin typeface="Meiryo UI" panose="020B0604030504040204" pitchFamily="50" charset="-128"/>
                          <a:ea typeface="Meiryo UI" panose="020B0604030504040204" pitchFamily="50" charset="-128"/>
                        </a:rPr>
                        <a:t>（</a:t>
                      </a:r>
                      <a:r>
                        <a:rPr kumimoji="1" lang="zh-TW" altLang="en-US" sz="1200">
                          <a:solidFill>
                            <a:srgbClr val="C00000"/>
                          </a:solidFill>
                          <a:latin typeface="Meiryo UI" panose="020B0604030504040204" pitchFamily="50" charset="-128"/>
                          <a:ea typeface="Meiryo UI" panose="020B0604030504040204" pitchFamily="50" charset="-128"/>
                        </a:rPr>
                        <a:t>財務諸表</a:t>
                      </a:r>
                      <a:r>
                        <a:rPr kumimoji="1" lang="ja-JP" altLang="en-US" sz="1200">
                          <a:solidFill>
                            <a:srgbClr val="C00000"/>
                          </a:solidFill>
                          <a:latin typeface="Meiryo UI" panose="020B0604030504040204" pitchFamily="50" charset="-128"/>
                          <a:ea typeface="Meiryo UI" panose="020B0604030504040204" pitchFamily="50" charset="-128"/>
                        </a:rPr>
                        <a:t>や</a:t>
                      </a:r>
                      <a:r>
                        <a:rPr kumimoji="1" lang="zh-TW" altLang="en-US" sz="1200">
                          <a:solidFill>
                            <a:srgbClr val="C00000"/>
                          </a:solidFill>
                          <a:latin typeface="Meiryo UI" panose="020B0604030504040204" pitchFamily="50" charset="-128"/>
                          <a:ea typeface="Meiryo UI" panose="020B0604030504040204" pitchFamily="50" charset="-128"/>
                        </a:rPr>
                        <a:t>応募申請者概要</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126584">
                <a:tc>
                  <a:txBody>
                    <a:bodyPr/>
                    <a:lstStyle/>
                    <a:p>
                      <a:pPr algn="ctr"/>
                      <a:r>
                        <a:rPr kumimoji="1" lang="en-US" altLang="ja-JP" sz="1200"/>
                        <a:t>E</a:t>
                      </a: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r>
                        <a:rPr kumimoji="1" lang="ja-JP" altLang="en-US" sz="1100">
                          <a:latin typeface="Meiryo UI" panose="020B0604030504040204" pitchFamily="50" charset="-128"/>
                          <a:ea typeface="Meiryo UI" panose="020B0604030504040204" pitchFamily="50" charset="-128"/>
                        </a:rPr>
                        <a:t>経済産業省からの補助金交付等停止措置、又は、指名停止措置が講じられている者ではないこと。</a:t>
                      </a:r>
                      <a:endParaRPr kumimoji="1" lang="en-US" altLang="ja-JP" sz="11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次のいずれかに該当する事業者ではないこと。</a:t>
                      </a:r>
                    </a:p>
                    <a:p>
                      <a:r>
                        <a:rPr kumimoji="1" lang="ja-JP" altLang="en-US" sz="1100">
                          <a:latin typeface="Meiryo UI" panose="020B0604030504040204" pitchFamily="50" charset="-128"/>
                          <a:ea typeface="Meiryo UI" panose="020B0604030504040204" pitchFamily="50" charset="-128"/>
                        </a:rPr>
                        <a:t>イ　役員等のうちに暴力団員（暴力団員による不当な行為の防止等に関する法律（平成３年法律第</a:t>
                      </a:r>
                      <a:r>
                        <a:rPr kumimoji="1" lang="en-US" altLang="ja-JP" sz="1100">
                          <a:latin typeface="Meiryo UI" panose="020B0604030504040204" pitchFamily="50" charset="-128"/>
                          <a:ea typeface="Meiryo UI" panose="020B0604030504040204" pitchFamily="50" charset="-128"/>
                        </a:rPr>
                        <a:t>77</a:t>
                      </a:r>
                      <a:r>
                        <a:rPr kumimoji="1" lang="ja-JP" altLang="en-US" sz="1100">
                          <a:latin typeface="Meiryo UI" panose="020B0604030504040204" pitchFamily="50" charset="-128"/>
                          <a:ea typeface="Meiryo UI" panose="020B0604030504040204" pitchFamily="50" charset="-128"/>
                        </a:rPr>
                        <a:t>号。以下「暴力団対策法」という。）第２条第６号に規定する暴力団員をいう。以下同じ。）に該当する者及び暴力団の構成員等の統制の下にあるもの（以下「暴力団員等」という。）のある事業所</a:t>
                      </a:r>
                    </a:p>
                    <a:p>
                      <a:r>
                        <a:rPr kumimoji="1" lang="ja-JP" altLang="en-US" sz="1100">
                          <a:latin typeface="Meiryo UI" panose="020B0604030504040204" pitchFamily="50" charset="-128"/>
                          <a:ea typeface="Meiryo UI" panose="020B0604030504040204" pitchFamily="50" charset="-128"/>
                        </a:rPr>
                        <a:t>（以下、略）</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例：様式第４に記載のとおり、要件を満たす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graphicFrame>
        <p:nvGraphicFramePr>
          <p:cNvPr id="3" name="表 2">
            <a:extLst>
              <a:ext uri="{FF2B5EF4-FFF2-40B4-BE49-F238E27FC236}">
                <a16:creationId xmlns:a16="http://schemas.microsoft.com/office/drawing/2014/main" id="{D8CA1A0B-817B-C0FE-5064-49B87812F82E}"/>
              </a:ext>
            </a:extLst>
          </p:cNvPr>
          <p:cNvGraphicFramePr>
            <a:graphicFrameLocks noGrp="1"/>
          </p:cNvGraphicFramePr>
          <p:nvPr>
            <p:extLst>
              <p:ext uri="{D42A27DB-BD31-4B8C-83A1-F6EECF244321}">
                <p14:modId xmlns:p14="http://schemas.microsoft.com/office/powerpoint/2010/main" val="3754671757"/>
              </p:ext>
            </p:extLst>
          </p:nvPr>
        </p:nvGraphicFramePr>
        <p:xfrm>
          <a:off x="179999" y="6055995"/>
          <a:ext cx="11880000" cy="703300"/>
        </p:xfrm>
        <a:graphic>
          <a:graphicData uri="http://schemas.openxmlformats.org/drawingml/2006/table">
            <a:tbl>
              <a:tblPr firstRow="1" bandRow="1">
                <a:tableStyleId>{5C22544A-7EE6-4342-B048-85BDC9FD1C3A}</a:tableStyleId>
              </a:tblPr>
              <a:tblGrid>
                <a:gridCol w="527198">
                  <a:extLst>
                    <a:ext uri="{9D8B030D-6E8A-4147-A177-3AD203B41FA5}">
                      <a16:colId xmlns:a16="http://schemas.microsoft.com/office/drawing/2014/main" val="1833360980"/>
                    </a:ext>
                  </a:extLst>
                </a:gridCol>
                <a:gridCol w="7054671">
                  <a:extLst>
                    <a:ext uri="{9D8B030D-6E8A-4147-A177-3AD203B41FA5}">
                      <a16:colId xmlns:a16="http://schemas.microsoft.com/office/drawing/2014/main" val="3449904519"/>
                    </a:ext>
                  </a:extLst>
                </a:gridCol>
                <a:gridCol w="4298131">
                  <a:extLst>
                    <a:ext uri="{9D8B030D-6E8A-4147-A177-3AD203B41FA5}">
                      <a16:colId xmlns:a16="http://schemas.microsoft.com/office/drawing/2014/main" val="2365904519"/>
                    </a:ext>
                  </a:extLst>
                </a:gridCol>
              </a:tblGrid>
              <a:tr h="126584">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4.2. </a:t>
                      </a:r>
                      <a:r>
                        <a:rPr kumimoji="1" lang="ja-JP" altLang="en-US" sz="1200">
                          <a:latin typeface="Meiryo UI" panose="020B0604030504040204" pitchFamily="50" charset="-128"/>
                          <a:ea typeface="Meiryo UI" panose="020B0604030504040204" pitchFamily="50" charset="-128"/>
                        </a:rPr>
                        <a:t>補助金を支給しない間接補助事業者の要件」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428980">
                <a:tc>
                  <a:txBody>
                    <a:bodyPr/>
                    <a:lstStyle/>
                    <a:p>
                      <a:pPr algn="ctr"/>
                      <a:r>
                        <a:rPr kumimoji="1" lang="en-US" altLang="ja-JP" sz="1200">
                          <a:latin typeface="Meiryo UI" panose="020B0604030504040204" pitchFamily="50" charset="-128"/>
                          <a:ea typeface="Meiryo UI" panose="020B0604030504040204" pitchFamily="50" charset="-128"/>
                        </a:rPr>
                        <a:t>G</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100">
                          <a:latin typeface="Meiryo UI" panose="020B0604030504040204" pitchFamily="50" charset="-128"/>
                          <a:ea typeface="Meiryo UI" panose="020B0604030504040204" pitchFamily="50" charset="-128"/>
                        </a:rPr>
                        <a:t>不支給要件に該当しないこと。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6452EF19-9B98-0087-D68B-AC7528F9E930}"/>
              </a:ext>
            </a:extLst>
          </p:cNvPr>
          <p:cNvSpPr/>
          <p:nvPr/>
        </p:nvSpPr>
        <p:spPr>
          <a:xfrm>
            <a:off x="2161954" y="1219815"/>
            <a:ext cx="7868093" cy="44183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：要件を満たす場合には例文のように記載のうえ、該当書類を提出すること。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G</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2875388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68590BC2-B113-19D0-B156-1CFF168AA6D1}"/>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086983F5-FC2B-DC8E-929F-91381318061C}"/>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086983F5-FC2B-DC8E-929F-91381318061C}"/>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F0CA996E-992E-9518-0EA8-CF9290AA1DC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①イ</a:t>
            </a:r>
            <a:r>
              <a:rPr lang="en-US" altLang="ja-JP" sz="2000">
                <a:solidFill>
                  <a:schemeClr val="tx1">
                    <a:lumMod val="50000"/>
                    <a:lumOff val="50000"/>
                  </a:schemeClr>
                </a:solidFill>
              </a:rPr>
              <a:t> </a:t>
            </a:r>
            <a:r>
              <a:rPr lang="ja-JP" altLang="en-US" sz="2000">
                <a:solidFill>
                  <a:schemeClr val="tx1">
                    <a:lumMod val="50000"/>
                    <a:lumOff val="50000"/>
                  </a:schemeClr>
                </a:solidFill>
              </a:rPr>
              <a:t>適格性（</a:t>
            </a:r>
            <a:r>
              <a:rPr lang="en-US" altLang="ja-JP" sz="2000">
                <a:solidFill>
                  <a:schemeClr val="tx1">
                    <a:lumMod val="50000"/>
                    <a:lumOff val="50000"/>
                  </a:schemeClr>
                </a:solidFill>
              </a:rPr>
              <a:t>#C</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BDFE1237-3351-6907-4103-2AD1186EA3C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6DE92593-12A9-A385-F8B0-44883E27D156}"/>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以下の体制にて、本事業を円滑に推進する</a:t>
            </a:r>
          </a:p>
        </p:txBody>
      </p:sp>
      <p:cxnSp>
        <p:nvCxnSpPr>
          <p:cNvPr id="6" name="直線コネクタ 5">
            <a:extLst>
              <a:ext uri="{FF2B5EF4-FFF2-40B4-BE49-F238E27FC236}">
                <a16:creationId xmlns:a16="http://schemas.microsoft.com/office/drawing/2014/main" id="{4B4265F0-05AB-A712-945B-32951F31930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2" name="グループ化 1">
            <a:extLst>
              <a:ext uri="{FF2B5EF4-FFF2-40B4-BE49-F238E27FC236}">
                <a16:creationId xmlns:a16="http://schemas.microsoft.com/office/drawing/2014/main" id="{CFA463ED-C251-4FB4-9CFB-A10E75468735}"/>
              </a:ext>
            </a:extLst>
          </p:cNvPr>
          <p:cNvGrpSpPr/>
          <p:nvPr/>
        </p:nvGrpSpPr>
        <p:grpSpPr>
          <a:xfrm>
            <a:off x="180000" y="1659209"/>
            <a:ext cx="11856000" cy="288000"/>
            <a:chOff x="156000" y="1879963"/>
            <a:chExt cx="5760000" cy="288000"/>
          </a:xfrm>
        </p:grpSpPr>
        <p:sp>
          <p:nvSpPr>
            <p:cNvPr id="7" name="正方形/長方形 6">
              <a:extLst>
                <a:ext uri="{FF2B5EF4-FFF2-40B4-BE49-F238E27FC236}">
                  <a16:creationId xmlns:a16="http://schemas.microsoft.com/office/drawing/2014/main" id="{6923FF6E-F50A-05A5-0B7F-5B3695D6E3D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実施体制</a:t>
              </a:r>
            </a:p>
          </p:txBody>
        </p:sp>
        <p:cxnSp>
          <p:nvCxnSpPr>
            <p:cNvPr id="8" name="直線コネクタ 7">
              <a:extLst>
                <a:ext uri="{FF2B5EF4-FFF2-40B4-BE49-F238E27FC236}">
                  <a16:creationId xmlns:a16="http://schemas.microsoft.com/office/drawing/2014/main" id="{DE0FC254-8064-B9DF-96A9-EB33EECB4FF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0" name="正方形/長方形 9">
            <a:extLst>
              <a:ext uri="{FF2B5EF4-FFF2-40B4-BE49-F238E27FC236}">
                <a16:creationId xmlns:a16="http://schemas.microsoft.com/office/drawing/2014/main" id="{59BF2DDA-B5D8-56E3-233C-13A05B9F146D}"/>
              </a:ext>
            </a:extLst>
          </p:cNvPr>
          <p:cNvSpPr/>
          <p:nvPr/>
        </p:nvSpPr>
        <p:spPr>
          <a:xfrm>
            <a:off x="2152432" y="2582913"/>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実施体制</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事業者単位で</a:t>
            </a:r>
            <a:r>
              <a:rPr lang="ja-JP" altLang="en-US" sz="1400" dirty="0">
                <a:solidFill>
                  <a:srgbClr val="FF0000"/>
                </a:solidFill>
                <a:latin typeface="Meiryo UI" panose="020B0604030504040204" pitchFamily="50" charset="-128"/>
                <a:ea typeface="Meiryo UI" panose="020B0604030504040204" pitchFamily="50" charset="-128"/>
              </a:rPr>
              <a:t>補助事業における共同申請内の役割分担を記載すること。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622100944"/>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3A26AE6-420D-42F9-7022-60E8B22E370F}"/>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63E17E-00B6-F179-58B2-58BC33A91D04}"/>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63E17E-00B6-F179-58B2-58BC33A91D04}"/>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E7DB658-9F32-038F-BA17-432DD462A9A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①ウ</a:t>
            </a:r>
            <a:r>
              <a:rPr lang="en-US" altLang="ja-JP" sz="2000">
                <a:solidFill>
                  <a:schemeClr val="tx1">
                    <a:lumMod val="50000"/>
                    <a:lumOff val="50000"/>
                  </a:schemeClr>
                </a:solidFill>
              </a:rPr>
              <a:t> </a:t>
            </a:r>
            <a:r>
              <a:rPr lang="ja-JP" altLang="en-US" sz="2000">
                <a:solidFill>
                  <a:schemeClr val="tx1">
                    <a:lumMod val="50000"/>
                    <a:lumOff val="50000"/>
                  </a:schemeClr>
                </a:solidFill>
              </a:rPr>
              <a:t>経営層のコミット</a:t>
            </a:r>
          </a:p>
        </p:txBody>
      </p:sp>
      <p:sp>
        <p:nvSpPr>
          <p:cNvPr id="9" name="正方形/長方形 8">
            <a:extLst>
              <a:ext uri="{FF2B5EF4-FFF2-40B4-BE49-F238E27FC236}">
                <a16:creationId xmlns:a16="http://schemas.microsoft.com/office/drawing/2014/main" id="{D5BAE9A0-FC23-838B-132F-AA38124922A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AC07462E-8B7F-2A7B-07BE-AFE1C9DB084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間接補助事業を実施する全ての者において、経営層のコミットを約束する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6B1E4F7F-B5F7-1ADD-74EC-4204210920D8}"/>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27ED5814-EBE4-1172-F7CA-22CB8B142E5D}"/>
              </a:ext>
            </a:extLst>
          </p:cNvPr>
          <p:cNvGraphicFramePr>
            <a:graphicFrameLocks noGrp="1"/>
          </p:cNvGraphicFramePr>
          <p:nvPr>
            <p:extLst>
              <p:ext uri="{D42A27DB-BD31-4B8C-83A1-F6EECF244321}">
                <p14:modId xmlns:p14="http://schemas.microsoft.com/office/powerpoint/2010/main" val="3199149924"/>
              </p:ext>
            </p:extLst>
          </p:nvPr>
        </p:nvGraphicFramePr>
        <p:xfrm>
          <a:off x="179998" y="1551333"/>
          <a:ext cx="11856001" cy="4595388"/>
        </p:xfrm>
        <a:graphic>
          <a:graphicData uri="http://schemas.openxmlformats.org/drawingml/2006/table">
            <a:tbl>
              <a:tblPr firstRow="1" bandRow="1">
                <a:tableStyleId>{5C22544A-7EE6-4342-B048-85BDC9FD1C3A}</a:tableStyleId>
              </a:tblPr>
              <a:tblGrid>
                <a:gridCol w="1777935">
                  <a:extLst>
                    <a:ext uri="{9D8B030D-6E8A-4147-A177-3AD203B41FA5}">
                      <a16:colId xmlns:a16="http://schemas.microsoft.com/office/drawing/2014/main" val="1833360980"/>
                    </a:ext>
                  </a:extLst>
                </a:gridCol>
                <a:gridCol w="4862662">
                  <a:extLst>
                    <a:ext uri="{9D8B030D-6E8A-4147-A177-3AD203B41FA5}">
                      <a16:colId xmlns:a16="http://schemas.microsoft.com/office/drawing/2014/main" val="3449904519"/>
                    </a:ext>
                  </a:extLst>
                </a:gridCol>
                <a:gridCol w="5215404">
                  <a:extLst>
                    <a:ext uri="{9D8B030D-6E8A-4147-A177-3AD203B41FA5}">
                      <a16:colId xmlns:a16="http://schemas.microsoft.com/office/drawing/2014/main" val="2365904519"/>
                    </a:ext>
                  </a:extLst>
                </a:gridCol>
              </a:tblGrid>
              <a:tr h="232842">
                <a:tc>
                  <a:txBody>
                    <a:bodyPr/>
                    <a:lstStyle/>
                    <a:p>
                      <a:pPr algn="ctr"/>
                      <a:endParaRPr kumimoji="1" lang="ja-JP" altLang="en-US" sz="1200" dirty="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各社における経営層のコミット</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幹事会社</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dirty="0">
                          <a:latin typeface="Meiryo UI" panose="020B0604030504040204" pitchFamily="50" charset="-128"/>
                          <a:ea typeface="Meiryo UI" panose="020B0604030504040204" pitchFamily="50" charset="-128"/>
                        </a:rPr>
                        <a:t>xx</a:t>
                      </a:r>
                      <a:r>
                        <a:rPr kumimoji="1" lang="ja-JP" altLang="en-US" sz="1200" dirty="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例：個別パート（①ウ 経営層のコミット｜</a:t>
                      </a:r>
                      <a:r>
                        <a:rPr kumimoji="1" lang="en-US" altLang="ja-JP" sz="1200" dirty="0">
                          <a:solidFill>
                            <a:srgbClr val="C00000"/>
                          </a:solidFill>
                          <a:latin typeface="Meiryo UI" panose="020B0604030504040204" pitchFamily="50" charset="-128"/>
                          <a:ea typeface="Meiryo UI" panose="020B0604030504040204" pitchFamily="50" charset="-128"/>
                        </a:rPr>
                        <a:t>xxx</a:t>
                      </a:r>
                      <a:r>
                        <a:rPr kumimoji="1" lang="ja-JP" altLang="en-US" sz="1200" dirty="0">
                          <a:solidFill>
                            <a:srgbClr val="C00000"/>
                          </a:solidFill>
                          <a:latin typeface="Meiryo UI" panose="020B0604030504040204" pitchFamily="50" charset="-128"/>
                          <a:ea typeface="Meiryo UI" panose="020B0604030504040204" pitchFamily="50" charset="-128"/>
                        </a:rPr>
                        <a:t>株式会社｜（</a:t>
                      </a:r>
                      <a:r>
                        <a:rPr kumimoji="1" lang="en-US" altLang="ja-JP" sz="1200" dirty="0">
                          <a:solidFill>
                            <a:srgbClr val="C00000"/>
                          </a:solidFill>
                          <a:latin typeface="Meiryo UI" panose="020B0604030504040204" pitchFamily="50" charset="-128"/>
                          <a:ea typeface="Meiryo UI" panose="020B0604030504040204" pitchFamily="50" charset="-128"/>
                        </a:rPr>
                        <a:t>ⅰ</a:t>
                      </a:r>
                      <a:r>
                        <a:rPr kumimoji="1" lang="ja-JP" altLang="en-US" sz="1200" dirty="0">
                          <a:solidFill>
                            <a:srgbClr val="C00000"/>
                          </a:solidFill>
                          <a:latin typeface="Meiryo UI" panose="020B0604030504040204" pitchFamily="50" charset="-128"/>
                          <a:ea typeface="Meiryo UI" panose="020B0604030504040204" pitchFamily="50" charset="-128"/>
                        </a:rPr>
                        <a:t>）（</a:t>
                      </a:r>
                      <a:r>
                        <a:rPr kumimoji="1" lang="en-US" altLang="ja-JP" sz="1200" dirty="0">
                          <a:solidFill>
                            <a:srgbClr val="C00000"/>
                          </a:solidFill>
                          <a:latin typeface="Meiryo UI" panose="020B0604030504040204" pitchFamily="50" charset="-128"/>
                          <a:ea typeface="Meiryo UI" panose="020B0604030504040204" pitchFamily="50" charset="-128"/>
                        </a:rPr>
                        <a:t>ⅱ</a:t>
                      </a:r>
                      <a:r>
                        <a:rPr kumimoji="1" lang="ja-JP" altLang="en-US" sz="1200" dirty="0">
                          <a:solidFill>
                            <a:srgbClr val="C00000"/>
                          </a:solidFill>
                          <a:latin typeface="Meiryo UI" panose="020B0604030504040204" pitchFamily="50" charset="-128"/>
                          <a:ea typeface="Meiryo UI" panose="020B0604030504040204" pitchFamily="50" charset="-128"/>
                        </a:rPr>
                        <a:t>））に記載のとおり、経営層がコミットする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latin typeface="Meiryo UI" panose="020B0604030504040204" pitchFamily="50" charset="-128"/>
                          <a:ea typeface="Meiryo UI" panose="020B0604030504040204" pitchFamily="50" charset="-128"/>
                        </a:rPr>
                        <a:t>株式会社</a:t>
                      </a:r>
                      <a:r>
                        <a:rPr kumimoji="1" lang="en-US" altLang="ja-JP" sz="1200" dirty="0">
                          <a:latin typeface="Meiryo UI" panose="020B0604030504040204" pitchFamily="50" charset="-128"/>
                          <a:ea typeface="Meiryo UI" panose="020B0604030504040204" pitchFamily="50" charset="-128"/>
                        </a:rPr>
                        <a:t>xx</a:t>
                      </a:r>
                      <a:endParaRPr kumimoji="1" lang="ja-JP" altLang="en-US" sz="1200" dirty="0">
                        <a:latin typeface="Meiryo UI" panose="020B0604030504040204" pitchFamily="50" charset="-128"/>
                        <a:ea typeface="Meiryo UI" panose="020B0604030504040204" pitchFamily="50" charset="-128"/>
                      </a:endParaRPr>
                    </a:p>
                    <a:p>
                      <a:endParaRPr kumimoji="1" lang="ja-JP" altLang="en-US" sz="1200" dirty="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dirty="0">
                          <a:solidFill>
                            <a:srgbClr val="C00000"/>
                          </a:solidFill>
                          <a:latin typeface="Meiryo UI" panose="020B0604030504040204" pitchFamily="50" charset="-128"/>
                          <a:ea typeface="Meiryo UI" panose="020B0604030504040204" pitchFamily="50" charset="-128"/>
                        </a:rPr>
                        <a:t>例：個別パートに記載の通り、経営層がコミットする（代替手段様式を提出）</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3" name="正方形/長方形 2">
            <a:extLst>
              <a:ext uri="{FF2B5EF4-FFF2-40B4-BE49-F238E27FC236}">
                <a16:creationId xmlns:a16="http://schemas.microsoft.com/office/drawing/2014/main" id="{64A51D5F-6B1D-9992-691E-B4FF89EAD53A}"/>
              </a:ext>
            </a:extLst>
          </p:cNvPr>
          <p:cNvSpPr/>
          <p:nvPr/>
        </p:nvSpPr>
        <p:spPr>
          <a:xfrm>
            <a:off x="2161954" y="1801321"/>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幹事会社、共同実施者の全てにおける「各社における経営層のコミット」</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→各項目について、以下のとおり記載すること。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経営層のコミットについて、個別パートにて説明する場合は、例文のように記載のうえ、本様式の該当頁についても作成すること。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経営層のコミットについて、個別パートに示す代替手段にて説明する場合は、例文のように記載のうえ、本様式の該当頁についても作成すること。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u="sng" dirty="0">
                <a:solidFill>
                  <a:srgbClr val="FF0000"/>
                </a:solidFill>
                <a:latin typeface="Meiryo UI" panose="020B0604030504040204" pitchFamily="50" charset="-128"/>
                <a:ea typeface="Meiryo UI" panose="020B0604030504040204" pitchFamily="50" charset="-128"/>
              </a:rPr>
              <a:t>※</a:t>
            </a:r>
            <a:r>
              <a:rPr lang="ja-JP" altLang="en-US" sz="1400" u="sng" dirty="0">
                <a:solidFill>
                  <a:srgbClr val="FF0000"/>
                </a:solidFill>
                <a:latin typeface="Meiryo UI" panose="020B0604030504040204" pitchFamily="50" charset="-128"/>
                <a:ea typeface="Meiryo UI" panose="020B0604030504040204" pitchFamily="50" charset="-128"/>
              </a:rPr>
              <a:t>代替手段が認められるのは、共同実施者のうち、本事業を中核的に推進する主体ではない場合のみであることに注意すること。</a:t>
            </a:r>
            <a:endParaRPr lang="en-US" altLang="ja-JP" sz="1400" u="sng"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24325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4CFCE16-1A67-0648-60CD-F797D1235887}"/>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DD8F5517-C5B5-8B5A-3396-6F17E191561B}"/>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DD8F5517-C5B5-8B5A-3396-6F17E191561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CAB07B07-F9F0-E8FA-2A0C-00A26694A681}"/>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①エ 財務の健全性</a:t>
            </a:r>
          </a:p>
        </p:txBody>
      </p:sp>
      <p:sp>
        <p:nvSpPr>
          <p:cNvPr id="9" name="正方形/長方形 8">
            <a:extLst>
              <a:ext uri="{FF2B5EF4-FFF2-40B4-BE49-F238E27FC236}">
                <a16:creationId xmlns:a16="http://schemas.microsoft.com/office/drawing/2014/main" id="{12B9ECF6-EF72-3774-A3CD-9B8805A423B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D56B05CF-3860-3912-2EB8-318A24C7CCC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全ての者において財務の健全性を有し、間接補助事業を円滑に推進することが可能である</a:t>
            </a:r>
            <a:endParaRPr lang="en-US" altLang="ja-JP">
              <a:solidFill>
                <a:schemeClr val="tx1"/>
              </a:solidFill>
            </a:endParaRPr>
          </a:p>
        </p:txBody>
      </p:sp>
      <p:cxnSp>
        <p:nvCxnSpPr>
          <p:cNvPr id="6" name="直線コネクタ 5">
            <a:extLst>
              <a:ext uri="{FF2B5EF4-FFF2-40B4-BE49-F238E27FC236}">
                <a16:creationId xmlns:a16="http://schemas.microsoft.com/office/drawing/2014/main" id="{4E7629B8-F3CC-D10B-3A97-5CE57B7A76C9}"/>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8CDF3D3-7BEA-CCBC-7180-31FED0A20FDB}"/>
              </a:ext>
            </a:extLst>
          </p:cNvPr>
          <p:cNvGraphicFramePr>
            <a:graphicFrameLocks noGrp="1"/>
          </p:cNvGraphicFramePr>
          <p:nvPr>
            <p:extLst>
              <p:ext uri="{D42A27DB-BD31-4B8C-83A1-F6EECF244321}">
                <p14:modId xmlns:p14="http://schemas.microsoft.com/office/powerpoint/2010/main" val="112189516"/>
              </p:ext>
            </p:extLst>
          </p:nvPr>
        </p:nvGraphicFramePr>
        <p:xfrm>
          <a:off x="179999" y="1551333"/>
          <a:ext cx="11879999" cy="4595388"/>
        </p:xfrm>
        <a:graphic>
          <a:graphicData uri="http://schemas.openxmlformats.org/drawingml/2006/table">
            <a:tbl>
              <a:tblPr firstRow="1" bandRow="1">
                <a:tableStyleId>{5C22544A-7EE6-4342-B048-85BDC9FD1C3A}</a:tableStyleId>
              </a:tblPr>
              <a:tblGrid>
                <a:gridCol w="1703885">
                  <a:extLst>
                    <a:ext uri="{9D8B030D-6E8A-4147-A177-3AD203B41FA5}">
                      <a16:colId xmlns:a16="http://schemas.microsoft.com/office/drawing/2014/main" val="1833360980"/>
                    </a:ext>
                  </a:extLst>
                </a:gridCol>
                <a:gridCol w="517793">
                  <a:extLst>
                    <a:ext uri="{9D8B030D-6E8A-4147-A177-3AD203B41FA5}">
                      <a16:colId xmlns:a16="http://schemas.microsoft.com/office/drawing/2014/main" val="1773031078"/>
                    </a:ext>
                  </a:extLst>
                </a:gridCol>
                <a:gridCol w="4660135">
                  <a:extLst>
                    <a:ext uri="{9D8B030D-6E8A-4147-A177-3AD203B41FA5}">
                      <a16:colId xmlns:a16="http://schemas.microsoft.com/office/drawing/2014/main" val="3449904519"/>
                    </a:ext>
                  </a:extLst>
                </a:gridCol>
                <a:gridCol w="4998186">
                  <a:extLst>
                    <a:ext uri="{9D8B030D-6E8A-4147-A177-3AD203B41FA5}">
                      <a16:colId xmlns:a16="http://schemas.microsoft.com/office/drawing/2014/main" val="2365904519"/>
                    </a:ext>
                  </a:extLst>
                </a:gridCol>
              </a:tblGrid>
              <a:tr h="232842">
                <a:tc>
                  <a:txBody>
                    <a:bodyPr/>
                    <a:lstStyle/>
                    <a:p>
                      <a:pPr algn="ctr"/>
                      <a:endParaRPr kumimoji="1" lang="ja-JP" altLang="en-US" sz="120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応募申請者名</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各社における財務状況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720178">
                <a:tc>
                  <a:txBody>
                    <a:bodyPr/>
                    <a:lstStyle/>
                    <a:p>
                      <a:pPr algn="ctr"/>
                      <a:r>
                        <a:rPr kumimoji="1" lang="ja-JP" altLang="en-US" sz="1200">
                          <a:latin typeface="Meiryo UI" panose="020B0604030504040204" pitchFamily="50" charset="-128"/>
                          <a:ea typeface="Meiryo UI" panose="020B0604030504040204" pitchFamily="50" charset="-128"/>
                        </a:rPr>
                        <a:t>代表事業者</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株式会社</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720178">
                <a:tc rowSpan="5">
                  <a:txBody>
                    <a:bodyPr/>
                    <a:lstStyle/>
                    <a:p>
                      <a:pPr algn="ctr"/>
                      <a:r>
                        <a:rPr kumimoji="1" lang="ja-JP" altLang="en-US" sz="1200">
                          <a:latin typeface="Meiryo UI" panose="020B0604030504040204" pitchFamily="50" charset="-128"/>
                          <a:ea typeface="Meiryo UI" panose="020B0604030504040204" pitchFamily="50" charset="-128"/>
                        </a:rPr>
                        <a:t>共同実施者</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B</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株式会社</a:t>
                      </a:r>
                      <a:r>
                        <a:rPr kumimoji="1" lang="en-US" altLang="ja-JP" sz="1200">
                          <a:latin typeface="Meiryo UI" panose="020B0604030504040204" pitchFamily="50" charset="-128"/>
                          <a:ea typeface="Meiryo UI" panose="020B0604030504040204" pitchFamily="50" charset="-128"/>
                        </a:rPr>
                        <a:t>xx</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200">
                          <a:latin typeface="Meiryo UI" panose="020B0604030504040204" pitchFamily="50" charset="-128"/>
                          <a:ea typeface="Meiryo UI" panose="020B0604030504040204" pitchFamily="50" charset="-128"/>
                        </a:rPr>
                        <a:t>xxx</a:t>
                      </a:r>
                      <a:r>
                        <a:rPr kumimoji="1" lang="ja-JP" altLang="en-US" sz="1200">
                          <a:latin typeface="Meiryo UI" panose="020B0604030504040204" pitchFamily="50" charset="-128"/>
                          <a:ea typeface="Meiryo UI" panose="020B0604030504040204" pitchFamily="50" charset="-128"/>
                        </a:rPr>
                        <a:t>のため、間接補助事業を円滑に推進する資金力、経営基盤を有する</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D</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720178">
                <a:tc vMerge="1">
                  <a:txBody>
                    <a:bodyPr/>
                    <a:lstStyle/>
                    <a:p>
                      <a:pPr algn="ctr"/>
                      <a:endParaRPr kumimoji="1" lang="ja-JP" altLang="en-US" sz="1200"/>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t>E</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indent="0">
                        <a:buFont typeface="+mj-ea"/>
                        <a:buNone/>
                      </a:pP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63774331"/>
                  </a:ext>
                </a:extLst>
              </a:tr>
              <a:tr h="720178">
                <a:tc vMerge="1">
                  <a:txBody>
                    <a:bodyPr/>
                    <a:lstStyle/>
                    <a:p>
                      <a:pPr algn="ctr"/>
                      <a:endParaRPr kumimoji="1" lang="ja-JP" altLang="en-US" sz="120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200" dirty="0">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24639750"/>
                  </a:ext>
                </a:extLst>
              </a:tr>
            </a:tbl>
          </a:graphicData>
        </a:graphic>
      </p:graphicFrame>
      <p:sp>
        <p:nvSpPr>
          <p:cNvPr id="2" name="正方形/長方形 1">
            <a:extLst>
              <a:ext uri="{FF2B5EF4-FFF2-40B4-BE49-F238E27FC236}">
                <a16:creationId xmlns:a16="http://schemas.microsoft.com/office/drawing/2014/main" id="{D536BC3B-1F6C-3E51-7863-4E5CC3590614}"/>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幹事会社、共同実施者の全てにおける「各社における財務状況」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→間接補助事業を円滑に推進することが可能である場合は、その理由を明記すること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u="sng"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331403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4ACC7475-8868-F40B-1F06-CF79E0F7E9DE}"/>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49CDEF5C-26F9-38E3-C8ED-DAA4B5D50F1F}"/>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②間接補助事業の実現性に関する</a:t>
            </a:r>
            <a:r>
              <a:rPr kumimoji="1" lang="ja-JP" alt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rPr>
              <a:t>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8268750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FA7422F-A847-1DC6-F34D-336ABC479C91}"/>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43F30FDD-DEAC-F7A1-0FFD-3992D1A1DD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43F30FDD-DEAC-F7A1-0FFD-3992D1A1DD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9DAAEFF-EE28-4580-2341-16669A88C894}"/>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2825A08F-2C57-639C-1C4B-58299DD1A59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xx</a:t>
            </a:r>
            <a:r>
              <a:rPr lang="ja-JP" altLang="en-US" dirty="0">
                <a:solidFill>
                  <a:schemeClr val="tx1"/>
                </a:solidFill>
              </a:rPr>
              <a:t>を目的として、</a:t>
            </a:r>
            <a:r>
              <a:rPr lang="en-US" altLang="ja-JP" dirty="0">
                <a:solidFill>
                  <a:schemeClr val="tx1"/>
                </a:solidFill>
              </a:rPr>
              <a:t>xx</a:t>
            </a:r>
            <a:r>
              <a:rPr lang="ja-JP" altLang="en-US" dirty="0">
                <a:solidFill>
                  <a:schemeClr val="tx1"/>
                </a:solidFill>
              </a:rPr>
              <a:t>を実施する。具体的には</a:t>
            </a:r>
            <a:r>
              <a:rPr lang="en-US" altLang="ja-JP" dirty="0">
                <a:solidFill>
                  <a:schemeClr val="tx1"/>
                </a:solidFill>
              </a:rPr>
              <a:t>xx</a:t>
            </a:r>
            <a:r>
              <a:rPr lang="ja-JP" altLang="en-US" dirty="0">
                <a:solidFill>
                  <a:schemeClr val="tx1"/>
                </a:solidFill>
              </a:rPr>
              <a:t>などの設備を導入する</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F3E166E9-8CC7-9897-B458-C70C72CDDEE4}"/>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D789C2E2-63D5-146B-30F5-8AAFE3A1C40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4" name="正方形/長方形 3">
            <a:extLst>
              <a:ext uri="{FF2B5EF4-FFF2-40B4-BE49-F238E27FC236}">
                <a16:creationId xmlns:a16="http://schemas.microsoft.com/office/drawing/2014/main" id="{091578D0-F060-7C5F-A665-5045FB38EEB7}"/>
              </a:ext>
            </a:extLst>
          </p:cNvPr>
          <p:cNvSpPr/>
          <p:nvPr/>
        </p:nvSpPr>
        <p:spPr>
          <a:xfrm>
            <a:off x="1994978" y="1998385"/>
            <a:ext cx="7868093" cy="3364919"/>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間接補助事業の全体像がわかるよう、主要な導入設備とその概要（主要スペック、役割、新設・改造・リプレースなどの導入方法等）を記載すること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10050817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9" name="Rectangle 108">
            <a:extLst>
              <a:ext uri="{FF2B5EF4-FFF2-40B4-BE49-F238E27FC236}">
                <a16:creationId xmlns:a16="http://schemas.microsoft.com/office/drawing/2014/main" id="{510945A7-A1AC-4BFD-B18C-581BCCC0A241}"/>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25" name="Rectangle 108">
            <a:extLst>
              <a:ext uri="{FF2B5EF4-FFF2-40B4-BE49-F238E27FC236}">
                <a16:creationId xmlns:a16="http://schemas.microsoft.com/office/drawing/2014/main" id="{71869300-75DD-33D5-049B-C55A2A0DA4A9}"/>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graphicFrame>
        <p:nvGraphicFramePr>
          <p:cNvPr id="3" name="Table 25">
            <a:extLst>
              <a:ext uri="{FF2B5EF4-FFF2-40B4-BE49-F238E27FC236}">
                <a16:creationId xmlns:a16="http://schemas.microsoft.com/office/drawing/2014/main" id="{FB649698-0F28-419A-C7E7-F3D1C79FE459}"/>
              </a:ext>
            </a:extLst>
          </p:cNvPr>
          <p:cNvGraphicFramePr>
            <a:graphicFrameLocks noGrp="1"/>
          </p:cNvGraphicFramePr>
          <p:nvPr>
            <p:extLst>
              <p:ext uri="{D42A27DB-BD31-4B8C-83A1-F6EECF244321}">
                <p14:modId xmlns:p14="http://schemas.microsoft.com/office/powerpoint/2010/main" val="3039007259"/>
              </p:ext>
            </p:extLst>
          </p:nvPr>
        </p:nvGraphicFramePr>
        <p:xfrm>
          <a:off x="722537" y="1979273"/>
          <a:ext cx="10746925" cy="3512820"/>
        </p:xfrm>
        <a:graphic>
          <a:graphicData uri="http://schemas.openxmlformats.org/drawingml/2006/table">
            <a:tbl>
              <a:tblPr firstRow="1" bandRow="1">
                <a:tableStyleId>{5940675A-B579-460E-94D1-54222C63F5DA}</a:tableStyleId>
              </a:tblPr>
              <a:tblGrid>
                <a:gridCol w="680769">
                  <a:extLst>
                    <a:ext uri="{9D8B030D-6E8A-4147-A177-3AD203B41FA5}">
                      <a16:colId xmlns:a16="http://schemas.microsoft.com/office/drawing/2014/main" val="2754854949"/>
                    </a:ext>
                  </a:extLst>
                </a:gridCol>
                <a:gridCol w="953077">
                  <a:extLst>
                    <a:ext uri="{9D8B030D-6E8A-4147-A177-3AD203B41FA5}">
                      <a16:colId xmlns:a16="http://schemas.microsoft.com/office/drawing/2014/main" val="108642108"/>
                    </a:ext>
                  </a:extLst>
                </a:gridCol>
                <a:gridCol w="1080000">
                  <a:extLst>
                    <a:ext uri="{9D8B030D-6E8A-4147-A177-3AD203B41FA5}">
                      <a16:colId xmlns:a16="http://schemas.microsoft.com/office/drawing/2014/main" val="1578758832"/>
                    </a:ext>
                  </a:extLst>
                </a:gridCol>
                <a:gridCol w="1089231">
                  <a:extLst>
                    <a:ext uri="{9D8B030D-6E8A-4147-A177-3AD203B41FA5}">
                      <a16:colId xmlns:a16="http://schemas.microsoft.com/office/drawing/2014/main" val="3681164895"/>
                    </a:ext>
                  </a:extLst>
                </a:gridCol>
                <a:gridCol w="578654">
                  <a:extLst>
                    <a:ext uri="{9D8B030D-6E8A-4147-A177-3AD203B41FA5}">
                      <a16:colId xmlns:a16="http://schemas.microsoft.com/office/drawing/2014/main" val="2013143228"/>
                    </a:ext>
                  </a:extLst>
                </a:gridCol>
                <a:gridCol w="578654">
                  <a:extLst>
                    <a:ext uri="{9D8B030D-6E8A-4147-A177-3AD203B41FA5}">
                      <a16:colId xmlns:a16="http://schemas.microsoft.com/office/drawing/2014/main" val="1867669983"/>
                    </a:ext>
                  </a:extLst>
                </a:gridCol>
                <a:gridCol w="578654">
                  <a:extLst>
                    <a:ext uri="{9D8B030D-6E8A-4147-A177-3AD203B41FA5}">
                      <a16:colId xmlns:a16="http://schemas.microsoft.com/office/drawing/2014/main" val="3983930382"/>
                    </a:ext>
                  </a:extLst>
                </a:gridCol>
                <a:gridCol w="578654">
                  <a:extLst>
                    <a:ext uri="{9D8B030D-6E8A-4147-A177-3AD203B41FA5}">
                      <a16:colId xmlns:a16="http://schemas.microsoft.com/office/drawing/2014/main" val="3221756989"/>
                    </a:ext>
                  </a:extLst>
                </a:gridCol>
                <a:gridCol w="578654">
                  <a:extLst>
                    <a:ext uri="{9D8B030D-6E8A-4147-A177-3AD203B41FA5}">
                      <a16:colId xmlns:a16="http://schemas.microsoft.com/office/drawing/2014/main" val="156497035"/>
                    </a:ext>
                  </a:extLst>
                </a:gridCol>
                <a:gridCol w="578654">
                  <a:extLst>
                    <a:ext uri="{9D8B030D-6E8A-4147-A177-3AD203B41FA5}">
                      <a16:colId xmlns:a16="http://schemas.microsoft.com/office/drawing/2014/main" val="3852437361"/>
                    </a:ext>
                  </a:extLst>
                </a:gridCol>
                <a:gridCol w="578654">
                  <a:extLst>
                    <a:ext uri="{9D8B030D-6E8A-4147-A177-3AD203B41FA5}">
                      <a16:colId xmlns:a16="http://schemas.microsoft.com/office/drawing/2014/main" val="474125499"/>
                    </a:ext>
                  </a:extLst>
                </a:gridCol>
                <a:gridCol w="578654">
                  <a:extLst>
                    <a:ext uri="{9D8B030D-6E8A-4147-A177-3AD203B41FA5}">
                      <a16:colId xmlns:a16="http://schemas.microsoft.com/office/drawing/2014/main" val="3194168371"/>
                    </a:ext>
                  </a:extLst>
                </a:gridCol>
                <a:gridCol w="578654">
                  <a:extLst>
                    <a:ext uri="{9D8B030D-6E8A-4147-A177-3AD203B41FA5}">
                      <a16:colId xmlns:a16="http://schemas.microsoft.com/office/drawing/2014/main" val="4023144307"/>
                    </a:ext>
                  </a:extLst>
                </a:gridCol>
                <a:gridCol w="578654">
                  <a:extLst>
                    <a:ext uri="{9D8B030D-6E8A-4147-A177-3AD203B41FA5}">
                      <a16:colId xmlns:a16="http://schemas.microsoft.com/office/drawing/2014/main" val="813031846"/>
                    </a:ext>
                  </a:extLst>
                </a:gridCol>
                <a:gridCol w="578654">
                  <a:extLst>
                    <a:ext uri="{9D8B030D-6E8A-4147-A177-3AD203B41FA5}">
                      <a16:colId xmlns:a16="http://schemas.microsoft.com/office/drawing/2014/main" val="78145945"/>
                    </a:ext>
                  </a:extLst>
                </a:gridCol>
                <a:gridCol w="578654">
                  <a:extLst>
                    <a:ext uri="{9D8B030D-6E8A-4147-A177-3AD203B41FA5}">
                      <a16:colId xmlns:a16="http://schemas.microsoft.com/office/drawing/2014/main" val="892298966"/>
                    </a:ext>
                  </a:extLst>
                </a:gridCol>
              </a:tblGrid>
              <a:tr h="135974">
                <a:tc rowSpan="2">
                  <a:txBody>
                    <a:bodyPr/>
                    <a:lstStyle/>
                    <a:p>
                      <a:pPr algn="ctr"/>
                      <a:r>
                        <a:rPr kumimoji="1" lang="ja-JP" altLang="en-US" sz="1400" b="1">
                          <a:latin typeface="Meiryo UI" panose="020B0604030504040204" pitchFamily="50" charset="-128"/>
                          <a:ea typeface="Meiryo UI" panose="020B0604030504040204" pitchFamily="50" charset="-128"/>
                        </a:rPr>
                        <a:t>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2">
                  <a:txBody>
                    <a:bodyPr/>
                    <a:lstStyle/>
                    <a:p>
                      <a:pPr algn="ctr"/>
                      <a:r>
                        <a:rPr kumimoji="1" lang="ja-JP" altLang="en-US" sz="1400" b="1">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2">
                  <a:txBody>
                    <a:bodyPr/>
                    <a:lstStyle/>
                    <a:p>
                      <a:pPr algn="ctr"/>
                      <a:r>
                        <a:rPr kumimoji="1" lang="ja-JP" altLang="en-US" sz="1400" b="1">
                          <a:solidFill>
                            <a:schemeClr val="tx1"/>
                          </a:solidFill>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4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071955818"/>
                  </a:ext>
                </a:extLst>
              </a:tr>
              <a:tr h="0">
                <a:tc vMerge="1">
                  <a:txBody>
                    <a:bodyPr/>
                    <a:lstStyle/>
                    <a:p>
                      <a:endParaRPr kumimoji="1" lang="ja-JP" altLang="en-US"/>
                    </a:p>
                  </a:txBody>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大区分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algn="ctr" defTabSz="914400" rtl="0" eaLnBrk="1" latinLnBrk="0" hangingPunct="1"/>
                      <a:r>
                        <a:rPr kumimoji="1" lang="ja-JP" altLang="en-US" sz="1050" b="1" kern="1200">
                          <a:solidFill>
                            <a:schemeClr val="tx1"/>
                          </a:solidFill>
                          <a:latin typeface="Meiryo UI" panose="020B0604030504040204" pitchFamily="50" charset="-128"/>
                          <a:ea typeface="Meiryo UI" panose="020B0604030504040204" pitchFamily="50" charset="-128"/>
                          <a:cs typeface="+mn-cs"/>
                        </a:rPr>
                        <a:t>小区分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vMerge="1">
                  <a:txBody>
                    <a:bodyPr/>
                    <a:lstStyle/>
                    <a:p>
                      <a:endParaRPr kumimoji="1" lang="ja-JP" altLang="en-US"/>
                    </a:p>
                  </a:txBody>
                  <a:tcPr/>
                </a:tc>
                <a:tc>
                  <a:txBody>
                    <a:bodyPr/>
                    <a:lstStyle/>
                    <a:p>
                      <a:r>
                        <a:rPr kumimoji="1" lang="en-US" altLang="ja-JP" sz="1050" b="1">
                          <a:latin typeface="Meiryo UI" panose="020B0604030504040204" pitchFamily="50" charset="-128"/>
                          <a:ea typeface="Meiryo UI" panose="020B0604030504040204" pitchFamily="50" charset="-128"/>
                        </a:rPr>
                        <a:t>2025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2027</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2028</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2029</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2030</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2031</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2032</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2033</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2034</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2035</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r>
                        <a:rPr kumimoji="1" lang="en-US" altLang="ja-JP" sz="1050" b="1">
                          <a:latin typeface="Meiryo UI" panose="020B0604030504040204" pitchFamily="50" charset="-128"/>
                          <a:ea typeface="Meiryo UI" panose="020B0604030504040204" pitchFamily="50" charset="-128"/>
                        </a:rPr>
                        <a:t>2036</a:t>
                      </a:r>
                      <a:endParaRPr kumimoji="1" lang="ja-JP" altLang="en-US"/>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4263133181"/>
                  </a:ext>
                </a:extLst>
              </a:tr>
              <a:tr h="120664">
                <a:tc rowSpan="5">
                  <a:txBody>
                    <a:bodyPr/>
                    <a:lstStyle/>
                    <a:p>
                      <a:pPr algn="ctr"/>
                      <a:r>
                        <a:rPr kumimoji="1" lang="ja-JP" altLang="en-US" sz="1400">
                          <a:latin typeface="Meiryo UI" panose="020B0604030504040204" pitchFamily="50" charset="-128"/>
                          <a:ea typeface="Meiryo UI" panose="020B0604030504040204" pitchFamily="50" charset="-128"/>
                        </a:rPr>
                        <a:t>補助</a:t>
                      </a:r>
                      <a:br>
                        <a:rPr kumimoji="1" lang="en-US" altLang="ja-JP" sz="1400">
                          <a:latin typeface="Meiryo UI" panose="020B0604030504040204" pitchFamily="50" charset="-128"/>
                          <a:ea typeface="Meiryo UI" panose="020B0604030504040204" pitchFamily="50" charset="-128"/>
                        </a:rPr>
                      </a:br>
                      <a:r>
                        <a:rPr kumimoji="1" lang="ja-JP" altLang="en-US" sz="1400">
                          <a:latin typeface="Meiryo UI" panose="020B0604030504040204" pitchFamily="50" charset="-128"/>
                          <a:ea typeface="Meiryo UI" panose="020B0604030504040204" pitchFamily="50" charset="-128"/>
                        </a:rPr>
                        <a:t>対象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生産設備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設備費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附帯設備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100">
                          <a:latin typeface="Meiryo UI" panose="020B0604030504040204" pitchFamily="50" charset="-128"/>
                          <a:ea typeface="Meiryo UI" panose="020B0604030504040204" pitchFamily="50" charset="-128"/>
                        </a:rPr>
                        <a:t>xx</a:t>
                      </a:r>
                      <a:r>
                        <a:rPr kumimoji="1" lang="ja-JP" altLang="en-US" sz="1100">
                          <a:latin typeface="Meiryo UI" panose="020B0604030504040204" pitchFamily="50" charset="-128"/>
                          <a:ea typeface="Meiryo UI" panose="020B0604030504040204" pitchFamily="50" charset="-128"/>
                        </a:rPr>
                        <a:t>設備</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100">
                          <a:latin typeface="Meiryo UI" panose="020B0604030504040204" pitchFamily="50" charset="-128"/>
                          <a:ea typeface="Meiryo UI" panose="020B0604030504040204" pitchFamily="50" charset="-128"/>
                        </a:rPr>
                        <a:t>建物等取得費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20664">
                <a:tc vMerge="1">
                  <a:txBody>
                    <a:bodyPr/>
                    <a:lstStyle/>
                    <a:p>
                      <a:pPr algn="ctr"/>
                      <a:r>
                        <a:rPr kumimoji="1" lang="ja-JP" altLang="en-US" sz="1100">
                          <a:latin typeface="メイリオ" panose="020B0604030504040204" pitchFamily="50" charset="-128"/>
                          <a:ea typeface="メイリオ" panose="020B0604030504040204" pitchFamily="50" charset="-128"/>
                        </a:rPr>
                        <a:t>補</a:t>
                      </a:r>
                    </a:p>
                    <a:p>
                      <a:pPr algn="ctr"/>
                      <a:r>
                        <a:rPr kumimoji="1" lang="ja-JP" altLang="en-US" sz="1100">
                          <a:latin typeface="メイリオ" panose="020B0604030504040204" pitchFamily="50" charset="-128"/>
                          <a:ea typeface="メイリオ" panose="020B0604030504040204" pitchFamily="50" charset="-128"/>
                        </a:rPr>
                        <a:t>助</a:t>
                      </a:r>
                    </a:p>
                    <a:p>
                      <a:pPr algn="ctr"/>
                      <a:r>
                        <a:rPr kumimoji="1" lang="ja-JP" altLang="en-US" sz="1100">
                          <a:latin typeface="メイリオ" panose="020B0604030504040204" pitchFamily="50" charset="-128"/>
                          <a:ea typeface="メイリオ" panose="020B0604030504040204" pitchFamily="50" charset="-128"/>
                        </a:rPr>
                        <a:t>対</a:t>
                      </a:r>
                    </a:p>
                    <a:p>
                      <a:pPr algn="ctr"/>
                      <a:r>
                        <a:rPr kumimoji="1" lang="ja-JP" altLang="en-US" sz="1100">
                          <a:latin typeface="メイリオ" panose="020B0604030504040204" pitchFamily="50" charset="-128"/>
                          <a:ea typeface="メイリオ" panose="020B0604030504040204" pitchFamily="50" charset="-128"/>
                        </a:rPr>
                        <a:t>象</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47210">
                <a:tc rowSpan="5">
                  <a:txBody>
                    <a:bodyPr/>
                    <a:lstStyle/>
                    <a:p>
                      <a:pPr algn="ctr"/>
                      <a:r>
                        <a:rPr kumimoji="1" lang="zh-TW" altLang="en-US" sz="1400">
                          <a:latin typeface="Meiryo UI" panose="020B0604030504040204" pitchFamily="50" charset="-128"/>
                          <a:ea typeface="Meiryo UI" panose="020B0604030504040204" pitchFamily="50" charset="-128"/>
                        </a:rPr>
                        <a:t>補助</a:t>
                      </a:r>
                      <a:br>
                        <a:rPr kumimoji="1" lang="en-US" altLang="zh-TW" sz="1400">
                          <a:latin typeface="Meiryo UI" panose="020B0604030504040204" pitchFamily="50" charset="-128"/>
                          <a:ea typeface="Meiryo UI" panose="020B0604030504040204" pitchFamily="50" charset="-128"/>
                        </a:rPr>
                      </a:br>
                      <a:r>
                        <a:rPr kumimoji="1" lang="zh-TW" altLang="en-US" sz="1400">
                          <a:latin typeface="Meiryo UI" panose="020B0604030504040204" pitchFamily="50" charset="-128"/>
                          <a:ea typeface="Meiryo UI" panose="020B0604030504040204" pitchFamily="50" charset="-128"/>
                        </a:rPr>
                        <a:t>対象外</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13226409"/>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9959120"/>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376673385"/>
                  </a:ext>
                </a:extLst>
              </a:tr>
              <a:tr h="147210">
                <a:tc vMerge="1">
                  <a:txBody>
                    <a:bodyPr/>
                    <a:lstStyle/>
                    <a:p>
                      <a:pPr algn="ctr"/>
                      <a:r>
                        <a:rPr kumimoji="1" lang="zh-TW" altLang="en-US" sz="1100">
                          <a:latin typeface="メイリオ" panose="020B0604030504040204" pitchFamily="50" charset="-128"/>
                          <a:ea typeface="メイリオ" panose="020B0604030504040204" pitchFamily="50" charset="-128"/>
                        </a:rPr>
                        <a:t>補</a:t>
                      </a:r>
                    </a:p>
                    <a:p>
                      <a:pPr algn="ctr"/>
                      <a:r>
                        <a:rPr kumimoji="1" lang="zh-TW" altLang="en-US" sz="1100">
                          <a:latin typeface="メイリオ" panose="020B0604030504040204" pitchFamily="50" charset="-128"/>
                          <a:ea typeface="メイリオ" panose="020B0604030504040204" pitchFamily="50" charset="-128"/>
                        </a:rPr>
                        <a:t>助</a:t>
                      </a:r>
                    </a:p>
                    <a:p>
                      <a:pPr algn="ctr"/>
                      <a:r>
                        <a:rPr kumimoji="1" lang="zh-TW" altLang="en-US" sz="1100">
                          <a:latin typeface="メイリオ" panose="020B0604030504040204" pitchFamily="50" charset="-128"/>
                          <a:ea typeface="メイリオ" panose="020B0604030504040204" pitchFamily="50" charset="-128"/>
                        </a:rPr>
                        <a:t>対</a:t>
                      </a:r>
                    </a:p>
                    <a:p>
                      <a:pPr algn="ctr"/>
                      <a:r>
                        <a:rPr kumimoji="1" lang="zh-TW" altLang="en-US" sz="1100">
                          <a:latin typeface="メイリオ" panose="020B0604030504040204" pitchFamily="50" charset="-128"/>
                          <a:ea typeface="メイリオ" panose="020B0604030504040204" pitchFamily="50" charset="-128"/>
                        </a:rPr>
                        <a:t>象</a:t>
                      </a:r>
                    </a:p>
                    <a:p>
                      <a:pPr algn="ctr"/>
                      <a:r>
                        <a:rPr kumimoji="1" lang="zh-TW" altLang="en-US" sz="1100">
                          <a:latin typeface="メイリオ" panose="020B0604030504040204" pitchFamily="50" charset="-128"/>
                          <a:ea typeface="メイリオ" panose="020B0604030504040204" pitchFamily="50" charset="-128"/>
                        </a:rPr>
                        <a:t>外</a:t>
                      </a:r>
                      <a:endParaRPr kumimoji="1" lang="ja-JP" altLang="en-US" sz="1100">
                        <a:latin typeface="メイリオ" panose="020B0604030504040204" pitchFamily="50" charset="-128"/>
                        <a:ea typeface="メイリオ"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en-US" altLang="ja-JP" sz="1400">
                          <a:latin typeface="Meiryo UI" panose="020B0604030504040204" pitchFamily="50" charset="-128"/>
                          <a:ea typeface="Meiryo UI" panose="020B0604030504040204" pitchFamily="50" charset="-128"/>
                        </a:rPr>
                        <a:t>xxx</a:t>
                      </a:r>
                      <a:endParaRPr kumimoji="1" lang="ja-JP" altLang="en-US" sz="140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5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2802461"/>
                  </a:ext>
                </a:extLst>
              </a:tr>
            </a:tbl>
          </a:graphicData>
        </a:graphic>
      </p:graphicFrame>
      <p:sp>
        <p:nvSpPr>
          <p:cNvPr id="6" name="Rectangle 108">
            <a:extLst>
              <a:ext uri="{FF2B5EF4-FFF2-40B4-BE49-F238E27FC236}">
                <a16:creationId xmlns:a16="http://schemas.microsoft.com/office/drawing/2014/main" id="{5D1BE604-A305-D8AB-A4E4-111EAF2F248E}"/>
              </a:ext>
            </a:extLst>
          </p:cNvPr>
          <p:cNvSpPr/>
          <p:nvPr/>
        </p:nvSpPr>
        <p:spPr>
          <a:xfrm>
            <a:off x="6537532" y="3259751"/>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7" name="Rectangle 108">
            <a:extLst>
              <a:ext uri="{FF2B5EF4-FFF2-40B4-BE49-F238E27FC236}">
                <a16:creationId xmlns:a16="http://schemas.microsoft.com/office/drawing/2014/main" id="{DC005F85-E196-EAE9-9EBD-CFA7E84812B5}"/>
              </a:ext>
            </a:extLst>
          </p:cNvPr>
          <p:cNvSpPr/>
          <p:nvPr/>
        </p:nvSpPr>
        <p:spPr>
          <a:xfrm>
            <a:off x="6540956" y="3248397"/>
            <a:ext cx="213358" cy="132106"/>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endParaRPr kumimoji="1" lang="en-US" sz="1200">
              <a:solidFill>
                <a:srgbClr val="FFFFFF"/>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30AAD629-A5D1-0B40-02FE-A999013C45FC}"/>
              </a:ext>
            </a:extLst>
          </p:cNvPr>
          <p:cNvSpPr/>
          <p:nvPr/>
        </p:nvSpPr>
        <p:spPr>
          <a:xfrm>
            <a:off x="796179" y="5737274"/>
            <a:ext cx="10599642" cy="828000"/>
          </a:xfrm>
          <a:prstGeom prst="rect">
            <a:avLst/>
          </a:prstGeom>
          <a:noFill/>
          <a:ln w="9525" cap="rnd" cmpd="sng" algn="ctr">
            <a:solidFill>
              <a:schemeClr val="bg1">
                <a:lumMod val="85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（留意事項等）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　・</a:t>
            </a:r>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Title 1">
            <a:extLst>
              <a:ext uri="{FF2B5EF4-FFF2-40B4-BE49-F238E27FC236}">
                <a16:creationId xmlns:a16="http://schemas.microsoft.com/office/drawing/2014/main" id="{598E9E3C-D2FA-F069-1818-490BA2310A2F}"/>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ア 間接補助事業の実施内容及びスケジュール</a:t>
            </a:r>
          </a:p>
        </p:txBody>
      </p:sp>
      <p:sp>
        <p:nvSpPr>
          <p:cNvPr id="10" name="Title 1">
            <a:extLst>
              <a:ext uri="{FF2B5EF4-FFF2-40B4-BE49-F238E27FC236}">
                <a16:creationId xmlns:a16="http://schemas.microsoft.com/office/drawing/2014/main" id="{F71B2C88-020E-11FE-E3FB-A3CFA189A3B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年から</a:t>
            </a:r>
            <a:r>
              <a:rPr kumimoji="1" lang="en-US" altLang="ja-JP" dirty="0">
                <a:solidFill>
                  <a:schemeClr val="tx1"/>
                </a:solidFill>
              </a:rPr>
              <a:t>CN</a:t>
            </a:r>
            <a:r>
              <a:rPr kumimoji="1" lang="ja-JP" altLang="en-US" dirty="0">
                <a:solidFill>
                  <a:schemeClr val="tx1"/>
                </a:solidFill>
              </a:rPr>
              <a:t>燃料に移行するための</a:t>
            </a:r>
            <a:r>
              <a:rPr kumimoji="1" lang="en-US" altLang="ja-JP" dirty="0">
                <a:solidFill>
                  <a:schemeClr val="tx1"/>
                </a:solidFill>
              </a:rPr>
              <a:t>XX</a:t>
            </a:r>
            <a:r>
              <a:rPr kumimoji="1" lang="ja-JP" altLang="en-US" dirty="0">
                <a:solidFill>
                  <a:schemeClr val="tx1"/>
                </a:solidFill>
              </a:rPr>
              <a:t>の投資を行う予定</a:t>
            </a:r>
            <a:endParaRPr kumimoji="1" lang="en-US" altLang="ja-JP" strike="sngStrike" dirty="0">
              <a:solidFill>
                <a:schemeClr val="tx1"/>
              </a:solidFill>
            </a:endParaRPr>
          </a:p>
        </p:txBody>
      </p:sp>
      <p:cxnSp>
        <p:nvCxnSpPr>
          <p:cNvPr id="11" name="直線コネクタ 10">
            <a:extLst>
              <a:ext uri="{FF2B5EF4-FFF2-40B4-BE49-F238E27FC236}">
                <a16:creationId xmlns:a16="http://schemas.microsoft.com/office/drawing/2014/main" id="{CE11CA89-A5D7-78E6-D8B2-34AEB918EAC2}"/>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2" name="正方形/長方形 11">
            <a:extLst>
              <a:ext uri="{FF2B5EF4-FFF2-40B4-BE49-F238E27FC236}">
                <a16:creationId xmlns:a16="http://schemas.microsoft.com/office/drawing/2014/main" id="{AE1FFE13-3CB7-CFD5-0DCF-F7E748F8E71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矢印: 右 1">
            <a:extLst>
              <a:ext uri="{FF2B5EF4-FFF2-40B4-BE49-F238E27FC236}">
                <a16:creationId xmlns:a16="http://schemas.microsoft.com/office/drawing/2014/main" id="{50DC5D91-A9B4-9881-878B-7B7D0C743CE2}"/>
              </a:ext>
            </a:extLst>
          </p:cNvPr>
          <p:cNvSpPr/>
          <p:nvPr/>
        </p:nvSpPr>
        <p:spPr bwMode="gray">
          <a:xfrm>
            <a:off x="5708073" y="1655761"/>
            <a:ext cx="5789098" cy="272259"/>
          </a:xfrm>
          <a:prstGeom prst="rightArrow">
            <a:avLst>
              <a:gd name="adj1" fmla="val 100000"/>
              <a:gd name="adj2" fmla="val 50000"/>
            </a:avLst>
          </a:prstGeom>
          <a:solidFill>
            <a:schemeClr val="tx1">
              <a:lumMod val="50000"/>
              <a:lumOff val="50000"/>
            </a:schemeClr>
          </a:solidFill>
          <a:ln>
            <a:noFill/>
          </a:ln>
        </p:spPr>
        <p:txBody>
          <a:bodyPr vert="horz" wrap="square" lIns="88641" tIns="44321" rIns="88641" bIns="44321" numCol="1" rtlCol="0" anchor="ctr" anchorCtr="0" compatLnSpc="1">
            <a:prstTxWarp prst="textNoShape">
              <a:avLst/>
            </a:prstTxWarp>
          </a:bodyPr>
          <a:lstStyle/>
          <a:p>
            <a:pPr marL="0" marR="0" indent="0" algn="ctr" defTabSz="914400" rtl="0" eaLnBrk="1" fontAlgn="auto" latinLnBrk="0" hangingPunct="1">
              <a:lnSpc>
                <a:spcPct val="100000"/>
              </a:lnSpc>
              <a:spcBef>
                <a:spcPts val="0"/>
              </a:spcBef>
              <a:spcAft>
                <a:spcPts val="0"/>
              </a:spcAft>
              <a:buClrTx/>
              <a:buSzTx/>
              <a:buFontTx/>
              <a:buNone/>
              <a:tabLst/>
            </a:pPr>
            <a:r>
              <a:rPr kumimoji="0" lang="en-US" altLang="ja-JP" sz="1400" dirty="0">
                <a:solidFill>
                  <a:schemeClr val="bg1"/>
                </a:solidFill>
                <a:latin typeface="Meiryo UI" panose="020B0604030504040204" pitchFamily="50" charset="-128"/>
                <a:ea typeface="Meiryo UI" panose="020B0604030504040204" pitchFamily="50" charset="-128"/>
              </a:rPr>
              <a:t>CN</a:t>
            </a:r>
            <a:r>
              <a:rPr kumimoji="0" lang="ja-JP" altLang="en-US" sz="1400" dirty="0">
                <a:solidFill>
                  <a:schemeClr val="bg1"/>
                </a:solidFill>
                <a:latin typeface="Meiryo UI" panose="020B0604030504040204" pitchFamily="50" charset="-128"/>
                <a:ea typeface="Meiryo UI" panose="020B0604030504040204" pitchFamily="50" charset="-128"/>
              </a:rPr>
              <a:t>移行期又は商用生産（</a:t>
            </a:r>
            <a:r>
              <a:rPr kumimoji="0" lang="en-US" altLang="ja-JP" sz="1400" dirty="0">
                <a:solidFill>
                  <a:schemeClr val="bg1"/>
                </a:solidFill>
                <a:latin typeface="Meiryo UI" panose="020B0604030504040204" pitchFamily="50" charset="-128"/>
                <a:ea typeface="Meiryo UI" panose="020B0604030504040204" pitchFamily="50" charset="-128"/>
              </a:rPr>
              <a:t>20xx</a:t>
            </a:r>
            <a:r>
              <a:rPr kumimoji="0" lang="ja-JP" altLang="en-US" sz="1400" dirty="0">
                <a:solidFill>
                  <a:schemeClr val="bg1"/>
                </a:solidFill>
                <a:latin typeface="Meiryo UI" panose="020B0604030504040204" pitchFamily="50" charset="-128"/>
                <a:ea typeface="Meiryo UI" panose="020B0604030504040204" pitchFamily="50" charset="-128"/>
              </a:rPr>
              <a:t>年度</a:t>
            </a:r>
            <a:r>
              <a:rPr kumimoji="0" lang="en-US" altLang="ja-JP" sz="1400" dirty="0">
                <a:solidFill>
                  <a:schemeClr val="bg1"/>
                </a:solidFill>
                <a:latin typeface="Meiryo UI" panose="020B0604030504040204" pitchFamily="50" charset="-128"/>
                <a:ea typeface="Meiryo UI" panose="020B0604030504040204" pitchFamily="50" charset="-128"/>
              </a:rPr>
              <a:t>~</a:t>
            </a:r>
            <a:r>
              <a:rPr kumimoji="0" lang="ja-JP" altLang="en-US" sz="1400" dirty="0">
                <a:solidFill>
                  <a:schemeClr val="bg1"/>
                </a:solidFill>
                <a:latin typeface="Meiryo UI" panose="020B0604030504040204" pitchFamily="50" charset="-128"/>
                <a:ea typeface="Meiryo UI" panose="020B0604030504040204" pitchFamily="50" charset="-128"/>
              </a:rPr>
              <a:t>）</a:t>
            </a:r>
          </a:p>
        </p:txBody>
      </p:sp>
      <p:sp>
        <p:nvSpPr>
          <p:cNvPr id="15" name="正方形/長方形 14">
            <a:extLst>
              <a:ext uri="{FF2B5EF4-FFF2-40B4-BE49-F238E27FC236}">
                <a16:creationId xmlns:a16="http://schemas.microsoft.com/office/drawing/2014/main" id="{703106FB-548E-42F4-4BE6-F3AEA7508418}"/>
              </a:ext>
            </a:extLst>
          </p:cNvPr>
          <p:cNvSpPr/>
          <p:nvPr/>
        </p:nvSpPr>
        <p:spPr>
          <a:xfrm>
            <a:off x="852972" y="2762451"/>
            <a:ext cx="10486056" cy="251342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投資的経費のみで差し支えないため、以下について全て記載すること。商用生産開始時期までの期間は最低でも記載すること。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設備名（大区分、小区分）：公募要領に示す要件に応じ記載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対象経費：補助対象の場合は、公募要領に示す対象経費の区分に応じ記載し、補助対象外の場合は適宜記載</a:t>
            </a:r>
          </a:p>
          <a:p>
            <a:pPr lvl="1"/>
            <a:r>
              <a:rPr lang="ja-JP" altLang="en-US" sz="1400" dirty="0">
                <a:solidFill>
                  <a:srgbClr val="FF0000"/>
                </a:solidFill>
                <a:latin typeface="Meiryo UI" panose="020B0604030504040204" pitchFamily="50" charset="-128"/>
                <a:ea typeface="Meiryo UI" panose="020B0604030504040204" pitchFamily="50" charset="-128"/>
              </a:rPr>
              <a:t>また、以下に留意すること。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同一設備においても、対象経費ごとに分けて記載</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留意事項等がある場合は、表外に適宜記載</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68169229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4FABA320-E9FB-FCAE-3316-9BDCBB45787F}"/>
            </a:ext>
          </a:extLst>
        </p:cNvPr>
        <p:cNvGrpSpPr/>
        <p:nvPr/>
      </p:nvGrpSpPr>
      <p:grpSpPr>
        <a:xfrm>
          <a:off x="0" y="0"/>
          <a:ext cx="0" cy="0"/>
          <a:chOff x="0" y="0"/>
          <a:chExt cx="0" cy="0"/>
        </a:xfrm>
      </p:grpSpPr>
      <p:graphicFrame>
        <p:nvGraphicFramePr>
          <p:cNvPr id="64" name="think-cell data - do not delete" hidden="1">
            <a:extLst>
              <a:ext uri="{FF2B5EF4-FFF2-40B4-BE49-F238E27FC236}">
                <a16:creationId xmlns:a16="http://schemas.microsoft.com/office/drawing/2014/main" id="{A160E13D-37AE-5A12-EADF-596F79E94E01}"/>
              </a:ext>
            </a:extLst>
          </p:cNvPr>
          <p:cNvGraphicFramePr>
            <a:graphicFrameLocks noChangeAspect="1"/>
          </p:cNvGraphicFramePr>
          <p:nvPr>
            <p:custDataLst>
              <p:tags r:id="rId1"/>
            </p:custDataLst>
            <p:extLst>
              <p:ext uri="{D42A27DB-BD31-4B8C-83A1-F6EECF244321}">
                <p14:modId xmlns:p14="http://schemas.microsoft.com/office/powerpoint/2010/main" val="1415951246"/>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64" name="think-cell data - do not delete" hidden="1">
                        <a:extLst>
                          <a:ext uri="{FF2B5EF4-FFF2-40B4-BE49-F238E27FC236}">
                            <a16:creationId xmlns:a16="http://schemas.microsoft.com/office/drawing/2014/main" id="{A160E13D-37AE-5A12-EADF-596F79E94E0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5" name="Title 1">
            <a:extLst>
              <a:ext uri="{FF2B5EF4-FFF2-40B4-BE49-F238E27FC236}">
                <a16:creationId xmlns:a16="http://schemas.microsoft.com/office/drawing/2014/main" id="{A2667CD7-F9A3-6BC9-6505-CBBD150850D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6" name="Title 1">
            <a:extLst>
              <a:ext uri="{FF2B5EF4-FFF2-40B4-BE49-F238E27FC236}">
                <a16:creationId xmlns:a16="http://schemas.microsoft.com/office/drawing/2014/main" id="{8B02A431-157D-123F-1BE7-D1748EAD80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xx</a:t>
            </a:r>
            <a:r>
              <a:rPr kumimoji="1" lang="ja-JP" altLang="en-US" dirty="0">
                <a:solidFill>
                  <a:schemeClr val="tx1"/>
                </a:solidFill>
              </a:rPr>
              <a:t>事業（製品</a:t>
            </a:r>
            <a:r>
              <a:rPr lang="ja-JP" altLang="en-US" dirty="0">
                <a:solidFill>
                  <a:schemeClr val="tx1"/>
                </a:solidFill>
              </a:rPr>
              <a:t>）</a:t>
            </a:r>
            <a:r>
              <a:rPr kumimoji="1" lang="ja-JP" altLang="en-US" b="1" dirty="0">
                <a:solidFill>
                  <a:srgbClr val="FF0000"/>
                </a:solidFill>
              </a:rPr>
              <a:t>（</a:t>
            </a:r>
            <a:r>
              <a:rPr kumimoji="1" lang="en-US" altLang="ja-JP" b="1" dirty="0">
                <a:solidFill>
                  <a:srgbClr val="FF0000"/>
                </a:solidFill>
              </a:rPr>
              <a:t>※</a:t>
            </a:r>
            <a:r>
              <a:rPr kumimoji="1" lang="ja-JP" altLang="en-US" b="1" dirty="0">
                <a:solidFill>
                  <a:srgbClr val="FF0000"/>
                </a:solidFill>
              </a:rPr>
              <a:t>共通製品）</a:t>
            </a:r>
            <a:r>
              <a:rPr kumimoji="1" lang="ja-JP" altLang="en-US" dirty="0">
                <a:solidFill>
                  <a:schemeClr val="tx1"/>
                </a:solidFill>
              </a:rPr>
              <a:t>の収支計画</a:t>
            </a:r>
            <a:endParaRPr kumimoji="1" lang="en-US" altLang="ja-JP" dirty="0">
              <a:solidFill>
                <a:schemeClr val="tx1"/>
              </a:solidFill>
            </a:endParaRPr>
          </a:p>
        </p:txBody>
      </p:sp>
      <p:cxnSp>
        <p:nvCxnSpPr>
          <p:cNvPr id="7" name="直線コネクタ 6">
            <a:extLst>
              <a:ext uri="{FF2B5EF4-FFF2-40B4-BE49-F238E27FC236}">
                <a16:creationId xmlns:a16="http://schemas.microsoft.com/office/drawing/2014/main" id="{9061AB28-4572-010B-C255-7A839A4DAB7D}"/>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8" name="正方形/長方形 7">
            <a:extLst>
              <a:ext uri="{FF2B5EF4-FFF2-40B4-BE49-F238E27FC236}">
                <a16:creationId xmlns:a16="http://schemas.microsoft.com/office/drawing/2014/main" id="{6E5288B2-A79B-DF38-4D2E-0C21D3A1458D}"/>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2" name="グループ化 1">
            <a:extLst>
              <a:ext uri="{FF2B5EF4-FFF2-40B4-BE49-F238E27FC236}">
                <a16:creationId xmlns:a16="http://schemas.microsoft.com/office/drawing/2014/main" id="{181CB05E-2988-4F03-24F0-8FCB8F64B10D}"/>
              </a:ext>
            </a:extLst>
          </p:cNvPr>
          <p:cNvGrpSpPr/>
          <p:nvPr/>
        </p:nvGrpSpPr>
        <p:grpSpPr>
          <a:xfrm>
            <a:off x="180000" y="1624859"/>
            <a:ext cx="11856000" cy="288000"/>
            <a:chOff x="156000" y="1879963"/>
            <a:chExt cx="5760000" cy="288000"/>
          </a:xfrm>
        </p:grpSpPr>
        <p:sp>
          <p:nvSpPr>
            <p:cNvPr id="9" name="正方形/長方形 8">
              <a:extLst>
                <a:ext uri="{FF2B5EF4-FFF2-40B4-BE49-F238E27FC236}">
                  <a16:creationId xmlns:a16="http://schemas.microsoft.com/office/drawing/2014/main" id="{871CAD71-3679-728D-7B38-3A042C53ED05}"/>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dirty="0">
                  <a:solidFill>
                    <a:schemeClr val="tx1"/>
                  </a:solidFill>
                  <a:latin typeface="Meiryo UI" panose="020B0604030504040204" pitchFamily="50" charset="-128"/>
                  <a:ea typeface="Meiryo UI" panose="020B0604030504040204" pitchFamily="50" charset="-128"/>
                </a:rPr>
                <a:t>グリーン事業（製品）（</a:t>
              </a:r>
              <a:r>
                <a:rPr kumimoji="1" lang="en-US" altLang="ja-JP" sz="1400" dirty="0">
                  <a:solidFill>
                    <a:schemeClr val="tx1"/>
                  </a:solidFill>
                  <a:latin typeface="Meiryo UI" panose="020B0604030504040204" pitchFamily="50" charset="-128"/>
                  <a:ea typeface="Meiryo UI" panose="020B0604030504040204" pitchFamily="50" charset="-128"/>
                </a:rPr>
                <a:t>※</a:t>
              </a:r>
              <a:r>
                <a:rPr kumimoji="1" lang="ja-JP" altLang="en-US" sz="1400" dirty="0">
                  <a:solidFill>
                    <a:schemeClr val="tx1"/>
                  </a:solidFill>
                  <a:latin typeface="Meiryo UI" panose="020B0604030504040204" pitchFamily="50" charset="-128"/>
                  <a:ea typeface="Meiryo UI" panose="020B0604030504040204" pitchFamily="50" charset="-128"/>
                </a:rPr>
                <a:t>共同申請内で各社共通して取り扱う製品）</a:t>
              </a:r>
            </a:p>
          </p:txBody>
        </p:sp>
        <p:cxnSp>
          <p:nvCxnSpPr>
            <p:cNvPr id="11" name="直線コネクタ 10">
              <a:extLst>
                <a:ext uri="{FF2B5EF4-FFF2-40B4-BE49-F238E27FC236}">
                  <a16:creationId xmlns:a16="http://schemas.microsoft.com/office/drawing/2014/main" id="{FB61C410-A398-2BE8-4576-34C6803E30A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2" name="TextBox 40">
            <a:extLst>
              <a:ext uri="{FF2B5EF4-FFF2-40B4-BE49-F238E27FC236}">
                <a16:creationId xmlns:a16="http://schemas.microsoft.com/office/drawing/2014/main" id="{7DC60AA5-58C7-E95D-139D-603DD6AB5528}"/>
              </a:ext>
            </a:extLst>
          </p:cNvPr>
          <p:cNvSpPr txBox="1"/>
          <p:nvPr/>
        </p:nvSpPr>
        <p:spPr>
          <a:xfrm>
            <a:off x="180000" y="2010370"/>
            <a:ext cx="2159306" cy="345100"/>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400" b="1">
                <a:solidFill>
                  <a:schemeClr val="tx1"/>
                </a:solidFill>
                <a:latin typeface="Meiryo UI" panose="020B0604030504040204" pitchFamily="50" charset="-128"/>
                <a:ea typeface="Meiryo UI" panose="020B0604030504040204" pitchFamily="50" charset="-128"/>
              </a:rPr>
              <a:t>xxx</a:t>
            </a:r>
          </a:p>
        </p:txBody>
      </p:sp>
      <p:graphicFrame>
        <p:nvGraphicFramePr>
          <p:cNvPr id="14" name="Table 25">
            <a:extLst>
              <a:ext uri="{FF2B5EF4-FFF2-40B4-BE49-F238E27FC236}">
                <a16:creationId xmlns:a16="http://schemas.microsoft.com/office/drawing/2014/main" id="{0E795BF9-8867-2AE4-74E1-D95C2CE3FC97}"/>
              </a:ext>
            </a:extLst>
          </p:cNvPr>
          <p:cNvGraphicFramePr>
            <a:graphicFrameLocks noGrp="1"/>
          </p:cNvGraphicFramePr>
          <p:nvPr>
            <p:extLst>
              <p:ext uri="{D42A27DB-BD31-4B8C-83A1-F6EECF244321}">
                <p14:modId xmlns:p14="http://schemas.microsoft.com/office/powerpoint/2010/main" val="3297926233"/>
              </p:ext>
            </p:extLst>
          </p:nvPr>
        </p:nvGraphicFramePr>
        <p:xfrm>
          <a:off x="156000" y="2489233"/>
          <a:ext cx="11879998" cy="3629280"/>
        </p:xfrm>
        <a:graphic>
          <a:graphicData uri="http://schemas.openxmlformats.org/drawingml/2006/table">
            <a:tbl>
              <a:tblPr firstRow="1" bandRow="1">
                <a:tableStyleId>{5940675A-B579-460E-94D1-54222C63F5DA}</a:tableStyleId>
              </a:tblPr>
              <a:tblGrid>
                <a:gridCol w="402712">
                  <a:extLst>
                    <a:ext uri="{9D8B030D-6E8A-4147-A177-3AD203B41FA5}">
                      <a16:colId xmlns:a16="http://schemas.microsoft.com/office/drawing/2014/main" val="108642108"/>
                    </a:ext>
                  </a:extLst>
                </a:gridCol>
                <a:gridCol w="3946576">
                  <a:extLst>
                    <a:ext uri="{9D8B030D-6E8A-4147-A177-3AD203B41FA5}">
                      <a16:colId xmlns:a16="http://schemas.microsoft.com/office/drawing/2014/main" val="3681164895"/>
                    </a:ext>
                  </a:extLst>
                </a:gridCol>
                <a:gridCol w="684610">
                  <a:extLst>
                    <a:ext uri="{9D8B030D-6E8A-4147-A177-3AD203B41FA5}">
                      <a16:colId xmlns:a16="http://schemas.microsoft.com/office/drawing/2014/main" val="2013143228"/>
                    </a:ext>
                  </a:extLst>
                </a:gridCol>
                <a:gridCol w="684610">
                  <a:extLst>
                    <a:ext uri="{9D8B030D-6E8A-4147-A177-3AD203B41FA5}">
                      <a16:colId xmlns:a16="http://schemas.microsoft.com/office/drawing/2014/main" val="1867669983"/>
                    </a:ext>
                  </a:extLst>
                </a:gridCol>
                <a:gridCol w="684610">
                  <a:extLst>
                    <a:ext uri="{9D8B030D-6E8A-4147-A177-3AD203B41FA5}">
                      <a16:colId xmlns:a16="http://schemas.microsoft.com/office/drawing/2014/main" val="3983930382"/>
                    </a:ext>
                  </a:extLst>
                </a:gridCol>
                <a:gridCol w="684610">
                  <a:extLst>
                    <a:ext uri="{9D8B030D-6E8A-4147-A177-3AD203B41FA5}">
                      <a16:colId xmlns:a16="http://schemas.microsoft.com/office/drawing/2014/main" val="3221756989"/>
                    </a:ext>
                  </a:extLst>
                </a:gridCol>
                <a:gridCol w="684610">
                  <a:extLst>
                    <a:ext uri="{9D8B030D-6E8A-4147-A177-3AD203B41FA5}">
                      <a16:colId xmlns:a16="http://schemas.microsoft.com/office/drawing/2014/main" val="156497035"/>
                    </a:ext>
                  </a:extLst>
                </a:gridCol>
                <a:gridCol w="684610">
                  <a:extLst>
                    <a:ext uri="{9D8B030D-6E8A-4147-A177-3AD203B41FA5}">
                      <a16:colId xmlns:a16="http://schemas.microsoft.com/office/drawing/2014/main" val="3852437361"/>
                    </a:ext>
                  </a:extLst>
                </a:gridCol>
                <a:gridCol w="684610">
                  <a:extLst>
                    <a:ext uri="{9D8B030D-6E8A-4147-A177-3AD203B41FA5}">
                      <a16:colId xmlns:a16="http://schemas.microsoft.com/office/drawing/2014/main" val="474125499"/>
                    </a:ext>
                  </a:extLst>
                </a:gridCol>
                <a:gridCol w="684610">
                  <a:extLst>
                    <a:ext uri="{9D8B030D-6E8A-4147-A177-3AD203B41FA5}">
                      <a16:colId xmlns:a16="http://schemas.microsoft.com/office/drawing/2014/main" val="3194168371"/>
                    </a:ext>
                  </a:extLst>
                </a:gridCol>
                <a:gridCol w="684610">
                  <a:extLst>
                    <a:ext uri="{9D8B030D-6E8A-4147-A177-3AD203B41FA5}">
                      <a16:colId xmlns:a16="http://schemas.microsoft.com/office/drawing/2014/main" val="4287526936"/>
                    </a:ext>
                  </a:extLst>
                </a:gridCol>
                <a:gridCol w="684610">
                  <a:extLst>
                    <a:ext uri="{9D8B030D-6E8A-4147-A177-3AD203B41FA5}">
                      <a16:colId xmlns:a16="http://schemas.microsoft.com/office/drawing/2014/main" val="1122488915"/>
                    </a:ext>
                  </a:extLst>
                </a:gridCol>
                <a:gridCol w="684610">
                  <a:extLst>
                    <a:ext uri="{9D8B030D-6E8A-4147-A177-3AD203B41FA5}">
                      <a16:colId xmlns:a16="http://schemas.microsoft.com/office/drawing/2014/main" val="78145945"/>
                    </a:ext>
                  </a:extLst>
                </a:gridCol>
              </a:tblGrid>
              <a:tr h="184563">
                <a:tc rowSpan="2" gridSpan="2">
                  <a:txBody>
                    <a:bodyPr/>
                    <a:lstStyle/>
                    <a:p>
                      <a:pPr algn="ctr"/>
                      <a:r>
                        <a:rPr kumimoji="1" lang="ja-JP" altLang="en-US" sz="1000" b="1" dirty="0">
                          <a:latin typeface="Meiryo UI" panose="020B0604030504040204" pitchFamily="50" charset="-128"/>
                          <a:ea typeface="Meiryo UI" panose="020B0604030504040204" pitchFamily="50" charset="-128"/>
                        </a:rPr>
                        <a:t>項目</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rowSpan="2" hMerge="1">
                  <a:txBody>
                    <a:bodyPr/>
                    <a:lstStyle/>
                    <a:p>
                      <a:pPr algn="ctr"/>
                      <a:r>
                        <a:rPr kumimoji="1" lang="ja-JP" altLang="en-US" sz="1400" b="1">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gridSpan="11">
                  <a:txBody>
                    <a:bodyPr/>
                    <a:lstStyle/>
                    <a:p>
                      <a:pPr algn="ctr"/>
                      <a:r>
                        <a:rPr kumimoji="1" lang="ja-JP" altLang="en-US" sz="1000" b="1" dirty="0">
                          <a:latin typeface="Meiryo UI" panose="020B0604030504040204" pitchFamily="50" charset="-128"/>
                          <a:ea typeface="Meiryo UI" panose="020B0604030504040204" pitchFamily="50" charset="-128"/>
                        </a:rPr>
                        <a:t>年度（百万円）</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a:txBody>
                    <a:bodyPr/>
                    <a:lstStyle/>
                    <a:p>
                      <a:endParaRPr kumimoji="1" lang="ja-JP" altLang="en-US"/>
                    </a:p>
                  </a:txBody>
                  <a:tcPr/>
                </a:tc>
                <a:tc hMerge="1">
                  <a:txBody>
                    <a:bodyPr/>
                    <a:lstStyle/>
                    <a:p>
                      <a:pPr algn="ctr"/>
                      <a:endParaRPr kumimoji="1" lang="ja-JP" altLang="en-US" sz="1050">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071955818"/>
                  </a:ext>
                </a:extLst>
              </a:tr>
              <a:tr h="184563">
                <a:tc gridSpan="2" vMerge="1">
                  <a:txBody>
                    <a:bodyPr/>
                    <a:lstStyle/>
                    <a:p>
                      <a:pPr algn="ctr"/>
                      <a:r>
                        <a:rPr kumimoji="1" lang="ja-JP" altLang="en-US" sz="1050">
                          <a:latin typeface="Meiryo UI" panose="020B0604030504040204" pitchFamily="50" charset="-128"/>
                          <a:ea typeface="Meiryo UI" panose="020B0604030504040204" pitchFamily="50" charset="-128"/>
                        </a:rPr>
                        <a:t>設備名</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hMerge="1" vMerge="1">
                  <a:txBody>
                    <a:bodyPr/>
                    <a:lstStyle/>
                    <a:p>
                      <a:pPr algn="ctr"/>
                      <a:r>
                        <a:rPr kumimoji="1" lang="ja-JP" altLang="en-US" sz="1050">
                          <a:latin typeface="Meiryo UI" panose="020B0604030504040204" pitchFamily="50" charset="-128"/>
                          <a:ea typeface="Meiryo UI" panose="020B0604030504040204" pitchFamily="50" charset="-128"/>
                        </a:rPr>
                        <a:t>対象経費</a:t>
                      </a: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ctr"/>
                      <a:r>
                        <a:rPr kumimoji="1" lang="en-US" altLang="ja-JP" sz="1000" b="1">
                          <a:latin typeface="Meiryo UI" panose="020B0604030504040204" pitchFamily="50" charset="-128"/>
                          <a:ea typeface="Meiryo UI" panose="020B0604030504040204" pitchFamily="50" charset="-128"/>
                        </a:rPr>
                        <a:t>2025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2026</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2027</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2028</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2029</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2030</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2031</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2032</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2033</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algn="ctr"/>
                      <a:r>
                        <a:rPr kumimoji="1" lang="en-US" altLang="ja-JP" sz="1000" b="1">
                          <a:latin typeface="Meiryo UI" panose="020B0604030504040204" pitchFamily="50" charset="-128"/>
                          <a:ea typeface="Meiryo UI" panose="020B0604030504040204" pitchFamily="50" charset="-128"/>
                        </a:rPr>
                        <a:t>2034</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en-US" altLang="ja-JP" sz="1000" b="1">
                          <a:latin typeface="Meiryo UI" panose="020B0604030504040204" pitchFamily="50" charset="-128"/>
                          <a:ea typeface="Meiryo UI" panose="020B0604030504040204" pitchFamily="50" charset="-128"/>
                        </a:rPr>
                        <a:t>2035</a:t>
                      </a:r>
                      <a:endParaRPr kumimoji="1" lang="ja-JP" altLang="en-US" sz="1000" b="1">
                        <a:latin typeface="Meiryo UI" panose="020B0604030504040204" pitchFamily="50" charset="-128"/>
                        <a:ea typeface="Meiryo UI" panose="020B0604030504040204" pitchFamily="50" charset="-128"/>
                      </a:endParaRPr>
                    </a:p>
                  </a:txBody>
                  <a:tcPr>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solidFill>
                      <a:schemeClr val="bg1">
                        <a:lumMod val="85000"/>
                      </a:schemeClr>
                    </a:solidFill>
                  </a:tcPr>
                </a:tc>
                <a:extLst>
                  <a:ext uri="{0D108BD9-81ED-4DB2-BD59-A6C34878D82A}">
                    <a16:rowId xmlns:a16="http://schemas.microsoft.com/office/drawing/2014/main" val="2114996378"/>
                  </a:ext>
                </a:extLst>
              </a:tr>
              <a:tr h="170294">
                <a:tc>
                  <a:txBody>
                    <a:bodyPr/>
                    <a:lstStyle/>
                    <a:p>
                      <a:pPr algn="l"/>
                      <a:r>
                        <a:rPr kumimoji="1" lang="en-US" altLang="ja-JP" sz="1000">
                          <a:latin typeface="Meiryo UI" panose="020B0604030504040204" pitchFamily="50" charset="-128"/>
                          <a:ea typeface="Meiryo UI" panose="020B0604030504040204" pitchFamily="50" charset="-128"/>
                        </a:rPr>
                        <a:t>1</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売上高</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r>
                        <a:rPr kumimoji="1" lang="en-US" altLang="ja-JP" sz="1000">
                          <a:latin typeface="Meiryo UI" panose="020B0604030504040204" pitchFamily="50" charset="-128"/>
                          <a:ea typeface="Meiryo UI" panose="020B0604030504040204" pitchFamily="50" charset="-128"/>
                        </a:rPr>
                        <a:t>xx</a:t>
                      </a: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4182319654"/>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数量</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4916934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単価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65570773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売上原価</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273232291"/>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22426286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349190113"/>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2</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a:latin typeface="Meiryo UI" panose="020B0604030504040204" pitchFamily="50" charset="-128"/>
                          <a:ea typeface="Meiryo UI" panose="020B0604030504040204" pitchFamily="50" charset="-128"/>
                        </a:rPr>
                        <a:t>売上総利益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6782845"/>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販売費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18398886"/>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058207718"/>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336067001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一般管理費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924966809"/>
                  </a:ext>
                </a:extLst>
              </a:tr>
              <a:tr h="170294">
                <a:tc>
                  <a:txBody>
                    <a:bodyPr/>
                    <a:lstStyle/>
                    <a:p>
                      <a:pPr algn="l"/>
                      <a:endParaRPr kumimoji="1" lang="ja-JP" altLang="en-US" sz="100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固定費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235376705"/>
                  </a:ext>
                </a:extLst>
              </a:tr>
              <a:tr h="170294">
                <a:tc>
                  <a:txBody>
                    <a:bodyPr/>
                    <a:lstStyle/>
                    <a:p>
                      <a:pPr algn="l"/>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　　変動費</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1521004347"/>
                  </a:ext>
                </a:extLst>
              </a:tr>
              <a:tr h="170294">
                <a:tc>
                  <a:txBody>
                    <a:bodyPr/>
                    <a:lstStyle/>
                    <a:p>
                      <a:pPr algn="l"/>
                      <a:r>
                        <a:rPr kumimoji="1" lang="en-US" altLang="ja-JP" sz="1000" dirty="0">
                          <a:latin typeface="Meiryo UI" panose="020B0604030504040204" pitchFamily="50" charset="-128"/>
                          <a:ea typeface="Meiryo UI" panose="020B0604030504040204" pitchFamily="50" charset="-128"/>
                        </a:rPr>
                        <a:t>3</a:t>
                      </a:r>
                      <a:endParaRPr kumimoji="1" lang="ja-JP" altLang="en-US" sz="1000" dirty="0">
                        <a:latin typeface="Meiryo UI" panose="020B0604030504040204" pitchFamily="50" charset="-128"/>
                        <a:ea typeface="Meiryo UI" panose="020B0604030504040204" pitchFamily="50" charset="-128"/>
                      </a:endParaRPr>
                    </a:p>
                  </a:txBody>
                  <a:tcPr marT="36000" marB="36000">
                    <a:lnL w="6350" cap="flat" cmpd="sng" algn="ctr">
                      <a:solidFill>
                        <a:schemeClr val="tx1"/>
                      </a:solidFill>
                      <a:prstDash val="solid"/>
                      <a:round/>
                      <a:headEnd type="none" w="med" len="med"/>
                      <a:tailEnd type="none" w="med" len="med"/>
                    </a:lnL>
                    <a:lnR w="6350" cap="flat" cmpd="sng" algn="ctr">
                      <a:no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algn="l"/>
                      <a:r>
                        <a:rPr kumimoji="1" lang="ja-JP" altLang="en-US" sz="1000" dirty="0">
                          <a:latin typeface="Meiryo UI" panose="020B0604030504040204" pitchFamily="50" charset="-128"/>
                          <a:ea typeface="Meiryo UI" panose="020B0604030504040204" pitchFamily="50" charset="-128"/>
                        </a:rPr>
                        <a:t>営業利益</a:t>
                      </a:r>
                    </a:p>
                  </a:txBody>
                  <a:tcPr marT="36000" marB="36000">
                    <a:lnL w="6350" cap="flat" cmpd="sng" algn="ctr">
                      <a:no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tc>
                  <a:txBody>
                    <a:bodyPr/>
                    <a:lstStyle/>
                    <a:p>
                      <a:pPr marL="0" marR="0" lvl="0" indent="0" algn="r" defTabSz="914400" rtl="0" eaLnBrk="1" fontAlgn="auto" latinLnBrk="0" hangingPunct="1">
                        <a:lnSpc>
                          <a:spcPct val="100000"/>
                        </a:lnSpc>
                        <a:spcBef>
                          <a:spcPts val="0"/>
                        </a:spcBef>
                        <a:spcAft>
                          <a:spcPts val="0"/>
                        </a:spcAft>
                        <a:buClrTx/>
                        <a:buSzTx/>
                        <a:buFontTx/>
                        <a:buNone/>
                        <a:tabLst/>
                        <a:defRPr/>
                      </a:pPr>
                      <a:endParaRPr kumimoji="1" lang="ja-JP" altLang="en-US" sz="1000" b="0" i="0" u="none" strike="noStrike" kern="1200" cap="none" spc="0" normalizeH="0" baseline="0" noProof="0" dirty="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T="36000" marB="36000">
                    <a:lnL w="6350" cap="flat" cmpd="sng" algn="ctr">
                      <a:solidFill>
                        <a:schemeClr val="tx1"/>
                      </a:solidFill>
                      <a:prstDash val="solid"/>
                      <a:round/>
                      <a:headEnd type="none" w="med" len="med"/>
                      <a:tailEnd type="none" w="med" len="med"/>
                    </a:lnL>
                    <a:lnR w="6350" cap="flat" cmpd="sng" algn="ctr">
                      <a:solidFill>
                        <a:schemeClr val="tx1"/>
                      </a:solidFill>
                      <a:prstDash val="solid"/>
                      <a:round/>
                      <a:headEnd type="none" w="med" len="med"/>
                      <a:tailEnd type="none" w="med" len="med"/>
                    </a:lnR>
                    <a:lnT w="6350" cap="flat" cmpd="sng" algn="ctr">
                      <a:solidFill>
                        <a:schemeClr val="tx1"/>
                      </a:solidFill>
                      <a:prstDash val="solid"/>
                      <a:round/>
                      <a:headEnd type="none" w="med" len="med"/>
                      <a:tailEnd type="none" w="med" len="med"/>
                    </a:lnT>
                    <a:lnB w="6350" cap="flat" cmpd="sng" algn="ctr">
                      <a:solidFill>
                        <a:schemeClr val="tx1"/>
                      </a:solidFill>
                      <a:prstDash val="solid"/>
                      <a:round/>
                      <a:headEnd type="none" w="med" len="med"/>
                      <a:tailEnd type="none" w="med" len="med"/>
                    </a:lnB>
                  </a:tcPr>
                </a:tc>
                <a:extLst>
                  <a:ext uri="{0D108BD9-81ED-4DB2-BD59-A6C34878D82A}">
                    <a16:rowId xmlns:a16="http://schemas.microsoft.com/office/drawing/2014/main" val="2883173349"/>
                  </a:ext>
                </a:extLst>
              </a:tr>
            </a:tbl>
          </a:graphicData>
        </a:graphic>
      </p:graphicFrame>
      <p:sp>
        <p:nvSpPr>
          <p:cNvPr id="10" name="正方形/長方形 9">
            <a:extLst>
              <a:ext uri="{FF2B5EF4-FFF2-40B4-BE49-F238E27FC236}">
                <a16:creationId xmlns:a16="http://schemas.microsoft.com/office/drawing/2014/main" id="{3DE16054-5D27-A47F-B1A3-63574C4B81AA}"/>
              </a:ext>
            </a:extLst>
          </p:cNvPr>
          <p:cNvSpPr/>
          <p:nvPr/>
        </p:nvSpPr>
        <p:spPr>
          <a:xfrm>
            <a:off x="1869279" y="1452285"/>
            <a:ext cx="7868093" cy="489690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グリーン事業（製品）・収支計画の表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」から適宜転記すること。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個社審査用の「①ア 基本的要件」で記載したグリーン事業（製品）のうち、共同申請内で各社共通して取り扱う製品のみについて、製品別に、売上高、売上原価、売上総利益、販売費、一般管理費、営業利益まで記載すること（詳細は「</a:t>
            </a:r>
            <a:r>
              <a:rPr lang="ja-JP" altLang="en-US" sz="1400" b="1" dirty="0">
                <a:solidFill>
                  <a:srgbClr val="FF0000"/>
                </a:solidFill>
                <a:latin typeface="Meiryo UI" panose="020B0604030504040204" pitchFamily="50" charset="-128"/>
                <a:ea typeface="Meiryo UI" panose="020B0604030504040204" pitchFamily="50" charset="-128"/>
              </a:rPr>
              <a:t>様式第３</a:t>
            </a:r>
            <a:r>
              <a:rPr lang="zh-TW" altLang="en-US" sz="1400" b="1" dirty="0">
                <a:solidFill>
                  <a:srgbClr val="FF0000"/>
                </a:solidFill>
                <a:latin typeface="Meiryo UI" panose="020B0604030504040204" pitchFamily="50" charset="-128"/>
                <a:ea typeface="Meiryo UI" panose="020B0604030504040204" pitchFamily="50" charset="-128"/>
              </a:rPr>
              <a:t>別添２－１</a:t>
            </a:r>
            <a:r>
              <a:rPr lang="en-US" altLang="zh-TW" sz="1400" b="1" dirty="0">
                <a:solidFill>
                  <a:srgbClr val="FF0000"/>
                </a:solidFill>
                <a:latin typeface="Meiryo UI" panose="020B0604030504040204" pitchFamily="50" charset="-128"/>
                <a:ea typeface="Meiryo UI" panose="020B0604030504040204" pitchFamily="50" charset="-128"/>
              </a:rPr>
              <a:t>_</a:t>
            </a:r>
            <a:r>
              <a:rPr lang="zh-TW" altLang="en-US" sz="1400" b="1" dirty="0">
                <a:solidFill>
                  <a:srgbClr val="FF0000"/>
                </a:solidFill>
                <a:latin typeface="Meiryo UI" panose="020B0604030504040204" pitchFamily="50" charset="-128"/>
                <a:ea typeface="Meiryo UI" panose="020B0604030504040204" pitchFamily="50" charset="-128"/>
              </a:rPr>
              <a:t>製品別計画（申請全体｜共通製品）</a:t>
            </a:r>
            <a:r>
              <a:rPr lang="ja-JP" altLang="en-US" sz="1400" dirty="0">
                <a:solidFill>
                  <a:srgbClr val="FF0000"/>
                </a:solidFill>
                <a:latin typeface="Meiryo UI" panose="020B0604030504040204" pitchFamily="50" charset="-128"/>
                <a:ea typeface="Meiryo UI" panose="020B0604030504040204" pitchFamily="50" charset="-128"/>
              </a:rPr>
              <a:t>」を参照）。</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売上高については、各事業（製品）の売上高に加えて、その構成要素である製品単価と販売数量も参考として記載すること。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売上原価・販売費・一般管理費については、固定費と変動費に分けて記載すること。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売上原価計算にあたり、他のコスト等も考慮する場合は適宜補足すること。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r>
              <a:rPr lang="ja-JP" altLang="en-US" sz="1400" dirty="0">
                <a:solidFill>
                  <a:srgbClr val="FF0000"/>
                </a:solidFill>
                <a:latin typeface="Meiryo UI" panose="020B0604030504040204" pitchFamily="50" charset="-128"/>
                <a:ea typeface="Meiryo UI" panose="020B0604030504040204" pitchFamily="50" charset="-128"/>
              </a:rPr>
              <a:t>なお、提案時点での数字や内容は必ずしも正確である必要はなく、対象製品の収益化・事業成長の見通し・スケジュール（当初計画）を確認するためのものである。</a:t>
            </a:r>
          </a:p>
          <a:p>
            <a:pPr lvl="1"/>
            <a:r>
              <a:rPr lang="ja-JP" altLang="en-US" sz="1400" dirty="0">
                <a:solidFill>
                  <a:srgbClr val="FF0000"/>
                </a:solidFill>
                <a:latin typeface="Meiryo UI" panose="020B0604030504040204" pitchFamily="50" charset="-128"/>
                <a:ea typeface="Meiryo UI" panose="020B0604030504040204" pitchFamily="50" charset="-128"/>
              </a:rPr>
              <a:t>また、今後、業務実施期間中のモニタリングにおいて、当該情報をアップデートした上で、定期的に確認を行う予定である。</a:t>
            </a: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u="sng" dirty="0">
                <a:solidFill>
                  <a:schemeClr val="tx1"/>
                </a:solidFill>
                <a:latin typeface="Meiryo UI" panose="020B0604030504040204" pitchFamily="50" charset="-128"/>
                <a:ea typeface="Meiryo UI" panose="020B0604030504040204" pitchFamily="50" charset="-128"/>
              </a:rPr>
              <a:t>個別パート</a:t>
            </a:r>
            <a:r>
              <a:rPr kumimoji="1" lang="ja-JP" altLang="en-US" sz="1400" u="sng" dirty="0">
                <a:solidFill>
                  <a:schemeClr val="tx1"/>
                </a:solidFill>
                <a:latin typeface="Meiryo UI" panose="020B0604030504040204" pitchFamily="50" charset="-128"/>
                <a:ea typeface="Meiryo UI" panose="020B0604030504040204" pitchFamily="50" charset="-128"/>
              </a:rPr>
              <a:t>の「①ア 基本的要件」で記載したグリーン事業（製品）のうち、共同申請内で各社共通して取り扱う製品のみについて、製品別に、それぞれ頁を分けて記載すること。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304179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12" name="Table 18">
            <a:extLst>
              <a:ext uri="{FF2B5EF4-FFF2-40B4-BE49-F238E27FC236}">
                <a16:creationId xmlns:a16="http://schemas.microsoft.com/office/drawing/2014/main" id="{AC59545C-3CB4-2189-F43A-B1B7F0BA07D9}"/>
              </a:ext>
            </a:extLst>
          </p:cNvPr>
          <p:cNvGraphicFramePr>
            <a:graphicFrameLocks noGrp="1"/>
          </p:cNvGraphicFramePr>
          <p:nvPr>
            <p:extLst>
              <p:ext uri="{D42A27DB-BD31-4B8C-83A1-F6EECF244321}">
                <p14:modId xmlns:p14="http://schemas.microsoft.com/office/powerpoint/2010/main" val="3724116319"/>
              </p:ext>
            </p:extLst>
          </p:nvPr>
        </p:nvGraphicFramePr>
        <p:xfrm>
          <a:off x="765595" y="1901509"/>
          <a:ext cx="10657144" cy="2418480"/>
        </p:xfrm>
        <a:graphic>
          <a:graphicData uri="http://schemas.openxmlformats.org/drawingml/2006/table">
            <a:tbl>
              <a:tblPr firstRow="1" bandRow="1">
                <a:tableStyleId>{5940675A-B579-460E-94D1-54222C63F5DA}</a:tableStyleId>
              </a:tblPr>
              <a:tblGrid>
                <a:gridCol w="2373477">
                  <a:extLst>
                    <a:ext uri="{9D8B030D-6E8A-4147-A177-3AD203B41FA5}">
                      <a16:colId xmlns:a16="http://schemas.microsoft.com/office/drawing/2014/main" val="1889441959"/>
                    </a:ext>
                  </a:extLst>
                </a:gridCol>
                <a:gridCol w="1116796">
                  <a:extLst>
                    <a:ext uri="{9D8B030D-6E8A-4147-A177-3AD203B41FA5}">
                      <a16:colId xmlns:a16="http://schemas.microsoft.com/office/drawing/2014/main" val="446758349"/>
                    </a:ext>
                  </a:extLst>
                </a:gridCol>
                <a:gridCol w="1116796">
                  <a:extLst>
                    <a:ext uri="{9D8B030D-6E8A-4147-A177-3AD203B41FA5}">
                      <a16:colId xmlns:a16="http://schemas.microsoft.com/office/drawing/2014/main" val="354005506"/>
                    </a:ext>
                  </a:extLst>
                </a:gridCol>
                <a:gridCol w="1116796">
                  <a:extLst>
                    <a:ext uri="{9D8B030D-6E8A-4147-A177-3AD203B41FA5}">
                      <a16:colId xmlns:a16="http://schemas.microsoft.com/office/drawing/2014/main" val="616778159"/>
                    </a:ext>
                  </a:extLst>
                </a:gridCol>
                <a:gridCol w="1116796">
                  <a:extLst>
                    <a:ext uri="{9D8B030D-6E8A-4147-A177-3AD203B41FA5}">
                      <a16:colId xmlns:a16="http://schemas.microsoft.com/office/drawing/2014/main" val="658987577"/>
                    </a:ext>
                  </a:extLst>
                </a:gridCol>
                <a:gridCol w="1116796">
                  <a:extLst>
                    <a:ext uri="{9D8B030D-6E8A-4147-A177-3AD203B41FA5}">
                      <a16:colId xmlns:a16="http://schemas.microsoft.com/office/drawing/2014/main" val="1793310317"/>
                    </a:ext>
                  </a:extLst>
                </a:gridCol>
                <a:gridCol w="1116796">
                  <a:extLst>
                    <a:ext uri="{9D8B030D-6E8A-4147-A177-3AD203B41FA5}">
                      <a16:colId xmlns:a16="http://schemas.microsoft.com/office/drawing/2014/main" val="2414137754"/>
                    </a:ext>
                  </a:extLst>
                </a:gridCol>
                <a:gridCol w="1582891">
                  <a:extLst>
                    <a:ext uri="{9D8B030D-6E8A-4147-A177-3AD203B41FA5}">
                      <a16:colId xmlns:a16="http://schemas.microsoft.com/office/drawing/2014/main" val="255751227"/>
                    </a:ext>
                  </a:extLst>
                </a:gridCol>
              </a:tblGrid>
              <a:tr h="0">
                <a:tc>
                  <a:txBody>
                    <a:bodyPr/>
                    <a:lstStyle/>
                    <a:p>
                      <a:pPr algn="ctr"/>
                      <a:endParaRPr lang="en-US" sz="1600">
                        <a:latin typeface="Meiryo UI" panose="020B0604030504040204" pitchFamily="50" charset="-128"/>
                        <a:ea typeface="Meiryo UI" panose="020B0604030504040204" pitchFamily="50" charset="-128"/>
                      </a:endParaRPr>
                    </a:p>
                  </a:txBody>
                  <a:tcPr marL="36000" marR="36000" marT="72000" marB="72000" anchor="ctr">
                    <a:lnL w="12700" cmpd="sng">
                      <a:noFill/>
                    </a:lnL>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R7</a:t>
                      </a:r>
                    </a:p>
                    <a:p>
                      <a:pPr algn="ctr"/>
                      <a:r>
                        <a:rPr lang="ja-JP" altLang="en-US" sz="1000">
                          <a:latin typeface="Meiryo UI" panose="020B0604030504040204" pitchFamily="50" charset="-128"/>
                          <a:ea typeface="Meiryo UI" panose="020B0604030504040204" pitchFamily="50" charset="-128"/>
                        </a:rPr>
                        <a:t>年度</a:t>
                      </a:r>
                      <a:endParaRPr lang="en-US" sz="1000">
                        <a:latin typeface="Meiryo UI" panose="020B0604030504040204" pitchFamily="50" charset="-128"/>
                        <a:ea typeface="Meiryo UI" panose="020B0604030504040204" pitchFamily="50" charset="-128"/>
                      </a:endParaRPr>
                    </a:p>
                  </a:txBody>
                  <a:tcPr marL="36000" marR="36000" marT="72000" marB="72000" anchor="ctr">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R8</a:t>
                      </a:r>
                    </a:p>
                    <a:p>
                      <a:pPr algn="ctr"/>
                      <a:r>
                        <a:rPr lang="ja-JP" altLang="en-US" sz="1000" kern="1200">
                          <a:solidFill>
                            <a:schemeClr val="tx1"/>
                          </a:solidFill>
                          <a:latin typeface="Meiryo UI" panose="020B0604030504040204" pitchFamily="50" charset="-128"/>
                          <a:ea typeface="Meiryo UI" panose="020B0604030504040204" pitchFamily="50" charset="-128"/>
                          <a:cs typeface="+mn-cs"/>
                        </a:rPr>
                        <a:t>年度</a:t>
                      </a:r>
                      <a:endParaRPr lang="en-US" sz="10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algn="ct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R11</a:t>
                      </a: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mpd="sng">
                      <a:noFill/>
                    </a:lnR>
                    <a:lnT w="12700" cmpd="sng">
                      <a:noFill/>
                    </a:lnT>
                  </a:tcPr>
                </a:tc>
                <a:tc>
                  <a:txBody>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lang="ja-JP" altLang="en-US" sz="1400">
                          <a:latin typeface="Meiryo UI" panose="020B0604030504040204" pitchFamily="50" charset="-128"/>
                          <a:ea typeface="Meiryo UI" panose="020B0604030504040204" pitchFamily="50" charset="-128"/>
                        </a:rPr>
                        <a:t>・・・</a:t>
                      </a:r>
                      <a:endParaRPr lang="en-US" altLang="ja-JP" sz="14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mpd="sng">
                      <a:noFill/>
                    </a:lnT>
                  </a:tcPr>
                </a:tc>
                <a:tc>
                  <a:txBody>
                    <a:bodyPr/>
                    <a:lstStyle/>
                    <a:p>
                      <a:pPr algn="ctr"/>
                      <a:r>
                        <a:rPr lang="en-US" altLang="ja-JP" sz="1400">
                          <a:latin typeface="Meiryo UI" panose="020B0604030504040204" pitchFamily="50" charset="-128"/>
                          <a:ea typeface="Meiryo UI" panose="020B0604030504040204" pitchFamily="50" charset="-128"/>
                        </a:rPr>
                        <a:t>RX</a:t>
                      </a:r>
                      <a:endParaRPr lang="en-US" sz="1400">
                        <a:latin typeface="Meiryo UI" panose="020B0604030504040204" pitchFamily="50" charset="-128"/>
                        <a:ea typeface="Meiryo UI" panose="020B0604030504040204" pitchFamily="50" charset="-128"/>
                      </a:endParaRPr>
                    </a:p>
                    <a:p>
                      <a:pPr algn="ctr"/>
                      <a:r>
                        <a:rPr lang="ja-JP" altLang="en-US" sz="900" kern="1200">
                          <a:solidFill>
                            <a:schemeClr val="tx1"/>
                          </a:solidFill>
                          <a:latin typeface="Meiryo UI" panose="020B0604030504040204" pitchFamily="50" charset="-128"/>
                          <a:ea typeface="Meiryo UI" panose="020B0604030504040204" pitchFamily="50" charset="-128"/>
                          <a:cs typeface="+mn-cs"/>
                        </a:rPr>
                        <a:t>年度</a:t>
                      </a:r>
                      <a:endParaRPr lang="en-US" sz="900" kern="1200">
                        <a:solidFill>
                          <a:schemeClr val="tx1"/>
                        </a:solidFill>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mpd="sng">
                      <a:noFill/>
                    </a:lnT>
                  </a:tcPr>
                </a:tc>
                <a:tc>
                  <a:txBody>
                    <a:bodyPr/>
                    <a:lstStyle/>
                    <a:p>
                      <a:pPr algn="ctr"/>
                      <a:r>
                        <a:rPr lang="en-US" altLang="ja-JP" sz="1050">
                          <a:latin typeface="Meiryo UI" panose="020B0604030504040204" pitchFamily="50" charset="-128"/>
                          <a:ea typeface="Meiryo UI" panose="020B0604030504040204" pitchFamily="50" charset="-128"/>
                        </a:rPr>
                        <a:t>RX</a:t>
                      </a:r>
                      <a:r>
                        <a:rPr lang="ja-JP" altLang="en-US" sz="900">
                          <a:latin typeface="Meiryo UI" panose="020B0604030504040204" pitchFamily="50" charset="-128"/>
                          <a:ea typeface="Meiryo UI" panose="020B0604030504040204" pitchFamily="50" charset="-128"/>
                        </a:rPr>
                        <a:t>年度まで合計</a:t>
                      </a:r>
                      <a:endParaRPr lang="en-US" sz="9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mpd="sng">
                      <a:noFill/>
                    </a:lnT>
                  </a:tcPr>
                </a:tc>
                <a:extLst>
                  <a:ext uri="{0D108BD9-81ED-4DB2-BD59-A6C34878D82A}">
                    <a16:rowId xmlns:a16="http://schemas.microsoft.com/office/drawing/2014/main" val="1157993583"/>
                  </a:ext>
                </a:extLst>
              </a:tr>
              <a:tr h="0">
                <a:tc>
                  <a:txBody>
                    <a:bodyPr/>
                    <a:lstStyle/>
                    <a:p>
                      <a:pPr algn="ctr"/>
                      <a:r>
                        <a:rPr lang="ja-JP" altLang="en-US" sz="1400">
                          <a:latin typeface="Meiryo UI" panose="020B0604030504040204" pitchFamily="50" charset="-128"/>
                          <a:ea typeface="Meiryo UI" panose="020B0604030504040204" pitchFamily="50" charset="-128"/>
                        </a:rPr>
                        <a:t>事業全体の資金需要</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ja-JP" altLang="en-US" sz="1200">
                          <a:latin typeface="Meiryo UI" panose="020B0604030504040204" pitchFamily="50" charset="-128"/>
                          <a:ea typeface="Meiryo UI" panose="020B0604030504040204" pitchFamily="50" charset="-128"/>
                        </a:rPr>
                        <a:t>・・・</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200">
                          <a:latin typeface="Meiryo UI" panose="020B0604030504040204" pitchFamily="50" charset="-128"/>
                          <a:ea typeface="Meiryo UI" panose="020B0604030504040204" pitchFamily="50" charset="-128"/>
                        </a:rPr>
                        <a:t>XX</a:t>
                      </a:r>
                      <a:r>
                        <a:rPr lang="ja-JP" altLang="en-US" sz="1200">
                          <a:latin typeface="Meiryo UI" panose="020B0604030504040204" pitchFamily="50" charset="-128"/>
                          <a:ea typeface="Meiryo UI" panose="020B0604030504040204" pitchFamily="50" charset="-128"/>
                        </a:rPr>
                        <a:t>円</a:t>
                      </a:r>
                      <a:endParaRPr lang="en-US" sz="12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tc>
                  <a:txBody>
                    <a:bodyPr/>
                    <a:lstStyle/>
                    <a:p>
                      <a:pPr algn="ctr"/>
                      <a:r>
                        <a:rPr lang="en-US" altLang="ja-JP" sz="1400">
                          <a:latin typeface="Meiryo UI" panose="020B0604030504040204" pitchFamily="50" charset="-128"/>
                          <a:ea typeface="Meiryo UI" panose="020B0604030504040204" pitchFamily="50" charset="-128"/>
                        </a:rPr>
                        <a:t>XX</a:t>
                      </a:r>
                      <a:r>
                        <a:rPr lang="ja-JP" altLang="en-US" sz="1400">
                          <a:latin typeface="Meiryo UI" panose="020B0604030504040204" pitchFamily="50" charset="-128"/>
                          <a:ea typeface="Meiryo UI" panose="020B0604030504040204" pitchFamily="50" charset="-128"/>
                        </a:rPr>
                        <a:t>円</a:t>
                      </a:r>
                      <a:endParaRPr lang="en-US" sz="14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B w="12700" cap="flat" cmpd="sng" algn="ctr">
                      <a:solidFill>
                        <a:schemeClr val="tx1">
                          <a:lumMod val="20000"/>
                          <a:lumOff val="80000"/>
                        </a:schemeClr>
                      </a:solidFill>
                      <a:prstDash val="sysDot"/>
                      <a:round/>
                      <a:headEnd type="none" w="med" len="med"/>
                      <a:tailEnd type="none" w="med" len="med"/>
                    </a:lnB>
                    <a:solidFill>
                      <a:schemeClr val="bg1">
                        <a:lumMod val="85000"/>
                      </a:schemeClr>
                    </a:solidFill>
                  </a:tcPr>
                </a:tc>
                <a:extLst>
                  <a:ext uri="{0D108BD9-81ED-4DB2-BD59-A6C34878D82A}">
                    <a16:rowId xmlns:a16="http://schemas.microsoft.com/office/drawing/2014/main" val="1563314925"/>
                  </a:ext>
                </a:extLst>
              </a:tr>
              <a:tr h="0">
                <a:tc>
                  <a:txBody>
                    <a:bodyPr/>
                    <a:lstStyle/>
                    <a:p>
                      <a:pPr algn="ctr"/>
                      <a:r>
                        <a:rPr lang="ja-JP" altLang="en-US" sz="1100">
                          <a:solidFill>
                            <a:schemeClr val="tx1"/>
                          </a:solidFill>
                          <a:latin typeface="Meiryo UI" panose="020B0604030504040204" pitchFamily="50" charset="-128"/>
                          <a:ea typeface="Meiryo UI" panose="020B0604030504040204" pitchFamily="50" charset="-128"/>
                        </a:rPr>
                        <a:t>排出削減が困難な産業における</a:t>
                      </a:r>
                      <a:endParaRPr lang="en-US" altLang="ja-JP" sz="1100">
                        <a:solidFill>
                          <a:schemeClr val="tx1"/>
                        </a:solidFill>
                        <a:latin typeface="Meiryo UI" panose="020B0604030504040204" pitchFamily="50" charset="-128"/>
                        <a:ea typeface="Meiryo UI" panose="020B0604030504040204" pitchFamily="50" charset="-128"/>
                      </a:endParaRPr>
                    </a:p>
                    <a:p>
                      <a:pPr algn="ctr"/>
                      <a:r>
                        <a:rPr lang="ja-JP" altLang="en-US" sz="1100">
                          <a:solidFill>
                            <a:schemeClr val="tx1"/>
                          </a:solidFill>
                          <a:latin typeface="Meiryo UI" panose="020B0604030504040204" pitchFamily="50" charset="-128"/>
                          <a:ea typeface="Meiryo UI" panose="020B0604030504040204" pitchFamily="50" charset="-128"/>
                        </a:rPr>
                        <a:t>エネルギー・製造プロセス転換支援事業</a:t>
                      </a: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855593961"/>
                  </a:ext>
                </a:extLst>
              </a:tr>
              <a:tr h="0">
                <a:tc>
                  <a:txBody>
                    <a:bodyPr/>
                    <a:lstStyle/>
                    <a:p>
                      <a:pPr algn="ctr"/>
                      <a:r>
                        <a:rPr lang="ja-JP" altLang="en-US" sz="1400">
                          <a:latin typeface="Meiryo UI" panose="020B0604030504040204" pitchFamily="50" charset="-128"/>
                          <a:ea typeface="Meiryo UI" panose="020B0604030504040204" pitchFamily="50" charset="-128"/>
                        </a:rPr>
                        <a:t>自己負担（</a:t>
                      </a: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a:t>
                      </a: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noFill/>
                  </a:tcPr>
                </a:tc>
                <a:extLst>
                  <a:ext uri="{0D108BD9-81ED-4DB2-BD59-A6C34878D82A}">
                    <a16:rowId xmlns:a16="http://schemas.microsoft.com/office/drawing/2014/main" val="1632191376"/>
                  </a:ext>
                </a:extLst>
              </a:tr>
              <a:tr h="0">
                <a:tc>
                  <a:txBody>
                    <a:bodyPr/>
                    <a:lstStyle/>
                    <a:p>
                      <a:pPr algn="ctr"/>
                      <a:r>
                        <a:rPr lang="en-US" altLang="ja-JP" sz="1400">
                          <a:latin typeface="Meiryo UI" panose="020B0604030504040204" pitchFamily="50" charset="-128"/>
                          <a:ea typeface="Meiryo UI" panose="020B0604030504040204" pitchFamily="50" charset="-128"/>
                        </a:rPr>
                        <a:t>A</a:t>
                      </a:r>
                      <a:r>
                        <a:rPr lang="ja-JP" altLang="en-US" sz="1400">
                          <a:latin typeface="Meiryo UI" panose="020B0604030504040204" pitchFamily="50" charset="-128"/>
                          <a:ea typeface="Meiryo UI" panose="020B0604030504040204" pitchFamily="50" charset="-128"/>
                        </a:rPr>
                        <a:t>：自己資金</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1000">
                          <a:latin typeface="Meiryo UI" panose="020B0604030504040204" pitchFamily="50" charset="-128"/>
                          <a:ea typeface="Meiryo UI" panose="020B0604030504040204" pitchFamily="50" charset="-128"/>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solidFill>
                        <a:schemeClr val="tx1">
                          <a:lumMod val="20000"/>
                          <a:lumOff val="80000"/>
                        </a:schemeClr>
                      </a:solidFill>
                      <a:prstDash val="sysDot"/>
                      <a:round/>
                      <a:headEnd type="none" w="med" len="med"/>
                      <a:tailEnd type="none" w="med" len="med"/>
                    </a:lnB>
                  </a:tcPr>
                </a:tc>
                <a:extLst>
                  <a:ext uri="{0D108BD9-81ED-4DB2-BD59-A6C34878D82A}">
                    <a16:rowId xmlns:a16="http://schemas.microsoft.com/office/drawing/2014/main" val="1719203758"/>
                  </a:ext>
                </a:extLst>
              </a:tr>
              <a:tr h="0">
                <a:tc>
                  <a:txBody>
                    <a:bodyPr/>
                    <a:lstStyle/>
                    <a:p>
                      <a:pPr algn="ctr"/>
                      <a:r>
                        <a:rPr lang="en-US" altLang="ja-JP" sz="1400">
                          <a:latin typeface="Meiryo UI" panose="020B0604030504040204" pitchFamily="50" charset="-128"/>
                          <a:ea typeface="Meiryo UI" panose="020B0604030504040204" pitchFamily="50" charset="-128"/>
                        </a:rPr>
                        <a:t>B</a:t>
                      </a:r>
                      <a:r>
                        <a:rPr lang="ja-JP" altLang="en-US" sz="1400">
                          <a:latin typeface="Meiryo UI" panose="020B0604030504040204" pitchFamily="50" charset="-128"/>
                          <a:ea typeface="Meiryo UI" panose="020B0604030504040204" pitchFamily="50" charset="-128"/>
                        </a:rPr>
                        <a:t>：外部調達</a:t>
                      </a:r>
                      <a:endParaRPr lang="en-US" sz="1400">
                        <a:latin typeface="Meiryo UI" panose="020B0604030504040204" pitchFamily="50" charset="-128"/>
                        <a:ea typeface="Meiryo UI" panose="020B0604030504040204" pitchFamily="50" charset="-128"/>
                      </a:endParaRPr>
                    </a:p>
                  </a:txBody>
                  <a:tcPr marL="36000" marR="36000" marT="72000" marB="72000" anchor="ctr">
                    <a:lnL w="12700" cmpd="sng">
                      <a:noFill/>
                    </a:lnL>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ja-JP" altLang="en-US" sz="1200" b="0" i="0" u="none" strike="noStrike" kern="1200" cap="none" spc="0" normalizeH="0" baseline="0" noProof="0">
                          <a:ln>
                            <a:noFill/>
                          </a:ln>
                          <a:solidFill>
                            <a:srgbClr val="575757"/>
                          </a:solidFill>
                          <a:effectLst/>
                          <a:uLnTx/>
                          <a:uFillTx/>
                          <a:latin typeface="Meiryo UI" panose="020B0604030504040204" pitchFamily="50" charset="-128"/>
                          <a:ea typeface="Meiryo UI" panose="020B0604030504040204" pitchFamily="50" charset="-128"/>
                          <a:cs typeface="+mn-cs"/>
                        </a:rPr>
                        <a:t>・・・</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a:latin typeface="Meiryo UI" panose="020B0604030504040204" pitchFamily="50" charset="-128"/>
                          <a:ea typeface="Meiryo UI" panose="020B0604030504040204" pitchFamily="50" charset="-128"/>
                        </a:rPr>
                        <a:t>XX</a:t>
                      </a:r>
                      <a:r>
                        <a:rPr lang="ja-JP" altLang="en-US" sz="900">
                          <a:latin typeface="Meiryo UI" panose="020B0604030504040204" pitchFamily="50" charset="-128"/>
                          <a:ea typeface="Meiryo UI" panose="020B0604030504040204" pitchFamily="50" charset="-128"/>
                        </a:rPr>
                        <a:t>円</a:t>
                      </a:r>
                      <a:endParaRPr lang="en-US" sz="9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marR="0" lvl="0" indent="0" algn="ctr" defTabSz="914400" rtl="0" eaLnBrk="1" fontAlgn="auto" latinLnBrk="0" hangingPunct="1">
                        <a:lnSpc>
                          <a:spcPct val="100000"/>
                        </a:lnSpc>
                        <a:spcBef>
                          <a:spcPts val="0"/>
                        </a:spcBef>
                        <a:spcAft>
                          <a:spcPts val="0"/>
                        </a:spcAft>
                        <a:buClrTx/>
                        <a:buSzTx/>
                        <a:buFontTx/>
                        <a:buNone/>
                        <a:tabLst/>
                        <a:defRPr/>
                      </a:pPr>
                      <a:r>
                        <a:rPr lang="ja-JP" altLang="en-US" sz="1000">
                          <a:latin typeface="Meiryo UI" panose="020B0604030504040204" pitchFamily="50" charset="-128"/>
                          <a:ea typeface="Meiryo UI" panose="020B0604030504040204" pitchFamily="50" charset="-128"/>
                        </a:rPr>
                        <a:t>・・・</a:t>
                      </a:r>
                      <a:endParaRPr lang="en-US" altLang="ja-JP"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kumimoji="0" lang="en-US" altLang="ja-JP"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r>
                        <a:rPr kumimoji="0" lang="ja-JP" altLang="en-US" sz="10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円</a:t>
                      </a:r>
                      <a:endParaRPr lang="en-US" sz="1000">
                        <a:latin typeface="Meiryo UI" panose="020B0604030504040204" pitchFamily="50" charset="-128"/>
                        <a:ea typeface="Meiryo UI" panose="020B0604030504040204" pitchFamily="50" charset="-128"/>
                      </a:endParaRPr>
                    </a:p>
                  </a:txBody>
                  <a:tcPr marL="36000" marR="36000" marT="72000" marB="72000" anchor="ctr">
                    <a:lnL w="12700" cmpd="sng">
                      <a:noFill/>
                    </a:lnL>
                    <a:lnR w="12700" cap="flat" cmpd="sng" algn="ctr">
                      <a:solidFill>
                        <a:schemeClr val="tx1"/>
                      </a:solidFill>
                      <a:prstDash val="solid"/>
                      <a:round/>
                      <a:headEnd type="none" w="med" len="med"/>
                      <a:tailEnd type="none" w="med" len="med"/>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tc>
                  <a:txBody>
                    <a:bodyPr/>
                    <a:lstStyle/>
                    <a:p>
                      <a:pPr marL="87313" indent="0" algn="ctr"/>
                      <a:r>
                        <a:rPr lang="en-US" altLang="ja-JP" sz="1000" dirty="0">
                          <a:latin typeface="Meiryo UI" panose="020B0604030504040204" pitchFamily="50" charset="-128"/>
                          <a:ea typeface="Meiryo UI" panose="020B0604030504040204" pitchFamily="50" charset="-128"/>
                        </a:rPr>
                        <a:t>XX</a:t>
                      </a:r>
                      <a:r>
                        <a:rPr lang="ja-JP" altLang="en-US" sz="1000" dirty="0">
                          <a:latin typeface="Meiryo UI" panose="020B0604030504040204" pitchFamily="50" charset="-128"/>
                          <a:ea typeface="Meiryo UI" panose="020B0604030504040204" pitchFamily="50" charset="-128"/>
                        </a:rPr>
                        <a:t>円</a:t>
                      </a:r>
                      <a:endParaRPr lang="en-US" sz="1000" dirty="0">
                        <a:latin typeface="Meiryo UI" panose="020B0604030504040204" pitchFamily="50" charset="-128"/>
                        <a:ea typeface="Meiryo UI" panose="020B0604030504040204" pitchFamily="50" charset="-128"/>
                      </a:endParaRPr>
                    </a:p>
                  </a:txBody>
                  <a:tcPr marL="36000" marR="36000" marT="72000" marB="72000" anchor="ctr">
                    <a:lnL w="12700" cap="flat" cmpd="sng" algn="ctr">
                      <a:solidFill>
                        <a:schemeClr val="tx1"/>
                      </a:solidFill>
                      <a:prstDash val="solid"/>
                      <a:round/>
                      <a:headEnd type="none" w="med" len="med"/>
                      <a:tailEnd type="none" w="med" len="med"/>
                    </a:lnL>
                    <a:lnR w="12700" cmpd="sng">
                      <a:noFill/>
                    </a:lnR>
                    <a:lnT w="12700" cap="flat" cmpd="sng" algn="ctr">
                      <a:solidFill>
                        <a:schemeClr val="tx1">
                          <a:lumMod val="20000"/>
                          <a:lumOff val="80000"/>
                        </a:schemeClr>
                      </a:solidFill>
                      <a:prstDash val="sysDot"/>
                      <a:round/>
                      <a:headEnd type="none" w="med" len="med"/>
                      <a:tailEnd type="none" w="med" len="med"/>
                    </a:lnT>
                    <a:lnB w="12700" cap="flat" cmpd="sng" algn="ctr">
                      <a:noFill/>
                      <a:prstDash val="sysDot"/>
                      <a:round/>
                      <a:headEnd type="none" w="med" len="med"/>
                      <a:tailEnd type="none" w="med" len="med"/>
                    </a:lnB>
                  </a:tcPr>
                </a:tc>
                <a:extLst>
                  <a:ext uri="{0D108BD9-81ED-4DB2-BD59-A6C34878D82A}">
                    <a16:rowId xmlns:a16="http://schemas.microsoft.com/office/drawing/2014/main" val="3041414142"/>
                  </a:ext>
                </a:extLst>
              </a:tr>
            </a:tbl>
          </a:graphicData>
        </a:graphic>
      </p:graphicFrame>
      <p:sp>
        <p:nvSpPr>
          <p:cNvPr id="13" name="TextBox 35">
            <a:extLst>
              <a:ext uri="{FF2B5EF4-FFF2-40B4-BE49-F238E27FC236}">
                <a16:creationId xmlns:a16="http://schemas.microsoft.com/office/drawing/2014/main" id="{D28822FF-03FE-AF4A-2A59-7563131661A0}"/>
              </a:ext>
            </a:extLst>
          </p:cNvPr>
          <p:cNvSpPr txBox="1"/>
          <p:nvPr/>
        </p:nvSpPr>
        <p:spPr>
          <a:xfrm>
            <a:off x="769256" y="4319989"/>
            <a:ext cx="10653483" cy="2501766"/>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（外部調達の場合、想定される資金調達方法を記載）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親会社や出資企業がある場合はその会社の財務資料なども提出</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108000" lvl="1">
              <a:buClr>
                <a:schemeClr val="tx2"/>
              </a:buClr>
              <a:buSzPct val="100000"/>
            </a:pP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相談予定</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済みの機関と相談状況を記載</a:t>
            </a:r>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商工会、商工会議所、金融機関、税理士、民間コンサルティング会社等</a:t>
            </a:r>
            <a:r>
              <a:rPr kumimoji="1" lang="en-US" altLang="ja-JP" sz="1400">
                <a:solidFill>
                  <a:schemeClr val="tx1"/>
                </a:solidFill>
                <a:latin typeface="Meiryo UI" panose="020B0604030504040204" pitchFamily="50" charset="-128"/>
                <a:ea typeface="Meiryo UI" panose="020B0604030504040204" pitchFamily="50" charset="-128"/>
              </a:rPr>
              <a:t>))</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0" lvl="1">
              <a:buClr>
                <a:schemeClr val="tx2"/>
              </a:buClr>
              <a:buSzPct val="100000"/>
            </a:pPr>
            <a:endParaRPr kumimoji="1" lang="en-US" altLang="ja-JP" sz="1400">
              <a:solidFill>
                <a:schemeClr val="tx1"/>
              </a:solidFill>
              <a:latin typeface="Meiryo UI" panose="020B0604030504040204" pitchFamily="50" charset="-128"/>
              <a:ea typeface="Meiryo UI" panose="020B0604030504040204" pitchFamily="50" charset="-128"/>
            </a:endParaRPr>
          </a:p>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（上記の自己負担が会社全体のキャッシュフローに与える影響）</a:t>
            </a:r>
            <a:endParaRPr kumimoji="1" lang="en-US" altLang="ja-JP" sz="1400">
              <a:solidFill>
                <a:schemeClr val="tx1"/>
              </a:solidFill>
              <a:latin typeface="Meiryo UI" panose="020B0604030504040204" pitchFamily="50" charset="-128"/>
              <a:ea typeface="Meiryo UI" panose="020B0604030504040204" pitchFamily="50" charset="-128"/>
            </a:endParaRP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108000" lvl="1">
              <a:buClr>
                <a:schemeClr val="tx2"/>
              </a:buClr>
              <a:buSzPct val="100000"/>
            </a:pPr>
            <a:endParaRPr kumimoji="1" lang="en-US" altLang="ja-JP" sz="1400">
              <a:solidFill>
                <a:schemeClr val="accent2">
                  <a:lumMod val="75000"/>
                </a:schemeClr>
              </a:solidFill>
              <a:latin typeface="Meiryo UI" panose="020B0604030504040204" pitchFamily="50" charset="-128"/>
              <a:ea typeface="Meiryo UI" panose="020B0604030504040204" pitchFamily="50" charset="-128"/>
            </a:endParaRPr>
          </a:p>
        </p:txBody>
      </p:sp>
      <p:grpSp>
        <p:nvGrpSpPr>
          <p:cNvPr id="5" name="グループ化 4">
            <a:extLst>
              <a:ext uri="{FF2B5EF4-FFF2-40B4-BE49-F238E27FC236}">
                <a16:creationId xmlns:a16="http://schemas.microsoft.com/office/drawing/2014/main" id="{DDAA58FE-1685-9641-C9A3-2DF79CD6A780}"/>
              </a:ext>
            </a:extLst>
          </p:cNvPr>
          <p:cNvGrpSpPr/>
          <p:nvPr/>
        </p:nvGrpSpPr>
        <p:grpSpPr>
          <a:xfrm>
            <a:off x="765595" y="1521565"/>
            <a:ext cx="10657143" cy="288000"/>
            <a:chOff x="156000" y="1879963"/>
            <a:chExt cx="5760000" cy="288000"/>
          </a:xfrm>
        </p:grpSpPr>
        <p:sp>
          <p:nvSpPr>
            <p:cNvPr id="6" name="正方形/長方形 5">
              <a:extLst>
                <a:ext uri="{FF2B5EF4-FFF2-40B4-BE49-F238E27FC236}">
                  <a16:creationId xmlns:a16="http://schemas.microsoft.com/office/drawing/2014/main" id="{F55D5429-D2F3-4B5F-791C-C3551341F27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zh-TW" altLang="en-US" sz="1400">
                  <a:solidFill>
                    <a:schemeClr val="tx1"/>
                  </a:solidFill>
                  <a:latin typeface="Meiryo UI" panose="020B0604030504040204" pitchFamily="50" charset="-128"/>
                  <a:ea typeface="Meiryo UI" panose="020B0604030504040204" pitchFamily="50" charset="-128"/>
                </a:rPr>
                <a:t>資金調達方針</a:t>
              </a:r>
            </a:p>
          </p:txBody>
        </p:sp>
        <p:cxnSp>
          <p:nvCxnSpPr>
            <p:cNvPr id="7" name="直線コネクタ 6">
              <a:extLst>
                <a:ext uri="{FF2B5EF4-FFF2-40B4-BE49-F238E27FC236}">
                  <a16:creationId xmlns:a16="http://schemas.microsoft.com/office/drawing/2014/main" id="{7EA7CA44-A4FC-89D7-C497-654B640B14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9F49F0E0-7F45-E450-9951-C2FE2977232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②</a:t>
            </a:r>
            <a:r>
              <a:rPr lang="en-US" altLang="ja-JP" sz="2000">
                <a:solidFill>
                  <a:schemeClr val="tx1">
                    <a:lumMod val="50000"/>
                    <a:lumOff val="50000"/>
                  </a:schemeClr>
                </a:solidFill>
              </a:rPr>
              <a:t> </a:t>
            </a:r>
            <a:r>
              <a:rPr lang="ja-JP" altLang="en-US" sz="2000">
                <a:solidFill>
                  <a:schemeClr val="tx1">
                    <a:lumMod val="50000"/>
                    <a:lumOff val="50000"/>
                  </a:schemeClr>
                </a:solidFill>
              </a:rPr>
              <a:t>ア 間接補助事業の実施内容及びスケジュール</a:t>
            </a:r>
          </a:p>
        </p:txBody>
      </p:sp>
      <p:sp>
        <p:nvSpPr>
          <p:cNvPr id="8" name="Title 1">
            <a:extLst>
              <a:ext uri="{FF2B5EF4-FFF2-40B4-BE49-F238E27FC236}">
                <a16:creationId xmlns:a16="http://schemas.microsoft.com/office/drawing/2014/main" id="{1CB436D0-FB27-4FB7-A83C-30CCD2B1122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本補助金の他</a:t>
            </a:r>
            <a:r>
              <a:rPr lang="ja-JP" altLang="en-US" dirty="0">
                <a:solidFill>
                  <a:schemeClr val="tx1"/>
                </a:solidFill>
              </a:rPr>
              <a:t>、事業</a:t>
            </a:r>
            <a:r>
              <a:rPr kumimoji="1" lang="ja-JP" altLang="en-US" dirty="0">
                <a:solidFill>
                  <a:schemeClr val="tx1"/>
                </a:solidFill>
              </a:rPr>
              <a:t>運営に</a:t>
            </a:r>
            <a:r>
              <a:rPr lang="ja-JP" altLang="en-US" dirty="0">
                <a:solidFill>
                  <a:schemeClr val="tx1"/>
                </a:solidFill>
              </a:rPr>
              <a:t>要する資金</a:t>
            </a:r>
            <a:r>
              <a:rPr kumimoji="1" lang="ja-JP" altLang="en-US" dirty="0">
                <a:solidFill>
                  <a:schemeClr val="tx1"/>
                </a:solidFill>
              </a:rPr>
              <a:t>は</a:t>
            </a:r>
            <a:r>
              <a:rPr kumimoji="1" lang="en-US" altLang="ja-JP" dirty="0">
                <a:solidFill>
                  <a:schemeClr val="tx1"/>
                </a:solidFill>
              </a:rPr>
              <a:t>xx</a:t>
            </a:r>
            <a:r>
              <a:rPr kumimoji="1" lang="ja-JP" altLang="en-US" dirty="0">
                <a:solidFill>
                  <a:schemeClr val="tx1"/>
                </a:solidFill>
              </a:rPr>
              <a:t>から調達</a:t>
            </a:r>
            <a:r>
              <a:rPr lang="ja-JP" altLang="en-US" dirty="0">
                <a:solidFill>
                  <a:schemeClr val="tx1"/>
                </a:solidFill>
              </a:rPr>
              <a:t>することで、将来的な自立化を目指す</a:t>
            </a:r>
            <a:endParaRPr kumimoji="1" lang="en-US" altLang="ja-JP" dirty="0">
              <a:solidFill>
                <a:schemeClr val="tx1"/>
              </a:solidFill>
            </a:endParaRPr>
          </a:p>
        </p:txBody>
      </p:sp>
      <p:cxnSp>
        <p:nvCxnSpPr>
          <p:cNvPr id="9" name="直線コネクタ 8">
            <a:extLst>
              <a:ext uri="{FF2B5EF4-FFF2-40B4-BE49-F238E27FC236}">
                <a16:creationId xmlns:a16="http://schemas.microsoft.com/office/drawing/2014/main" id="{3F09C2CC-8E1E-4C99-B032-73653B2288D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0" name="正方形/長方形 9">
            <a:extLst>
              <a:ext uri="{FF2B5EF4-FFF2-40B4-BE49-F238E27FC236}">
                <a16:creationId xmlns:a16="http://schemas.microsoft.com/office/drawing/2014/main" id="{B72C1EC7-CEFE-86A5-430A-C822C9FC33F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16" name="正方形/長方形 15">
            <a:extLst>
              <a:ext uri="{FF2B5EF4-FFF2-40B4-BE49-F238E27FC236}">
                <a16:creationId xmlns:a16="http://schemas.microsoft.com/office/drawing/2014/main" id="{66ACEFD9-B05B-963F-98D3-503EBA79A0E0}"/>
              </a:ext>
            </a:extLst>
          </p:cNvPr>
          <p:cNvSpPr/>
          <p:nvPr/>
        </p:nvSpPr>
        <p:spPr>
          <a:xfrm>
            <a:off x="2161954" y="1950855"/>
            <a:ext cx="7868093" cy="295629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資金調達方針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→補助対象以外のものも含め、当該事業全体の資金需要に対して、国費負担割合を明らかにするとともに、自己負担分の資金調達方針を記載すること。</a:t>
            </a: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3751000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07874EB-0139-0876-F143-270CC1059C4C}"/>
            </a:ext>
          </a:extLst>
        </p:cNvPr>
        <p:cNvGrpSpPr/>
        <p:nvPr/>
      </p:nvGrpSpPr>
      <p:grpSpPr>
        <a:xfrm>
          <a:off x="0" y="0"/>
          <a:ext cx="0" cy="0"/>
          <a:chOff x="0" y="0"/>
          <a:chExt cx="0" cy="0"/>
        </a:xfrm>
      </p:grpSpPr>
      <p:sp>
        <p:nvSpPr>
          <p:cNvPr id="13" name="正方形/長方形 12">
            <a:extLst>
              <a:ext uri="{FF2B5EF4-FFF2-40B4-BE49-F238E27FC236}">
                <a16:creationId xmlns:a16="http://schemas.microsoft.com/office/drawing/2014/main" id="{2F1F649F-44B8-6D0C-2DB4-107515010108}"/>
              </a:ext>
            </a:extLst>
          </p:cNvPr>
          <p:cNvSpPr/>
          <p:nvPr/>
        </p:nvSpPr>
        <p:spPr>
          <a:xfrm>
            <a:off x="11152486" y="85758"/>
            <a:ext cx="953793" cy="371442"/>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endParaRPr lang="en-US" altLang="ja-JP" sz="1600">
              <a:latin typeface="Meiryo UI" panose="020B0604030504040204" pitchFamily="50" charset="-128"/>
              <a:ea typeface="Meiryo UI" panose="020B0604030504040204" pitchFamily="50" charset="-128"/>
              <a:cs typeface="+mj-cs"/>
            </a:endParaRPr>
          </a:p>
        </p:txBody>
      </p:sp>
      <p:sp>
        <p:nvSpPr>
          <p:cNvPr id="14" name="Title 1">
            <a:extLst>
              <a:ext uri="{FF2B5EF4-FFF2-40B4-BE49-F238E27FC236}">
                <a16:creationId xmlns:a16="http://schemas.microsoft.com/office/drawing/2014/main" id="{BD65234F-82AD-6E9D-9669-93E6942F372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②</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ウ</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間接補助事業のリスク対応　　</a:t>
            </a:r>
          </a:p>
        </p:txBody>
      </p:sp>
      <p:sp>
        <p:nvSpPr>
          <p:cNvPr id="2" name="Title 1">
            <a:extLst>
              <a:ext uri="{FF2B5EF4-FFF2-40B4-BE49-F238E27FC236}">
                <a16:creationId xmlns:a16="http://schemas.microsoft.com/office/drawing/2014/main" id="{4DCDA9AA-4ADA-2E70-8B79-942FB265478C}"/>
              </a:ext>
            </a:extLst>
          </p:cNvPr>
          <p:cNvSpPr txBox="1">
            <a:spLocks/>
          </p:cNvSpPr>
          <p:nvPr/>
        </p:nvSpPr>
        <p:spPr>
          <a:xfrm>
            <a:off x="180000" y="658256"/>
            <a:ext cx="11880000" cy="997196"/>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共同実施者の各社が、リスクを事前に想定し、その対応方針と</a:t>
            </a:r>
            <a:r>
              <a:rPr kumimoji="1" lang="ja-JP" altLang="en-US" dirty="0">
                <a:solidFill>
                  <a:schemeClr val="tx1"/>
                </a:solidFill>
              </a:rPr>
              <a:t>事業中止の判断基準を設定済。</a:t>
            </a:r>
            <a:endParaRPr kumimoji="1" lang="en-US" altLang="ja-JP" dirty="0">
              <a:solidFill>
                <a:schemeClr val="tx1"/>
              </a:solidFill>
            </a:endParaRPr>
          </a:p>
          <a:p>
            <a:r>
              <a:rPr kumimoji="1" lang="ja-JP" altLang="en-US" dirty="0">
                <a:solidFill>
                  <a:schemeClr val="tx1"/>
                </a:solidFill>
              </a:rPr>
              <a:t>個社の事業中止の判断基準を下回る事態が生じた場合は、共同事業者・事務局で協議のうえ、</a:t>
            </a:r>
            <a:br>
              <a:rPr kumimoji="1" lang="en-US" altLang="ja-JP" dirty="0">
                <a:solidFill>
                  <a:schemeClr val="tx1"/>
                </a:solidFill>
              </a:rPr>
            </a:br>
            <a:r>
              <a:rPr lang="ja-JP" altLang="en-US" dirty="0">
                <a:solidFill>
                  <a:schemeClr val="tx1"/>
                </a:solidFill>
              </a:rPr>
              <a:t>間接補助事業における対応</a:t>
            </a:r>
            <a:r>
              <a:rPr kumimoji="1" lang="ja-JP" altLang="en-US" dirty="0">
                <a:solidFill>
                  <a:schemeClr val="tx1"/>
                </a:solidFill>
              </a:rPr>
              <a:t>を総合的に判断する。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34C00468-FDF4-85BB-1448-B9D4A6E349F5}"/>
              </a:ext>
            </a:extLst>
          </p:cNvPr>
          <p:cNvCxnSpPr>
            <a:cxnSpLocks/>
          </p:cNvCxnSpPr>
          <p:nvPr/>
        </p:nvCxnSpPr>
        <p:spPr>
          <a:xfrm flipV="1">
            <a:off x="156000" y="172512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9" name="正方形/長方形 18">
            <a:extLst>
              <a:ext uri="{FF2B5EF4-FFF2-40B4-BE49-F238E27FC236}">
                <a16:creationId xmlns:a16="http://schemas.microsoft.com/office/drawing/2014/main" id="{51941073-0C7B-D6E8-9B76-82F4AE2C9527}"/>
              </a:ext>
            </a:extLst>
          </p:cNvPr>
          <p:cNvSpPr/>
          <p:nvPr/>
        </p:nvSpPr>
        <p:spPr>
          <a:xfrm>
            <a:off x="2185953"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dirty="0">
                <a:solidFill>
                  <a:schemeClr val="tx1"/>
                </a:solidFill>
                <a:latin typeface="Meiryo UI" panose="020B0604030504040204" pitchFamily="50" charset="-128"/>
                <a:ea typeface="Meiryo UI" panose="020B0604030504040204" pitchFamily="50" charset="-128"/>
              </a:rPr>
              <a:t>詳細は各社が提出する</a:t>
            </a:r>
            <a:endParaRPr kumimoji="1" lang="en-US" altLang="ja-JP" sz="2400" dirty="0">
              <a:solidFill>
                <a:schemeClr val="tx1"/>
              </a:solidFill>
              <a:latin typeface="Meiryo UI" panose="020B0604030504040204" pitchFamily="50" charset="-128"/>
              <a:ea typeface="Meiryo UI" panose="020B0604030504040204" pitchFamily="50" charset="-128"/>
            </a:endParaRPr>
          </a:p>
          <a:p>
            <a:pPr algn="ctr"/>
            <a:r>
              <a:rPr kumimoji="1" lang="ja-JP" altLang="en-US" sz="2400" dirty="0">
                <a:solidFill>
                  <a:schemeClr val="tx1"/>
                </a:solidFill>
                <a:latin typeface="Meiryo UI" panose="020B0604030504040204" pitchFamily="50" charset="-128"/>
                <a:ea typeface="Meiryo UI" panose="020B0604030504040204" pitchFamily="50" charset="-128"/>
              </a:rPr>
              <a:t>様式第３</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共同申請｜個別パート</a:t>
            </a:r>
            <a:r>
              <a:rPr kumimoji="1" lang="en-US" altLang="ja-JP" sz="2400" dirty="0">
                <a:solidFill>
                  <a:schemeClr val="tx1"/>
                </a:solidFill>
                <a:latin typeface="Meiryo UI" panose="020B0604030504040204" pitchFamily="50" charset="-128"/>
                <a:ea typeface="Meiryo UI" panose="020B0604030504040204" pitchFamily="50" charset="-128"/>
              </a:rPr>
              <a:t>】</a:t>
            </a:r>
            <a:r>
              <a:rPr kumimoji="1" lang="ja-JP" altLang="en-US" sz="2400" dirty="0">
                <a:solidFill>
                  <a:schemeClr val="tx1"/>
                </a:solidFill>
                <a:latin typeface="Meiryo UI" panose="020B0604030504040204" pitchFamily="50" charset="-128"/>
                <a:ea typeface="Meiryo UI" panose="020B0604030504040204" pitchFamily="50" charset="-128"/>
              </a:rPr>
              <a:t>を参照すること。</a:t>
            </a:r>
            <a:endParaRPr kumimoji="1" lang="en-US" altLang="ja-JP" sz="2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0680094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xml><?xml version="1.0" encoding="utf-8"?>
<p:sld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graphicFrame>
        <p:nvGraphicFramePr>
          <p:cNvPr id="14" name="think-cell data - do not delete" hidden="1">
            <a:extLst>
              <a:ext uri="{FF2B5EF4-FFF2-40B4-BE49-F238E27FC236}">
                <a16:creationId xmlns:a16="http://schemas.microsoft.com/office/drawing/2014/main" id="{D2B0EAC1-9D1C-429F-5A22-337781EC3CC9}"/>
              </a:ext>
            </a:extLst>
          </p:cNvPr>
          <p:cNvGraphicFramePr>
            <a:graphicFrameLocks noChangeAspect="1"/>
          </p:cNvGraphicFramePr>
          <p:nvPr>
            <p:custDataLst>
              <p:tags r:id="rId2"/>
            </p:custDataLst>
            <p:extLst>
              <p:ext uri="{D42A27DB-BD31-4B8C-83A1-F6EECF244321}">
                <p14:modId xmlns:p14="http://schemas.microsoft.com/office/powerpoint/2010/main" val="369513683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46" imgH="346" progId="TCLayout.ActiveDocument.1">
                  <p:embed/>
                </p:oleObj>
              </mc:Choice>
              <mc:Fallback>
                <p:oleObj name="think-cellスライド" r:id="rId4" imgW="346" imgH="346" progId="TCLayout.ActiveDocument.1">
                  <p:embed/>
                  <p:pic>
                    <p:nvPicPr>
                      <p:cNvPr id="14" name="think-cell data - do not delete" hidden="1">
                        <a:extLst>
                          <a:ext uri="{FF2B5EF4-FFF2-40B4-BE49-F238E27FC236}">
                            <a16:creationId xmlns:a16="http://schemas.microsoft.com/office/drawing/2014/main" id="{D2B0EAC1-9D1C-429F-5A22-337781EC3CC9}"/>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0B0F56C7-258C-3C86-80DD-ABAF4AF7CB4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目次</a:t>
            </a:r>
          </a:p>
        </p:txBody>
      </p:sp>
      <p:sp>
        <p:nvSpPr>
          <p:cNvPr id="5" name="テキスト ボックス 4">
            <a:extLst>
              <a:ext uri="{FF2B5EF4-FFF2-40B4-BE49-F238E27FC236}">
                <a16:creationId xmlns:a16="http://schemas.microsoft.com/office/drawing/2014/main" id="{A3B18FB5-5C26-A89E-FC34-E0338884256F}"/>
              </a:ext>
            </a:extLst>
          </p:cNvPr>
          <p:cNvSpPr txBox="1"/>
          <p:nvPr/>
        </p:nvSpPr>
        <p:spPr>
          <a:xfrm>
            <a:off x="1503725" y="749394"/>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基本的要件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適格性</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経営層のコミット</a:t>
            </a:r>
            <a:endParaRPr lang="en-US" altLang="ja-JP" sz="1400" dirty="0">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6D5906EB-4B36-189A-A92A-A67C6A10D8C7}"/>
              </a:ext>
            </a:extLst>
          </p:cNvPr>
          <p:cNvSpPr/>
          <p:nvPr/>
        </p:nvSpPr>
        <p:spPr bwMode="gray">
          <a:xfrm>
            <a:off x="1189689" y="431225"/>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①基本的事項の審査</a:t>
            </a:r>
          </a:p>
        </p:txBody>
      </p:sp>
      <p:sp>
        <p:nvSpPr>
          <p:cNvPr id="7" name="正方形/長方形 6">
            <a:extLst>
              <a:ext uri="{FF2B5EF4-FFF2-40B4-BE49-F238E27FC236}">
                <a16:creationId xmlns:a16="http://schemas.microsoft.com/office/drawing/2014/main" id="{DAC18016-F67D-B27D-A62C-75F3F395EBAA}"/>
              </a:ext>
            </a:extLst>
          </p:cNvPr>
          <p:cNvSpPr/>
          <p:nvPr/>
        </p:nvSpPr>
        <p:spPr bwMode="gray">
          <a:xfrm>
            <a:off x="1167378" y="2627231"/>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③産業競争力強化への貢献に関する審査</a:t>
            </a:r>
          </a:p>
        </p:txBody>
      </p:sp>
      <p:sp>
        <p:nvSpPr>
          <p:cNvPr id="8" name="正方形/長方形 7">
            <a:extLst>
              <a:ext uri="{FF2B5EF4-FFF2-40B4-BE49-F238E27FC236}">
                <a16:creationId xmlns:a16="http://schemas.microsoft.com/office/drawing/2014/main" id="{21332DCE-4F0F-7939-D866-D9DF900D3682}"/>
              </a:ext>
            </a:extLst>
          </p:cNvPr>
          <p:cNvSpPr/>
          <p:nvPr/>
        </p:nvSpPr>
        <p:spPr bwMode="gray">
          <a:xfrm>
            <a:off x="1167378" y="3725234"/>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④排出削減への貢献に関する審査</a:t>
            </a:r>
          </a:p>
        </p:txBody>
      </p:sp>
      <p:sp>
        <p:nvSpPr>
          <p:cNvPr id="11" name="正方形/長方形 10">
            <a:extLst>
              <a:ext uri="{FF2B5EF4-FFF2-40B4-BE49-F238E27FC236}">
                <a16:creationId xmlns:a16="http://schemas.microsoft.com/office/drawing/2014/main" id="{F5462831-D637-8289-4DC3-DF400C6FECB8}"/>
              </a:ext>
            </a:extLst>
          </p:cNvPr>
          <p:cNvSpPr/>
          <p:nvPr/>
        </p:nvSpPr>
        <p:spPr bwMode="gray">
          <a:xfrm>
            <a:off x="1189689" y="1529228"/>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②間接補助事業の実現性の審査</a:t>
            </a:r>
          </a:p>
        </p:txBody>
      </p:sp>
      <p:sp>
        <p:nvSpPr>
          <p:cNvPr id="12" name="正方形/長方形 11">
            <a:extLst>
              <a:ext uri="{FF2B5EF4-FFF2-40B4-BE49-F238E27FC236}">
                <a16:creationId xmlns:a16="http://schemas.microsoft.com/office/drawing/2014/main" id="{AD5ABCEB-86A9-7447-2931-F27F71A3FC2F}"/>
              </a:ext>
            </a:extLst>
          </p:cNvPr>
          <p:cNvSpPr/>
          <p:nvPr/>
        </p:nvSpPr>
        <p:spPr bwMode="gray">
          <a:xfrm>
            <a:off x="1167378" y="5705796"/>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⑥人材確保に向けた取組に関する審査</a:t>
            </a:r>
          </a:p>
        </p:txBody>
      </p:sp>
      <p:sp>
        <p:nvSpPr>
          <p:cNvPr id="13" name="正方形/長方形 12">
            <a:extLst>
              <a:ext uri="{FF2B5EF4-FFF2-40B4-BE49-F238E27FC236}">
                <a16:creationId xmlns:a16="http://schemas.microsoft.com/office/drawing/2014/main" id="{0EC11CE3-961C-5EDD-0F03-92D17B47539C}"/>
              </a:ext>
            </a:extLst>
          </p:cNvPr>
          <p:cNvSpPr/>
          <p:nvPr/>
        </p:nvSpPr>
        <p:spPr bwMode="gray">
          <a:xfrm>
            <a:off x="1167377" y="4607793"/>
            <a:ext cx="9812619" cy="276999"/>
          </a:xfrm>
          <a:prstGeom prst="rect">
            <a:avLst/>
          </a:prstGeom>
          <a:solidFill>
            <a:schemeClr val="tx2"/>
          </a:solidFill>
          <a:ln>
            <a:solidFill>
              <a:schemeClr val="tx1">
                <a:lumMod val="50000"/>
                <a:lumOff val="50000"/>
              </a:schemeClr>
            </a:solidFill>
          </a:ln>
        </p:spPr>
        <p:txBody>
          <a:bodyPr vert="horz" wrap="square" lIns="88641" tIns="44321" rIns="88641" bIns="44321" numCol="1" rtlCol="0" anchor="ctr" anchorCtr="0" compatLnSpc="1">
            <a:prstTxWarp prst="textNoShape">
              <a:avLst/>
            </a:prstTxWarp>
          </a:bodyPr>
          <a:lstStyle/>
          <a:p>
            <a:pPr marL="0" marR="0" indent="0" defTabSz="914400" rtl="0" eaLnBrk="1" fontAlgn="auto" latinLnBrk="0" hangingPunct="1">
              <a:lnSpc>
                <a:spcPct val="100000"/>
              </a:lnSpc>
              <a:spcBef>
                <a:spcPts val="0"/>
              </a:spcBef>
              <a:spcAft>
                <a:spcPts val="0"/>
              </a:spcAft>
              <a:buClrTx/>
              <a:buSzTx/>
              <a:buFontTx/>
              <a:buNone/>
              <a:tabLst/>
            </a:pPr>
            <a:r>
              <a:rPr kumimoji="0" lang="ja-JP" altLang="en-US" sz="1400" dirty="0">
                <a:solidFill>
                  <a:schemeClr val="bg1"/>
                </a:solidFill>
                <a:latin typeface="Meiryo UI" panose="020B0604030504040204" pitchFamily="50" charset="-128"/>
                <a:ea typeface="Meiryo UI" panose="020B0604030504040204" pitchFamily="50" charset="-128"/>
              </a:rPr>
              <a:t>⑤民間企業のみでは投資判断が真に困難な事業であることに関する審査</a:t>
            </a:r>
          </a:p>
        </p:txBody>
      </p:sp>
      <p:sp>
        <p:nvSpPr>
          <p:cNvPr id="15" name="テキスト ボックス 14">
            <a:extLst>
              <a:ext uri="{FF2B5EF4-FFF2-40B4-BE49-F238E27FC236}">
                <a16:creationId xmlns:a16="http://schemas.microsoft.com/office/drawing/2014/main" id="{18E3DACF-E899-1FE1-E9C4-9A57E3869216}"/>
              </a:ext>
            </a:extLst>
          </p:cNvPr>
          <p:cNvSpPr txBox="1"/>
          <p:nvPr/>
        </p:nvSpPr>
        <p:spPr>
          <a:xfrm>
            <a:off x="1503725" y="1847397"/>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間接補助事業の実施内容及びスケジュール</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公正な移行に関する取組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間接補助事業のリスク対応</a:t>
            </a:r>
            <a:endParaRPr lang="en-US" altLang="ja-JP" sz="1400" dirty="0">
              <a:latin typeface="Meiryo UI" panose="020B0604030504040204" pitchFamily="50" charset="-128"/>
              <a:ea typeface="Meiryo UI" panose="020B0604030504040204" pitchFamily="50" charset="-128"/>
            </a:endParaRPr>
          </a:p>
        </p:txBody>
      </p:sp>
      <p:sp>
        <p:nvSpPr>
          <p:cNvPr id="16" name="テキスト ボックス 15">
            <a:extLst>
              <a:ext uri="{FF2B5EF4-FFF2-40B4-BE49-F238E27FC236}">
                <a16:creationId xmlns:a16="http://schemas.microsoft.com/office/drawing/2014/main" id="{FA123180-21BB-DDBE-BA7E-E5B614307EFA}"/>
              </a:ext>
            </a:extLst>
          </p:cNvPr>
          <p:cNvSpPr txBox="1"/>
          <p:nvPr/>
        </p:nvSpPr>
        <p:spPr>
          <a:xfrm>
            <a:off x="1503725" y="2945400"/>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グリーン市場獲得に向けた事業戦略</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情報管理体制</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間接補助事業による経済波及効果</a:t>
            </a:r>
            <a:endParaRPr lang="en-US" altLang="ja-JP" sz="1400" dirty="0">
              <a:latin typeface="Meiryo UI" panose="020B0604030504040204" pitchFamily="50" charset="-128"/>
              <a:ea typeface="Meiryo UI" panose="020B0604030504040204" pitchFamily="50" charset="-128"/>
            </a:endParaRPr>
          </a:p>
        </p:txBody>
      </p:sp>
      <p:sp>
        <p:nvSpPr>
          <p:cNvPr id="19" name="テキスト ボックス 18">
            <a:extLst>
              <a:ext uri="{FF2B5EF4-FFF2-40B4-BE49-F238E27FC236}">
                <a16:creationId xmlns:a16="http://schemas.microsoft.com/office/drawing/2014/main" id="{B85F3152-E793-50C3-401C-67319BC45276}"/>
              </a:ext>
            </a:extLst>
          </p:cNvPr>
          <p:cNvSpPr txBox="1"/>
          <p:nvPr/>
        </p:nvSpPr>
        <p:spPr>
          <a:xfrm>
            <a:off x="1503725" y="6023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人材確保に向けた取組</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従業員の賃金引上げ計画の表明</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ワーク・ライフ・バランス等の推進</a:t>
            </a:r>
            <a:endParaRPr lang="en-US" altLang="ja-JP" sz="1400" dirty="0">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E939FCB3-38DA-1556-8D39-B51046940DF4}"/>
              </a:ext>
            </a:extLst>
          </p:cNvPr>
          <p:cNvSpPr txBox="1"/>
          <p:nvPr/>
        </p:nvSpPr>
        <p:spPr>
          <a:xfrm>
            <a:off x="1503725" y="4043403"/>
            <a:ext cx="5532074" cy="523220"/>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間接補助事業による</a:t>
            </a:r>
            <a:r>
              <a:rPr lang="en-US" altLang="ja-JP" sz="1400" dirty="0">
                <a:latin typeface="Meiryo UI" panose="020B0604030504040204" pitchFamily="50" charset="-128"/>
                <a:ea typeface="Meiryo UI" panose="020B0604030504040204" pitchFamily="50" charset="-128"/>
              </a:rPr>
              <a:t>CO2</a:t>
            </a:r>
            <a:r>
              <a:rPr lang="ja-JP" altLang="en-US" sz="1400" dirty="0">
                <a:latin typeface="Meiryo UI" panose="020B0604030504040204" pitchFamily="50" charset="-128"/>
                <a:ea typeface="Meiryo UI" panose="020B0604030504040204" pitchFamily="50" charset="-128"/>
              </a:rPr>
              <a:t>排出削減効果</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a:t>
            </a:r>
            <a:r>
              <a:rPr lang="ja-JP" altLang="en-US" sz="1400" dirty="0">
                <a:latin typeface="Meiryo UI" panose="020B0604030504040204" pitchFamily="50" charset="-128"/>
                <a:ea typeface="Meiryo UI" panose="020B0604030504040204" pitchFamily="50" charset="-128"/>
              </a:rPr>
              <a:t> ＧＸ製品・サービスの社会実装への貢献</a:t>
            </a:r>
            <a:endParaRPr lang="en-US" altLang="ja-JP" sz="1400" dirty="0">
              <a:latin typeface="Meiryo UI" panose="020B0604030504040204" pitchFamily="50" charset="-128"/>
              <a:ea typeface="Meiryo UI" panose="020B0604030504040204" pitchFamily="50" charset="-128"/>
            </a:endParaRPr>
          </a:p>
        </p:txBody>
      </p:sp>
      <p:sp>
        <p:nvSpPr>
          <p:cNvPr id="22" name="テキスト ボックス 21">
            <a:extLst>
              <a:ext uri="{FF2B5EF4-FFF2-40B4-BE49-F238E27FC236}">
                <a16:creationId xmlns:a16="http://schemas.microsoft.com/office/drawing/2014/main" id="{795F660E-5D73-0B4F-A77F-5CA8D63B2897}"/>
              </a:ext>
            </a:extLst>
          </p:cNvPr>
          <p:cNvSpPr txBox="1"/>
          <p:nvPr/>
        </p:nvSpPr>
        <p:spPr>
          <a:xfrm>
            <a:off x="1503725" y="4925962"/>
            <a:ext cx="5532074" cy="738664"/>
          </a:xfrm>
          <a:prstGeom prst="rect">
            <a:avLst/>
          </a:prstGeom>
          <a:noFill/>
        </p:spPr>
        <p:txBody>
          <a:bodyPr wrap="square" rtlCol="0">
            <a:spAutoFit/>
          </a:bodyPr>
          <a:lstStyle/>
          <a:p>
            <a:r>
              <a:rPr lang="ja-JP" altLang="en-US" sz="1400" dirty="0">
                <a:latin typeface="Meiryo UI" panose="020B0604030504040204" pitchFamily="50" charset="-128"/>
                <a:ea typeface="Meiryo UI" panose="020B0604030504040204" pitchFamily="50" charset="-128"/>
              </a:rPr>
              <a:t>ア</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経済的基準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イ</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技術的基準</a:t>
            </a:r>
            <a:endParaRPr lang="en-US" altLang="ja-JP" sz="1400" dirty="0">
              <a:latin typeface="Meiryo UI" panose="020B0604030504040204" pitchFamily="50" charset="-128"/>
              <a:ea typeface="Meiryo UI" panose="020B0604030504040204" pitchFamily="50" charset="-128"/>
            </a:endParaRPr>
          </a:p>
          <a:p>
            <a:r>
              <a:rPr lang="ja-JP" altLang="en-US" sz="1400" dirty="0">
                <a:latin typeface="Meiryo UI" panose="020B0604030504040204" pitchFamily="50" charset="-128"/>
                <a:ea typeface="Meiryo UI" panose="020B0604030504040204" pitchFamily="50" charset="-128"/>
              </a:rPr>
              <a:t>ウ</a:t>
            </a:r>
            <a:r>
              <a:rPr lang="en-US" altLang="ja-JP" sz="1400" dirty="0">
                <a:latin typeface="Meiryo UI" panose="020B0604030504040204" pitchFamily="50" charset="-128"/>
                <a:ea typeface="Meiryo UI" panose="020B0604030504040204" pitchFamily="50" charset="-128"/>
              </a:rPr>
              <a:t>. </a:t>
            </a:r>
            <a:r>
              <a:rPr lang="ja-JP" altLang="en-US" sz="1400" dirty="0">
                <a:latin typeface="Meiryo UI" panose="020B0604030504040204" pitchFamily="50" charset="-128"/>
                <a:ea typeface="Meiryo UI" panose="020B0604030504040204" pitchFamily="50" charset="-128"/>
              </a:rPr>
              <a:t>その他定性的基準</a:t>
            </a:r>
            <a:endParaRPr lang="en-US" altLang="ja-JP" sz="1400" dirty="0">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B9A071C9-DC25-7AC6-8AA3-93049D51CEC4}"/>
              </a:ext>
            </a:extLst>
          </p:cNvPr>
          <p:cNvSpPr/>
          <p:nvPr/>
        </p:nvSpPr>
        <p:spPr>
          <a:xfrm>
            <a:off x="5580000" y="1148316"/>
            <a:ext cx="6143832" cy="4561367"/>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chemeClr val="tx1"/>
                </a:solidFill>
                <a:latin typeface="Meiryo UI" panose="020B0604030504040204" pitchFamily="50" charset="-128"/>
                <a:ea typeface="Meiryo UI" panose="020B0604030504040204" pitchFamily="50" charset="-128"/>
              </a:rPr>
              <a:t>（注意事項）</a:t>
            </a: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a:t>
            </a:r>
            <a:r>
              <a:rPr lang="ja-JP" altLang="en-US" sz="1400" u="sng" dirty="0">
                <a:solidFill>
                  <a:schemeClr val="tx1"/>
                </a:solidFill>
                <a:latin typeface="Meiryo UI" panose="020B0604030504040204" pitchFamily="50" charset="-128"/>
                <a:ea typeface="Meiryo UI" panose="020B0604030504040204" pitchFamily="50" charset="-128"/>
              </a:rPr>
              <a:t>個別パート</a:t>
            </a:r>
            <a:r>
              <a:rPr kumimoji="1" lang="ja-JP" altLang="en-US" sz="1400" u="sng" dirty="0">
                <a:solidFill>
                  <a:schemeClr val="tx1"/>
                </a:solidFill>
                <a:latin typeface="Meiryo UI" panose="020B0604030504040204" pitchFamily="50" charset="-128"/>
                <a:ea typeface="Meiryo UI" panose="020B0604030504040204" pitchFamily="50" charset="-128"/>
              </a:rPr>
              <a:t>」で提出される頁もあるため、本様式は一部の頁を抜粋しております。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各ページの記載ガイドについて十分な言及がない場合は、審査において十分に評価されない可能性がありますのでご留意ください。</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一部のページを除き、フォーマットはあくまで例示です。</a:t>
            </a:r>
            <a:br>
              <a:rPr kumimoji="1" lang="en-US" altLang="ja-JP" sz="1400" dirty="0">
                <a:solidFill>
                  <a:schemeClr val="tx1"/>
                </a:solidFill>
                <a:latin typeface="Meiryo UI" panose="020B0604030504040204" pitchFamily="50" charset="-128"/>
                <a:ea typeface="Meiryo UI" panose="020B0604030504040204" pitchFamily="50" charset="-128"/>
              </a:rPr>
            </a:br>
            <a:r>
              <a:rPr lang="ja-JP" altLang="en-US" sz="1400" dirty="0">
                <a:solidFill>
                  <a:schemeClr val="tx1"/>
                </a:solidFill>
                <a:latin typeface="Meiryo UI" panose="020B0604030504040204" pitchFamily="50" charset="-128"/>
                <a:ea typeface="Meiryo UI" panose="020B0604030504040204" pitchFamily="50" charset="-128"/>
              </a:rPr>
              <a:t>十分に内容を記載できるよう、フォーマットや分量、参考資料の添付等は調整いただいて構いません。</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なお、引用データ等の記載は、その出典を明記するようお願いします。</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本実施計画のうち非開示を希望する情報・スライドはその旨を明記ください。</a:t>
            </a:r>
            <a:br>
              <a:rPr kumimoji="1" lang="ja-JP" altLang="en-US"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非開示情報と認められる情報は、経済産業省の担当者及び審査委員以外には提供しないものとし、本事業以外の目的に使用しません。</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応募にあたっては、公募要領等を必ずご覧下さい。</a:t>
            </a:r>
            <a:br>
              <a:rPr kumimoji="1" lang="ja-JP" altLang="en-US" sz="1400" dirty="0">
                <a:solidFill>
                  <a:schemeClr val="tx1"/>
                </a:solidFill>
                <a:latin typeface="Meiryo UI" panose="020B0604030504040204" pitchFamily="50" charset="-128"/>
                <a:ea typeface="Meiryo UI" panose="020B0604030504040204" pitchFamily="50" charset="-128"/>
              </a:rPr>
            </a:br>
            <a:r>
              <a:rPr kumimoji="1" lang="ja-JP" altLang="en-US" sz="1400" dirty="0">
                <a:solidFill>
                  <a:schemeClr val="tx1"/>
                </a:solidFill>
                <a:latin typeface="Meiryo UI" panose="020B0604030504040204" pitchFamily="50" charset="-128"/>
                <a:ea typeface="Meiryo UI" panose="020B0604030504040204" pitchFamily="50" charset="-128"/>
              </a:rPr>
              <a:t>審査の結果、採択され、間接補助事業を実施するには、これらの内容に同意いただくことが必要です。</a:t>
            </a:r>
          </a:p>
          <a:p>
            <a:pPr marL="285750" indent="-285750">
              <a:buFont typeface="Arial" panose="020B0604020202020204" pitchFamily="34" charset="0"/>
              <a:buChar char="•"/>
            </a:pPr>
            <a:endParaRPr kumimoji="1" lang="ja-JP" altLang="en-US" sz="1400" dirty="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71182207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0.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D2EF48D9-EF54-88D3-E46E-3E5A61F0855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96335369-7311-2716-B0DD-7E3862B372E7}"/>
              </a:ext>
            </a:extLst>
          </p:cNvPr>
          <p:cNvSpPr/>
          <p:nvPr>
            <p:custDataLst>
              <p:tags r:id="rId2"/>
            </p:custDataLst>
          </p:nvPr>
        </p:nvSpPr>
        <p:spPr>
          <a:xfrm>
            <a:off x="244803" y="1827160"/>
            <a:ext cx="11658164"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b="0" i="0" u="none" strike="noStrike">
                <a:solidFill>
                  <a:schemeClr val="tx1"/>
                </a:solidFill>
                <a:effectLst/>
                <a:latin typeface="Meiryo UI" panose="020B0604030504040204" pitchFamily="50" charset="-128"/>
                <a:ea typeface="Meiryo UI" panose="020B0604030504040204" pitchFamily="50" charset="-128"/>
              </a:rPr>
              <a:t>③</a:t>
            </a:r>
            <a:r>
              <a:rPr lang="ja-JP" altLang="ja-JP" sz="4800" b="0" i="0" u="none" strike="noStrike">
                <a:solidFill>
                  <a:schemeClr val="tx1"/>
                </a:solidFill>
                <a:effectLst/>
                <a:latin typeface="Meiryo UI" panose="020B0604030504040204" pitchFamily="50" charset="-128"/>
                <a:ea typeface="Meiryo UI" panose="020B0604030504040204" pitchFamily="50" charset="-128"/>
              </a:rPr>
              <a:t>産業競争力強化への貢献に関する審査</a:t>
            </a:r>
            <a:endParaRPr kumimoji="1" lang="en-US" altLang="ja-JP"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400730244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B62B9FA-688D-6010-3862-22B3696F6941}"/>
            </a:ext>
          </a:extLst>
        </p:cNvPr>
        <p:cNvGrpSpPr/>
        <p:nvPr/>
      </p:nvGrpSpPr>
      <p:grpSpPr>
        <a:xfrm>
          <a:off x="0" y="0"/>
          <a:ext cx="0" cy="0"/>
          <a:chOff x="0" y="0"/>
          <a:chExt cx="0" cy="0"/>
        </a:xfrm>
      </p:grpSpPr>
      <p:graphicFrame>
        <p:nvGraphicFramePr>
          <p:cNvPr id="10" name="think-cell data - do not delete" hidden="1">
            <a:extLst>
              <a:ext uri="{FF2B5EF4-FFF2-40B4-BE49-F238E27FC236}">
                <a16:creationId xmlns:a16="http://schemas.microsoft.com/office/drawing/2014/main" id="{5D715632-2F79-C7FC-70DE-32F047E9FA1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10" name="think-cell data - do not delete" hidden="1">
                        <a:extLst>
                          <a:ext uri="{FF2B5EF4-FFF2-40B4-BE49-F238E27FC236}">
                            <a16:creationId xmlns:a16="http://schemas.microsoft.com/office/drawing/2014/main" id="{5D715632-2F79-C7FC-70DE-32F047E9FA1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5" name="テキスト ボックス 14">
            <a:extLst>
              <a:ext uri="{FF2B5EF4-FFF2-40B4-BE49-F238E27FC236}">
                <a16:creationId xmlns:a16="http://schemas.microsoft.com/office/drawing/2014/main" id="{4ABFD331-5118-8C00-9455-9B34650255A9}"/>
              </a:ext>
            </a:extLst>
          </p:cNvPr>
          <p:cNvSpPr txBox="1"/>
          <p:nvPr/>
        </p:nvSpPr>
        <p:spPr>
          <a:xfrm>
            <a:off x="777063" y="2934540"/>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使用原料</a:t>
            </a:r>
          </a:p>
        </p:txBody>
      </p:sp>
      <p:sp>
        <p:nvSpPr>
          <p:cNvPr id="16" name="テキスト ボックス 15">
            <a:extLst>
              <a:ext uri="{FF2B5EF4-FFF2-40B4-BE49-F238E27FC236}">
                <a16:creationId xmlns:a16="http://schemas.microsoft.com/office/drawing/2014/main" id="{F12FB20C-51CE-A53F-16E0-A41D1852F936}"/>
              </a:ext>
            </a:extLst>
          </p:cNvPr>
          <p:cNvSpPr txBox="1"/>
          <p:nvPr/>
        </p:nvSpPr>
        <p:spPr>
          <a:xfrm>
            <a:off x="778208" y="3785088"/>
            <a:ext cx="1152000" cy="1878427"/>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調達先</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交渉状況</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19" name="正方形/長方形 18">
            <a:extLst>
              <a:ext uri="{FF2B5EF4-FFF2-40B4-BE49-F238E27FC236}">
                <a16:creationId xmlns:a16="http://schemas.microsoft.com/office/drawing/2014/main" id="{7701EDC5-4AAB-8798-AED3-9F23AE99B5A1}"/>
              </a:ext>
            </a:extLst>
          </p:cNvPr>
          <p:cNvSpPr/>
          <p:nvPr/>
        </p:nvSpPr>
        <p:spPr>
          <a:xfrm>
            <a:off x="2034155" y="2934540"/>
            <a:ext cx="9379637"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及び原料</a:t>
            </a:r>
            <a:r>
              <a:rPr kumimoji="1" lang="en-US" altLang="ja-JP" sz="1200">
                <a:solidFill>
                  <a:schemeClr val="tx1"/>
                </a:solidFill>
                <a:latin typeface="Meiryo UI" panose="020B0604030504040204" pitchFamily="50" charset="-128"/>
                <a:ea typeface="Meiryo UI" panose="020B0604030504040204" pitchFamily="50" charset="-128"/>
              </a:rPr>
              <a:t>B</a:t>
            </a:r>
          </a:p>
        </p:txBody>
      </p:sp>
      <p:sp>
        <p:nvSpPr>
          <p:cNvPr id="23" name="正方形/長方形 22">
            <a:extLst>
              <a:ext uri="{FF2B5EF4-FFF2-40B4-BE49-F238E27FC236}">
                <a16:creationId xmlns:a16="http://schemas.microsoft.com/office/drawing/2014/main" id="{1C910549-73EC-580F-8964-2AAE0490F70B}"/>
              </a:ext>
            </a:extLst>
          </p:cNvPr>
          <p:cNvSpPr/>
          <p:nvPr/>
        </p:nvSpPr>
        <p:spPr>
          <a:xfrm>
            <a:off x="2034155" y="3276649"/>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4" name="正方形/長方形 23">
            <a:extLst>
              <a:ext uri="{FF2B5EF4-FFF2-40B4-BE49-F238E27FC236}">
                <a16:creationId xmlns:a16="http://schemas.microsoft.com/office/drawing/2014/main" id="{E61279AA-E35C-BE10-279C-02764E700693}"/>
              </a:ext>
            </a:extLst>
          </p:cNvPr>
          <p:cNvSpPr/>
          <p:nvPr/>
        </p:nvSpPr>
        <p:spPr>
          <a:xfrm>
            <a:off x="4764702" y="3276649"/>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6" name="正方形/長方形 25">
            <a:extLst>
              <a:ext uri="{FF2B5EF4-FFF2-40B4-BE49-F238E27FC236}">
                <a16:creationId xmlns:a16="http://schemas.microsoft.com/office/drawing/2014/main" id="{5F8318C1-959A-24B6-E75F-202F27BE0D95}"/>
              </a:ext>
            </a:extLst>
          </p:cNvPr>
          <p:cNvSpPr/>
          <p:nvPr/>
        </p:nvSpPr>
        <p:spPr>
          <a:xfrm>
            <a:off x="8860517" y="3276649"/>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C</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7" name="正方形/長方形 26">
            <a:extLst>
              <a:ext uri="{FF2B5EF4-FFF2-40B4-BE49-F238E27FC236}">
                <a16:creationId xmlns:a16="http://schemas.microsoft.com/office/drawing/2014/main" id="{E9FC8AAD-50E1-AF54-4CFC-5A2B68BA7B71}"/>
              </a:ext>
            </a:extLst>
          </p:cNvPr>
          <p:cNvSpPr/>
          <p:nvPr/>
        </p:nvSpPr>
        <p:spPr>
          <a:xfrm>
            <a:off x="2032493" y="3785088"/>
            <a:ext cx="2562797"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30" name="正方形/長方形 29">
            <a:extLst>
              <a:ext uri="{FF2B5EF4-FFF2-40B4-BE49-F238E27FC236}">
                <a16:creationId xmlns:a16="http://schemas.microsoft.com/office/drawing/2014/main" id="{07446BC1-1AE5-7658-292C-5AF0DADB6C29}"/>
              </a:ext>
            </a:extLst>
          </p:cNvPr>
          <p:cNvSpPr/>
          <p:nvPr/>
        </p:nvSpPr>
        <p:spPr>
          <a:xfrm>
            <a:off x="2034154" y="4751356"/>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MOU</a:t>
            </a:r>
            <a:r>
              <a:rPr kumimoji="1" lang="ja-JP" altLang="en-US" sz="1200">
                <a:solidFill>
                  <a:schemeClr val="tx1"/>
                </a:solidFill>
                <a:latin typeface="Meiryo UI" panose="020B0604030504040204" pitchFamily="50" charset="-128"/>
                <a:ea typeface="Meiryo UI" panose="020B0604030504040204" pitchFamily="50" charset="-128"/>
              </a:rPr>
              <a:t>を締結し議論中</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社における原料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ja-JP" altLang="en-US" sz="1200">
                <a:solidFill>
                  <a:schemeClr val="tx1"/>
                </a:solidFill>
                <a:latin typeface="Meiryo UI" panose="020B0604030504040204" pitchFamily="50" charset="-128"/>
                <a:ea typeface="Meiryo UI" panose="020B0604030504040204" pitchFamily="50" charset="-128"/>
              </a:rPr>
              <a:t>の実証事業を通じて、</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により調達予定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調達量は</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年を目途に交渉中</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8" name="矢印: 五方向 7">
            <a:extLst>
              <a:ext uri="{FF2B5EF4-FFF2-40B4-BE49-F238E27FC236}">
                <a16:creationId xmlns:a16="http://schemas.microsoft.com/office/drawing/2014/main" id="{D321038A-0BC5-F9D5-71FB-88D7DB250161}"/>
              </a:ext>
            </a:extLst>
          </p:cNvPr>
          <p:cNvSpPr/>
          <p:nvPr/>
        </p:nvSpPr>
        <p:spPr>
          <a:xfrm>
            <a:off x="2034157"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18" name="矢印: 五方向 17">
            <a:extLst>
              <a:ext uri="{FF2B5EF4-FFF2-40B4-BE49-F238E27FC236}">
                <a16:creationId xmlns:a16="http://schemas.microsoft.com/office/drawing/2014/main" id="{02ED4F53-1342-A945-2E50-E96D79E37D9A}"/>
              </a:ext>
            </a:extLst>
          </p:cNvPr>
          <p:cNvSpPr/>
          <p:nvPr/>
        </p:nvSpPr>
        <p:spPr>
          <a:xfrm>
            <a:off x="3399429"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5" name="矢印: 五方向 34">
            <a:extLst>
              <a:ext uri="{FF2B5EF4-FFF2-40B4-BE49-F238E27FC236}">
                <a16:creationId xmlns:a16="http://schemas.microsoft.com/office/drawing/2014/main" id="{56569A8D-10EA-C975-2BC7-43D65D498AE3}"/>
              </a:ext>
            </a:extLst>
          </p:cNvPr>
          <p:cNvSpPr/>
          <p:nvPr/>
        </p:nvSpPr>
        <p:spPr>
          <a:xfrm>
            <a:off x="4764701"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6" name="矢印: 五方向 35">
            <a:extLst>
              <a:ext uri="{FF2B5EF4-FFF2-40B4-BE49-F238E27FC236}">
                <a16:creationId xmlns:a16="http://schemas.microsoft.com/office/drawing/2014/main" id="{9C46F6D0-9733-A495-43E0-9CDEFDA8743B}"/>
              </a:ext>
            </a:extLst>
          </p:cNvPr>
          <p:cNvSpPr/>
          <p:nvPr/>
        </p:nvSpPr>
        <p:spPr>
          <a:xfrm>
            <a:off x="6129973"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7" name="矢印: 五方向 36">
            <a:extLst>
              <a:ext uri="{FF2B5EF4-FFF2-40B4-BE49-F238E27FC236}">
                <a16:creationId xmlns:a16="http://schemas.microsoft.com/office/drawing/2014/main" id="{4E302A24-B560-8BB8-E24F-3001D9D151F3}"/>
              </a:ext>
            </a:extLst>
          </p:cNvPr>
          <p:cNvSpPr/>
          <p:nvPr/>
        </p:nvSpPr>
        <p:spPr>
          <a:xfrm>
            <a:off x="7495245"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8" name="矢印: 五方向 37">
            <a:extLst>
              <a:ext uri="{FF2B5EF4-FFF2-40B4-BE49-F238E27FC236}">
                <a16:creationId xmlns:a16="http://schemas.microsoft.com/office/drawing/2014/main" id="{E461C342-868A-995C-0191-E8D7C166C3E9}"/>
              </a:ext>
            </a:extLst>
          </p:cNvPr>
          <p:cNvSpPr/>
          <p:nvPr/>
        </p:nvSpPr>
        <p:spPr>
          <a:xfrm>
            <a:off x="8860518"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39" name="矢印: 五方向 38">
            <a:extLst>
              <a:ext uri="{FF2B5EF4-FFF2-40B4-BE49-F238E27FC236}">
                <a16:creationId xmlns:a16="http://schemas.microsoft.com/office/drawing/2014/main" id="{7F37C1EE-C5B6-A868-DD7B-5EE9932AB8B8}"/>
              </a:ext>
            </a:extLst>
          </p:cNvPr>
          <p:cNvSpPr/>
          <p:nvPr/>
        </p:nvSpPr>
        <p:spPr>
          <a:xfrm>
            <a:off x="10225792" y="1777883"/>
            <a:ext cx="1188000" cy="252000"/>
          </a:xfrm>
          <a:prstGeom prst="homePlate">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20xx</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2" name="テキスト ボックス 21">
            <a:extLst>
              <a:ext uri="{FF2B5EF4-FFF2-40B4-BE49-F238E27FC236}">
                <a16:creationId xmlns:a16="http://schemas.microsoft.com/office/drawing/2014/main" id="{2020D73E-D0BA-30A0-DDCA-CAFFCE96A52A}"/>
              </a:ext>
            </a:extLst>
          </p:cNvPr>
          <p:cNvSpPr txBox="1"/>
          <p:nvPr/>
        </p:nvSpPr>
        <p:spPr>
          <a:xfrm>
            <a:off x="777063" y="3276649"/>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調達量</a:t>
            </a:r>
          </a:p>
        </p:txBody>
      </p:sp>
      <p:sp>
        <p:nvSpPr>
          <p:cNvPr id="25" name="正方形/長方形 24">
            <a:extLst>
              <a:ext uri="{FF2B5EF4-FFF2-40B4-BE49-F238E27FC236}">
                <a16:creationId xmlns:a16="http://schemas.microsoft.com/office/drawing/2014/main" id="{C1D783BC-739D-3B2B-14E8-BBF8F13D2B08}"/>
              </a:ext>
            </a:extLst>
          </p:cNvPr>
          <p:cNvSpPr/>
          <p:nvPr/>
        </p:nvSpPr>
        <p:spPr>
          <a:xfrm>
            <a:off x="2034156" y="2083992"/>
            <a:ext cx="255327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28" name="正方形/長方形 27">
            <a:extLst>
              <a:ext uri="{FF2B5EF4-FFF2-40B4-BE49-F238E27FC236}">
                <a16:creationId xmlns:a16="http://schemas.microsoft.com/office/drawing/2014/main" id="{E99BE082-44D7-E58D-7808-DD93626609EC}"/>
              </a:ext>
            </a:extLst>
          </p:cNvPr>
          <p:cNvSpPr/>
          <p:nvPr/>
        </p:nvSpPr>
        <p:spPr>
          <a:xfrm>
            <a:off x="4764702" y="2083992"/>
            <a:ext cx="3918543"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0" name="正方形/長方形 39">
            <a:extLst>
              <a:ext uri="{FF2B5EF4-FFF2-40B4-BE49-F238E27FC236}">
                <a16:creationId xmlns:a16="http://schemas.microsoft.com/office/drawing/2014/main" id="{4D28EAC1-D2A5-30DF-95F7-F36518340B60}"/>
              </a:ext>
            </a:extLst>
          </p:cNvPr>
          <p:cNvSpPr/>
          <p:nvPr/>
        </p:nvSpPr>
        <p:spPr>
          <a:xfrm>
            <a:off x="8860517" y="2083992"/>
            <a:ext cx="2553275" cy="288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製品</a:t>
            </a:r>
            <a:r>
              <a:rPr kumimoji="1" lang="en-US" altLang="ja-JP" sz="1200">
                <a:solidFill>
                  <a:schemeClr val="tx1"/>
                </a:solidFill>
                <a:latin typeface="Meiryo UI" panose="020B0604030504040204" pitchFamily="50" charset="-128"/>
                <a:ea typeface="Meiryo UI" panose="020B0604030504040204" pitchFamily="50" charset="-128"/>
              </a:rPr>
              <a:t>A</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p>
        </p:txBody>
      </p:sp>
      <p:sp>
        <p:nvSpPr>
          <p:cNvPr id="43" name="テキスト ボックス 42">
            <a:extLst>
              <a:ext uri="{FF2B5EF4-FFF2-40B4-BE49-F238E27FC236}">
                <a16:creationId xmlns:a16="http://schemas.microsoft.com/office/drawing/2014/main" id="{874239A5-7A70-F035-BAEB-90E0422F54D7}"/>
              </a:ext>
            </a:extLst>
          </p:cNvPr>
          <p:cNvSpPr txBox="1"/>
          <p:nvPr/>
        </p:nvSpPr>
        <p:spPr>
          <a:xfrm>
            <a:off x="777063" y="2083992"/>
            <a:ext cx="1152000" cy="288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生産物・量</a:t>
            </a:r>
          </a:p>
        </p:txBody>
      </p:sp>
      <p:sp>
        <p:nvSpPr>
          <p:cNvPr id="46" name="正方形/長方形 45">
            <a:extLst>
              <a:ext uri="{FF2B5EF4-FFF2-40B4-BE49-F238E27FC236}">
                <a16:creationId xmlns:a16="http://schemas.microsoft.com/office/drawing/2014/main" id="{8AFD1346-27A8-6F46-C472-F9E89A4F8779}"/>
              </a:ext>
            </a:extLst>
          </p:cNvPr>
          <p:cNvSpPr/>
          <p:nvPr/>
        </p:nvSpPr>
        <p:spPr>
          <a:xfrm>
            <a:off x="4764700" y="3785088"/>
            <a:ext cx="6649091"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zh-TW"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zh-TW" sz="1200">
                <a:solidFill>
                  <a:schemeClr val="tx1"/>
                </a:solidFill>
                <a:latin typeface="Meiryo UI" panose="020B0604030504040204" pitchFamily="50" charset="-128"/>
                <a:ea typeface="Meiryo UI" panose="020B0604030504040204" pitchFamily="50" charset="-128"/>
              </a:rPr>
              <a:t>C</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経済性の観点から</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経由で調達予定</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en-US" altLang="ja-JP" sz="1200">
                <a:solidFill>
                  <a:schemeClr val="tx1"/>
                </a:solidFill>
                <a:latin typeface="Meiryo UI" panose="020B0604030504040204" pitchFamily="50" charset="-128"/>
                <a:ea typeface="Meiryo UI" panose="020B0604030504040204" pitchFamily="50" charset="-128"/>
              </a:rPr>
              <a:t>xxx</a:t>
            </a:r>
          </a:p>
        </p:txBody>
      </p:sp>
      <p:sp>
        <p:nvSpPr>
          <p:cNvPr id="3" name="Title 1">
            <a:extLst>
              <a:ext uri="{FF2B5EF4-FFF2-40B4-BE49-F238E27FC236}">
                <a16:creationId xmlns:a16="http://schemas.microsoft.com/office/drawing/2014/main" id="{70134969-7C69-9ACF-639F-85C16F0C7A4E}"/>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ⅳ</a:t>
            </a:r>
            <a:r>
              <a:rPr lang="ja-JP" altLang="en-US" sz="2000" dirty="0">
                <a:solidFill>
                  <a:schemeClr val="tx1">
                    <a:lumMod val="50000"/>
                    <a:lumOff val="50000"/>
                  </a:schemeClr>
                </a:solidFill>
              </a:rPr>
              <a:t>）</a:t>
            </a:r>
          </a:p>
        </p:txBody>
      </p:sp>
      <p:sp>
        <p:nvSpPr>
          <p:cNvPr id="5" name="Title 1">
            <a:extLst>
              <a:ext uri="{FF2B5EF4-FFF2-40B4-BE49-F238E27FC236}">
                <a16:creationId xmlns:a16="http://schemas.microsoft.com/office/drawing/2014/main" id="{78C21D09-C9A3-E3E8-1835-078EE6977A2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en-US" altLang="ja-JP" dirty="0">
                <a:solidFill>
                  <a:schemeClr val="tx1"/>
                </a:solidFill>
              </a:rPr>
              <a:t>【</a:t>
            </a:r>
            <a:r>
              <a:rPr lang="ja-JP" altLang="en-US" dirty="0">
                <a:solidFill>
                  <a:schemeClr val="tx1"/>
                </a:solidFill>
              </a:rPr>
              <a:t>申請共通の計画・取組</a:t>
            </a:r>
            <a:r>
              <a:rPr kumimoji="1" lang="en-US" altLang="ja-JP" dirty="0">
                <a:solidFill>
                  <a:schemeClr val="tx1"/>
                </a:solidFill>
              </a:rPr>
              <a:t>】</a:t>
            </a:r>
            <a:r>
              <a:rPr kumimoji="1" lang="ja-JP" altLang="en-US" dirty="0">
                <a:solidFill>
                  <a:schemeClr val="tx1"/>
                </a:solidFill>
              </a:rPr>
              <a:t>原料</a:t>
            </a:r>
            <a:r>
              <a:rPr lang="ja-JP" altLang="en-US" dirty="0">
                <a:solidFill>
                  <a:schemeClr val="tx1"/>
                </a:solidFill>
              </a:rPr>
              <a:t>については、</a:t>
            </a:r>
            <a:r>
              <a:rPr kumimoji="1" lang="ja-JP" altLang="en-US" dirty="0">
                <a:solidFill>
                  <a:schemeClr val="tx1"/>
                </a:solidFill>
              </a:rPr>
              <a:t>調達先の分散化や</a:t>
            </a:r>
            <a:r>
              <a:rPr kumimoji="1" lang="en-US" altLang="ja-JP" dirty="0">
                <a:solidFill>
                  <a:schemeClr val="tx1"/>
                </a:solidFill>
              </a:rPr>
              <a:t>xx</a:t>
            </a:r>
            <a:r>
              <a:rPr kumimoji="1" lang="ja-JP" altLang="en-US" dirty="0">
                <a:solidFill>
                  <a:schemeClr val="tx1"/>
                </a:solidFill>
              </a:rPr>
              <a:t>により安定調達を図る</a:t>
            </a:r>
            <a:endParaRPr kumimoji="1" lang="en-US" altLang="ja-JP" dirty="0">
              <a:solidFill>
                <a:schemeClr val="tx1"/>
              </a:solidFill>
            </a:endParaRPr>
          </a:p>
        </p:txBody>
      </p:sp>
      <p:cxnSp>
        <p:nvCxnSpPr>
          <p:cNvPr id="6" name="直線コネクタ 5">
            <a:extLst>
              <a:ext uri="{FF2B5EF4-FFF2-40B4-BE49-F238E27FC236}">
                <a16:creationId xmlns:a16="http://schemas.microsoft.com/office/drawing/2014/main" id="{77598E1C-54AF-7182-E0CD-81181AD549C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テキスト ボックス 10">
            <a:extLst>
              <a:ext uri="{FF2B5EF4-FFF2-40B4-BE49-F238E27FC236}">
                <a16:creationId xmlns:a16="http://schemas.microsoft.com/office/drawing/2014/main" id="{F32C9249-0ACB-3B3B-492F-53654152A05D}"/>
              </a:ext>
            </a:extLst>
          </p:cNvPr>
          <p:cNvSpPr txBox="1"/>
          <p:nvPr/>
        </p:nvSpPr>
        <p:spPr>
          <a:xfrm>
            <a:off x="1920271" y="1446775"/>
            <a:ext cx="1864613" cy="276999"/>
          </a:xfrm>
          <a:prstGeom prst="rect">
            <a:avLst/>
          </a:prstGeom>
          <a:noFill/>
        </p:spPr>
        <p:txBody>
          <a:bodyPr wrap="none" rtlCol="0">
            <a:spAutoFit/>
          </a:bodyPr>
          <a:lstStyle/>
          <a:p>
            <a:r>
              <a:rPr lang="ja-JP" altLang="en-US" sz="1200" dirty="0">
                <a:latin typeface="Meiryo UI" panose="020B0604030504040204" pitchFamily="50" charset="-128"/>
                <a:ea typeface="Meiryo UI" panose="020B0604030504040204" pitchFamily="50" charset="-128"/>
              </a:rPr>
              <a:t>（グリーン製品生産開始）</a:t>
            </a:r>
            <a:endParaRPr kumimoji="1" lang="en-US" altLang="ja-JP" sz="1200" dirty="0">
              <a:latin typeface="Meiryo UI" panose="020B0604030504040204" pitchFamily="50" charset="-128"/>
              <a:ea typeface="Meiryo UI" panose="020B0604030504040204" pitchFamily="50" charset="-128"/>
            </a:endParaRPr>
          </a:p>
        </p:txBody>
      </p:sp>
      <p:sp>
        <p:nvSpPr>
          <p:cNvPr id="14" name="正方形/長方形 13">
            <a:extLst>
              <a:ext uri="{FF2B5EF4-FFF2-40B4-BE49-F238E27FC236}">
                <a16:creationId xmlns:a16="http://schemas.microsoft.com/office/drawing/2014/main" id="{DF61C24D-5D45-348F-E743-AE0633A6C08B}"/>
              </a:ext>
            </a:extLst>
          </p:cNvPr>
          <p:cNvSpPr/>
          <p:nvPr/>
        </p:nvSpPr>
        <p:spPr>
          <a:xfrm>
            <a:off x="2034154" y="5717625"/>
            <a:ext cx="9379638" cy="912159"/>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（調達先</a:t>
            </a:r>
            <a:r>
              <a:rPr kumimoji="1" lang="en-US" altLang="ja-JP" sz="1200">
                <a:solidFill>
                  <a:schemeClr val="tx1"/>
                </a:solidFill>
                <a:latin typeface="Meiryo UI" panose="020B0604030504040204" pitchFamily="50" charset="-128"/>
                <a:ea typeface="Meiryo UI" panose="020B0604030504040204" pitchFamily="50" charset="-128"/>
              </a:rPr>
              <a:t>A</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静脈系プレイヤーとの共同スキームの構築</a:t>
            </a:r>
            <a:endParaRPr kumimoji="1" lang="en-US" altLang="ja-JP" sz="1200">
              <a:solidFill>
                <a:schemeClr val="tx1"/>
              </a:solidFill>
              <a:latin typeface="Meiryo UI" panose="020B0604030504040204" pitchFamily="50" charset="-128"/>
              <a:ea typeface="Meiryo UI" panose="020B0604030504040204" pitchFamily="50" charset="-128"/>
            </a:endParaRPr>
          </a:p>
          <a:p>
            <a:r>
              <a:rPr kumimoji="1" lang="ja-JP" altLang="en-US" sz="1200">
                <a:solidFill>
                  <a:schemeClr val="tx1"/>
                </a:solidFill>
                <a:latin typeface="Meiryo UI" panose="020B0604030504040204" pitchFamily="50" charset="-128"/>
                <a:ea typeface="Meiryo UI" panose="020B0604030504040204" pitchFamily="50" charset="-128"/>
              </a:rPr>
              <a:t>＜</a:t>
            </a:r>
            <a:r>
              <a:rPr kumimoji="1" lang="zh-TW" altLang="en-US" sz="1200">
                <a:solidFill>
                  <a:schemeClr val="tx1"/>
                </a:solidFill>
                <a:latin typeface="Meiryo UI" panose="020B0604030504040204" pitchFamily="50" charset="-128"/>
                <a:ea typeface="Meiryo UI" panose="020B0604030504040204" pitchFamily="50" charset="-128"/>
              </a:rPr>
              <a:t>原料</a:t>
            </a:r>
            <a:r>
              <a:rPr kumimoji="1"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（調達先</a:t>
            </a:r>
            <a:r>
              <a:rPr lang="en-US" altLang="ja-JP" sz="1200">
                <a:solidFill>
                  <a:schemeClr val="tx1"/>
                </a:solidFill>
                <a:latin typeface="Meiryo UI" panose="020B0604030504040204" pitchFamily="50" charset="-128"/>
                <a:ea typeface="Meiryo UI" panose="020B0604030504040204" pitchFamily="50" charset="-128"/>
              </a:rPr>
              <a:t>B</a:t>
            </a:r>
            <a:r>
              <a:rPr kumimoji="1" lang="zh-TW" altLang="en-US"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原料の実証事業への出資・共同参画</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7" name="テキスト ボックス 16">
            <a:extLst>
              <a:ext uri="{FF2B5EF4-FFF2-40B4-BE49-F238E27FC236}">
                <a16:creationId xmlns:a16="http://schemas.microsoft.com/office/drawing/2014/main" id="{EA8195DA-D4F6-A25F-55E3-E16B42876CE8}"/>
              </a:ext>
            </a:extLst>
          </p:cNvPr>
          <p:cNvSpPr txBox="1"/>
          <p:nvPr/>
        </p:nvSpPr>
        <p:spPr>
          <a:xfrm>
            <a:off x="778208" y="5725166"/>
            <a:ext cx="1152000" cy="90461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安定調達に向けた取組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 name="正方形/長方形 3">
            <a:extLst>
              <a:ext uri="{FF2B5EF4-FFF2-40B4-BE49-F238E27FC236}">
                <a16:creationId xmlns:a16="http://schemas.microsoft.com/office/drawing/2014/main" id="{EED0203C-AB73-5C3C-6D3B-13312FCD27CA}"/>
              </a:ext>
            </a:extLst>
          </p:cNvPr>
          <p:cNvSpPr/>
          <p:nvPr/>
        </p:nvSpPr>
        <p:spPr>
          <a:xfrm>
            <a:off x="2034155" y="2426101"/>
            <a:ext cx="2562797"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9" name="正方形/長方形 8">
            <a:extLst>
              <a:ext uri="{FF2B5EF4-FFF2-40B4-BE49-F238E27FC236}">
                <a16:creationId xmlns:a16="http://schemas.microsoft.com/office/drawing/2014/main" id="{0E684756-C649-03BF-FD0B-FA2FF20C1416}"/>
              </a:ext>
            </a:extLst>
          </p:cNvPr>
          <p:cNvSpPr/>
          <p:nvPr/>
        </p:nvSpPr>
        <p:spPr>
          <a:xfrm>
            <a:off x="4764702" y="2426101"/>
            <a:ext cx="3918544"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13" name="正方形/長方形 12">
            <a:extLst>
              <a:ext uri="{FF2B5EF4-FFF2-40B4-BE49-F238E27FC236}">
                <a16:creationId xmlns:a16="http://schemas.microsoft.com/office/drawing/2014/main" id="{BA0BF386-6815-713C-0256-7FBFC511BD74}"/>
              </a:ext>
            </a:extLst>
          </p:cNvPr>
          <p:cNvSpPr/>
          <p:nvPr/>
        </p:nvSpPr>
        <p:spPr>
          <a:xfrm>
            <a:off x="8860517" y="2426101"/>
            <a:ext cx="2553275" cy="45433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原料用途向け：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a:p>
            <a:pPr marL="171450" indent="-171450">
              <a:buFont typeface="Arial" panose="020B0604020202020204" pitchFamily="34" charset="0"/>
              <a:buChar char="•"/>
            </a:pPr>
            <a:r>
              <a:rPr kumimoji="1" lang="ja-JP" altLang="en-US" sz="1200">
                <a:solidFill>
                  <a:schemeClr val="tx1"/>
                </a:solidFill>
                <a:latin typeface="Meiryo UI" panose="020B0604030504040204" pitchFamily="50" charset="-128"/>
                <a:ea typeface="Meiryo UI" panose="020B0604030504040204" pitchFamily="50" charset="-128"/>
              </a:rPr>
              <a:t>燃料用途向け：</a:t>
            </a:r>
            <a:r>
              <a:rPr kumimoji="1" lang="en-US" altLang="ja-JP" sz="1200">
                <a:solidFill>
                  <a:schemeClr val="tx1"/>
                </a:solidFill>
                <a:latin typeface="Meiryo UI" panose="020B0604030504040204" pitchFamily="50" charset="-128"/>
                <a:ea typeface="Meiryo UI" panose="020B0604030504040204" pitchFamily="50" charset="-128"/>
              </a:rPr>
              <a:t>xx</a:t>
            </a:r>
            <a:r>
              <a:rPr kumimoji="1" lang="ja-JP" altLang="en-US" sz="1200">
                <a:solidFill>
                  <a:schemeClr val="tx1"/>
                </a:solidFill>
                <a:latin typeface="Meiryo UI" panose="020B0604030504040204" pitchFamily="50" charset="-128"/>
                <a:ea typeface="Meiryo UI" panose="020B0604030504040204" pitchFamily="50" charset="-128"/>
              </a:rPr>
              <a:t>トン</a:t>
            </a:r>
            <a:r>
              <a:rPr kumimoji="1" lang="en-US" altLang="ja-JP" sz="1200">
                <a:solidFill>
                  <a:schemeClr val="tx1"/>
                </a:solidFill>
                <a:latin typeface="Meiryo UI" panose="020B0604030504040204" pitchFamily="50" charset="-128"/>
                <a:ea typeface="Meiryo UI" panose="020B0604030504040204" pitchFamily="50" charset="-128"/>
              </a:rPr>
              <a:t>/</a:t>
            </a:r>
            <a:r>
              <a:rPr kumimoji="1" lang="ja-JP" altLang="en-US" sz="1200">
                <a:solidFill>
                  <a:schemeClr val="tx1"/>
                </a:solidFill>
                <a:latin typeface="Meiryo UI" panose="020B0604030504040204" pitchFamily="50" charset="-128"/>
                <a:ea typeface="Meiryo UI" panose="020B0604030504040204" pitchFamily="50" charset="-128"/>
              </a:rPr>
              <a:t>年</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20" name="テキスト ボックス 19">
            <a:extLst>
              <a:ext uri="{FF2B5EF4-FFF2-40B4-BE49-F238E27FC236}">
                <a16:creationId xmlns:a16="http://schemas.microsoft.com/office/drawing/2014/main" id="{C3E36B92-9BC4-14FF-4806-E02BEF543096}"/>
              </a:ext>
            </a:extLst>
          </p:cNvPr>
          <p:cNvSpPr txBox="1"/>
          <p:nvPr/>
        </p:nvSpPr>
        <p:spPr>
          <a:xfrm>
            <a:off x="777063" y="2426101"/>
            <a:ext cx="1152000" cy="45433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生産物の</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用途先</a:t>
            </a:r>
          </a:p>
        </p:txBody>
      </p:sp>
      <p:sp>
        <p:nvSpPr>
          <p:cNvPr id="12" name="正方形/長方形 11">
            <a:extLst>
              <a:ext uri="{FF2B5EF4-FFF2-40B4-BE49-F238E27FC236}">
                <a16:creationId xmlns:a16="http://schemas.microsoft.com/office/drawing/2014/main" id="{E3D91778-00CF-185A-8026-308DA56D6DA9}"/>
              </a:ext>
            </a:extLst>
          </p:cNvPr>
          <p:cNvSpPr/>
          <p:nvPr/>
        </p:nvSpPr>
        <p:spPr>
          <a:xfrm>
            <a:off x="2161954" y="1880715"/>
            <a:ext cx="7868093" cy="3096570"/>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グリーン製品生産を開始する年度から最低</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年間分の原料調達計画（</a:t>
            </a:r>
            <a:r>
              <a:rPr lang="ja-JP" altLang="en-US" sz="1400" b="1" dirty="0">
                <a:solidFill>
                  <a:srgbClr val="FF0000"/>
                </a:solidFill>
                <a:latin typeface="Meiryo UI" panose="020B0604030504040204" pitchFamily="50" charset="-128"/>
                <a:ea typeface="Meiryo UI" panose="020B0604030504040204" pitchFamily="50" charset="-128"/>
              </a:rPr>
              <a:t>申請共通の計画・取組</a:t>
            </a:r>
            <a:r>
              <a:rPr lang="ja-JP" altLang="en-US" sz="1400" dirty="0">
                <a:solidFill>
                  <a:srgbClr val="FF0000"/>
                </a:solidFill>
                <a:latin typeface="Meiryo UI" panose="020B0604030504040204" pitchFamily="50" charset="-128"/>
                <a:ea typeface="Meiryo UI" panose="020B0604030504040204" pitchFamily="50" charset="-128"/>
              </a:rPr>
              <a:t>）</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→生産物・量、生産物の用途先、使用原料、調達量を明記の上、原料の調達候補先、調達量、交渉状況、安定調達に向けた取組等について、時間軸で記載すること。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b="1" dirty="0">
                <a:solidFill>
                  <a:srgbClr val="FF0000"/>
                </a:solidFill>
                <a:latin typeface="Meiryo UI" panose="020B0604030504040204" pitchFamily="50" charset="-128"/>
                <a:ea typeface="Meiryo UI" panose="020B0604030504040204" pitchFamily="50" charset="-128"/>
              </a:rPr>
              <a:t>※</a:t>
            </a:r>
            <a:r>
              <a:rPr lang="ja-JP" altLang="en-US" sz="1400" b="1" dirty="0">
                <a:solidFill>
                  <a:srgbClr val="FF0000"/>
                </a:solidFill>
                <a:latin typeface="Meiryo UI" panose="020B0604030504040204" pitchFamily="50" charset="-128"/>
                <a:ea typeface="Meiryo UI" panose="020B0604030504040204" pitchFamily="50" charset="-128"/>
              </a:rPr>
              <a:t>申請における、各社共通の計画・取組について記載すること。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a:p>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4131BAC6-4227-E56F-B544-454B49EF9CC0}"/>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91395967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ABFCE992-58A3-DEF0-4DC0-CADA20EE84F5}"/>
            </a:ext>
          </a:extLst>
        </p:cNvPr>
        <p:cNvGrpSpPr/>
        <p:nvPr/>
      </p:nvGrpSpPr>
      <p:grpSpPr>
        <a:xfrm>
          <a:off x="0" y="0"/>
          <a:ext cx="0" cy="0"/>
          <a:chOff x="0" y="0"/>
          <a:chExt cx="0" cy="0"/>
        </a:xfrm>
      </p:grpSpPr>
      <p:graphicFrame>
        <p:nvGraphicFramePr>
          <p:cNvPr id="5" name="think-cell data - do not delete" hidden="1">
            <a:extLst>
              <a:ext uri="{FF2B5EF4-FFF2-40B4-BE49-F238E27FC236}">
                <a16:creationId xmlns:a16="http://schemas.microsoft.com/office/drawing/2014/main" id="{AFA3EAEA-318A-F0CA-B4E5-E798E926CAB0}"/>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59" imgH="360" progId="TCLayout.ActiveDocument.1">
                  <p:embed/>
                </p:oleObj>
              </mc:Choice>
              <mc:Fallback>
                <p:oleObj name="think-cellスライド" r:id="rId4" imgW="359" imgH="360" progId="TCLayout.ActiveDocument.1">
                  <p:embed/>
                  <p:pic>
                    <p:nvPicPr>
                      <p:cNvPr id="5" name="think-cell data - do not delete" hidden="1">
                        <a:extLst>
                          <a:ext uri="{FF2B5EF4-FFF2-40B4-BE49-F238E27FC236}">
                            <a16:creationId xmlns:a16="http://schemas.microsoft.com/office/drawing/2014/main" id="{AFA3EAEA-318A-F0CA-B4E5-E798E926CAB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1" name="Title 1">
            <a:extLst>
              <a:ext uri="{FF2B5EF4-FFF2-40B4-BE49-F238E27FC236}">
                <a16:creationId xmlns:a16="http://schemas.microsoft.com/office/drawing/2014/main" id="{3D7C02FA-B180-CF34-F24D-453F610FAC76}"/>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ⅴ</a:t>
            </a:r>
            <a:r>
              <a:rPr lang="ja-JP" altLang="en-US" sz="2000" dirty="0">
                <a:solidFill>
                  <a:schemeClr val="tx1">
                    <a:lumMod val="50000"/>
                    <a:lumOff val="50000"/>
                  </a:schemeClr>
                </a:solidFill>
              </a:rPr>
              <a:t>）　　</a:t>
            </a:r>
          </a:p>
        </p:txBody>
      </p:sp>
      <p:sp>
        <p:nvSpPr>
          <p:cNvPr id="6" name="Title 1">
            <a:extLst>
              <a:ext uri="{FF2B5EF4-FFF2-40B4-BE49-F238E27FC236}">
                <a16:creationId xmlns:a16="http://schemas.microsoft.com/office/drawing/2014/main" id="{462D1E1B-299F-E1CF-89DB-4DF5FC2AE7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sz="2400">
                <a:solidFill>
                  <a:schemeClr val="tx1"/>
                </a:solidFill>
                <a:latin typeface="Meiryo UI" panose="020B0604030504040204" pitchFamily="50" charset="-128"/>
                <a:ea typeface="Meiryo UI" panose="020B0604030504040204" pitchFamily="50" charset="-128"/>
              </a:rPr>
              <a:t>デジタル技術の活用</a:t>
            </a:r>
            <a:r>
              <a:rPr lang="ja-JP" altLang="en-US" sz="2400">
                <a:solidFill>
                  <a:schemeClr val="tx1"/>
                </a:solidFill>
                <a:latin typeface="Meiryo UI" panose="020B0604030504040204" pitchFamily="50" charset="-128"/>
                <a:ea typeface="Meiryo UI" panose="020B0604030504040204" pitchFamily="50" charset="-128"/>
              </a:rPr>
              <a:t>による</a:t>
            </a:r>
            <a:r>
              <a:rPr lang="ja-JP" altLang="en-US">
                <a:solidFill>
                  <a:schemeClr val="tx1"/>
                </a:solidFill>
              </a:rPr>
              <a:t>効率化・省力化のため、</a:t>
            </a:r>
            <a:r>
              <a:rPr lang="en-US" altLang="ja-JP">
                <a:solidFill>
                  <a:schemeClr val="tx1"/>
                </a:solidFill>
              </a:rPr>
              <a:t>xx</a:t>
            </a:r>
            <a:r>
              <a:rPr lang="ja-JP" altLang="en-US">
                <a:solidFill>
                  <a:schemeClr val="tx1"/>
                </a:solidFill>
              </a:rPr>
              <a:t>に取り組む予定</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52AEB4A-E5EC-59E1-AAEF-7DC0DE319F03}"/>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11" name="グループ化 10">
            <a:extLst>
              <a:ext uri="{FF2B5EF4-FFF2-40B4-BE49-F238E27FC236}">
                <a16:creationId xmlns:a16="http://schemas.microsoft.com/office/drawing/2014/main" id="{A20B9457-CB62-B869-9F9D-B8BB223470D1}"/>
              </a:ext>
            </a:extLst>
          </p:cNvPr>
          <p:cNvGrpSpPr/>
          <p:nvPr/>
        </p:nvGrpSpPr>
        <p:grpSpPr>
          <a:xfrm>
            <a:off x="180000" y="1659209"/>
            <a:ext cx="11856000" cy="288000"/>
            <a:chOff x="156000" y="1879963"/>
            <a:chExt cx="5760000" cy="288000"/>
          </a:xfrm>
        </p:grpSpPr>
        <p:sp>
          <p:nvSpPr>
            <p:cNvPr id="12" name="正方形/長方形 11">
              <a:extLst>
                <a:ext uri="{FF2B5EF4-FFF2-40B4-BE49-F238E27FC236}">
                  <a16:creationId xmlns:a16="http://schemas.microsoft.com/office/drawing/2014/main" id="{87D2158F-F8DC-CAC6-C4C5-4844429107B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デジタル技術の活用</a:t>
              </a:r>
              <a:r>
                <a:rPr lang="ja-JP" altLang="en-US" sz="1400">
                  <a:solidFill>
                    <a:schemeClr val="tx1"/>
                  </a:solidFill>
                  <a:latin typeface="Meiryo UI" panose="020B0604030504040204" pitchFamily="50" charset="-128"/>
                  <a:ea typeface="Meiryo UI" panose="020B0604030504040204" pitchFamily="50" charset="-128"/>
                </a:rPr>
                <a:t>による</a:t>
              </a:r>
              <a:r>
                <a:rPr kumimoji="1" lang="ja-JP" altLang="en-US" sz="1400">
                  <a:solidFill>
                    <a:schemeClr val="tx1"/>
                  </a:solidFill>
                  <a:latin typeface="Meiryo UI" panose="020B0604030504040204" pitchFamily="50" charset="-128"/>
                  <a:ea typeface="Meiryo UI" panose="020B0604030504040204" pitchFamily="50" charset="-128"/>
                </a:rPr>
                <a:t>効率化・省力化に関する計画</a:t>
              </a:r>
            </a:p>
          </p:txBody>
        </p:sp>
        <p:cxnSp>
          <p:nvCxnSpPr>
            <p:cNvPr id="13" name="直線コネクタ 12">
              <a:extLst>
                <a:ext uri="{FF2B5EF4-FFF2-40B4-BE49-F238E27FC236}">
                  <a16:creationId xmlns:a16="http://schemas.microsoft.com/office/drawing/2014/main" id="{1A6C7CB5-7AFE-92A2-E48A-D4552BD47AD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8" name="正方形/長方形 7">
            <a:extLst>
              <a:ext uri="{FF2B5EF4-FFF2-40B4-BE49-F238E27FC236}">
                <a16:creationId xmlns:a16="http://schemas.microsoft.com/office/drawing/2014/main" id="{71818617-76E8-7D09-69D4-4906D05B7FE5}"/>
              </a:ext>
            </a:extLst>
          </p:cNvPr>
          <p:cNvSpPr/>
          <p:nvPr/>
        </p:nvSpPr>
        <p:spPr>
          <a:xfrm>
            <a:off x="2161954" y="1886424"/>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デジタル技術の活用による効率化・省力化に関する計画</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やロボットの活用など、間接補助事業の実施時や事業完了後の当該設備を利用して行う事業活動においてデジタル技術を活用し、効率化や省力化を図る計画を有しているか記載すること。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（例：人力で行っていることを電動化することによる省力化、</a:t>
            </a:r>
            <a:r>
              <a:rPr lang="en-US" altLang="ja-JP" sz="1400" dirty="0">
                <a:solidFill>
                  <a:srgbClr val="FF0000"/>
                </a:solidFill>
                <a:latin typeface="Meiryo UI" panose="020B0604030504040204" pitchFamily="50" charset="-128"/>
                <a:ea typeface="Meiryo UI" panose="020B0604030504040204" pitchFamily="50" charset="-128"/>
              </a:rPr>
              <a:t>AI</a:t>
            </a:r>
            <a:r>
              <a:rPr lang="ja-JP" altLang="en-US" sz="1400" dirty="0">
                <a:solidFill>
                  <a:srgbClr val="FF0000"/>
                </a:solidFill>
                <a:latin typeface="Meiryo UI" panose="020B0604030504040204" pitchFamily="50" charset="-128"/>
                <a:ea typeface="Meiryo UI" panose="020B0604030504040204" pitchFamily="50" charset="-128"/>
              </a:rPr>
              <a:t>活用によるマネジメントの効率化等）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75F1A0B7-3777-0FE2-C2CA-822B509E23A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161431632"/>
      </p:ext>
    </p:extLst>
  </p:cSld>
  <p:clrMapOvr>
    <a:masterClrMapping/>
  </p:clrMapOvr>
  <mc:AlternateContent xmlns:mc="http://schemas.openxmlformats.org/markup-compatibility/2006" xmlns:p14="http://schemas.microsoft.com/office/powerpoint/2010/main">
    <mc:Choice Requires="p14">
      <p:transition p14:dur="10"/>
    </mc:Choice>
    <mc:Fallback xmlns="">
      <p:transition/>
    </mc:Fallback>
  </mc:AlternateContent>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0C17C5A-90A4-AF52-7A03-2E9FB3D97ED2}"/>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9BC9AC0-67C9-FE8A-A043-665BE69875B8}"/>
              </a:ext>
            </a:extLst>
          </p:cNvPr>
          <p:cNvGraphicFramePr>
            <a:graphicFrameLocks noChangeAspect="1"/>
          </p:cNvGraphicFramePr>
          <p:nvPr>
            <p:custDataLst>
              <p:tags r:id="rId1"/>
            </p:custDataLst>
            <p:extLst>
              <p:ext uri="{D42A27DB-BD31-4B8C-83A1-F6EECF244321}">
                <p14:modId xmlns:p14="http://schemas.microsoft.com/office/powerpoint/2010/main" val="379915772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9BC9AC0-67C9-FE8A-A043-665BE69875B8}"/>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3" name="Title 1">
            <a:extLst>
              <a:ext uri="{FF2B5EF4-FFF2-40B4-BE49-F238E27FC236}">
                <a16:creationId xmlns:a16="http://schemas.microsoft.com/office/drawing/2014/main" id="{1A5B8A13-39D5-C3EF-F4F5-F0A1F47B058A}"/>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ⅵ</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DD65199E-27BF-079E-C569-55B944CD3E45}"/>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ja-JP" altLang="en-US" sz="2400" b="0" i="0" u="none" kern="1200" cap="none" spc="0" normalizeH="0" baseline="0" noProof="0">
                <a:ln>
                  <a:noFill/>
                </a:ln>
                <a:solidFill>
                  <a:schemeClr val="tx1"/>
                </a:solidFill>
                <a:effectLst/>
                <a:uLnTx/>
                <a:uFillTx/>
                <a:sym typeface="Trebuchet MS" panose="020B0603020202020204" pitchFamily="34" charset="0"/>
              </a:rPr>
              <a:t>市場</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獲得に向けたオープン・クローズ戦略として、</a:t>
            </a:r>
            <a:r>
              <a:rPr kumimoji="1" lang="en-US" altLang="ja-JP" sz="2400" i="0" u="none" strike="noStrike" kern="1200" cap="none" spc="0" normalizeH="0" baseline="0" noProof="0">
                <a:ln>
                  <a:noFill/>
                </a:ln>
                <a:solidFill>
                  <a:schemeClr val="tx1"/>
                </a:solidFill>
                <a:effectLst/>
                <a:uLnTx/>
                <a:uFillTx/>
                <a:sym typeface="Trebuchet MS" panose="020B0603020202020204" pitchFamily="34" charset="0"/>
              </a:rPr>
              <a:t>xx</a:t>
            </a:r>
            <a:r>
              <a:rPr kumimoji="1" lang="ja-JP" altLang="en-US" sz="2400" i="0" u="none" strike="noStrike" kern="1200" cap="none" spc="0" normalizeH="0" baseline="0" noProof="0">
                <a:ln>
                  <a:noFill/>
                </a:ln>
                <a:solidFill>
                  <a:schemeClr val="tx1"/>
                </a:solidFill>
                <a:effectLst/>
                <a:uLnTx/>
                <a:uFillTx/>
                <a:sym typeface="Trebuchet MS" panose="020B0603020202020204" pitchFamily="34" charset="0"/>
              </a:rPr>
              <a:t>を</a:t>
            </a:r>
            <a:r>
              <a:rPr kumimoji="1" lang="ja-JP" altLang="en-US" sz="2400" b="0" i="0" u="none" strike="noStrike" kern="1200" cap="none" spc="0" normalizeH="0" baseline="0" noProof="0">
                <a:ln>
                  <a:noFill/>
                </a:ln>
                <a:solidFill>
                  <a:schemeClr val="tx1"/>
                </a:solidFill>
                <a:effectLst/>
                <a:uLnTx/>
                <a:uFillTx/>
                <a:sym typeface="Trebuchet MS" panose="020B0603020202020204" pitchFamily="34" charset="0"/>
              </a:rPr>
              <a:t>実施する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37B63C61-4EEE-F34A-2AD5-BFC008D77CAF}"/>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5" name="正方形/長方形 4">
            <a:extLst>
              <a:ext uri="{FF2B5EF4-FFF2-40B4-BE49-F238E27FC236}">
                <a16:creationId xmlns:a16="http://schemas.microsoft.com/office/drawing/2014/main" id="{72163B98-2554-42DC-472E-DCD4F2FCEA42}"/>
              </a:ext>
            </a:extLst>
          </p:cNvPr>
          <p:cNvSpPr/>
          <p:nvPr/>
        </p:nvSpPr>
        <p:spPr>
          <a:xfrm>
            <a:off x="180000" y="2056250"/>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前提となる取組方針・考え方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6A17FD6F-9DE9-48BD-E8B6-3220E6277397}"/>
              </a:ext>
            </a:extLst>
          </p:cNvPr>
          <p:cNvSpPr/>
          <p:nvPr/>
        </p:nvSpPr>
        <p:spPr>
          <a:xfrm>
            <a:off x="180000" y="4401546"/>
            <a:ext cx="4789120" cy="2163727"/>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kumimoji="1" lang="ja-JP" altLang="en-US" sz="1400">
                <a:solidFill>
                  <a:schemeClr val="tx1"/>
                </a:solidFill>
                <a:latin typeface="Meiryo UI" panose="020B0604030504040204" pitchFamily="50" charset="-128"/>
                <a:ea typeface="Meiryo UI" panose="020B0604030504040204" pitchFamily="50" charset="-128"/>
              </a:rPr>
              <a:t>国内外の動向・自社の取組状況</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3" name="グループ化 22">
            <a:extLst>
              <a:ext uri="{FF2B5EF4-FFF2-40B4-BE49-F238E27FC236}">
                <a16:creationId xmlns:a16="http://schemas.microsoft.com/office/drawing/2014/main" id="{0AF9413C-6472-6148-115C-22677A9AF3C5}"/>
              </a:ext>
            </a:extLst>
          </p:cNvPr>
          <p:cNvGrpSpPr/>
          <p:nvPr/>
        </p:nvGrpSpPr>
        <p:grpSpPr>
          <a:xfrm>
            <a:off x="5054293" y="2056250"/>
            <a:ext cx="216000" cy="4509024"/>
            <a:chOff x="6120034" y="2151659"/>
            <a:chExt cx="216000" cy="4509024"/>
          </a:xfrm>
        </p:grpSpPr>
        <p:cxnSp>
          <p:nvCxnSpPr>
            <p:cNvPr id="24" name="Straight Connector 40">
              <a:extLst>
                <a:ext uri="{FF2B5EF4-FFF2-40B4-BE49-F238E27FC236}">
                  <a16:creationId xmlns:a16="http://schemas.microsoft.com/office/drawing/2014/main" id="{AD27FACE-9D13-0F2B-E9C4-9E09A76FCC2C}"/>
                </a:ext>
              </a:extLst>
            </p:cNvPr>
            <p:cNvCxnSpPr>
              <a:cxnSpLocks/>
            </p:cNvCxnSpPr>
            <p:nvPr/>
          </p:nvCxnSpPr>
          <p:spPr>
            <a:xfrm flipV="1">
              <a:off x="6228033" y="2151659"/>
              <a:ext cx="0" cy="450902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5" name="Freeform 94">
              <a:extLst>
                <a:ext uri="{FF2B5EF4-FFF2-40B4-BE49-F238E27FC236}">
                  <a16:creationId xmlns:a16="http://schemas.microsoft.com/office/drawing/2014/main" id="{689791AD-94BA-2CA0-4ABF-5CB9E8699266}"/>
                </a:ext>
              </a:extLst>
            </p:cNvPr>
            <p:cNvSpPr>
              <a:spLocks/>
            </p:cNvSpPr>
            <p:nvPr/>
          </p:nvSpPr>
          <p:spPr bwMode="gray">
            <a:xfrm flipH="1">
              <a:off x="6120034" y="4298171"/>
              <a:ext cx="216000" cy="216000"/>
            </a:xfrm>
            <a:custGeom>
              <a:avLst/>
              <a:gdLst>
                <a:gd name="T0" fmla="*/ 0 w 1052"/>
                <a:gd name="T1" fmla="*/ 526 h 1052"/>
                <a:gd name="T2" fmla="*/ 0 w 1052"/>
                <a:gd name="T3" fmla="*/ 526 h 1052"/>
                <a:gd name="T4" fmla="*/ 526 w 1052"/>
                <a:gd name="T5" fmla="*/ 0 h 1052"/>
                <a:gd name="T6" fmla="*/ 1052 w 1052"/>
                <a:gd name="T7" fmla="*/ 526 h 1052"/>
                <a:gd name="T8" fmla="*/ 1052 w 1052"/>
                <a:gd name="T9" fmla="*/ 526 h 1052"/>
                <a:gd name="T10" fmla="*/ 526 w 1052"/>
                <a:gd name="T11" fmla="*/ 1052 h 1052"/>
                <a:gd name="T12" fmla="*/ 526 w 1052"/>
                <a:gd name="T13" fmla="*/ 1052 h 1052"/>
                <a:gd name="T14" fmla="*/ 0 w 1052"/>
                <a:gd name="T15" fmla="*/ 526 h 1052"/>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052" h="1052">
                  <a:moveTo>
                    <a:pt x="0" y="526"/>
                  </a:moveTo>
                  <a:cubicBezTo>
                    <a:pt x="0" y="526"/>
                    <a:pt x="0" y="526"/>
                    <a:pt x="0" y="526"/>
                  </a:cubicBezTo>
                  <a:cubicBezTo>
                    <a:pt x="0" y="236"/>
                    <a:pt x="236" y="0"/>
                    <a:pt x="526" y="0"/>
                  </a:cubicBezTo>
                  <a:cubicBezTo>
                    <a:pt x="817" y="0"/>
                    <a:pt x="1052" y="236"/>
                    <a:pt x="1052" y="526"/>
                  </a:cubicBezTo>
                  <a:cubicBezTo>
                    <a:pt x="1052" y="526"/>
                    <a:pt x="1052" y="526"/>
                    <a:pt x="1052" y="526"/>
                  </a:cubicBezTo>
                  <a:cubicBezTo>
                    <a:pt x="1052" y="817"/>
                    <a:pt x="817" y="1052"/>
                    <a:pt x="526" y="1052"/>
                  </a:cubicBezTo>
                  <a:cubicBezTo>
                    <a:pt x="526" y="1052"/>
                    <a:pt x="526" y="1052"/>
                    <a:pt x="526" y="1052"/>
                  </a:cubicBezTo>
                  <a:cubicBezTo>
                    <a:pt x="236" y="1052"/>
                    <a:pt x="0" y="817"/>
                    <a:pt x="0" y="526"/>
                  </a:cubicBezTo>
                  <a:close/>
                </a:path>
              </a:pathLst>
            </a:custGeom>
            <a:solidFill>
              <a:schemeClr val="tx1">
                <a:lumMod val="50000"/>
                <a:lumOff val="50000"/>
              </a:schemeClr>
            </a:solidFill>
            <a:ln>
              <a:solidFill>
                <a:schemeClr val="tx1">
                  <a:lumMod val="50000"/>
                  <a:lumOff val="50000"/>
                </a:schemeClr>
              </a:solidFill>
            </a:ln>
          </p:spPr>
          <p:txBody>
            <a:bodyPr vert="horz" wrap="none" lIns="88641" tIns="44321" rIns="88641" bIns="44321" numCol="1" anchor="ctr" anchorCtr="0" compatLnSpc="1">
              <a:prstTxWarp prst="textNoShape">
                <a:avLst/>
              </a:prstTxWarp>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0" lang="ja-JP" altLang="en-US" sz="1400">
                  <a:solidFill>
                    <a:schemeClr val="bg1"/>
                  </a:solidFill>
                  <a:latin typeface="Meiryo UI" panose="020B0604030504040204" pitchFamily="50" charset="-128"/>
                  <a:ea typeface="Meiryo UI" panose="020B0604030504040204" pitchFamily="50" charset="-128"/>
                </a:rPr>
                <a:t> </a:t>
              </a:r>
              <a:r>
                <a:rPr kumimoji="0" lang="ja-JP" alt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rPr>
                <a:t>＞</a:t>
              </a:r>
              <a:endParaRPr kumimoji="0" lang="en-US" sz="1400" b="0" i="0" u="none" strike="noStrike" kern="1200" cap="none" spc="0" normalizeH="0" baseline="0" noProof="0">
                <a:ln>
                  <a:noFill/>
                </a:ln>
                <a:solidFill>
                  <a:schemeClr val="bg1"/>
                </a:solidFill>
                <a:effectLst/>
                <a:uLnTx/>
                <a:uFillTx/>
                <a:latin typeface="Meiryo UI" panose="020B0604030504040204" pitchFamily="50" charset="-128"/>
                <a:ea typeface="Meiryo UI" panose="020B0604030504040204" pitchFamily="50" charset="-128"/>
              </a:endParaRPr>
            </a:p>
          </p:txBody>
        </p:sp>
      </p:grpSp>
      <p:sp>
        <p:nvSpPr>
          <p:cNvPr id="26" name="正方形/長方形 25">
            <a:extLst>
              <a:ext uri="{FF2B5EF4-FFF2-40B4-BE49-F238E27FC236}">
                <a16:creationId xmlns:a16="http://schemas.microsoft.com/office/drawing/2014/main" id="{7E468918-141E-1487-8685-05D15F4CED44}"/>
              </a:ext>
            </a:extLst>
          </p:cNvPr>
          <p:cNvSpPr/>
          <p:nvPr/>
        </p:nvSpPr>
        <p:spPr>
          <a:xfrm>
            <a:off x="6096000" y="2056250"/>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29" name="グループ化 28">
            <a:extLst>
              <a:ext uri="{FF2B5EF4-FFF2-40B4-BE49-F238E27FC236}">
                <a16:creationId xmlns:a16="http://schemas.microsoft.com/office/drawing/2014/main" id="{30816591-D107-40D5-E7B8-F8DAE3C1A466}"/>
              </a:ext>
            </a:extLst>
          </p:cNvPr>
          <p:cNvGrpSpPr/>
          <p:nvPr/>
        </p:nvGrpSpPr>
        <p:grpSpPr>
          <a:xfrm>
            <a:off x="180000" y="1659209"/>
            <a:ext cx="4733341" cy="288000"/>
            <a:chOff x="156000" y="1879963"/>
            <a:chExt cx="5760000" cy="288000"/>
          </a:xfrm>
        </p:grpSpPr>
        <p:sp>
          <p:nvSpPr>
            <p:cNvPr id="30" name="正方形/長方形 29">
              <a:extLst>
                <a:ext uri="{FF2B5EF4-FFF2-40B4-BE49-F238E27FC236}">
                  <a16:creationId xmlns:a16="http://schemas.microsoft.com/office/drawing/2014/main" id="{E7D98DC3-F46A-A579-6A97-49CE23D8C65D}"/>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戦略検討の背景</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1" name="直線コネクタ 30">
              <a:extLst>
                <a:ext uri="{FF2B5EF4-FFF2-40B4-BE49-F238E27FC236}">
                  <a16:creationId xmlns:a16="http://schemas.microsoft.com/office/drawing/2014/main" id="{96E4925A-C995-BD3D-0D50-381EC5B9E44E}"/>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32" name="グループ化 31">
            <a:extLst>
              <a:ext uri="{FF2B5EF4-FFF2-40B4-BE49-F238E27FC236}">
                <a16:creationId xmlns:a16="http://schemas.microsoft.com/office/drawing/2014/main" id="{30A8341F-2D66-DE1A-1BFA-F099929C68D0}"/>
              </a:ext>
            </a:extLst>
          </p:cNvPr>
          <p:cNvGrpSpPr/>
          <p:nvPr/>
        </p:nvGrpSpPr>
        <p:grpSpPr>
          <a:xfrm>
            <a:off x="5352159" y="1659209"/>
            <a:ext cx="6616642" cy="288000"/>
            <a:chOff x="156000" y="1879963"/>
            <a:chExt cx="5760000" cy="288000"/>
          </a:xfrm>
        </p:grpSpPr>
        <p:sp>
          <p:nvSpPr>
            <p:cNvPr id="33" name="正方形/長方形 32">
              <a:extLst>
                <a:ext uri="{FF2B5EF4-FFF2-40B4-BE49-F238E27FC236}">
                  <a16:creationId xmlns:a16="http://schemas.microsoft.com/office/drawing/2014/main" id="{DD2947D8-E267-C883-86C0-C06E03550A2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実施するオープン・クローズ戦略の概要</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34" name="直線コネクタ 33">
              <a:extLst>
                <a:ext uri="{FF2B5EF4-FFF2-40B4-BE49-F238E27FC236}">
                  <a16:creationId xmlns:a16="http://schemas.microsoft.com/office/drawing/2014/main" id="{5DE701E7-2D72-7021-66E4-0DF95E01802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正方形/長方形 3">
            <a:extLst>
              <a:ext uri="{FF2B5EF4-FFF2-40B4-BE49-F238E27FC236}">
                <a16:creationId xmlns:a16="http://schemas.microsoft.com/office/drawing/2014/main" id="{7ADCD918-AA19-9C22-E6DA-48CD1C4CD63D}"/>
              </a:ext>
            </a:extLst>
          </p:cNvPr>
          <p:cNvSpPr/>
          <p:nvPr/>
        </p:nvSpPr>
        <p:spPr>
          <a:xfrm>
            <a:off x="5352159" y="2056250"/>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オープン戦略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6" name="正方形/長方形 5">
            <a:extLst>
              <a:ext uri="{FF2B5EF4-FFF2-40B4-BE49-F238E27FC236}">
                <a16:creationId xmlns:a16="http://schemas.microsoft.com/office/drawing/2014/main" id="{8D894B75-806F-5E38-C5BC-1E0210CC75B5}"/>
              </a:ext>
            </a:extLst>
          </p:cNvPr>
          <p:cNvSpPr/>
          <p:nvPr/>
        </p:nvSpPr>
        <p:spPr>
          <a:xfrm>
            <a:off x="6096000" y="4401546"/>
            <a:ext cx="5940000" cy="2163727"/>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AD01BD94-18B2-9208-3E11-E592E57269E5}"/>
              </a:ext>
            </a:extLst>
          </p:cNvPr>
          <p:cNvSpPr/>
          <p:nvPr/>
        </p:nvSpPr>
        <p:spPr>
          <a:xfrm>
            <a:off x="5352159" y="4401546"/>
            <a:ext cx="641513" cy="2163727"/>
          </a:xfrm>
          <a:prstGeom prst="rect">
            <a:avLst/>
          </a:prstGeom>
          <a:solidFill>
            <a:schemeClr val="bg1">
              <a:lumMod val="95000"/>
            </a:schemeClr>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クローズ</a:t>
            </a:r>
            <a:r>
              <a:rPr kumimoji="1" lang="ja-JP" altLang="en-US" sz="1400">
                <a:solidFill>
                  <a:schemeClr val="tx1"/>
                </a:solidFill>
                <a:latin typeface="Meiryo UI" panose="020B0604030504040204" pitchFamily="50" charset="-128"/>
                <a:ea typeface="Meiryo UI" panose="020B0604030504040204" pitchFamily="50" charset="-128"/>
              </a:rPr>
              <a:t>戦略</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F03FF2CB-93E4-4EC3-A187-A401C50E922B}"/>
              </a:ext>
            </a:extLst>
          </p:cNvPr>
          <p:cNvSpPr/>
          <p:nvPr/>
        </p:nvSpPr>
        <p:spPr>
          <a:xfrm>
            <a:off x="2161954" y="1300494"/>
            <a:ext cx="7868093" cy="4257012"/>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戦略検討の背景</a:t>
            </a:r>
            <a:br>
              <a:rPr kumimoji="1" lang="en-US" altLang="ja-JP" sz="1400" dirty="0">
                <a:solidFill>
                  <a:srgbClr val="FF0000"/>
                </a:solidFill>
                <a:latin typeface="Meiryo UI" panose="020B0604030504040204" pitchFamily="50" charset="-128"/>
                <a:ea typeface="Meiryo UI" panose="020B0604030504040204" pitchFamily="50" charset="-128"/>
              </a:rPr>
            </a:br>
            <a:r>
              <a:rPr kumimoji="1" lang="ja-JP" altLang="en-US" sz="1400" dirty="0">
                <a:solidFill>
                  <a:srgbClr val="FF0000"/>
                </a:solidFill>
                <a:latin typeface="Meiryo UI" panose="020B0604030504040204" pitchFamily="50" charset="-128"/>
                <a:ea typeface="Meiryo UI" panose="020B0604030504040204" pitchFamily="50" charset="-128"/>
              </a:rPr>
              <a:t>→以下を全て記載すること</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前提となる取組方針</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→間接補助事業の特徴、用途市場の特徴・目標とする販売量・販売時期等を踏まえた上で、市場導入に向けた取組方針（競合他社との差別化シナリオ等）について記載すること。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複数の差別化シナリオを描くことを推奨する。</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国内外の動向・自社の取組状況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→自社の取組状況については、具体的に記載すること。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標準化団体に参加、</a:t>
            </a:r>
            <a:r>
              <a:rPr lang="en-US" altLang="ja-JP" sz="1400" dirty="0">
                <a:solidFill>
                  <a:srgbClr val="FF0000"/>
                </a:solidFill>
                <a:latin typeface="Meiryo UI" panose="020B0604030504040204" pitchFamily="50" charset="-128"/>
                <a:ea typeface="Meiryo UI" panose="020B0604030504040204" pitchFamily="50" charset="-128"/>
              </a:rPr>
              <a:t>xx</a:t>
            </a:r>
            <a:r>
              <a:rPr lang="ja-JP" altLang="en-US" sz="1400" dirty="0">
                <a:solidFill>
                  <a:srgbClr val="FF0000"/>
                </a:solidFill>
                <a:latin typeface="Meiryo UI" panose="020B0604030504040204" pitchFamily="50" charset="-128"/>
                <a:ea typeface="Meiryo UI" panose="020B0604030504040204" pitchFamily="50" charset="-128"/>
              </a:rPr>
              <a:t>規格の開発に参画」という記載だけでは不十分。　「○○するために、▲▲団体と、製品化までに■■の標準化を行う」等の粒度で記載すること。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実施するオープン・クローズ戦略の概要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→本事業期間に実施するオープン戦略（標準化等）及びクローズ戦略（知財保護等）の考え方や取組内容を具体的に記載すること。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en-US" altLang="ja-JP" sz="1400" dirty="0">
                <a:solidFill>
                  <a:srgbClr val="FF0000"/>
                </a:solidFill>
                <a:latin typeface="Meiryo UI" panose="020B0604030504040204" pitchFamily="50" charset="-128"/>
                <a:ea typeface="Meiryo UI" panose="020B0604030504040204" pitchFamily="50" charset="-128"/>
              </a:rPr>
              <a:t>※</a:t>
            </a:r>
            <a:r>
              <a:rPr lang="ja-JP" altLang="en-US" sz="1400" dirty="0">
                <a:solidFill>
                  <a:srgbClr val="FF0000"/>
                </a:solidFill>
                <a:latin typeface="Meiryo UI" panose="020B0604030504040204" pitchFamily="50" charset="-128"/>
                <a:ea typeface="Meiryo UI" panose="020B0604030504040204" pitchFamily="50" charset="-128"/>
              </a:rPr>
              <a:t>粒度感は、「自社の取組状況」において例示しているものと同程度以上を推奨。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47D30B7A-F58D-CC80-66FD-9DDECD9CEC88}"/>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3503920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BC9E6489-7432-913F-77B8-630CA4A9C505}"/>
            </a:ext>
          </a:extLst>
        </p:cNvPr>
        <p:cNvGrpSpPr/>
        <p:nvPr/>
      </p:nvGrpSpPr>
      <p:grpSpPr>
        <a:xfrm>
          <a:off x="0" y="0"/>
          <a:ext cx="0" cy="0"/>
          <a:chOff x="0" y="0"/>
          <a:chExt cx="0" cy="0"/>
        </a:xfrm>
      </p:grpSpPr>
      <p:graphicFrame>
        <p:nvGraphicFramePr>
          <p:cNvPr id="13" name="think-cell data - do not delete" hidden="1">
            <a:extLst>
              <a:ext uri="{FF2B5EF4-FFF2-40B4-BE49-F238E27FC236}">
                <a16:creationId xmlns:a16="http://schemas.microsoft.com/office/drawing/2014/main" id="{06DDE1B2-BEC3-E6E7-F1C6-E3DFD2B8AF0B}"/>
              </a:ext>
            </a:extLst>
          </p:cNvPr>
          <p:cNvGraphicFramePr>
            <a:graphicFrameLocks noChangeAspect="1"/>
          </p:cNvGraphicFramePr>
          <p:nvPr>
            <p:custDataLst>
              <p:tags r:id="rId1"/>
            </p:custDataLst>
            <p:extLst>
              <p:ext uri="{D42A27DB-BD31-4B8C-83A1-F6EECF244321}">
                <p14:modId xmlns:p14="http://schemas.microsoft.com/office/powerpoint/2010/main" val="259474579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13" name="think-cell data - do not delete" hidden="1">
                        <a:extLst>
                          <a:ext uri="{FF2B5EF4-FFF2-40B4-BE49-F238E27FC236}">
                            <a16:creationId xmlns:a16="http://schemas.microsoft.com/office/drawing/2014/main" id="{06DDE1B2-BEC3-E6E7-F1C6-E3DFD2B8AF0B}"/>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14" name="正方形/長方形 13">
            <a:extLst>
              <a:ext uri="{FF2B5EF4-FFF2-40B4-BE49-F238E27FC236}">
                <a16:creationId xmlns:a16="http://schemas.microsoft.com/office/drawing/2014/main" id="{583B288B-CAA4-A672-3C88-FF035645305C}"/>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a:t>
            </a:r>
            <a:br>
              <a:rPr lang="en-US" altLang="ja-JP" sz="1000" b="1" dirty="0">
                <a:latin typeface="Meiryo UI" panose="020B0604030504040204" pitchFamily="50" charset="-128"/>
                <a:ea typeface="Meiryo UI" panose="020B0604030504040204" pitchFamily="50" charset="-128"/>
                <a:cs typeface="+mj-cs"/>
              </a:rPr>
            </a:br>
            <a:r>
              <a:rPr lang="ja-JP" altLang="en-US" sz="1000" b="1" dirty="0">
                <a:latin typeface="Meiryo UI" panose="020B0604030504040204" pitchFamily="50" charset="-128"/>
                <a:ea typeface="Meiryo UI" panose="020B0604030504040204" pitchFamily="50" charset="-128"/>
                <a:cs typeface="+mj-cs"/>
              </a:rPr>
              <a:t>（製造プロセス転換）</a:t>
            </a:r>
          </a:p>
        </p:txBody>
      </p:sp>
      <p:sp>
        <p:nvSpPr>
          <p:cNvPr id="3" name="Title 1">
            <a:extLst>
              <a:ext uri="{FF2B5EF4-FFF2-40B4-BE49-F238E27FC236}">
                <a16:creationId xmlns:a16="http://schemas.microsoft.com/office/drawing/2014/main" id="{6051DF16-0524-9A18-5D4B-DB9F05929D7B}"/>
              </a:ext>
            </a:extLst>
          </p:cNvPr>
          <p:cNvSpPr txBox="1">
            <a:spLocks/>
          </p:cNvSpPr>
          <p:nvPr/>
        </p:nvSpPr>
        <p:spPr>
          <a:xfrm>
            <a:off x="180000" y="292726"/>
            <a:ext cx="11085408"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③ア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グリーン市場創造に向けた事業戦略（</a:t>
            </a:r>
            <a:r>
              <a:rPr lang="en-US" altLang="ja-JP" sz="2000" dirty="0">
                <a:solidFill>
                  <a:schemeClr val="tx1">
                    <a:lumMod val="50000"/>
                    <a:lumOff val="50000"/>
                  </a:schemeClr>
                </a:solidFill>
              </a:rPr>
              <a:t>ⅶ</a:t>
            </a:r>
            <a:r>
              <a:rPr lang="ja-JP" altLang="en-US" sz="2000" dirty="0">
                <a:solidFill>
                  <a:schemeClr val="tx1">
                    <a:lumMod val="50000"/>
                    <a:lumOff val="50000"/>
                  </a:schemeClr>
                </a:solidFill>
              </a:rPr>
              <a:t>）　　</a:t>
            </a:r>
          </a:p>
        </p:txBody>
      </p:sp>
      <p:sp>
        <p:nvSpPr>
          <p:cNvPr id="12" name="Title 1">
            <a:extLst>
              <a:ext uri="{FF2B5EF4-FFF2-40B4-BE49-F238E27FC236}">
                <a16:creationId xmlns:a16="http://schemas.microsoft.com/office/drawing/2014/main" id="{BBF86524-5445-01A9-B02D-7DAD6AD799E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pPr marL="0" marR="0" lvl="0" indent="0" algn="l" defTabSz="914400" rtl="0" eaLnBrk="1" fontAlgn="auto" latinLnBrk="0" hangingPunct="1">
              <a:lnSpc>
                <a:spcPct val="90000"/>
              </a:lnSpc>
              <a:spcBef>
                <a:spcPct val="0"/>
              </a:spcBef>
              <a:spcAft>
                <a:spcPts val="0"/>
              </a:spcAft>
              <a:buClrTx/>
              <a:buSzTx/>
              <a:buFontTx/>
              <a:buNone/>
              <a:tabLst/>
              <a:defRPr/>
            </a:pP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のグリーン化を促進するため、</a:t>
            </a:r>
            <a:r>
              <a:rPr kumimoji="1" lang="en-US" altLang="ja-JP" sz="2400" b="0" i="0" u="none" kern="1200" cap="none" spc="0" normalizeH="0" baseline="0" noProof="0">
                <a:ln>
                  <a:noFill/>
                </a:ln>
                <a:solidFill>
                  <a:schemeClr val="tx1"/>
                </a:solidFill>
                <a:effectLst/>
                <a:uLnTx/>
                <a:uFillTx/>
                <a:sym typeface="Trebuchet MS" panose="020B0603020202020204" pitchFamily="34" charset="0"/>
              </a:rPr>
              <a:t>xx</a:t>
            </a:r>
            <a:r>
              <a:rPr kumimoji="1" lang="ja-JP" altLang="en-US" sz="2400" b="0" i="0" u="none" kern="1200" cap="none" spc="0" normalizeH="0" baseline="0" noProof="0">
                <a:ln>
                  <a:noFill/>
                </a:ln>
                <a:solidFill>
                  <a:schemeClr val="tx1"/>
                </a:solidFill>
                <a:effectLst/>
                <a:uLnTx/>
                <a:uFillTx/>
                <a:sym typeface="Trebuchet MS" panose="020B0603020202020204" pitchFamily="34" charset="0"/>
              </a:rPr>
              <a:t>によって構造転換（経営効率化）を図る</a:t>
            </a:r>
            <a:endParaRPr kumimoji="1" lang="en-US" altLang="ja-JP" sz="2400" b="0" i="0" u="none" strike="noStrike" kern="1200" cap="none" spc="0" normalizeH="0" baseline="0" noProof="0">
              <a:ln>
                <a:noFill/>
              </a:ln>
              <a:solidFill>
                <a:schemeClr val="tx1"/>
              </a:solidFill>
              <a:effectLst/>
              <a:uLnTx/>
              <a:uFillTx/>
              <a:sym typeface="Trebuchet MS" panose="020B0603020202020204" pitchFamily="34" charset="0"/>
            </a:endParaRPr>
          </a:p>
        </p:txBody>
      </p:sp>
      <p:cxnSp>
        <p:nvCxnSpPr>
          <p:cNvPr id="19" name="直線コネクタ 18">
            <a:extLst>
              <a:ext uri="{FF2B5EF4-FFF2-40B4-BE49-F238E27FC236}">
                <a16:creationId xmlns:a16="http://schemas.microsoft.com/office/drawing/2014/main" id="{8FD296F5-FC0C-6287-1FC5-6A6B8F70398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1" name="TextBox 35" descr="ｔ">
            <a:extLst>
              <a:ext uri="{FF2B5EF4-FFF2-40B4-BE49-F238E27FC236}">
                <a16:creationId xmlns:a16="http://schemas.microsoft.com/office/drawing/2014/main" id="{95845F4A-3627-006C-8C23-4C47878E1F7E}"/>
              </a:ext>
            </a:extLst>
          </p:cNvPr>
          <p:cNvSpPr txBox="1"/>
          <p:nvPr/>
        </p:nvSpPr>
        <p:spPr>
          <a:xfrm>
            <a:off x="6231521" y="2156773"/>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16" name="グループ化 15">
            <a:extLst>
              <a:ext uri="{FF2B5EF4-FFF2-40B4-BE49-F238E27FC236}">
                <a16:creationId xmlns:a16="http://schemas.microsoft.com/office/drawing/2014/main" id="{E8621C29-6E2A-CD64-938D-EDE7B7D0874C}"/>
              </a:ext>
            </a:extLst>
          </p:cNvPr>
          <p:cNvGrpSpPr/>
          <p:nvPr/>
        </p:nvGrpSpPr>
        <p:grpSpPr>
          <a:xfrm>
            <a:off x="765598" y="1733286"/>
            <a:ext cx="5184000" cy="288000"/>
            <a:chOff x="156000" y="1879963"/>
            <a:chExt cx="5760000" cy="288000"/>
          </a:xfrm>
        </p:grpSpPr>
        <p:sp>
          <p:nvSpPr>
            <p:cNvPr id="17" name="正方形/長方形 16">
              <a:extLst>
                <a:ext uri="{FF2B5EF4-FFF2-40B4-BE49-F238E27FC236}">
                  <a16:creationId xmlns:a16="http://schemas.microsoft.com/office/drawing/2014/main" id="{4ABF9F19-5F23-8A44-99ED-413D0E4F73C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構造転換の内容</a:t>
              </a:r>
            </a:p>
          </p:txBody>
        </p:sp>
        <p:cxnSp>
          <p:nvCxnSpPr>
            <p:cNvPr id="18" name="直線コネクタ 17">
              <a:extLst>
                <a:ext uri="{FF2B5EF4-FFF2-40B4-BE49-F238E27FC236}">
                  <a16:creationId xmlns:a16="http://schemas.microsoft.com/office/drawing/2014/main" id="{68E5814D-7B31-88C1-A8EA-2C6A043D394F}"/>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0" name="グループ化 19">
            <a:extLst>
              <a:ext uri="{FF2B5EF4-FFF2-40B4-BE49-F238E27FC236}">
                <a16:creationId xmlns:a16="http://schemas.microsoft.com/office/drawing/2014/main" id="{A5EAB9B2-AC8D-5FA4-B891-EA9C630F8DCA}"/>
              </a:ext>
            </a:extLst>
          </p:cNvPr>
          <p:cNvGrpSpPr/>
          <p:nvPr/>
        </p:nvGrpSpPr>
        <p:grpSpPr>
          <a:xfrm>
            <a:off x="6239438" y="1733286"/>
            <a:ext cx="5184000" cy="288000"/>
            <a:chOff x="156000" y="1879963"/>
            <a:chExt cx="5760000" cy="288000"/>
          </a:xfrm>
        </p:grpSpPr>
        <p:sp>
          <p:nvSpPr>
            <p:cNvPr id="21" name="正方形/長方形 20">
              <a:extLst>
                <a:ext uri="{FF2B5EF4-FFF2-40B4-BE49-F238E27FC236}">
                  <a16:creationId xmlns:a16="http://schemas.microsoft.com/office/drawing/2014/main" id="{278342BA-74BF-8C96-03D4-4455EB2737AB}"/>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ja-JP" altLang="en-US" sz="1400">
                  <a:solidFill>
                    <a:schemeClr val="tx1"/>
                  </a:solidFill>
                  <a:latin typeface="Meiryo UI" panose="020B0604030504040204" pitchFamily="50" charset="-128"/>
                  <a:ea typeface="Meiryo UI" panose="020B0604030504040204" pitchFamily="50" charset="-128"/>
                </a:rPr>
                <a:t>構造転換に該当する理由</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27" name="直線コネクタ 26">
              <a:extLst>
                <a:ext uri="{FF2B5EF4-FFF2-40B4-BE49-F238E27FC236}">
                  <a16:creationId xmlns:a16="http://schemas.microsoft.com/office/drawing/2014/main" id="{97754849-0868-BA5C-9BB6-FDBE3F691430}"/>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28" name="グループ化 27">
            <a:extLst>
              <a:ext uri="{FF2B5EF4-FFF2-40B4-BE49-F238E27FC236}">
                <a16:creationId xmlns:a16="http://schemas.microsoft.com/office/drawing/2014/main" id="{5FD66613-BD79-15AE-DCBA-B3AC86A73073}"/>
              </a:ext>
            </a:extLst>
          </p:cNvPr>
          <p:cNvGrpSpPr/>
          <p:nvPr/>
        </p:nvGrpSpPr>
        <p:grpSpPr>
          <a:xfrm>
            <a:off x="765597" y="5080111"/>
            <a:ext cx="10657837" cy="288000"/>
            <a:chOff x="156000" y="1879963"/>
            <a:chExt cx="5760000" cy="288000"/>
          </a:xfrm>
        </p:grpSpPr>
        <p:sp>
          <p:nvSpPr>
            <p:cNvPr id="35" name="正方形/長方形 34">
              <a:extLst>
                <a:ext uri="{FF2B5EF4-FFF2-40B4-BE49-F238E27FC236}">
                  <a16:creationId xmlns:a16="http://schemas.microsoft.com/office/drawing/2014/main" id="{F1FB9FCB-CB41-F562-B4D0-9584259CB50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構造転換（補助率が</a:t>
              </a:r>
              <a:r>
                <a:rPr kumimoji="1" lang="en-US" altLang="ja-JP" sz="1400">
                  <a:solidFill>
                    <a:schemeClr val="tx1"/>
                  </a:solidFill>
                  <a:latin typeface="Meiryo UI" panose="020B0604030504040204" pitchFamily="50" charset="-128"/>
                  <a:ea typeface="Meiryo UI" panose="020B0604030504040204" pitchFamily="50" charset="-128"/>
                </a:rPr>
                <a:t>1/2</a:t>
              </a:r>
              <a:r>
                <a:rPr kumimoji="1" lang="ja-JP" altLang="en-US" sz="1400">
                  <a:solidFill>
                    <a:schemeClr val="tx1"/>
                  </a:solidFill>
                  <a:latin typeface="Meiryo UI" panose="020B0604030504040204" pitchFamily="50" charset="-128"/>
                  <a:ea typeface="Meiryo UI" panose="020B0604030504040204" pitchFamily="50" charset="-128"/>
                </a:rPr>
                <a:t>）でなければ投資回収が困難であることの説明</a:t>
              </a:r>
            </a:p>
          </p:txBody>
        </p:sp>
        <p:cxnSp>
          <p:nvCxnSpPr>
            <p:cNvPr id="36" name="直線コネクタ 35">
              <a:extLst>
                <a:ext uri="{FF2B5EF4-FFF2-40B4-BE49-F238E27FC236}">
                  <a16:creationId xmlns:a16="http://schemas.microsoft.com/office/drawing/2014/main" id="{08AA1580-0224-74C9-398D-5E7D56FF616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37" name="TextBox 35" descr="ｔ">
            <a:extLst>
              <a:ext uri="{FF2B5EF4-FFF2-40B4-BE49-F238E27FC236}">
                <a16:creationId xmlns:a16="http://schemas.microsoft.com/office/drawing/2014/main" id="{4DE853CD-FF37-A3B5-5B6B-14966D2658FA}"/>
              </a:ext>
            </a:extLst>
          </p:cNvPr>
          <p:cNvSpPr txBox="1"/>
          <p:nvPr/>
        </p:nvSpPr>
        <p:spPr>
          <a:xfrm>
            <a:off x="772087"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lang="ja-JP" altLang="en-US" sz="1400">
                <a:solidFill>
                  <a:schemeClr val="tx1"/>
                </a:solidFill>
                <a:latin typeface="Meiryo UI" panose="020B0604030504040204" pitchFamily="50" charset="-128"/>
                <a:ea typeface="Meiryo UI" panose="020B0604030504040204" pitchFamily="50" charset="-128"/>
              </a:rPr>
              <a:t>（構造転換のみで発生する投資内容・金額・理由）</a:t>
            </a:r>
            <a:endParaRPr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投資内容：</a:t>
            </a:r>
            <a:r>
              <a:rPr lang="ja-JP" altLang="en-US" sz="1400">
                <a:solidFill>
                  <a:schemeClr val="tx1"/>
                </a:solidFill>
                <a:latin typeface="Meiryo UI" panose="020B0604030504040204" pitchFamily="50" charset="-128"/>
                <a:ea typeface="Meiryo UI" panose="020B0604030504040204" pitchFamily="50" charset="-128"/>
              </a:rPr>
              <a:t>コンビナート再編による</a:t>
            </a:r>
            <a:r>
              <a:rPr lang="en-US" altLang="ja-JP" sz="1400">
                <a:solidFill>
                  <a:schemeClr val="tx1"/>
                </a:solidFill>
                <a:latin typeface="Meiryo UI" panose="020B0604030504040204" pitchFamily="50" charset="-128"/>
                <a:ea typeface="Meiryo UI" panose="020B0604030504040204" pitchFamily="50" charset="-128"/>
              </a:rPr>
              <a:t>xx</a:t>
            </a:r>
            <a:r>
              <a:rPr lang="ja-JP" altLang="en-US" sz="1400">
                <a:solidFill>
                  <a:schemeClr val="tx1"/>
                </a:solidFill>
                <a:latin typeface="Meiryo UI" panose="020B0604030504040204" pitchFamily="50" charset="-128"/>
                <a:ea typeface="Meiryo UI" panose="020B0604030504040204" pitchFamily="50" charset="-128"/>
              </a:rPr>
              <a:t>社へのパイプラインの繋ぎ替え</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金額：</a:t>
            </a:r>
            <a:r>
              <a:rPr lang="en-US" altLang="ja-JP" sz="1400">
                <a:solidFill>
                  <a:schemeClr val="tx1"/>
                </a:solidFill>
                <a:latin typeface="Meiryo UI" panose="020B0604030504040204" pitchFamily="50" charset="-128"/>
                <a:ea typeface="Meiryo UI" panose="020B0604030504040204" pitchFamily="50" charset="-128"/>
              </a:rPr>
              <a:t> xxx</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理由：</a:t>
            </a: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cxnSp>
        <p:nvCxnSpPr>
          <p:cNvPr id="38" name="Straight Connector 40">
            <a:extLst>
              <a:ext uri="{FF2B5EF4-FFF2-40B4-BE49-F238E27FC236}">
                <a16:creationId xmlns:a16="http://schemas.microsoft.com/office/drawing/2014/main" id="{0B180FC0-B844-F7E0-1908-6EC72043DD79}"/>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39" name="TextBox 35" descr="ｔ">
            <a:extLst>
              <a:ext uri="{FF2B5EF4-FFF2-40B4-BE49-F238E27FC236}">
                <a16:creationId xmlns:a16="http://schemas.microsoft.com/office/drawing/2014/main" id="{CFA39414-A7FD-963F-6E49-E22ADDED253B}"/>
              </a:ext>
            </a:extLst>
          </p:cNvPr>
          <p:cNvSpPr txBox="1"/>
          <p:nvPr/>
        </p:nvSpPr>
        <p:spPr>
          <a:xfrm>
            <a:off x="765598" y="2156772"/>
            <a:ext cx="5183999" cy="2822423"/>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0" name="TextBox 35" descr="ｔ">
            <a:extLst>
              <a:ext uri="{FF2B5EF4-FFF2-40B4-BE49-F238E27FC236}">
                <a16:creationId xmlns:a16="http://schemas.microsoft.com/office/drawing/2014/main" id="{A240D2D4-32F5-82AB-3501-F3A795A99E72}"/>
              </a:ext>
            </a:extLst>
          </p:cNvPr>
          <p:cNvSpPr txBox="1"/>
          <p:nvPr/>
        </p:nvSpPr>
        <p:spPr>
          <a:xfrm>
            <a:off x="6231521" y="3852482"/>
            <a:ext cx="5198402" cy="1127448"/>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grpSp>
        <p:nvGrpSpPr>
          <p:cNvPr id="41" name="グループ化 40">
            <a:extLst>
              <a:ext uri="{FF2B5EF4-FFF2-40B4-BE49-F238E27FC236}">
                <a16:creationId xmlns:a16="http://schemas.microsoft.com/office/drawing/2014/main" id="{7592F40D-D066-FD69-E985-2FCD738F426F}"/>
              </a:ext>
            </a:extLst>
          </p:cNvPr>
          <p:cNvGrpSpPr/>
          <p:nvPr/>
        </p:nvGrpSpPr>
        <p:grpSpPr>
          <a:xfrm>
            <a:off x="6239438" y="3428995"/>
            <a:ext cx="5184000" cy="288000"/>
            <a:chOff x="156000" y="1879963"/>
            <a:chExt cx="5760000" cy="288000"/>
          </a:xfrm>
        </p:grpSpPr>
        <p:sp>
          <p:nvSpPr>
            <p:cNvPr id="42" name="正方形/長方形 41">
              <a:extLst>
                <a:ext uri="{FF2B5EF4-FFF2-40B4-BE49-F238E27FC236}">
                  <a16:creationId xmlns:a16="http://schemas.microsoft.com/office/drawing/2014/main" id="{594F754C-1B3F-E001-710D-DB1EA9E0FCD1}"/>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構造転換を図ってグリーン化をする意義</a:t>
              </a:r>
            </a:p>
          </p:txBody>
        </p:sp>
        <p:cxnSp>
          <p:nvCxnSpPr>
            <p:cNvPr id="43" name="直線コネクタ 42">
              <a:extLst>
                <a:ext uri="{FF2B5EF4-FFF2-40B4-BE49-F238E27FC236}">
                  <a16:creationId xmlns:a16="http://schemas.microsoft.com/office/drawing/2014/main" id="{93D38F61-64DC-B7CB-D035-06E400154C94}"/>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4" name="TextBox 35" descr="ｔ">
            <a:extLst>
              <a:ext uri="{FF2B5EF4-FFF2-40B4-BE49-F238E27FC236}">
                <a16:creationId xmlns:a16="http://schemas.microsoft.com/office/drawing/2014/main" id="{644A5703-DF6F-9C9C-87B4-9FD43A80DD1A}"/>
              </a:ext>
            </a:extLst>
          </p:cNvPr>
          <p:cNvSpPr txBox="1"/>
          <p:nvPr/>
        </p:nvSpPr>
        <p:spPr>
          <a:xfrm>
            <a:off x="6096000" y="5497220"/>
            <a:ext cx="5262953"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173037"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（投資回収の算出）</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 </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8" name="正方形/長方形 7">
            <a:extLst>
              <a:ext uri="{FF2B5EF4-FFF2-40B4-BE49-F238E27FC236}">
                <a16:creationId xmlns:a16="http://schemas.microsoft.com/office/drawing/2014/main" id="{822868AB-718D-577B-2BE5-6D7B31734719}"/>
              </a:ext>
            </a:extLst>
          </p:cNvPr>
          <p:cNvSpPr/>
          <p:nvPr/>
        </p:nvSpPr>
        <p:spPr>
          <a:xfrm>
            <a:off x="2161954" y="1415526"/>
            <a:ext cx="7868093" cy="4026948"/>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u="sng"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構造転換の内容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→適宜図表等を用いて記載すること。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構造転換に該当する理由</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→自ら経営効率化を図り、</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投資の原資を積極的に確保し、持続的に</a:t>
            </a:r>
            <a:r>
              <a:rPr lang="en-US" altLang="ja-JP" sz="1400" dirty="0">
                <a:solidFill>
                  <a:srgbClr val="FF0000"/>
                </a:solidFill>
                <a:latin typeface="Meiryo UI" panose="020B0604030504040204" pitchFamily="50" charset="-128"/>
                <a:ea typeface="Meiryo UI" panose="020B0604030504040204" pitchFamily="50" charset="-128"/>
              </a:rPr>
              <a:t>GX</a:t>
            </a:r>
            <a:r>
              <a:rPr lang="ja-JP" altLang="en-US" sz="1400" dirty="0">
                <a:solidFill>
                  <a:srgbClr val="FF0000"/>
                </a:solidFill>
                <a:latin typeface="Meiryo UI" panose="020B0604030504040204" pitchFamily="50" charset="-128"/>
                <a:ea typeface="Meiryo UI" panose="020B0604030504040204" pitchFamily="50" charset="-128"/>
              </a:rPr>
              <a:t>を推進しつつ、競争力の強化に繋がる事業であることが分かるよう記載すること（例：ナフサクラッカーの生産能力の適正化等）。</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構造転換を図ってグリーン化をする意義</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→構造転換によって、グリーン化が促進できる理由を記載すること。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構造転換（補助率が</a:t>
            </a:r>
            <a:r>
              <a:rPr lang="en-US" altLang="ja-JP" sz="1400" dirty="0">
                <a:solidFill>
                  <a:srgbClr val="FF0000"/>
                </a:solidFill>
                <a:latin typeface="Meiryo UI" panose="020B0604030504040204" pitchFamily="50" charset="-128"/>
                <a:ea typeface="Meiryo UI" panose="020B0604030504040204" pitchFamily="50" charset="-128"/>
              </a:rPr>
              <a:t>1/2</a:t>
            </a:r>
            <a:r>
              <a:rPr lang="ja-JP" altLang="en-US" sz="1400" dirty="0">
                <a:solidFill>
                  <a:srgbClr val="FF0000"/>
                </a:solidFill>
                <a:latin typeface="Meiryo UI" panose="020B0604030504040204" pitchFamily="50" charset="-128"/>
                <a:ea typeface="Meiryo UI" panose="020B0604030504040204" pitchFamily="50" charset="-128"/>
              </a:rPr>
              <a:t>）でなければ投資回収が困難であることの説明</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→補助率</a:t>
            </a:r>
            <a:r>
              <a:rPr lang="en-US" altLang="ja-JP" sz="1400" dirty="0">
                <a:solidFill>
                  <a:srgbClr val="FF0000"/>
                </a:solidFill>
                <a:latin typeface="Meiryo UI" panose="020B0604030504040204" pitchFamily="50" charset="-128"/>
                <a:ea typeface="Meiryo UI" panose="020B0604030504040204" pitchFamily="50" charset="-128"/>
              </a:rPr>
              <a:t>1/3</a:t>
            </a:r>
            <a:r>
              <a:rPr lang="ja-JP" altLang="en-US" sz="1400" dirty="0">
                <a:solidFill>
                  <a:srgbClr val="FF0000"/>
                </a:solidFill>
                <a:latin typeface="Meiryo UI" panose="020B0604030504040204" pitchFamily="50" charset="-128"/>
                <a:ea typeface="Meiryo UI" panose="020B0604030504040204" pitchFamily="50" charset="-128"/>
              </a:rPr>
              <a:t>の場合との比較等を踏まえて説明すること。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製造プロセス転換の申請者（構造転換を伴わない）は、本頁は記載せず削除すること。</a:t>
            </a:r>
            <a:endParaRPr kumimoji="1" lang="en-US" altLang="ja-JP" sz="1400" b="1"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89540201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D4350BFB-9A34-9658-6C60-6B90E2EB16EF}"/>
            </a:ext>
          </a:extLst>
        </p:cNvPr>
        <p:cNvGrpSpPr/>
        <p:nvPr/>
      </p:nvGrpSpPr>
      <p:grpSpPr>
        <a:xfrm>
          <a:off x="0" y="0"/>
          <a:ext cx="0" cy="0"/>
          <a:chOff x="0" y="0"/>
          <a:chExt cx="0" cy="0"/>
        </a:xfrm>
      </p:grpSpPr>
      <p:graphicFrame>
        <p:nvGraphicFramePr>
          <p:cNvPr id="21" name="think-cell data - do not delete" hidden="1">
            <a:extLst>
              <a:ext uri="{FF2B5EF4-FFF2-40B4-BE49-F238E27FC236}">
                <a16:creationId xmlns:a16="http://schemas.microsoft.com/office/drawing/2014/main" id="{B6F4D7A9-B17B-6129-E9FB-B017B22E9EFA}"/>
              </a:ext>
            </a:extLst>
          </p:cNvPr>
          <p:cNvGraphicFramePr>
            <a:graphicFrameLocks noChangeAspect="1"/>
          </p:cNvGraphicFramePr>
          <p:nvPr>
            <p:custDataLst>
              <p:tags r:id="rId1"/>
            </p:custDataLst>
            <p:extLst>
              <p:ext uri="{D42A27DB-BD31-4B8C-83A1-F6EECF244321}">
                <p14:modId xmlns:p14="http://schemas.microsoft.com/office/powerpoint/2010/main" val="2791277974"/>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24" imgH="623" progId="TCLayout.ActiveDocument.1">
                  <p:embed/>
                </p:oleObj>
              </mc:Choice>
              <mc:Fallback>
                <p:oleObj name="think-cellスライド" r:id="rId4" imgW="624" imgH="623" progId="TCLayout.ActiveDocument.1">
                  <p:embed/>
                  <p:pic>
                    <p:nvPicPr>
                      <p:cNvPr id="21" name="think-cell data - do not delete" hidden="1">
                        <a:extLst>
                          <a:ext uri="{FF2B5EF4-FFF2-40B4-BE49-F238E27FC236}">
                            <a16:creationId xmlns:a16="http://schemas.microsoft.com/office/drawing/2014/main" id="{B6F4D7A9-B17B-6129-E9FB-B017B22E9EF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Title 1">
            <a:extLst>
              <a:ext uri="{FF2B5EF4-FFF2-40B4-BE49-F238E27FC236}">
                <a16:creationId xmlns:a16="http://schemas.microsoft.com/office/drawing/2014/main" id="{CB5B931D-E7A2-938D-3163-276A59F7C86B}"/>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③イ 情報管理体制</a:t>
            </a:r>
          </a:p>
        </p:txBody>
      </p:sp>
      <p:sp>
        <p:nvSpPr>
          <p:cNvPr id="3" name="正方形/長方形 2">
            <a:extLst>
              <a:ext uri="{FF2B5EF4-FFF2-40B4-BE49-F238E27FC236}">
                <a16:creationId xmlns:a16="http://schemas.microsoft.com/office/drawing/2014/main" id="{9401C6FC-37AB-8332-79BD-67B5ADD67E37}"/>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0" name="Title 1">
            <a:extLst>
              <a:ext uri="{FF2B5EF4-FFF2-40B4-BE49-F238E27FC236}">
                <a16:creationId xmlns:a16="http://schemas.microsoft.com/office/drawing/2014/main" id="{FB208973-D338-C4DA-6251-0D9C42F7072C}"/>
              </a:ext>
            </a:extLst>
          </p:cNvPr>
          <p:cNvSpPr txBox="1">
            <a:spLocks/>
          </p:cNvSpPr>
          <p:nvPr/>
        </p:nvSpPr>
        <p:spPr>
          <a:xfrm>
            <a:off x="180000" y="648147"/>
            <a:ext cx="11856000"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様式第５に記載の通り、当該設備により生産される製品の市場での優位性確保のため、</a:t>
            </a:r>
            <a:br>
              <a:rPr kumimoji="1" lang="en-US" altLang="ja-JP">
                <a:solidFill>
                  <a:schemeClr val="tx1"/>
                </a:solidFill>
              </a:rPr>
            </a:br>
            <a:r>
              <a:rPr kumimoji="1" lang="ja-JP" altLang="en-US">
                <a:solidFill>
                  <a:schemeClr val="tx1"/>
                </a:solidFill>
              </a:rPr>
              <a:t>ノウハウ等に関する技術流出防止措置を含む適切な情報管理体制を整備している</a:t>
            </a:r>
            <a:endParaRPr kumimoji="1" lang="en-US" altLang="ja-JP">
              <a:solidFill>
                <a:schemeClr val="tx1"/>
              </a:solidFill>
            </a:endParaRPr>
          </a:p>
        </p:txBody>
      </p:sp>
      <p:cxnSp>
        <p:nvCxnSpPr>
          <p:cNvPr id="22" name="直線コネクタ 21">
            <a:extLst>
              <a:ext uri="{FF2B5EF4-FFF2-40B4-BE49-F238E27FC236}">
                <a16:creationId xmlns:a16="http://schemas.microsoft.com/office/drawing/2014/main" id="{4907C8CB-D250-3413-9216-10282A451DC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7" name="正方形/長方形 6">
            <a:extLst>
              <a:ext uri="{FF2B5EF4-FFF2-40B4-BE49-F238E27FC236}">
                <a16:creationId xmlns:a16="http://schemas.microsoft.com/office/drawing/2014/main" id="{2A0A9E65-F4F3-4652-185E-DAE962CE9EBA}"/>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詳細は様式第５を参照すること</a:t>
            </a:r>
            <a:endParaRPr kumimoji="1" lang="en-US" altLang="ja-JP" sz="2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22874226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hink-cell data - do not delete" hidden="1">
            <a:extLst>
              <a:ext uri="{FF2B5EF4-FFF2-40B4-BE49-F238E27FC236}">
                <a16:creationId xmlns:a16="http://schemas.microsoft.com/office/drawing/2014/main" id="{71918F5A-24F1-C2D7-08B7-1414A674B59D}"/>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306" imgH="306" progId="TCLayout.ActiveDocument.1">
                  <p:embed/>
                </p:oleObj>
              </mc:Choice>
              <mc:Fallback>
                <p:oleObj name="think-cellスライド" r:id="rId4" imgW="306" imgH="306" progId="TCLayout.ActiveDocument.1">
                  <p:embed/>
                  <p:pic>
                    <p:nvPicPr>
                      <p:cNvPr id="22" name="think-cell data - do not delete" hidden="1">
                        <a:extLst>
                          <a:ext uri="{FF2B5EF4-FFF2-40B4-BE49-F238E27FC236}">
                            <a16:creationId xmlns:a16="http://schemas.microsoft.com/office/drawing/2014/main" id="{71918F5A-24F1-C2D7-08B7-1414A674B59D}"/>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 name="TextBox 24">
            <a:extLst>
              <a:ext uri="{FF2B5EF4-FFF2-40B4-BE49-F238E27FC236}">
                <a16:creationId xmlns:a16="http://schemas.microsoft.com/office/drawing/2014/main" id="{D6CD44D5-6774-2967-D36A-4B6CB7532E7E}"/>
              </a:ext>
            </a:extLst>
          </p:cNvPr>
          <p:cNvSpPr txBox="1"/>
          <p:nvPr/>
        </p:nvSpPr>
        <p:spPr>
          <a:xfrm>
            <a:off x="180001" y="2125122"/>
            <a:ext cx="5769594"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sp>
        <p:nvSpPr>
          <p:cNvPr id="3" name="TextBox 24">
            <a:extLst>
              <a:ext uri="{FF2B5EF4-FFF2-40B4-BE49-F238E27FC236}">
                <a16:creationId xmlns:a16="http://schemas.microsoft.com/office/drawing/2014/main" id="{8D49C37E-8941-7C5A-461D-DDCC3782CC9B}"/>
              </a:ext>
            </a:extLst>
          </p:cNvPr>
          <p:cNvSpPr txBox="1"/>
          <p:nvPr/>
        </p:nvSpPr>
        <p:spPr>
          <a:xfrm>
            <a:off x="6333599" y="2125122"/>
            <a:ext cx="5702395" cy="7920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pPr marL="324000" lvl="1"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a:p>
            <a:pPr marL="648000" lvl="2" indent="-216000">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XXXX</a:t>
            </a:r>
          </a:p>
        </p:txBody>
      </p:sp>
      <p:grpSp>
        <p:nvGrpSpPr>
          <p:cNvPr id="5" name="グループ化 4">
            <a:extLst>
              <a:ext uri="{FF2B5EF4-FFF2-40B4-BE49-F238E27FC236}">
                <a16:creationId xmlns:a16="http://schemas.microsoft.com/office/drawing/2014/main" id="{503FF640-ADA2-A879-2E2A-D745EBC61D84}"/>
              </a:ext>
            </a:extLst>
          </p:cNvPr>
          <p:cNvGrpSpPr/>
          <p:nvPr/>
        </p:nvGrpSpPr>
        <p:grpSpPr>
          <a:xfrm>
            <a:off x="180000" y="1659209"/>
            <a:ext cx="5702400" cy="288000"/>
            <a:chOff x="156000" y="1879963"/>
            <a:chExt cx="5760000" cy="288000"/>
          </a:xfrm>
        </p:grpSpPr>
        <p:sp>
          <p:nvSpPr>
            <p:cNvPr id="7" name="正方形/長方形 6">
              <a:extLst>
                <a:ext uri="{FF2B5EF4-FFF2-40B4-BE49-F238E27FC236}">
                  <a16:creationId xmlns:a16="http://schemas.microsoft.com/office/drawing/2014/main" id="{D3986863-F035-2E47-3553-27D0A0D3E4A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サプライチェーンへの経済波及効果</a:t>
              </a:r>
            </a:p>
          </p:txBody>
        </p:sp>
        <p:cxnSp>
          <p:nvCxnSpPr>
            <p:cNvPr id="8" name="直線コネクタ 7">
              <a:extLst>
                <a:ext uri="{FF2B5EF4-FFF2-40B4-BE49-F238E27FC236}">
                  <a16:creationId xmlns:a16="http://schemas.microsoft.com/office/drawing/2014/main" id="{4DB1E040-732C-BE38-8378-97DEC479CDDB}"/>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1" name="グループ化 10">
            <a:extLst>
              <a:ext uri="{FF2B5EF4-FFF2-40B4-BE49-F238E27FC236}">
                <a16:creationId xmlns:a16="http://schemas.microsoft.com/office/drawing/2014/main" id="{AC356AC5-04DF-85FA-2909-40B5A5701778}"/>
              </a:ext>
            </a:extLst>
          </p:cNvPr>
          <p:cNvGrpSpPr/>
          <p:nvPr/>
        </p:nvGrpSpPr>
        <p:grpSpPr>
          <a:xfrm>
            <a:off x="6333600" y="1659209"/>
            <a:ext cx="5702400" cy="288000"/>
            <a:chOff x="156000" y="1879963"/>
            <a:chExt cx="5760000" cy="288000"/>
          </a:xfrm>
        </p:grpSpPr>
        <p:sp>
          <p:nvSpPr>
            <p:cNvPr id="12" name="正方形/長方形 11">
              <a:extLst>
                <a:ext uri="{FF2B5EF4-FFF2-40B4-BE49-F238E27FC236}">
                  <a16:creationId xmlns:a16="http://schemas.microsoft.com/office/drawing/2014/main" id="{9F3245E4-2445-9212-E1BC-9BD7C7675F5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国内経済への経済波及効果</a:t>
              </a:r>
            </a:p>
          </p:txBody>
        </p:sp>
        <p:cxnSp>
          <p:nvCxnSpPr>
            <p:cNvPr id="13" name="直線コネクタ 12">
              <a:extLst>
                <a:ext uri="{FF2B5EF4-FFF2-40B4-BE49-F238E27FC236}">
                  <a16:creationId xmlns:a16="http://schemas.microsoft.com/office/drawing/2014/main" id="{CEB8089D-12B4-5B97-3D53-19BF4E5222D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15" name="Title 1">
            <a:extLst>
              <a:ext uri="{FF2B5EF4-FFF2-40B4-BE49-F238E27FC236}">
                <a16:creationId xmlns:a16="http://schemas.microsoft.com/office/drawing/2014/main" id="{41A26567-1B62-9FED-C549-B85407710E62}"/>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③ウ 間接補助事業による経済波及効果</a:t>
            </a:r>
          </a:p>
        </p:txBody>
      </p:sp>
      <p:sp>
        <p:nvSpPr>
          <p:cNvPr id="16" name="Title 1">
            <a:extLst>
              <a:ext uri="{FF2B5EF4-FFF2-40B4-BE49-F238E27FC236}">
                <a16:creationId xmlns:a16="http://schemas.microsoft.com/office/drawing/2014/main" id="{9303DF2F-F95D-D131-FB30-ABAF95B757C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kumimoji="1" lang="ja-JP" altLang="en-US" dirty="0">
                <a:solidFill>
                  <a:schemeClr val="tx1"/>
                </a:solidFill>
              </a:rPr>
              <a:t>間接補助事業の実施により、</a:t>
            </a:r>
            <a:r>
              <a:rPr kumimoji="1" lang="en-US" altLang="ja-JP" dirty="0">
                <a:solidFill>
                  <a:schemeClr val="tx1"/>
                </a:solidFill>
              </a:rPr>
              <a:t>xx</a:t>
            </a:r>
            <a:r>
              <a:rPr kumimoji="1" lang="ja-JP" altLang="en-US" dirty="0">
                <a:solidFill>
                  <a:schemeClr val="tx1"/>
                </a:solidFill>
              </a:rPr>
              <a:t>や</a:t>
            </a:r>
            <a:r>
              <a:rPr kumimoji="1" lang="en-US" altLang="ja-JP" dirty="0">
                <a:solidFill>
                  <a:schemeClr val="tx1"/>
                </a:solidFill>
              </a:rPr>
              <a:t>xx</a:t>
            </a:r>
            <a:r>
              <a:rPr kumimoji="1" lang="ja-JP" altLang="en-US" dirty="0">
                <a:solidFill>
                  <a:schemeClr val="tx1"/>
                </a:solidFill>
              </a:rPr>
              <a:t>といった効果が見込まれる</a:t>
            </a:r>
            <a:endParaRPr kumimoji="1" lang="en-US" altLang="ja-JP" dirty="0">
              <a:solidFill>
                <a:schemeClr val="tx1"/>
              </a:solidFill>
            </a:endParaRPr>
          </a:p>
        </p:txBody>
      </p:sp>
      <p:cxnSp>
        <p:nvCxnSpPr>
          <p:cNvPr id="17" name="直線コネクタ 16">
            <a:extLst>
              <a:ext uri="{FF2B5EF4-FFF2-40B4-BE49-F238E27FC236}">
                <a16:creationId xmlns:a16="http://schemas.microsoft.com/office/drawing/2014/main" id="{35D00585-3C39-F5F9-5588-0163DCFB6060}"/>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BE4268ED-3ADD-17EE-0581-0BF352605A56}"/>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cxnSp>
        <p:nvCxnSpPr>
          <p:cNvPr id="4" name="Straight Connector 40">
            <a:extLst>
              <a:ext uri="{FF2B5EF4-FFF2-40B4-BE49-F238E27FC236}">
                <a16:creationId xmlns:a16="http://schemas.microsoft.com/office/drawing/2014/main" id="{46BB1200-15B0-D2C0-9B52-608939A8AD25}"/>
              </a:ext>
            </a:extLst>
          </p:cNvPr>
          <p:cNvCxnSpPr>
            <a:cxnSpLocks/>
          </p:cNvCxnSpPr>
          <p:nvPr/>
        </p:nvCxnSpPr>
        <p:spPr>
          <a:xfrm flipV="1">
            <a:off x="6108000" y="1659209"/>
            <a:ext cx="0" cy="4956274"/>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20" name="正方形/長方形 19">
            <a:extLst>
              <a:ext uri="{FF2B5EF4-FFF2-40B4-BE49-F238E27FC236}">
                <a16:creationId xmlns:a16="http://schemas.microsoft.com/office/drawing/2014/main" id="{4A3FD1BB-52FF-2EF0-EF22-955561C2EB23}"/>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a:solidFill>
                  <a:srgbClr val="FF0000"/>
                </a:solidFill>
                <a:latin typeface="Meiryo UI" panose="020B0604030504040204" pitchFamily="50" charset="-128"/>
                <a:ea typeface="Meiryo UI" panose="020B0604030504040204" pitchFamily="50" charset="-128"/>
              </a:rPr>
              <a:t>（記載必須事項）</a:t>
            </a:r>
            <a:endParaRPr kumimoji="1"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サプライチェーンへの経済波及効果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→他社への受発注等による経済効果、投資誘発効果を可能な限り定量目標も用いながら具体的に記載すること。</a:t>
            </a:r>
            <a:endParaRPr lang="en-US" altLang="ja-JP" sz="140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国内経済への経済波及効果</a:t>
            </a:r>
            <a:br>
              <a:rPr lang="en-US" altLang="ja-JP" sz="1400">
                <a:solidFill>
                  <a:srgbClr val="FF0000"/>
                </a:solidFill>
                <a:latin typeface="Meiryo UI" panose="020B0604030504040204" pitchFamily="50" charset="-128"/>
                <a:ea typeface="Meiryo UI" panose="020B0604030504040204" pitchFamily="50" charset="-128"/>
              </a:rPr>
            </a:br>
            <a:r>
              <a:rPr lang="ja-JP" altLang="en-US" sz="1400">
                <a:solidFill>
                  <a:srgbClr val="FF0000"/>
                </a:solidFill>
                <a:latin typeface="Meiryo UI" panose="020B0604030504040204" pitchFamily="50" charset="-128"/>
                <a:ea typeface="Meiryo UI" panose="020B0604030504040204" pitchFamily="50" charset="-128"/>
              </a:rPr>
              <a:t>→地域の雇用創出等、地域経済への効果・影響を可能な限り定量目標も用いながら具体的に記載すること。</a:t>
            </a:r>
          </a:p>
          <a:p>
            <a:endParaRPr kumimoji="1"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（注意事項）</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u="sng">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62170738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7.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A182440C-3A87-F8D4-250E-0CE15E0F1CD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03414E45-BA6B-4FFD-BE38-78B5E04050F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marL="0" marR="0" lvl="0" indent="0" algn="ctr" defTabSz="914400" rtl="0" eaLnBrk="1" fontAlgn="auto" latinLnBrk="0" hangingPunct="1">
              <a:lnSpc>
                <a:spcPts val="6000"/>
              </a:lnSpc>
              <a:spcBef>
                <a:spcPts val="0"/>
              </a:spcBef>
              <a:spcAft>
                <a:spcPts val="0"/>
              </a:spcAft>
              <a:buClrTx/>
              <a:buSzTx/>
              <a:buFontTx/>
              <a:buNone/>
              <a:tabLst/>
              <a:defRPr/>
            </a:pPr>
            <a:r>
              <a:rPr lang="ja-JP" altLang="en-US" sz="4800">
                <a:solidFill>
                  <a:prstClr val="black"/>
                </a:solidFill>
                <a:latin typeface="Meiryo UI" panose="020B0604030504040204" pitchFamily="50" charset="-128"/>
                <a:ea typeface="Meiryo UI" panose="020B0604030504040204" pitchFamily="50" charset="-128"/>
              </a:rPr>
              <a:t>④排出削減への貢献に関する審査</a:t>
            </a:r>
            <a:endParaRPr kumimoji="1" lang="en-US" sz="48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685613446"/>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806D149-1C6D-89D8-DF6A-9B52CB2E7FCF}"/>
            </a:ext>
          </a:extLst>
        </p:cNvPr>
        <p:cNvGrpSpPr/>
        <p:nvPr/>
      </p:nvGrpSpPr>
      <p:grpSpPr>
        <a:xfrm>
          <a:off x="0" y="0"/>
          <a:ext cx="0" cy="0"/>
          <a:chOff x="0" y="0"/>
          <a:chExt cx="0" cy="0"/>
        </a:xfrm>
      </p:grpSpPr>
      <p:graphicFrame>
        <p:nvGraphicFramePr>
          <p:cNvPr id="9" name="think-cell data - do not delete" hidden="1">
            <a:extLst>
              <a:ext uri="{FF2B5EF4-FFF2-40B4-BE49-F238E27FC236}">
                <a16:creationId xmlns:a16="http://schemas.microsoft.com/office/drawing/2014/main" id="{F094C2CF-852C-142D-277B-BD1B8A3260C3}"/>
              </a:ext>
            </a:extLst>
          </p:cNvPr>
          <p:cNvGraphicFramePr>
            <a:graphicFrameLocks noChangeAspect="1"/>
          </p:cNvGraphicFramePr>
          <p:nvPr>
            <p:custDataLst>
              <p:tags r:id="rId1"/>
            </p:custDataLst>
            <p:extLst>
              <p:ext uri="{D42A27DB-BD31-4B8C-83A1-F6EECF244321}">
                <p14:modId xmlns:p14="http://schemas.microsoft.com/office/powerpoint/2010/main" val="1326006919"/>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9" name="think-cell data - do not delete" hidden="1">
                        <a:extLst>
                          <a:ext uri="{FF2B5EF4-FFF2-40B4-BE49-F238E27FC236}">
                            <a16:creationId xmlns:a16="http://schemas.microsoft.com/office/drawing/2014/main" id="{F094C2CF-852C-142D-277B-BD1B8A3260C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F4C0AAF1-DE95-5967-650E-D602652DC83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④ア 間接補助事業による</a:t>
            </a:r>
            <a:r>
              <a:rPr lang="en-US" altLang="ja-JP" sz="2000">
                <a:solidFill>
                  <a:schemeClr val="tx1">
                    <a:lumMod val="50000"/>
                    <a:lumOff val="50000"/>
                  </a:schemeClr>
                </a:solidFill>
              </a:rPr>
              <a:t>CO2</a:t>
            </a:r>
            <a:r>
              <a:rPr lang="ja-JP" altLang="en-US" sz="2000">
                <a:solidFill>
                  <a:schemeClr val="tx1">
                    <a:lumMod val="50000"/>
                    <a:lumOff val="50000"/>
                  </a:schemeClr>
                </a:solidFill>
              </a:rPr>
              <a:t>排出削減効果</a:t>
            </a:r>
          </a:p>
        </p:txBody>
      </p:sp>
      <p:sp>
        <p:nvSpPr>
          <p:cNvPr id="13" name="Title 1">
            <a:extLst>
              <a:ext uri="{FF2B5EF4-FFF2-40B4-BE49-F238E27FC236}">
                <a16:creationId xmlns:a16="http://schemas.microsoft.com/office/drawing/2014/main" id="{3A961594-4686-DEFE-4497-05794251960D}"/>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間接補助</a:t>
            </a:r>
            <a:r>
              <a:rPr kumimoji="1" lang="ja-JP" altLang="en-US">
                <a:solidFill>
                  <a:schemeClr val="tx1"/>
                </a:solidFill>
              </a:rPr>
              <a:t>事業による製造プロセス転換により、</a:t>
            </a:r>
            <a:r>
              <a:rPr kumimoji="1" lang="en-US" altLang="ja-JP">
                <a:solidFill>
                  <a:schemeClr val="tx1"/>
                </a:solidFill>
              </a:rPr>
              <a:t>xx</a:t>
            </a:r>
            <a:r>
              <a:rPr kumimoji="1" lang="ja-JP" altLang="en-US">
                <a:solidFill>
                  <a:schemeClr val="tx1"/>
                </a:solidFill>
              </a:rPr>
              <a:t>年度比</a:t>
            </a:r>
            <a:r>
              <a:rPr kumimoji="1" lang="en-US" altLang="ja-JP">
                <a:solidFill>
                  <a:schemeClr val="tx1"/>
                </a:solidFill>
              </a:rPr>
              <a:t>xx%</a:t>
            </a:r>
            <a:r>
              <a:rPr lang="ja-JP" altLang="en-US">
                <a:solidFill>
                  <a:schemeClr val="tx1"/>
                </a:solidFill>
              </a:rPr>
              <a:t>の</a:t>
            </a:r>
            <a:r>
              <a:rPr kumimoji="1" lang="en-US" altLang="ja-JP">
                <a:solidFill>
                  <a:schemeClr val="tx1"/>
                </a:solidFill>
              </a:rPr>
              <a:t>CO</a:t>
            </a:r>
            <a:r>
              <a:rPr kumimoji="1" lang="en-US" altLang="ja-JP" baseline="-25000">
                <a:solidFill>
                  <a:schemeClr val="tx1"/>
                </a:solidFill>
              </a:rPr>
              <a:t>2</a:t>
            </a:r>
            <a:r>
              <a:rPr kumimoji="1" lang="ja-JP" altLang="en-US">
                <a:solidFill>
                  <a:schemeClr val="tx1"/>
                </a:solidFill>
              </a:rPr>
              <a:t>削減を見込む</a:t>
            </a:r>
            <a:endParaRPr kumimoji="1" lang="en-US" altLang="ja-JP">
              <a:solidFill>
                <a:schemeClr val="tx1"/>
              </a:solidFill>
            </a:endParaRPr>
          </a:p>
        </p:txBody>
      </p:sp>
      <p:cxnSp>
        <p:nvCxnSpPr>
          <p:cNvPr id="15" name="直線コネクタ 14">
            <a:extLst>
              <a:ext uri="{FF2B5EF4-FFF2-40B4-BE49-F238E27FC236}">
                <a16:creationId xmlns:a16="http://schemas.microsoft.com/office/drawing/2014/main" id="{0C587FDC-0789-C492-DD25-A39C42BDF14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5" name="TextBox 40">
            <a:extLst>
              <a:ext uri="{FF2B5EF4-FFF2-40B4-BE49-F238E27FC236}">
                <a16:creationId xmlns:a16="http://schemas.microsoft.com/office/drawing/2014/main" id="{B4BEC6CF-FD2C-10D4-5D76-55F0C1435C77}"/>
              </a:ext>
            </a:extLst>
          </p:cNvPr>
          <p:cNvSpPr txBox="1"/>
          <p:nvPr/>
        </p:nvSpPr>
        <p:spPr>
          <a:xfrm>
            <a:off x="156001" y="27700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対象年度の設定根拠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6" name="TextBox 40">
            <a:extLst>
              <a:ext uri="{FF2B5EF4-FFF2-40B4-BE49-F238E27FC236}">
                <a16:creationId xmlns:a16="http://schemas.microsoft.com/office/drawing/2014/main" id="{E8F6AEA4-A739-0AAB-64AB-3F5C98F6CE17}"/>
              </a:ext>
            </a:extLst>
          </p:cNvPr>
          <p:cNvSpPr txBox="1"/>
          <p:nvPr/>
        </p:nvSpPr>
        <p:spPr>
          <a:xfrm>
            <a:off x="3038901" y="27700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36" name="TextBox 40">
            <a:extLst>
              <a:ext uri="{FF2B5EF4-FFF2-40B4-BE49-F238E27FC236}">
                <a16:creationId xmlns:a16="http://schemas.microsoft.com/office/drawing/2014/main" id="{094362A9-548A-F094-A8DC-702534274917}"/>
              </a:ext>
            </a:extLst>
          </p:cNvPr>
          <p:cNvSpPr txBox="1"/>
          <p:nvPr/>
        </p:nvSpPr>
        <p:spPr>
          <a:xfrm>
            <a:off x="156001" y="3771659"/>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生産物</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37" name="TextBox 40">
            <a:extLst>
              <a:ext uri="{FF2B5EF4-FFF2-40B4-BE49-F238E27FC236}">
                <a16:creationId xmlns:a16="http://schemas.microsoft.com/office/drawing/2014/main" id="{B0D4F434-CE5B-EDF0-AD05-6B1D19227E3B}"/>
              </a:ext>
            </a:extLst>
          </p:cNvPr>
          <p:cNvSpPr txBox="1"/>
          <p:nvPr/>
        </p:nvSpPr>
        <p:spPr>
          <a:xfrm>
            <a:off x="1041991" y="3771659"/>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生産物</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2" name="TextBox 40">
            <a:extLst>
              <a:ext uri="{FF2B5EF4-FFF2-40B4-BE49-F238E27FC236}">
                <a16:creationId xmlns:a16="http://schemas.microsoft.com/office/drawing/2014/main" id="{0C6C5075-F2CE-1143-DA65-79FBA23FCE85}"/>
              </a:ext>
            </a:extLst>
          </p:cNvPr>
          <p:cNvSpPr txBox="1"/>
          <p:nvPr/>
        </p:nvSpPr>
        <p:spPr>
          <a:xfrm>
            <a:off x="156001" y="1555981"/>
            <a:ext cx="2806940" cy="66272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0" marR="0" lvl="0" indent="0" algn="ctr" defTabSz="914400" rtl="0" eaLnBrk="1" fontAlgn="auto" latinLnBrk="0" hangingPunct="1">
              <a:lnSpc>
                <a:spcPct val="100000"/>
              </a:lnSpc>
              <a:spcBef>
                <a:spcPts val="0"/>
              </a:spcBef>
              <a:spcAft>
                <a:spcPts val="0"/>
              </a:spcAft>
              <a:buClrTx/>
              <a:buSzTx/>
              <a:buFontTx/>
              <a:buNone/>
              <a:tabLst/>
              <a:defRPr/>
            </a:pP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間接補助事業における製造プロセス転換による</a:t>
            </a: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CO2</a:t>
            </a:r>
            <a:r>
              <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削減率（目標値）</a:t>
            </a:r>
            <a:endPar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p>
            <a:pPr marL="0" marR="0" lvl="0" indent="0" algn="ctr" defTabSz="914400" rtl="0" eaLnBrk="1" fontAlgn="auto" latinLnBrk="0" hangingPunct="1">
              <a:lnSpc>
                <a:spcPct val="100000"/>
              </a:lnSpc>
              <a:spcBef>
                <a:spcPts val="0"/>
              </a:spcBef>
              <a:spcAft>
                <a:spcPts val="0"/>
              </a:spcAft>
              <a:buClrTx/>
              <a:buSzTx/>
              <a:buFontTx/>
              <a:buNone/>
              <a:tabLst/>
              <a:defRPr/>
            </a:pPr>
            <a:r>
              <a:rPr lang="en-US" altLang="ja-JP" sz="700">
                <a:solidFill>
                  <a:prstClr val="black"/>
                </a:solidFill>
                <a:latin typeface="Meiryo UI" panose="020B0604030504040204" pitchFamily="50" charset="-128"/>
                <a:ea typeface="Meiryo UI" panose="020B0604030504040204" pitchFamily="50" charset="-128"/>
              </a:rPr>
              <a:t>※</a:t>
            </a:r>
            <a:r>
              <a:rPr kumimoji="1" lang="ja-JP" altLang="en-US"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原材料調達から製造・廃棄までのライフサイクル全体を通じたもの</a:t>
            </a:r>
            <a:endParaRPr kumimoji="1" lang="en-US" altLang="ja-JP" sz="7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p:txBody>
      </p:sp>
      <p:sp>
        <p:nvSpPr>
          <p:cNvPr id="43" name="TextBox 40">
            <a:extLst>
              <a:ext uri="{FF2B5EF4-FFF2-40B4-BE49-F238E27FC236}">
                <a16:creationId xmlns:a16="http://schemas.microsoft.com/office/drawing/2014/main" id="{5E5BC234-3729-4100-6B08-E69D7FF2E0C2}"/>
              </a:ext>
            </a:extLst>
          </p:cNvPr>
          <p:cNvSpPr txBox="1"/>
          <p:nvPr/>
        </p:nvSpPr>
        <p:spPr>
          <a:xfrm>
            <a:off x="3038901" y="1555981"/>
            <a:ext cx="2587202" cy="662724"/>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トン</a:t>
            </a:r>
            <a:r>
              <a:rPr kumimoji="1" lang="en-US" altLang="ja-JP" sz="1400">
                <a:solidFill>
                  <a:schemeClr val="tx1"/>
                </a:solidFill>
                <a:latin typeface="Meiryo UI" panose="020B0604030504040204" pitchFamily="50" charset="-128"/>
                <a:ea typeface="Meiryo UI" panose="020B0604030504040204" pitchFamily="50" charset="-128"/>
              </a:rPr>
              <a:t>CO2/</a:t>
            </a:r>
            <a:r>
              <a:rPr kumimoji="1" lang="ja-JP" altLang="en-US" sz="1400">
                <a:solidFill>
                  <a:schemeClr val="tx1"/>
                </a:solidFill>
                <a:latin typeface="Meiryo UI" panose="020B0604030504040204" pitchFamily="50" charset="-128"/>
                <a:ea typeface="Meiryo UI" panose="020B0604030504040204" pitchFamily="50" charset="-128"/>
              </a:rPr>
              <a:t>年削減</a:t>
            </a:r>
            <a:br>
              <a:rPr kumimoji="1" lang="ja-JP" altLang="en-US" sz="1400">
                <a:solidFill>
                  <a:schemeClr val="tx1"/>
                </a:solidFill>
                <a:latin typeface="Meiryo UI" panose="020B0604030504040204" pitchFamily="50" charset="-128"/>
                <a:ea typeface="Meiryo UI" panose="020B0604030504040204" pitchFamily="50" charset="-128"/>
              </a:rPr>
            </a:br>
            <a:r>
              <a:rPr kumimoji="1" lang="ja-JP" altLang="en-US" sz="1400">
                <a:solidFill>
                  <a:schemeClr val="tx1"/>
                </a:solidFill>
                <a:latin typeface="Meiryo UI" panose="020B0604030504040204" pitchFamily="50" charset="-128"/>
                <a:ea typeface="Meiryo UI" panose="020B0604030504040204" pitchFamily="50" charset="-128"/>
              </a:rPr>
              <a:t>（</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年度比</a:t>
            </a: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減）</a:t>
            </a:r>
          </a:p>
        </p:txBody>
      </p:sp>
      <p:sp>
        <p:nvSpPr>
          <p:cNvPr id="44" name="TextBox 40">
            <a:extLst>
              <a:ext uri="{FF2B5EF4-FFF2-40B4-BE49-F238E27FC236}">
                <a16:creationId xmlns:a16="http://schemas.microsoft.com/office/drawing/2014/main" id="{A0AF1416-7A5F-04DC-545D-421469438E40}"/>
              </a:ext>
            </a:extLst>
          </p:cNvPr>
          <p:cNvSpPr txBox="1"/>
          <p:nvPr/>
        </p:nvSpPr>
        <p:spPr>
          <a:xfrm>
            <a:off x="5769884" y="1551334"/>
            <a:ext cx="796017" cy="3612335"/>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導出</a:t>
            </a:r>
            <a:endParaRPr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根拠</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5" name="TextBox 40">
            <a:extLst>
              <a:ext uri="{FF2B5EF4-FFF2-40B4-BE49-F238E27FC236}">
                <a16:creationId xmlns:a16="http://schemas.microsoft.com/office/drawing/2014/main" id="{F9DDB159-19A5-7EB6-8574-31EE95243406}"/>
              </a:ext>
            </a:extLst>
          </p:cNvPr>
          <p:cNvSpPr txBox="1"/>
          <p:nvPr/>
        </p:nvSpPr>
        <p:spPr>
          <a:xfrm>
            <a:off x="6655874" y="1551334"/>
            <a:ext cx="5380125" cy="3612335"/>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（導出過程）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a:t>
            </a:r>
            <a:r>
              <a:rPr kumimoji="1" lang="en-US" altLang="ja-JP" sz="1400">
                <a:solidFill>
                  <a:schemeClr val="tx1"/>
                </a:solidFill>
                <a:latin typeface="Meiryo UI" panose="020B0604030504040204" pitchFamily="50" charset="-128"/>
                <a:ea typeface="Meiryo UI" panose="020B0604030504040204" pitchFamily="50" charset="-128"/>
              </a:rPr>
              <a:t>x</a:t>
            </a:r>
          </a:p>
          <a:p>
            <a:pPr marL="285750" indent="-285750">
              <a:buFont typeface="Arial" panose="020B0604020202020204" pitchFamily="34" charset="0"/>
              <a:buChar char="•"/>
            </a:pPr>
            <a:endParaRPr lang="en-US" altLang="ja-JP" sz="1400">
              <a:solidFill>
                <a:schemeClr val="tx1"/>
              </a:solidFill>
              <a:latin typeface="Meiryo UI" panose="020B0604030504040204" pitchFamily="50" charset="-128"/>
              <a:ea typeface="Meiryo UI" panose="020B0604030504040204" pitchFamily="50" charset="-128"/>
            </a:endParaRPr>
          </a:p>
          <a:p>
            <a:r>
              <a:rPr kumimoji="1" lang="ja-JP" altLang="en-US" sz="1400">
                <a:solidFill>
                  <a:schemeClr val="tx1"/>
                </a:solidFill>
                <a:latin typeface="Meiryo UI" panose="020B0604030504040204" pitchFamily="50" charset="-128"/>
                <a:ea typeface="Meiryo UI" panose="020B0604030504040204" pitchFamily="50" charset="-128"/>
              </a:rPr>
              <a:t>（出典）</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6" name="TextBox 40">
            <a:extLst>
              <a:ext uri="{FF2B5EF4-FFF2-40B4-BE49-F238E27FC236}">
                <a16:creationId xmlns:a16="http://schemas.microsoft.com/office/drawing/2014/main" id="{7F70441B-55DE-06DE-D31C-2B88A71679B8}"/>
              </a:ext>
            </a:extLst>
          </p:cNvPr>
          <p:cNvSpPr txBox="1"/>
          <p:nvPr/>
        </p:nvSpPr>
        <p:spPr>
          <a:xfrm>
            <a:off x="156001" y="32708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lang="ja-JP" altLang="en-US" sz="1400">
                <a:solidFill>
                  <a:schemeClr val="tx1"/>
                </a:solidFill>
                <a:latin typeface="Meiryo UI" panose="020B0604030504040204" pitchFamily="50" charset="-128"/>
                <a:ea typeface="Meiryo UI" panose="020B0604030504040204" pitchFamily="50" charset="-128"/>
              </a:rPr>
              <a:t>報告</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年度の翌年度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47" name="TextBox 40">
            <a:extLst>
              <a:ext uri="{FF2B5EF4-FFF2-40B4-BE49-F238E27FC236}">
                <a16:creationId xmlns:a16="http://schemas.microsoft.com/office/drawing/2014/main" id="{7381F995-67D4-A385-E444-71B3B15D38BE}"/>
              </a:ext>
            </a:extLst>
          </p:cNvPr>
          <p:cNvSpPr txBox="1"/>
          <p:nvPr/>
        </p:nvSpPr>
        <p:spPr>
          <a:xfrm>
            <a:off x="3038901" y="32708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48" name="TextBox 40">
            <a:extLst>
              <a:ext uri="{FF2B5EF4-FFF2-40B4-BE49-F238E27FC236}">
                <a16:creationId xmlns:a16="http://schemas.microsoft.com/office/drawing/2014/main" id="{512D5D88-27E4-4AF2-F8EF-1172AAFC9A63}"/>
              </a:ext>
            </a:extLst>
          </p:cNvPr>
          <p:cNvSpPr txBox="1"/>
          <p:nvPr/>
        </p:nvSpPr>
        <p:spPr>
          <a:xfrm>
            <a:off x="156001"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原料</a:t>
            </a:r>
            <a:endParaRPr kumimoji="1" lang="en-US" sz="1400">
              <a:solidFill>
                <a:schemeClr val="tx1"/>
              </a:solidFill>
              <a:latin typeface="Meiryo UI" panose="020B0604030504040204" pitchFamily="50" charset="-128"/>
              <a:ea typeface="Meiryo UI" panose="020B0604030504040204" pitchFamily="50" charset="-128"/>
            </a:endParaRPr>
          </a:p>
        </p:txBody>
      </p:sp>
      <p:sp>
        <p:nvSpPr>
          <p:cNvPr id="49" name="TextBox 40">
            <a:extLst>
              <a:ext uri="{FF2B5EF4-FFF2-40B4-BE49-F238E27FC236}">
                <a16:creationId xmlns:a16="http://schemas.microsoft.com/office/drawing/2014/main" id="{7F96AA79-4562-256C-DD0E-C19751E26DB5}"/>
              </a:ext>
            </a:extLst>
          </p:cNvPr>
          <p:cNvSpPr txBox="1"/>
          <p:nvPr/>
        </p:nvSpPr>
        <p:spPr>
          <a:xfrm>
            <a:off x="1041991" y="5214224"/>
            <a:ext cx="4584111"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A</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a:solidFill>
                  <a:schemeClr val="tx1"/>
                </a:solidFill>
                <a:latin typeface="Meiryo UI" panose="020B0604030504040204" pitchFamily="50" charset="-128"/>
                <a:ea typeface="Meiryo UI" panose="020B0604030504040204" pitchFamily="50" charset="-128"/>
              </a:rPr>
              <a:t>原料</a:t>
            </a:r>
            <a:r>
              <a:rPr lang="en-US" altLang="ja-JP" sz="1400">
                <a:solidFill>
                  <a:schemeClr val="tx1"/>
                </a:solidFill>
                <a:latin typeface="Meiryo UI" panose="020B0604030504040204" pitchFamily="50" charset="-128"/>
                <a:ea typeface="Meiryo UI" panose="020B0604030504040204" pitchFamily="50" charset="-128"/>
              </a:rPr>
              <a:t>B</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err="1">
                <a:solidFill>
                  <a:schemeClr val="tx1"/>
                </a:solidFill>
                <a:latin typeface="Meiryo UI" panose="020B0604030504040204" pitchFamily="50" charset="-128"/>
                <a:ea typeface="Meiryo UI" panose="020B0604030504040204" pitchFamily="50" charset="-128"/>
              </a:rPr>
              <a:t>xxt</a:t>
            </a:r>
            <a:r>
              <a:rPr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年</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0" name="TextBox 40">
            <a:extLst>
              <a:ext uri="{FF2B5EF4-FFF2-40B4-BE49-F238E27FC236}">
                <a16:creationId xmlns:a16="http://schemas.microsoft.com/office/drawing/2014/main" id="{7DD14D96-8055-4BB2-B929-EAC5E8B4E889}"/>
              </a:ext>
            </a:extLst>
          </p:cNvPr>
          <p:cNvSpPr txBox="1"/>
          <p:nvPr/>
        </p:nvSpPr>
        <p:spPr>
          <a:xfrm>
            <a:off x="5769884" y="5214224"/>
            <a:ext cx="796017" cy="139201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排出量</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削減</a:t>
            </a:r>
            <a:r>
              <a:rPr lang="ja-JP" altLang="en-US" sz="1400">
                <a:solidFill>
                  <a:schemeClr val="tx1"/>
                </a:solidFill>
                <a:latin typeface="Meiryo UI" panose="020B0604030504040204" pitchFamily="50" charset="-128"/>
                <a:ea typeface="Meiryo UI" panose="020B0604030504040204" pitchFamily="50" charset="-128"/>
              </a:rPr>
              <a:t>に</a:t>
            </a:r>
            <a:endParaRPr lang="en-US" altLang="ja-JP" sz="1400">
              <a:solidFill>
                <a:schemeClr val="tx1"/>
              </a:solidFill>
              <a:latin typeface="Meiryo UI" panose="020B0604030504040204" pitchFamily="50" charset="-128"/>
              <a:ea typeface="Meiryo UI" panose="020B0604030504040204" pitchFamily="50" charset="-128"/>
            </a:endParaRPr>
          </a:p>
          <a:p>
            <a:pPr algn="ctr"/>
            <a:r>
              <a:rPr kumimoji="1" lang="ja-JP" altLang="en-US" sz="1400">
                <a:solidFill>
                  <a:schemeClr val="tx1"/>
                </a:solidFill>
                <a:latin typeface="Meiryo UI" panose="020B0604030504040204" pitchFamily="50" charset="-128"/>
                <a:ea typeface="Meiryo UI" panose="020B0604030504040204" pitchFamily="50" charset="-128"/>
              </a:rPr>
              <a:t>向けた</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lang="ja-JP" altLang="en-US" sz="1400">
                <a:solidFill>
                  <a:schemeClr val="tx1"/>
                </a:solidFill>
                <a:latin typeface="Meiryo UI" panose="020B0604030504040204" pitchFamily="50" charset="-128"/>
                <a:ea typeface="Meiryo UI" panose="020B0604030504040204" pitchFamily="50" charset="-128"/>
              </a:rPr>
              <a:t>取組</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1" name="TextBox 40">
            <a:extLst>
              <a:ext uri="{FF2B5EF4-FFF2-40B4-BE49-F238E27FC236}">
                <a16:creationId xmlns:a16="http://schemas.microsoft.com/office/drawing/2014/main" id="{6EE5308B-D35B-3DC0-6088-4495C94932C0}"/>
              </a:ext>
            </a:extLst>
          </p:cNvPr>
          <p:cNvSpPr txBox="1"/>
          <p:nvPr/>
        </p:nvSpPr>
        <p:spPr>
          <a:xfrm>
            <a:off x="6655874" y="5214224"/>
            <a:ext cx="5380125" cy="1392010"/>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p>
        </p:txBody>
      </p:sp>
      <p:sp>
        <p:nvSpPr>
          <p:cNvPr id="4" name="正方形/長方形 3">
            <a:extLst>
              <a:ext uri="{FF2B5EF4-FFF2-40B4-BE49-F238E27FC236}">
                <a16:creationId xmlns:a16="http://schemas.microsoft.com/office/drawing/2014/main" id="{C478C2DE-6F93-8439-5E8F-D29B8A99F2BF}"/>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3" name="TextBox 40">
            <a:extLst>
              <a:ext uri="{FF2B5EF4-FFF2-40B4-BE49-F238E27FC236}">
                <a16:creationId xmlns:a16="http://schemas.microsoft.com/office/drawing/2014/main" id="{03E12FB0-AB0D-A0CA-B401-8C0C65819B20}"/>
              </a:ext>
            </a:extLst>
          </p:cNvPr>
          <p:cNvSpPr txBox="1"/>
          <p:nvPr/>
        </p:nvSpPr>
        <p:spPr>
          <a:xfrm>
            <a:off x="156001" y="2269259"/>
            <a:ext cx="2806940" cy="45024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ja-JP" altLang="en-US" sz="1400">
                <a:solidFill>
                  <a:schemeClr val="tx1"/>
                </a:solidFill>
                <a:latin typeface="Meiryo UI" panose="020B0604030504040204" pitchFamily="50" charset="-128"/>
                <a:ea typeface="Meiryo UI" panose="020B0604030504040204" pitchFamily="50" charset="-128"/>
              </a:rPr>
              <a:t>対象年度</a:t>
            </a:r>
            <a:endParaRPr kumimoji="1" lang="en-US" altLang="ja-JP" sz="1400">
              <a:solidFill>
                <a:schemeClr val="tx1"/>
              </a:solidFill>
              <a:latin typeface="Meiryo UI" panose="020B0604030504040204" pitchFamily="50" charset="-128"/>
              <a:ea typeface="Meiryo UI" panose="020B0604030504040204" pitchFamily="50" charset="-128"/>
            </a:endParaRPr>
          </a:p>
          <a:p>
            <a:pPr algn="ctr"/>
            <a:r>
              <a:rPr kumimoji="1" lang="en-US" altLang="ja-JP" sz="1050">
                <a:solidFill>
                  <a:schemeClr val="tx1"/>
                </a:solidFill>
                <a:latin typeface="Meiryo UI" panose="020B0604030504040204" pitchFamily="50" charset="-128"/>
                <a:ea typeface="Meiryo UI" panose="020B0604030504040204" pitchFamily="50" charset="-128"/>
              </a:rPr>
              <a:t>※</a:t>
            </a:r>
            <a:r>
              <a:rPr kumimoji="1" lang="ja-JP" altLang="en-US" sz="1050">
                <a:solidFill>
                  <a:schemeClr val="tx1"/>
                </a:solidFill>
                <a:latin typeface="Meiryo UI" panose="020B0604030504040204" pitchFamily="50" charset="-128"/>
                <a:ea typeface="Meiryo UI" panose="020B0604030504040204" pitchFamily="50" charset="-128"/>
              </a:rPr>
              <a:t>通年で商用生産開始</a:t>
            </a:r>
            <a:r>
              <a:rPr lang="ja-JP" altLang="en-US" sz="1050">
                <a:solidFill>
                  <a:schemeClr val="tx1"/>
                </a:solidFill>
                <a:latin typeface="Meiryo UI" panose="020B0604030504040204" pitchFamily="50" charset="-128"/>
                <a:ea typeface="Meiryo UI" panose="020B0604030504040204" pitchFamily="50" charset="-128"/>
              </a:rPr>
              <a:t>する</a:t>
            </a:r>
            <a:r>
              <a:rPr kumimoji="1" lang="ja-JP" altLang="en-US" sz="1050">
                <a:solidFill>
                  <a:schemeClr val="tx1"/>
                </a:solidFill>
                <a:latin typeface="Meiryo UI" panose="020B0604030504040204" pitchFamily="50" charset="-128"/>
                <a:ea typeface="Meiryo UI" panose="020B0604030504040204" pitchFamily="50" charset="-128"/>
              </a:rPr>
              <a:t>年度</a:t>
            </a:r>
            <a:endParaRPr kumimoji="1" lang="en-US" sz="1050">
              <a:solidFill>
                <a:schemeClr val="tx1"/>
              </a:solidFill>
              <a:latin typeface="Meiryo UI" panose="020B0604030504040204" pitchFamily="50" charset="-128"/>
              <a:ea typeface="Meiryo UI" panose="020B0604030504040204" pitchFamily="50" charset="-128"/>
            </a:endParaRPr>
          </a:p>
        </p:txBody>
      </p:sp>
      <p:sp>
        <p:nvSpPr>
          <p:cNvPr id="6" name="TextBox 40">
            <a:extLst>
              <a:ext uri="{FF2B5EF4-FFF2-40B4-BE49-F238E27FC236}">
                <a16:creationId xmlns:a16="http://schemas.microsoft.com/office/drawing/2014/main" id="{8B2CC2C9-5673-631E-C43B-EB2F28FEBD37}"/>
              </a:ext>
            </a:extLst>
          </p:cNvPr>
          <p:cNvSpPr txBox="1"/>
          <p:nvPr/>
        </p:nvSpPr>
        <p:spPr>
          <a:xfrm>
            <a:off x="3038901" y="2269259"/>
            <a:ext cx="2587202" cy="450246"/>
          </a:xfrm>
          <a:prstGeom prst="rect">
            <a:avLst/>
          </a:prstGeom>
          <a:solidFill>
            <a:schemeClr val="bg1"/>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pPr algn="ct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年度</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2" name="正方形/長方形 51">
            <a:extLst>
              <a:ext uri="{FF2B5EF4-FFF2-40B4-BE49-F238E27FC236}">
                <a16:creationId xmlns:a16="http://schemas.microsoft.com/office/drawing/2014/main" id="{ECA329F4-2031-9C17-6489-AD00A200E51E}"/>
              </a:ext>
            </a:extLst>
          </p:cNvPr>
          <p:cNvSpPr/>
          <p:nvPr/>
        </p:nvSpPr>
        <p:spPr>
          <a:xfrm>
            <a:off x="2161953" y="1711319"/>
            <a:ext cx="7868093" cy="343536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排出削減率</a:t>
            </a:r>
            <a:r>
              <a:rPr lang="en-US" altLang="ja-JP" sz="1400" dirty="0">
                <a:solidFill>
                  <a:srgbClr val="FF0000"/>
                </a:solidFill>
                <a:latin typeface="Meiryo UI" panose="020B0604030504040204" pitchFamily="50" charset="-128"/>
                <a:ea typeface="Meiryo UI" panose="020B0604030504040204" pitchFamily="50" charset="-128"/>
              </a:rPr>
              <a:t>50%</a:t>
            </a:r>
            <a:r>
              <a:rPr lang="ja-JP" altLang="en-US" sz="1400" dirty="0">
                <a:solidFill>
                  <a:srgbClr val="FF0000"/>
                </a:solidFill>
                <a:latin typeface="Meiryo UI" panose="020B0604030504040204" pitchFamily="50" charset="-128"/>
                <a:ea typeface="Meiryo UI" panose="020B0604030504040204" pitchFamily="50" charset="-128"/>
              </a:rPr>
              <a:t>以上」という製造プロセス転換における要件を踏まえて記載すること。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そのうえで、導出根拠の導出過程には、エネルギー消費量やそれに対する排出原単位（排出量を示す係数）を基に排出削減量を導出した計算式を、出典には、排出原単位の出店及びデータベース元等を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なお、「排出量削減に向けた取組」は、商用生産時の原材料調達から製造・廃棄までの「ライフサイクル全体」での</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排出削減に向けてどのような取組を予定しているかを記載すること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32713430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E850A0AD-70E9-8C95-6B15-918BE31BE921}"/>
            </a:ext>
          </a:extLst>
        </p:cNvPr>
        <p:cNvGrpSpPr/>
        <p:nvPr/>
      </p:nvGrpSpPr>
      <p:grpSpPr>
        <a:xfrm>
          <a:off x="0" y="0"/>
          <a:ext cx="0" cy="0"/>
          <a:chOff x="0" y="0"/>
          <a:chExt cx="0" cy="0"/>
        </a:xfrm>
      </p:grpSpPr>
      <p:graphicFrame>
        <p:nvGraphicFramePr>
          <p:cNvPr id="30" name="think-cell data - do not delete" hidden="1">
            <a:extLst>
              <a:ext uri="{FF2B5EF4-FFF2-40B4-BE49-F238E27FC236}">
                <a16:creationId xmlns:a16="http://schemas.microsoft.com/office/drawing/2014/main" id="{47C99ECB-706F-BA5D-C334-6E7C63AFBB4E}"/>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30" name="think-cell data - do not delete" hidden="1">
                        <a:extLst>
                          <a:ext uri="{FF2B5EF4-FFF2-40B4-BE49-F238E27FC236}">
                            <a16:creationId xmlns:a16="http://schemas.microsoft.com/office/drawing/2014/main" id="{47C99ECB-706F-BA5D-C334-6E7C63AFBB4E}"/>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7" name="Title 1">
            <a:extLst>
              <a:ext uri="{FF2B5EF4-FFF2-40B4-BE49-F238E27FC236}">
                <a16:creationId xmlns:a16="http://schemas.microsoft.com/office/drawing/2014/main" id="{A58DB009-411A-EB0F-ED91-E377BDADBB85}"/>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④イ ＧＸ製品・サービスの社会実装への貢献</a:t>
            </a:r>
          </a:p>
        </p:txBody>
      </p:sp>
      <p:sp>
        <p:nvSpPr>
          <p:cNvPr id="13" name="Title 1">
            <a:extLst>
              <a:ext uri="{FF2B5EF4-FFF2-40B4-BE49-F238E27FC236}">
                <a16:creationId xmlns:a16="http://schemas.microsoft.com/office/drawing/2014/main" id="{CC1142C8-6D1E-73DE-ABD8-F86FE844396E}"/>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様式第３別添３に記載の通り、幹事会社である</a:t>
            </a:r>
            <a:r>
              <a:rPr lang="en-US" altLang="ja-JP" dirty="0">
                <a:solidFill>
                  <a:schemeClr val="tx1"/>
                </a:solidFill>
              </a:rPr>
              <a:t>xx</a:t>
            </a:r>
            <a:r>
              <a:rPr lang="ja-JP" altLang="en-US" dirty="0">
                <a:solidFill>
                  <a:schemeClr val="tx1"/>
                </a:solidFill>
              </a:rPr>
              <a:t>は、ＧＸ率先実行宣言を行っている</a:t>
            </a:r>
            <a:endParaRPr kumimoji="1" lang="en-US" altLang="ja-JP" dirty="0">
              <a:solidFill>
                <a:schemeClr val="tx1"/>
              </a:solidFill>
            </a:endParaRPr>
          </a:p>
        </p:txBody>
      </p:sp>
      <p:cxnSp>
        <p:nvCxnSpPr>
          <p:cNvPr id="15" name="直線コネクタ 14">
            <a:extLst>
              <a:ext uri="{FF2B5EF4-FFF2-40B4-BE49-F238E27FC236}">
                <a16:creationId xmlns:a16="http://schemas.microsoft.com/office/drawing/2014/main" id="{15A299F2-0784-B214-ACC8-60A00AE111E1}"/>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8" name="正方形/長方形 17">
            <a:extLst>
              <a:ext uri="{FF2B5EF4-FFF2-40B4-BE49-F238E27FC236}">
                <a16:creationId xmlns:a16="http://schemas.microsoft.com/office/drawing/2014/main" id="{16FAE77A-3A90-EDEC-9633-64ADBB1555B3}"/>
              </a:ext>
            </a:extLst>
          </p:cNvPr>
          <p:cNvSpPr/>
          <p:nvPr/>
        </p:nvSpPr>
        <p:spPr>
          <a:xfrm>
            <a:off x="11152486" y="85758"/>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2" name="正方形/長方形 1">
            <a:extLst>
              <a:ext uri="{FF2B5EF4-FFF2-40B4-BE49-F238E27FC236}">
                <a16:creationId xmlns:a16="http://schemas.microsoft.com/office/drawing/2014/main" id="{1ACE81CE-A31F-588E-713B-CBD9D95AF578}"/>
              </a:ext>
            </a:extLst>
          </p:cNvPr>
          <p:cNvSpPr/>
          <p:nvPr/>
        </p:nvSpPr>
        <p:spPr>
          <a:xfrm>
            <a:off x="1957278" y="2195504"/>
            <a:ext cx="7868093" cy="3085151"/>
          </a:xfrm>
          <a:prstGeom prst="rect">
            <a:avLst/>
          </a:prstGeom>
          <a:solidFill>
            <a:schemeClr val="bg1">
              <a:lumMod val="95000"/>
            </a:schemeClr>
          </a:solidFill>
          <a:ln>
            <a:solidFill>
              <a:schemeClr val="tx1"/>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algn="ctr"/>
            <a:r>
              <a:rPr kumimoji="1" lang="ja-JP" altLang="en-US" sz="2400">
                <a:solidFill>
                  <a:schemeClr val="tx1"/>
                </a:solidFill>
                <a:latin typeface="Meiryo UI" panose="020B0604030504040204" pitchFamily="50" charset="-128"/>
                <a:ea typeface="Meiryo UI" panose="020B0604030504040204" pitchFamily="50" charset="-128"/>
              </a:rPr>
              <a:t>詳細は様式第３別添３を参照すること</a:t>
            </a:r>
          </a:p>
        </p:txBody>
      </p:sp>
    </p:spTree>
    <p:extLst>
      <p:ext uri="{BB962C8B-B14F-4D97-AF65-F5344CB8AC3E}">
        <p14:creationId xmlns:p14="http://schemas.microsoft.com/office/powerpoint/2010/main" val="1817990455"/>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66AD4D2-953B-F513-C7B1-C735004874A6}"/>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4271B7CD-CBB1-A51B-50C0-6FE55F8A92FF}"/>
              </a:ext>
            </a:extLst>
          </p:cNvPr>
          <p:cNvGraphicFramePr>
            <a:graphicFrameLocks noChangeAspect="1"/>
          </p:cNvGraphicFramePr>
          <p:nvPr>
            <p:custDataLst>
              <p:tags r:id="rId1"/>
            </p:custDataLst>
            <p:extLst>
              <p:ext uri="{D42A27DB-BD31-4B8C-83A1-F6EECF244321}">
                <p14:modId xmlns:p14="http://schemas.microsoft.com/office/powerpoint/2010/main" val="942932710"/>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4271B7CD-CBB1-A51B-50C0-6FE55F8A92F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6" name="テキスト ボックス 5">
            <a:extLst>
              <a:ext uri="{FF2B5EF4-FFF2-40B4-BE49-F238E27FC236}">
                <a16:creationId xmlns:a16="http://schemas.microsoft.com/office/drawing/2014/main" id="{8B80B6B1-41A5-E43D-6D4E-562EEA78ECBB}"/>
              </a:ext>
            </a:extLst>
          </p:cNvPr>
          <p:cNvSpPr txBox="1"/>
          <p:nvPr/>
        </p:nvSpPr>
        <p:spPr>
          <a:xfrm>
            <a:off x="6829582" y="2047625"/>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bg1"/>
                </a:solidFill>
                <a:latin typeface="Meiryo UI" panose="020B0604030504040204" pitchFamily="50" charset="-128"/>
                <a:ea typeface="Meiryo UI" panose="020B0604030504040204" pitchFamily="50" charset="-128"/>
              </a:rPr>
              <a:t>実施場所・</a:t>
            </a:r>
            <a:endParaRPr lang="en-US" altLang="ja-JP" sz="1200">
              <a:solidFill>
                <a:schemeClr val="bg1"/>
              </a:solidFill>
              <a:latin typeface="Meiryo UI" panose="020B0604030504040204" pitchFamily="50" charset="-128"/>
              <a:ea typeface="Meiryo UI" panose="020B0604030504040204" pitchFamily="50" charset="-128"/>
            </a:endParaRPr>
          </a:p>
          <a:p>
            <a:pPr algn="ctr"/>
            <a:r>
              <a:rPr lang="ja-JP" altLang="en-US" sz="1200">
                <a:solidFill>
                  <a:schemeClr val="bg1"/>
                </a:solidFill>
                <a:latin typeface="Meiryo UI" panose="020B0604030504040204" pitchFamily="50" charset="-128"/>
                <a:ea typeface="Meiryo UI" panose="020B0604030504040204" pitchFamily="50" charset="-128"/>
              </a:rPr>
              <a:t>対象設備</a:t>
            </a:r>
            <a:endParaRPr kumimoji="1" lang="ja-JP" altLang="en-US" sz="1200">
              <a:solidFill>
                <a:schemeClr val="bg1"/>
              </a:solidFill>
              <a:latin typeface="Meiryo UI" panose="020B0604030504040204" pitchFamily="50" charset="-128"/>
              <a:ea typeface="Meiryo UI" panose="020B0604030504040204" pitchFamily="50" charset="-128"/>
            </a:endParaRPr>
          </a:p>
        </p:txBody>
      </p:sp>
      <p:sp>
        <p:nvSpPr>
          <p:cNvPr id="44" name="テキスト ボックス 43">
            <a:extLst>
              <a:ext uri="{FF2B5EF4-FFF2-40B4-BE49-F238E27FC236}">
                <a16:creationId xmlns:a16="http://schemas.microsoft.com/office/drawing/2014/main" id="{0B2EDDD0-B116-BD41-928D-411F0B6ACF88}"/>
              </a:ext>
            </a:extLst>
          </p:cNvPr>
          <p:cNvSpPr txBox="1"/>
          <p:nvPr/>
        </p:nvSpPr>
        <p:spPr>
          <a:xfrm>
            <a:off x="7283160" y="261442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対象設備</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26" name="Title 1">
            <a:extLst>
              <a:ext uri="{FF2B5EF4-FFF2-40B4-BE49-F238E27FC236}">
                <a16:creationId xmlns:a16="http://schemas.microsoft.com/office/drawing/2014/main" id="{921EF417-9691-3E0A-9F10-33C5AD2A0EDB}"/>
              </a:ext>
            </a:extLst>
          </p:cNvPr>
          <p:cNvSpPr txBox="1">
            <a:spLocks/>
          </p:cNvSpPr>
          <p:nvPr/>
        </p:nvSpPr>
        <p:spPr>
          <a:xfrm>
            <a:off x="180000" y="265563"/>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本応募申請の概要</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013C2243-91F6-1453-5FCD-EEFD0A497A3E}"/>
              </a:ext>
            </a:extLst>
          </p:cNvPr>
          <p:cNvCxnSpPr>
            <a:cxnSpLocks/>
          </p:cNvCxnSpPr>
          <p:nvPr/>
        </p:nvCxnSpPr>
        <p:spPr>
          <a:xfrm flipV="1">
            <a:off x="156000" y="667632"/>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4" name="テキスト ボックス 3">
            <a:extLst>
              <a:ext uri="{FF2B5EF4-FFF2-40B4-BE49-F238E27FC236}">
                <a16:creationId xmlns:a16="http://schemas.microsoft.com/office/drawing/2014/main" id="{B230CF6F-0827-4024-8626-210F12C27156}"/>
              </a:ext>
            </a:extLst>
          </p:cNvPr>
          <p:cNvSpPr txBox="1"/>
          <p:nvPr/>
        </p:nvSpPr>
        <p:spPr>
          <a:xfrm>
            <a:off x="633577" y="1423052"/>
            <a:ext cx="1366227" cy="1876674"/>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間接補助事業の</a:t>
            </a:r>
            <a:endParaRPr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目的・実施内容</a:t>
            </a:r>
          </a:p>
        </p:txBody>
      </p:sp>
      <p:sp>
        <p:nvSpPr>
          <p:cNvPr id="17" name="正方形/長方形 16">
            <a:extLst>
              <a:ext uri="{FF2B5EF4-FFF2-40B4-BE49-F238E27FC236}">
                <a16:creationId xmlns:a16="http://schemas.microsoft.com/office/drawing/2014/main" id="{36DE2EC1-0501-476F-5B3A-C958310E7D56}"/>
              </a:ext>
            </a:extLst>
          </p:cNvPr>
          <p:cNvSpPr/>
          <p:nvPr/>
        </p:nvSpPr>
        <p:spPr>
          <a:xfrm>
            <a:off x="2071886" y="1423052"/>
            <a:ext cx="4576564" cy="1866446"/>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dirty="0">
                <a:solidFill>
                  <a:schemeClr val="tx1"/>
                </a:solidFill>
                <a:latin typeface="Meiryo UI" panose="020B0604030504040204" pitchFamily="50" charset="-128"/>
                <a:ea typeface="Meiryo UI" panose="020B0604030504040204" pitchFamily="50" charset="-128"/>
              </a:rPr>
              <a:t>（製造プロセス転換）</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p>
          <a:p>
            <a:endParaRPr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（構造転換）</a:t>
            </a:r>
            <a:r>
              <a:rPr kumimoji="1" lang="en-US" altLang="ja-JP"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申請している場合のみ記載</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4" name="正方形/長方形 33">
            <a:extLst>
              <a:ext uri="{FF2B5EF4-FFF2-40B4-BE49-F238E27FC236}">
                <a16:creationId xmlns:a16="http://schemas.microsoft.com/office/drawing/2014/main" id="{3939AFE2-AEF2-028E-B13B-3DF472F2D425}"/>
              </a:ext>
            </a:extLst>
          </p:cNvPr>
          <p:cNvSpPr/>
          <p:nvPr/>
        </p:nvSpPr>
        <p:spPr>
          <a:xfrm>
            <a:off x="8290891" y="204762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5" name="正方形/長方形 34">
            <a:extLst>
              <a:ext uri="{FF2B5EF4-FFF2-40B4-BE49-F238E27FC236}">
                <a16:creationId xmlns:a16="http://schemas.microsoft.com/office/drawing/2014/main" id="{12F527ED-7A22-E9AF-11ED-FFA9F689E767}"/>
              </a:ext>
            </a:extLst>
          </p:cNvPr>
          <p:cNvSpPr/>
          <p:nvPr/>
        </p:nvSpPr>
        <p:spPr>
          <a:xfrm>
            <a:off x="8290891" y="261553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9" name="テキスト ボックス 38">
            <a:extLst>
              <a:ext uri="{FF2B5EF4-FFF2-40B4-BE49-F238E27FC236}">
                <a16:creationId xmlns:a16="http://schemas.microsoft.com/office/drawing/2014/main" id="{96D771C2-F647-70AB-DDBE-5D5D268AD1D0}"/>
              </a:ext>
            </a:extLst>
          </p:cNvPr>
          <p:cNvSpPr txBox="1"/>
          <p:nvPr/>
        </p:nvSpPr>
        <p:spPr>
          <a:xfrm>
            <a:off x="180000" y="856247"/>
            <a:ext cx="1008000" cy="504000"/>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事業名称</a:t>
            </a:r>
          </a:p>
        </p:txBody>
      </p:sp>
      <p:sp>
        <p:nvSpPr>
          <p:cNvPr id="40" name="正方形/長方形 39">
            <a:extLst>
              <a:ext uri="{FF2B5EF4-FFF2-40B4-BE49-F238E27FC236}">
                <a16:creationId xmlns:a16="http://schemas.microsoft.com/office/drawing/2014/main" id="{BAACABB0-6C46-E1B1-2082-1982EB934AF4}"/>
              </a:ext>
            </a:extLst>
          </p:cNvPr>
          <p:cNvSpPr/>
          <p:nvPr/>
        </p:nvSpPr>
        <p:spPr>
          <a:xfrm>
            <a:off x="1241631" y="856247"/>
            <a:ext cx="2483827"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41" name="テキスト ボックス 40">
            <a:extLst>
              <a:ext uri="{FF2B5EF4-FFF2-40B4-BE49-F238E27FC236}">
                <a16:creationId xmlns:a16="http://schemas.microsoft.com/office/drawing/2014/main" id="{EF643CF7-5622-0A64-8340-540041B3029E}"/>
              </a:ext>
            </a:extLst>
          </p:cNvPr>
          <p:cNvSpPr txBox="1"/>
          <p:nvPr/>
        </p:nvSpPr>
        <p:spPr>
          <a:xfrm>
            <a:off x="180000" y="1423052"/>
            <a:ext cx="372450" cy="5270624"/>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実施内容</a:t>
            </a:r>
          </a:p>
        </p:txBody>
      </p:sp>
      <p:sp>
        <p:nvSpPr>
          <p:cNvPr id="120" name="テキスト ボックス 119">
            <a:extLst>
              <a:ext uri="{FF2B5EF4-FFF2-40B4-BE49-F238E27FC236}">
                <a16:creationId xmlns:a16="http://schemas.microsoft.com/office/drawing/2014/main" id="{E1BAA768-3FEC-056E-23F3-4A78525A5841}"/>
              </a:ext>
            </a:extLst>
          </p:cNvPr>
          <p:cNvSpPr txBox="1"/>
          <p:nvPr/>
        </p:nvSpPr>
        <p:spPr>
          <a:xfrm>
            <a:off x="7282208" y="3184963"/>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投資規模</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1" name="正方形/長方形 120">
            <a:extLst>
              <a:ext uri="{FF2B5EF4-FFF2-40B4-BE49-F238E27FC236}">
                <a16:creationId xmlns:a16="http://schemas.microsoft.com/office/drawing/2014/main" id="{7E5CE4EF-D062-40E2-953C-2CF94CACD178}"/>
              </a:ext>
            </a:extLst>
          </p:cNvPr>
          <p:cNvSpPr/>
          <p:nvPr/>
        </p:nvSpPr>
        <p:spPr>
          <a:xfrm>
            <a:off x="8290891" y="318630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円（うち、補助対象経費総額　</a:t>
            </a:r>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2" name="テキスト ボックス 121">
            <a:extLst>
              <a:ext uri="{FF2B5EF4-FFF2-40B4-BE49-F238E27FC236}">
                <a16:creationId xmlns:a16="http://schemas.microsoft.com/office/drawing/2014/main" id="{04C0CBE9-0CA9-032A-84E1-1107F629BC0E}"/>
              </a:ext>
            </a:extLst>
          </p:cNvPr>
          <p:cNvSpPr txBox="1"/>
          <p:nvPr/>
        </p:nvSpPr>
        <p:spPr>
          <a:xfrm>
            <a:off x="6829582" y="3181681"/>
            <a:ext cx="372450" cy="278026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投資計画</a:t>
            </a:r>
          </a:p>
        </p:txBody>
      </p:sp>
      <p:sp>
        <p:nvSpPr>
          <p:cNvPr id="123" name="テキスト ボックス 122">
            <a:extLst>
              <a:ext uri="{FF2B5EF4-FFF2-40B4-BE49-F238E27FC236}">
                <a16:creationId xmlns:a16="http://schemas.microsoft.com/office/drawing/2014/main" id="{B3A484AD-43D9-0600-F451-9D75D19254B4}"/>
              </a:ext>
            </a:extLst>
          </p:cNvPr>
          <p:cNvSpPr txBox="1"/>
          <p:nvPr/>
        </p:nvSpPr>
        <p:spPr>
          <a:xfrm>
            <a:off x="7282208" y="3753209"/>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補助率</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4" name="正方形/長方形 123">
            <a:extLst>
              <a:ext uri="{FF2B5EF4-FFF2-40B4-BE49-F238E27FC236}">
                <a16:creationId xmlns:a16="http://schemas.microsoft.com/office/drawing/2014/main" id="{5613EB69-4556-03D3-233C-834192F02FEE}"/>
              </a:ext>
            </a:extLst>
          </p:cNvPr>
          <p:cNvSpPr/>
          <p:nvPr/>
        </p:nvSpPr>
        <p:spPr>
          <a:xfrm>
            <a:off x="8290891" y="375421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5" name="テキスト ボックス 124">
            <a:extLst>
              <a:ext uri="{FF2B5EF4-FFF2-40B4-BE49-F238E27FC236}">
                <a16:creationId xmlns:a16="http://schemas.microsoft.com/office/drawing/2014/main" id="{9CB40F13-0E5F-6BA0-0ADC-1563B23B5BBD}"/>
              </a:ext>
            </a:extLst>
          </p:cNvPr>
          <p:cNvSpPr txBox="1"/>
          <p:nvPr/>
        </p:nvSpPr>
        <p:spPr>
          <a:xfrm>
            <a:off x="7282208" y="432145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交付申請額</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6" name="正方形/長方形 125">
            <a:extLst>
              <a:ext uri="{FF2B5EF4-FFF2-40B4-BE49-F238E27FC236}">
                <a16:creationId xmlns:a16="http://schemas.microsoft.com/office/drawing/2014/main" id="{A43DA4BA-D478-7ABE-BF3E-7D07AAC94E49}"/>
              </a:ext>
            </a:extLst>
          </p:cNvPr>
          <p:cNvSpPr/>
          <p:nvPr/>
        </p:nvSpPr>
        <p:spPr>
          <a:xfrm>
            <a:off x="8290891" y="432212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a:solidFill>
                  <a:schemeClr val="tx1"/>
                </a:solidFill>
                <a:latin typeface="Meiryo UI" panose="020B0604030504040204" pitchFamily="50" charset="-128"/>
                <a:ea typeface="Meiryo UI" panose="020B0604030504040204" pitchFamily="50" charset="-128"/>
              </a:rPr>
              <a:t>xxx</a:t>
            </a:r>
            <a:r>
              <a:rPr lang="ja-JP" altLang="en-US" sz="1200">
                <a:solidFill>
                  <a:schemeClr val="tx1"/>
                </a:solidFill>
                <a:latin typeface="Meiryo UI" panose="020B0604030504040204" pitchFamily="50" charset="-128"/>
                <a:ea typeface="Meiryo UI" panose="020B0604030504040204" pitchFamily="50" charset="-128"/>
              </a:rPr>
              <a:t>円</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7" name="テキスト ボックス 126">
            <a:extLst>
              <a:ext uri="{FF2B5EF4-FFF2-40B4-BE49-F238E27FC236}">
                <a16:creationId xmlns:a16="http://schemas.microsoft.com/office/drawing/2014/main" id="{55D8918F-57A2-F4DE-B6A7-F56776529BA5}"/>
              </a:ext>
            </a:extLst>
          </p:cNvPr>
          <p:cNvSpPr txBox="1"/>
          <p:nvPr/>
        </p:nvSpPr>
        <p:spPr>
          <a:xfrm>
            <a:off x="7282208" y="4889701"/>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開始予定日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28" name="正方形/長方形 127">
            <a:extLst>
              <a:ext uri="{FF2B5EF4-FFF2-40B4-BE49-F238E27FC236}">
                <a16:creationId xmlns:a16="http://schemas.microsoft.com/office/drawing/2014/main" id="{ACF21DDF-F908-C465-CF63-8ED2F2C019BE}"/>
              </a:ext>
            </a:extLst>
          </p:cNvPr>
          <p:cNvSpPr/>
          <p:nvPr/>
        </p:nvSpPr>
        <p:spPr>
          <a:xfrm>
            <a:off x="8290891" y="4890038"/>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29" name="テキスト ボックス 128">
            <a:extLst>
              <a:ext uri="{FF2B5EF4-FFF2-40B4-BE49-F238E27FC236}">
                <a16:creationId xmlns:a16="http://schemas.microsoft.com/office/drawing/2014/main" id="{B9F051CF-20AC-AF7D-6FCC-9AB1E2EE7461}"/>
              </a:ext>
            </a:extLst>
          </p:cNvPr>
          <p:cNvSpPr txBox="1"/>
          <p:nvPr/>
        </p:nvSpPr>
        <p:spPr>
          <a:xfrm>
            <a:off x="7282208" y="5457945"/>
            <a:ext cx="913601"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終了予定日</a:t>
            </a:r>
            <a:endParaRPr lang="en-US" altLang="ja-JP" sz="1200">
              <a:solidFill>
                <a:schemeClr val="tx1"/>
              </a:solidFill>
              <a:latin typeface="Meiryo UI" panose="020B0604030504040204" pitchFamily="50" charset="-128"/>
              <a:ea typeface="Meiryo UI" panose="020B0604030504040204" pitchFamily="50" charset="-128"/>
            </a:endParaRPr>
          </a:p>
        </p:txBody>
      </p:sp>
      <p:sp>
        <p:nvSpPr>
          <p:cNvPr id="130" name="正方形/長方形 129">
            <a:extLst>
              <a:ext uri="{FF2B5EF4-FFF2-40B4-BE49-F238E27FC236}">
                <a16:creationId xmlns:a16="http://schemas.microsoft.com/office/drawing/2014/main" id="{0F2DC506-A4BB-B2FB-1962-A8DDB03C3A7C}"/>
              </a:ext>
            </a:extLst>
          </p:cNvPr>
          <p:cNvSpPr/>
          <p:nvPr/>
        </p:nvSpPr>
        <p:spPr>
          <a:xfrm>
            <a:off x="8290891" y="5457945"/>
            <a:ext cx="376644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YYYY/MM/DD</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1" name="正方形/長方形 10">
            <a:extLst>
              <a:ext uri="{FF2B5EF4-FFF2-40B4-BE49-F238E27FC236}">
                <a16:creationId xmlns:a16="http://schemas.microsoft.com/office/drawing/2014/main" id="{61B410E4-E162-BA99-8CFE-E729B2B8C077}"/>
              </a:ext>
            </a:extLst>
          </p:cNvPr>
          <p:cNvSpPr/>
          <p:nvPr/>
        </p:nvSpPr>
        <p:spPr>
          <a:xfrm>
            <a:off x="2071886" y="3360560"/>
            <a:ext cx="4576564" cy="504000"/>
          </a:xfrm>
          <a:prstGeom prst="rect">
            <a:avLst/>
          </a:prstGeom>
          <a:no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br>
              <a:rPr kumimoji="1" lang="en-US" altLang="ja-JP" sz="1200" dirty="0">
                <a:solidFill>
                  <a:schemeClr val="tx1"/>
                </a:solidFill>
                <a:latin typeface="Meiryo UI" panose="020B0604030504040204" pitchFamily="50" charset="-128"/>
                <a:ea typeface="Meiryo UI" panose="020B0604030504040204" pitchFamily="50" charset="-128"/>
              </a:rPr>
            </a:br>
            <a:r>
              <a:rPr kumimoji="1" lang="ja-JP" altLang="en-US" sz="1200" dirty="0">
                <a:solidFill>
                  <a:schemeClr val="tx1"/>
                </a:solidFill>
                <a:latin typeface="Meiryo UI" panose="020B0604030504040204" pitchFamily="50" charset="-128"/>
                <a:ea typeface="Meiryo UI" panose="020B0604030504040204" pitchFamily="50" charset="-128"/>
              </a:rPr>
              <a:t>（</a:t>
            </a:r>
            <a:r>
              <a:rPr kumimoji="1" lang="zh-TW" altLang="en-US" sz="1200" dirty="0">
                <a:solidFill>
                  <a:schemeClr val="tx1"/>
                </a:solidFill>
                <a:latin typeface="Meiryo UI" panose="020B0604030504040204" pitchFamily="50" charset="-128"/>
                <a:ea typeface="Meiryo UI" panose="020B0604030504040204" pitchFamily="50" charset="-128"/>
              </a:rPr>
              <a:t>公募要領「</a:t>
            </a:r>
            <a:r>
              <a:rPr kumimoji="1" lang="en-US" altLang="zh-TW" sz="1200" dirty="0">
                <a:solidFill>
                  <a:schemeClr val="tx1"/>
                </a:solidFill>
                <a:latin typeface="Meiryo UI" panose="020B0604030504040204" pitchFamily="50" charset="-128"/>
                <a:ea typeface="Meiryo UI" panose="020B0604030504040204" pitchFamily="50" charset="-128"/>
              </a:rPr>
              <a:t>1.2. </a:t>
            </a:r>
            <a:r>
              <a:rPr kumimoji="1" lang="zh-TW" altLang="en-US" sz="1200" dirty="0">
                <a:solidFill>
                  <a:schemeClr val="tx1"/>
                </a:solidFill>
                <a:latin typeface="Meiryo UI" panose="020B0604030504040204" pitchFamily="50" charset="-128"/>
                <a:ea typeface="Meiryo UI" panose="020B0604030504040204" pitchFamily="50" charset="-128"/>
              </a:rPr>
              <a:t>事業目的」</a:t>
            </a:r>
            <a:r>
              <a:rPr kumimoji="1" lang="ja-JP" altLang="en-US" sz="1200" dirty="0">
                <a:solidFill>
                  <a:schemeClr val="tx1"/>
                </a:solidFill>
                <a:latin typeface="Meiryo UI" panose="020B0604030504040204" pitchFamily="50" charset="-128"/>
                <a:ea typeface="Meiryo UI" panose="020B0604030504040204" pitchFamily="50" charset="-128"/>
              </a:rPr>
              <a:t>を踏まえ、内需型</a:t>
            </a:r>
            <a:r>
              <a:rPr lang="ja-JP" altLang="en-US" sz="1200" dirty="0">
                <a:solidFill>
                  <a:schemeClr val="tx1"/>
                </a:solidFill>
                <a:latin typeface="Meiryo UI" panose="020B0604030504040204" pitchFamily="50" charset="-128"/>
                <a:ea typeface="Meiryo UI" panose="020B0604030504040204" pitchFamily="50" charset="-128"/>
              </a:rPr>
              <a:t>・</a:t>
            </a:r>
            <a:r>
              <a:rPr kumimoji="1" lang="ja-JP" altLang="en-US" sz="1200" dirty="0">
                <a:solidFill>
                  <a:schemeClr val="tx1"/>
                </a:solidFill>
                <a:latin typeface="Meiryo UI" panose="020B0604030504040204" pitchFamily="50" charset="-128"/>
                <a:ea typeface="Meiryo UI" panose="020B0604030504040204" pitchFamily="50" charset="-128"/>
              </a:rPr>
              <a:t>外需型いずれか又は</a:t>
            </a:r>
            <a:endParaRPr kumimoji="1" lang="en-US" altLang="ja-JP" sz="1200" dirty="0">
              <a:solidFill>
                <a:schemeClr val="tx1"/>
              </a:solidFill>
              <a:latin typeface="Meiryo UI" panose="020B0604030504040204" pitchFamily="50" charset="-128"/>
              <a:ea typeface="Meiryo UI" panose="020B0604030504040204" pitchFamily="50" charset="-128"/>
            </a:endParaRPr>
          </a:p>
          <a:p>
            <a:r>
              <a:rPr kumimoji="1" lang="ja-JP" altLang="en-US" sz="1200" dirty="0">
                <a:solidFill>
                  <a:schemeClr val="tx1"/>
                </a:solidFill>
                <a:latin typeface="Meiryo UI" panose="020B0604030504040204" pitchFamily="50" charset="-128"/>
                <a:ea typeface="Meiryo UI" panose="020B0604030504040204" pitchFamily="50" charset="-128"/>
              </a:rPr>
              <a:t>いずれも記載）</a:t>
            </a:r>
          </a:p>
        </p:txBody>
      </p:sp>
      <p:sp>
        <p:nvSpPr>
          <p:cNvPr id="14" name="テキスト ボックス 13">
            <a:extLst>
              <a:ext uri="{FF2B5EF4-FFF2-40B4-BE49-F238E27FC236}">
                <a16:creationId xmlns:a16="http://schemas.microsoft.com/office/drawing/2014/main" id="{A95B8124-A268-336F-F016-97F093497EAF}"/>
              </a:ext>
            </a:extLst>
          </p:cNvPr>
          <p:cNvSpPr txBox="1"/>
          <p:nvPr/>
        </p:nvSpPr>
        <p:spPr>
          <a:xfrm>
            <a:off x="633577" y="3361504"/>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en-US" altLang="ja-JP" sz="1200">
                <a:solidFill>
                  <a:schemeClr val="tx1"/>
                </a:solidFill>
                <a:latin typeface="Meiryo UI" panose="020B0604030504040204" pitchFamily="50" charset="-128"/>
                <a:ea typeface="Meiryo UI" panose="020B0604030504040204" pitchFamily="50" charset="-128"/>
              </a:rPr>
              <a:t>GX</a:t>
            </a:r>
            <a:r>
              <a:rPr kumimoji="1" lang="ja-JP" altLang="en-US" sz="1200">
                <a:solidFill>
                  <a:schemeClr val="tx1"/>
                </a:solidFill>
                <a:latin typeface="Meiryo UI" panose="020B0604030504040204" pitchFamily="50" charset="-128"/>
                <a:ea typeface="Meiryo UI" panose="020B0604030504040204" pitchFamily="50" charset="-128"/>
              </a:rPr>
              <a:t>投資による</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kumimoji="1" lang="ja-JP" altLang="en-US" sz="1200">
                <a:solidFill>
                  <a:schemeClr val="tx1"/>
                </a:solidFill>
                <a:latin typeface="Meiryo UI" panose="020B0604030504040204" pitchFamily="50" charset="-128"/>
                <a:ea typeface="Meiryo UI" panose="020B0604030504040204" pitchFamily="50" charset="-128"/>
              </a:rPr>
              <a:t>競争力強化の方向性</a:t>
            </a:r>
          </a:p>
        </p:txBody>
      </p:sp>
      <p:sp>
        <p:nvSpPr>
          <p:cNvPr id="18" name="テキスト ボックス 17">
            <a:extLst>
              <a:ext uri="{FF2B5EF4-FFF2-40B4-BE49-F238E27FC236}">
                <a16:creationId xmlns:a16="http://schemas.microsoft.com/office/drawing/2014/main" id="{9DBE196E-BB3A-7EEA-C3CB-6B0DE755DDF6}"/>
              </a:ext>
            </a:extLst>
          </p:cNvPr>
          <p:cNvSpPr txBox="1"/>
          <p:nvPr/>
        </p:nvSpPr>
        <p:spPr>
          <a:xfrm>
            <a:off x="6829582" y="856247"/>
            <a:ext cx="372450" cy="1070805"/>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実施体制</a:t>
            </a:r>
          </a:p>
        </p:txBody>
      </p:sp>
      <p:sp>
        <p:nvSpPr>
          <p:cNvPr id="19" name="正方形/長方形 18">
            <a:extLst>
              <a:ext uri="{FF2B5EF4-FFF2-40B4-BE49-F238E27FC236}">
                <a16:creationId xmlns:a16="http://schemas.microsoft.com/office/drawing/2014/main" id="{671E7FDD-30C2-3CD2-DAAE-760BBAFA0509}"/>
              </a:ext>
            </a:extLst>
          </p:cNvPr>
          <p:cNvSpPr/>
          <p:nvPr/>
        </p:nvSpPr>
        <p:spPr>
          <a:xfrm>
            <a:off x="7282208" y="856246"/>
            <a:ext cx="4775131" cy="1070803"/>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200">
                <a:solidFill>
                  <a:schemeClr val="tx1"/>
                </a:solidFill>
                <a:latin typeface="Meiryo UI" panose="020B0604030504040204" pitchFamily="50" charset="-128"/>
                <a:ea typeface="Meiryo UI" panose="020B0604030504040204" pitchFamily="50" charset="-128"/>
              </a:rPr>
              <a:t>（幹事会社）</a:t>
            </a:r>
            <a:endParaRPr kumimoji="1" lang="en-US" altLang="ja-JP" sz="1200">
              <a:solidFill>
                <a:schemeClr val="tx1"/>
              </a:solidFill>
              <a:latin typeface="Meiryo UI" panose="020B0604030504040204" pitchFamily="50" charset="-128"/>
              <a:ea typeface="Meiryo UI" panose="020B0604030504040204" pitchFamily="50" charset="-128"/>
            </a:endParaRPr>
          </a:p>
          <a:p>
            <a:r>
              <a:rPr lang="en-US" altLang="ja-JP" sz="1200">
                <a:solidFill>
                  <a:schemeClr val="tx1"/>
                </a:solidFill>
                <a:latin typeface="Meiryo UI" panose="020B0604030504040204" pitchFamily="50" charset="-128"/>
                <a:ea typeface="Meiryo UI" panose="020B0604030504040204" pitchFamily="50" charset="-128"/>
              </a:rPr>
              <a:t>x</a:t>
            </a:r>
            <a:r>
              <a:rPr kumimoji="1" lang="en-US" altLang="ja-JP" sz="1200">
                <a:solidFill>
                  <a:schemeClr val="tx1"/>
                </a:solidFill>
                <a:latin typeface="Meiryo UI" panose="020B0604030504040204" pitchFamily="50" charset="-128"/>
                <a:ea typeface="Meiryo UI" panose="020B0604030504040204" pitchFamily="50" charset="-128"/>
              </a:rPr>
              <a:t>xx</a:t>
            </a:r>
          </a:p>
          <a:p>
            <a:r>
              <a:rPr lang="ja-JP" altLang="en-US" sz="1200">
                <a:solidFill>
                  <a:schemeClr val="tx1"/>
                </a:solidFill>
                <a:latin typeface="Meiryo UI" panose="020B0604030504040204" pitchFamily="50" charset="-128"/>
                <a:ea typeface="Meiryo UI" panose="020B0604030504040204" pitchFamily="50" charset="-128"/>
              </a:rPr>
              <a:t>（共同実施者）</a:t>
            </a:r>
            <a:endParaRPr lang="en-US" altLang="ja-JP" sz="1200">
              <a:solidFill>
                <a:schemeClr val="tx1"/>
              </a:solidFill>
              <a:latin typeface="Meiryo UI" panose="020B0604030504040204" pitchFamily="50" charset="-128"/>
              <a:ea typeface="Meiryo UI" panose="020B0604030504040204" pitchFamily="50" charset="-128"/>
            </a:endParaRPr>
          </a:p>
          <a:p>
            <a:r>
              <a:rPr kumimoji="1" lang="en-US" altLang="ja-JP" sz="1200">
                <a:solidFill>
                  <a:schemeClr val="tx1"/>
                </a:solidFill>
                <a:latin typeface="Meiryo UI" panose="020B0604030504040204" pitchFamily="50" charset="-128"/>
                <a:ea typeface="Meiryo UI" panose="020B0604030504040204" pitchFamily="50" charset="-128"/>
              </a:rPr>
              <a:t>xxx</a:t>
            </a:r>
            <a:r>
              <a:rPr kumimoji="1" lang="ja-JP" altLang="en-US" sz="1200">
                <a:solidFill>
                  <a:schemeClr val="tx1"/>
                </a:solidFill>
                <a:latin typeface="Meiryo UI" panose="020B0604030504040204" pitchFamily="50" charset="-128"/>
                <a:ea typeface="Meiryo UI" panose="020B0604030504040204" pitchFamily="50" charset="-128"/>
              </a:rPr>
              <a:t>、</a:t>
            </a:r>
            <a:r>
              <a:rPr kumimoji="1" lang="en-US" altLang="ja-JP" sz="1200">
                <a:solidFill>
                  <a:schemeClr val="tx1"/>
                </a:solidFill>
                <a:latin typeface="Meiryo UI" panose="020B0604030504040204" pitchFamily="50" charset="-128"/>
                <a:ea typeface="Meiryo UI" panose="020B0604030504040204" pitchFamily="50" charset="-128"/>
              </a:rPr>
              <a:t>x</a:t>
            </a:r>
            <a:r>
              <a:rPr lang="en-US" altLang="ja-JP" sz="1200">
                <a:solidFill>
                  <a:schemeClr val="tx1"/>
                </a:solidFill>
                <a:latin typeface="Meiryo UI" panose="020B0604030504040204" pitchFamily="50" charset="-128"/>
                <a:ea typeface="Meiryo UI" panose="020B0604030504040204" pitchFamily="50" charset="-128"/>
              </a:rPr>
              <a:t>xx</a:t>
            </a:r>
            <a:r>
              <a:rPr lang="ja-JP" altLang="en-US" sz="1200">
                <a:solidFill>
                  <a:schemeClr val="tx1"/>
                </a:solidFill>
                <a:latin typeface="Meiryo UI" panose="020B0604030504040204" pitchFamily="50" charset="-128"/>
                <a:ea typeface="Meiryo UI" panose="020B0604030504040204" pitchFamily="50" charset="-128"/>
              </a:rPr>
              <a:t>、</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BA66D323-1DAA-D315-9036-411B9756F162}"/>
              </a:ext>
            </a:extLst>
          </p:cNvPr>
          <p:cNvSpPr txBox="1"/>
          <p:nvPr/>
        </p:nvSpPr>
        <p:spPr>
          <a:xfrm>
            <a:off x="1087156" y="448695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生産物</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229D974C-4E7A-E670-27B3-F8126CD12020}"/>
              </a:ext>
            </a:extLst>
          </p:cNvPr>
          <p:cNvSpPr/>
          <p:nvPr/>
        </p:nvSpPr>
        <p:spPr>
          <a:xfrm>
            <a:off x="2071887" y="4482477"/>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5" name="テキスト ボックス 4">
            <a:extLst>
              <a:ext uri="{FF2B5EF4-FFF2-40B4-BE49-F238E27FC236}">
                <a16:creationId xmlns:a16="http://schemas.microsoft.com/office/drawing/2014/main" id="{8C43AAFC-29EF-D883-B3BB-631CBA701D45}"/>
              </a:ext>
            </a:extLst>
          </p:cNvPr>
          <p:cNvSpPr txBox="1"/>
          <p:nvPr/>
        </p:nvSpPr>
        <p:spPr>
          <a:xfrm>
            <a:off x="1087156" y="5622102"/>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原料</a:t>
            </a:r>
            <a:endParaRPr kumimoji="1" lang="en-US" altLang="ja-JP" sz="12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F7DB2E35-3EA1-6D74-B3D8-A2E75EDEBE1A}"/>
              </a:ext>
            </a:extLst>
          </p:cNvPr>
          <p:cNvSpPr/>
          <p:nvPr/>
        </p:nvSpPr>
        <p:spPr>
          <a:xfrm>
            <a:off x="2071886" y="5620609"/>
            <a:ext cx="1785612"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9" name="テキスト ボックス 8">
            <a:extLst>
              <a:ext uri="{FF2B5EF4-FFF2-40B4-BE49-F238E27FC236}">
                <a16:creationId xmlns:a16="http://schemas.microsoft.com/office/drawing/2014/main" id="{47BC59D6-C0D7-5194-5873-6464A6B0743B}"/>
              </a:ext>
            </a:extLst>
          </p:cNvPr>
          <p:cNvSpPr txBox="1"/>
          <p:nvPr/>
        </p:nvSpPr>
        <p:spPr>
          <a:xfrm>
            <a:off x="1087156" y="6189676"/>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a:solidFill>
                  <a:schemeClr val="tx1"/>
                </a:solidFill>
                <a:latin typeface="Meiryo UI" panose="020B0604030504040204" pitchFamily="50" charset="-128"/>
                <a:ea typeface="Meiryo UI" panose="020B0604030504040204" pitchFamily="50" charset="-128"/>
              </a:rPr>
              <a:t>原料調達先</a:t>
            </a:r>
          </a:p>
        </p:txBody>
      </p:sp>
      <p:sp>
        <p:nvSpPr>
          <p:cNvPr id="12" name="正方形/長方形 11">
            <a:extLst>
              <a:ext uri="{FF2B5EF4-FFF2-40B4-BE49-F238E27FC236}">
                <a16:creationId xmlns:a16="http://schemas.microsoft.com/office/drawing/2014/main" id="{68F177DB-B419-F4EF-52FC-1BBF029974FA}"/>
              </a:ext>
            </a:extLst>
          </p:cNvPr>
          <p:cNvSpPr/>
          <p:nvPr/>
        </p:nvSpPr>
        <p:spPr>
          <a:xfrm>
            <a:off x="2071886" y="6189676"/>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13" name="テキスト ボックス 12">
            <a:extLst>
              <a:ext uri="{FF2B5EF4-FFF2-40B4-BE49-F238E27FC236}">
                <a16:creationId xmlns:a16="http://schemas.microsoft.com/office/drawing/2014/main" id="{BC971F3A-5D08-91E3-1FE4-E1BEEB2DCA92}"/>
              </a:ext>
            </a:extLst>
          </p:cNvPr>
          <p:cNvSpPr txBox="1"/>
          <p:nvPr/>
        </p:nvSpPr>
        <p:spPr>
          <a:xfrm>
            <a:off x="3929581" y="448247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tx1"/>
                </a:solidFill>
                <a:latin typeface="Meiryo UI" panose="020B0604030504040204" pitchFamily="50" charset="-128"/>
                <a:ea typeface="Meiryo UI" panose="020B0604030504040204" pitchFamily="50" charset="-128"/>
              </a:rPr>
              <a:t>生産量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0" name="正方形/長方形 19">
            <a:extLst>
              <a:ext uri="{FF2B5EF4-FFF2-40B4-BE49-F238E27FC236}">
                <a16:creationId xmlns:a16="http://schemas.microsoft.com/office/drawing/2014/main" id="{903EBBD2-280B-2E1B-EA79-C774332ACB9E}"/>
              </a:ext>
            </a:extLst>
          </p:cNvPr>
          <p:cNvSpPr/>
          <p:nvPr/>
        </p:nvSpPr>
        <p:spPr>
          <a:xfrm>
            <a:off x="4914312" y="4482477"/>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err="1">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1" name="テキスト ボックス 20">
            <a:extLst>
              <a:ext uri="{FF2B5EF4-FFF2-40B4-BE49-F238E27FC236}">
                <a16:creationId xmlns:a16="http://schemas.microsoft.com/office/drawing/2014/main" id="{48A28A4A-6320-DCFF-483C-3DFEE1ECA289}"/>
              </a:ext>
            </a:extLst>
          </p:cNvPr>
          <p:cNvSpPr txBox="1"/>
          <p:nvPr/>
        </p:nvSpPr>
        <p:spPr>
          <a:xfrm>
            <a:off x="3929581" y="5620609"/>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lang="ja-JP" altLang="en-US" sz="1200">
                <a:solidFill>
                  <a:schemeClr val="tx1"/>
                </a:solidFill>
                <a:latin typeface="Meiryo UI" panose="020B0604030504040204" pitchFamily="50" charset="-128"/>
                <a:ea typeface="Meiryo UI" panose="020B0604030504040204" pitchFamily="50" charset="-128"/>
              </a:rPr>
              <a:t>消費</a:t>
            </a:r>
            <a:r>
              <a:rPr kumimoji="1" lang="ja-JP" altLang="en-US" sz="1200">
                <a:solidFill>
                  <a:schemeClr val="tx1"/>
                </a:solidFill>
                <a:latin typeface="Meiryo UI" panose="020B0604030504040204" pitchFamily="50" charset="-128"/>
                <a:ea typeface="Meiryo UI" panose="020B0604030504040204" pitchFamily="50" charset="-128"/>
              </a:rPr>
              <a:t>量</a:t>
            </a:r>
            <a:endParaRPr kumimoji="1" lang="en-US" altLang="ja-JP" sz="1200">
              <a:solidFill>
                <a:schemeClr val="tx1"/>
              </a:solidFill>
              <a:latin typeface="Meiryo UI" panose="020B0604030504040204" pitchFamily="50" charset="-128"/>
              <a:ea typeface="Meiryo UI" panose="020B0604030504040204" pitchFamily="50" charset="-128"/>
            </a:endParaRPr>
          </a:p>
          <a:p>
            <a:pPr algn="ctr"/>
            <a:r>
              <a:rPr lang="en-US" altLang="ja-JP" sz="1050">
                <a:solidFill>
                  <a:schemeClr val="tx1"/>
                </a:solidFill>
                <a:latin typeface="Meiryo UI" panose="020B0604030504040204" pitchFamily="50" charset="-128"/>
                <a:ea typeface="Meiryo UI" panose="020B0604030504040204" pitchFamily="50" charset="-128"/>
              </a:rPr>
              <a:t>※</a:t>
            </a:r>
            <a:r>
              <a:rPr lang="ja-JP" altLang="en-US" sz="1050">
                <a:solidFill>
                  <a:schemeClr val="tx1"/>
                </a:solidFill>
                <a:latin typeface="Meiryo UI" panose="020B0604030504040204" pitchFamily="50" charset="-128"/>
                <a:ea typeface="Meiryo UI" panose="020B0604030504040204" pitchFamily="50" charset="-128"/>
              </a:rPr>
              <a:t>万トン／年</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2" name="正方形/長方形 21">
            <a:extLst>
              <a:ext uri="{FF2B5EF4-FFF2-40B4-BE49-F238E27FC236}">
                <a16:creationId xmlns:a16="http://schemas.microsoft.com/office/drawing/2014/main" id="{C3C50B75-09FB-9F38-B26B-482D53804034}"/>
              </a:ext>
            </a:extLst>
          </p:cNvPr>
          <p:cNvSpPr/>
          <p:nvPr/>
        </p:nvSpPr>
        <p:spPr>
          <a:xfrm>
            <a:off x="4914312" y="5620609"/>
            <a:ext cx="1734138"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3" name="テキスト ボックス 22">
            <a:extLst>
              <a:ext uri="{FF2B5EF4-FFF2-40B4-BE49-F238E27FC236}">
                <a16:creationId xmlns:a16="http://schemas.microsoft.com/office/drawing/2014/main" id="{1A0D322F-AA82-B302-26B9-E92E370BBCBD}"/>
              </a:ext>
            </a:extLst>
          </p:cNvPr>
          <p:cNvSpPr txBox="1"/>
          <p:nvPr/>
        </p:nvSpPr>
        <p:spPr>
          <a:xfrm>
            <a:off x="1087156" y="5054527"/>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100" dirty="0">
                <a:solidFill>
                  <a:schemeClr val="tx1"/>
                </a:solidFill>
                <a:latin typeface="Meiryo UI" panose="020B0604030504040204" pitchFamily="50" charset="-128"/>
                <a:ea typeface="Meiryo UI" panose="020B0604030504040204" pitchFamily="50" charset="-128"/>
              </a:rPr>
              <a:t>主要用途市場</a:t>
            </a:r>
            <a:endParaRPr kumimoji="1" lang="en-US" altLang="ja-JP" sz="1100" dirty="0">
              <a:solidFill>
                <a:schemeClr val="tx1"/>
              </a:solidFill>
              <a:latin typeface="Meiryo UI" panose="020B0604030504040204" pitchFamily="50" charset="-128"/>
              <a:ea typeface="Meiryo UI" panose="020B0604030504040204" pitchFamily="50" charset="-128"/>
            </a:endParaRPr>
          </a:p>
          <a:p>
            <a:pPr algn="ctr"/>
            <a:r>
              <a:rPr kumimoji="1" lang="ja-JP" altLang="en-US" sz="1100" dirty="0">
                <a:solidFill>
                  <a:schemeClr val="tx1"/>
                </a:solidFill>
                <a:latin typeface="Meiryo UI" panose="020B0604030504040204" pitchFamily="50" charset="-128"/>
                <a:ea typeface="Meiryo UI" panose="020B0604030504040204" pitchFamily="50" charset="-128"/>
              </a:rPr>
              <a:t>・主要顧客</a:t>
            </a:r>
          </a:p>
        </p:txBody>
      </p:sp>
      <p:sp>
        <p:nvSpPr>
          <p:cNvPr id="24" name="正方形/長方形 23">
            <a:extLst>
              <a:ext uri="{FF2B5EF4-FFF2-40B4-BE49-F238E27FC236}">
                <a16:creationId xmlns:a16="http://schemas.microsoft.com/office/drawing/2014/main" id="{8EFBF6FB-A6EA-D14C-32D5-C674FE71B092}"/>
              </a:ext>
            </a:extLst>
          </p:cNvPr>
          <p:cNvSpPr/>
          <p:nvPr/>
        </p:nvSpPr>
        <p:spPr>
          <a:xfrm>
            <a:off x="2071886" y="5051543"/>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a:solidFill>
                  <a:schemeClr val="tx1"/>
                </a:solidFill>
                <a:latin typeface="Meiryo UI" panose="020B0604030504040204" pitchFamily="50" charset="-128"/>
                <a:ea typeface="Meiryo UI" panose="020B0604030504040204" pitchFamily="50" charset="-128"/>
              </a:rPr>
              <a:t>xxx</a:t>
            </a:r>
            <a:endParaRPr kumimoji="1" lang="ja-JP" altLang="en-US" sz="1200">
              <a:solidFill>
                <a:schemeClr val="tx1"/>
              </a:solidFill>
              <a:latin typeface="Meiryo UI" panose="020B0604030504040204" pitchFamily="50" charset="-128"/>
              <a:ea typeface="Meiryo UI" panose="020B0604030504040204" pitchFamily="50" charset="-128"/>
            </a:endParaRPr>
          </a:p>
        </p:txBody>
      </p:sp>
      <p:sp>
        <p:nvSpPr>
          <p:cNvPr id="25" name="テキスト ボックス 24">
            <a:extLst>
              <a:ext uri="{FF2B5EF4-FFF2-40B4-BE49-F238E27FC236}">
                <a16:creationId xmlns:a16="http://schemas.microsoft.com/office/drawing/2014/main" id="{129709B7-7830-02F1-6463-1AD646DDE34C}"/>
              </a:ext>
            </a:extLst>
          </p:cNvPr>
          <p:cNvSpPr txBox="1"/>
          <p:nvPr/>
        </p:nvSpPr>
        <p:spPr>
          <a:xfrm>
            <a:off x="633578" y="4493702"/>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川下</a:t>
            </a:r>
            <a:r>
              <a:rPr kumimoji="1" lang="en-US" altLang="ja-JP" sz="1200" baseline="30000" dirty="0">
                <a:solidFill>
                  <a:schemeClr val="tx1"/>
                </a:solidFill>
                <a:latin typeface="Meiryo UI" panose="020B0604030504040204" pitchFamily="50" charset="-128"/>
                <a:ea typeface="Meiryo UI" panose="020B0604030504040204" pitchFamily="50" charset="-128"/>
              </a:rPr>
              <a:t>※2</a:t>
            </a:r>
          </a:p>
        </p:txBody>
      </p:sp>
      <p:sp>
        <p:nvSpPr>
          <p:cNvPr id="27" name="テキスト ボックス 26">
            <a:extLst>
              <a:ext uri="{FF2B5EF4-FFF2-40B4-BE49-F238E27FC236}">
                <a16:creationId xmlns:a16="http://schemas.microsoft.com/office/drawing/2014/main" id="{A2B4811F-3BF9-01A1-28C6-75543DC4F3D4}"/>
              </a:ext>
            </a:extLst>
          </p:cNvPr>
          <p:cNvSpPr txBox="1"/>
          <p:nvPr/>
        </p:nvSpPr>
        <p:spPr>
          <a:xfrm>
            <a:off x="633578" y="5626228"/>
            <a:ext cx="372450" cy="1067448"/>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eaVert" wrap="none" lIns="91440" tIns="45720" rIns="91440" bIns="45720" numCol="1" spcCol="0" rtlCol="0" fromWordArt="0" anchor="ctr" anchorCtr="0" forceAA="0" compatLnSpc="1">
            <a:prstTxWarp prst="textNoShape">
              <a:avLst/>
            </a:prstTxWarp>
            <a:noAutofit/>
          </a:bodyPr>
          <a:lstStyle/>
          <a:p>
            <a:pPr algn="ctr"/>
            <a:r>
              <a:rPr lang="ja-JP" altLang="en-US" sz="1200" dirty="0">
                <a:solidFill>
                  <a:schemeClr val="tx1"/>
                </a:solidFill>
                <a:latin typeface="Meiryo UI" panose="020B0604030504040204" pitchFamily="50" charset="-128"/>
                <a:ea typeface="Meiryo UI" panose="020B0604030504040204" pitchFamily="50" charset="-128"/>
              </a:rPr>
              <a:t>川上</a:t>
            </a:r>
            <a:r>
              <a:rPr kumimoji="1" lang="en-US" altLang="ja-JP" sz="1200" baseline="30000" dirty="0">
                <a:solidFill>
                  <a:schemeClr val="tx1"/>
                </a:solidFill>
                <a:latin typeface="Meiryo UI" panose="020B0604030504040204" pitchFamily="50" charset="-128"/>
                <a:ea typeface="Meiryo UI" panose="020B0604030504040204" pitchFamily="50" charset="-128"/>
              </a:rPr>
              <a:t>※2</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29" name="正方形/長方形 28">
            <a:extLst>
              <a:ext uri="{FF2B5EF4-FFF2-40B4-BE49-F238E27FC236}">
                <a16:creationId xmlns:a16="http://schemas.microsoft.com/office/drawing/2014/main" id="{4E596915-6989-9B47-2FDB-3292C2914B43}"/>
              </a:ext>
            </a:extLst>
          </p:cNvPr>
          <p:cNvSpPr/>
          <p:nvPr/>
        </p:nvSpPr>
        <p:spPr>
          <a:xfrm>
            <a:off x="2071886" y="3920890"/>
            <a:ext cx="4576564"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sz="1200" dirty="0">
                <a:solidFill>
                  <a:schemeClr val="tx1"/>
                </a:solidFill>
                <a:latin typeface="Meiryo UI" panose="020B0604030504040204" pitchFamily="50" charset="-128"/>
                <a:ea typeface="Meiryo UI" panose="020B0604030504040204" pitchFamily="50" charset="-128"/>
              </a:rPr>
              <a:t>xxx</a:t>
            </a:r>
            <a:endParaRPr kumimoji="1" lang="ja-JP" altLang="en-US" sz="1200" dirty="0">
              <a:solidFill>
                <a:schemeClr val="tx1"/>
              </a:solidFill>
              <a:latin typeface="Meiryo UI" panose="020B0604030504040204" pitchFamily="50" charset="-128"/>
              <a:ea typeface="Meiryo UI" panose="020B0604030504040204" pitchFamily="50" charset="-128"/>
            </a:endParaRPr>
          </a:p>
        </p:txBody>
      </p:sp>
      <p:sp>
        <p:nvSpPr>
          <p:cNvPr id="30" name="テキスト ボックス 29">
            <a:extLst>
              <a:ext uri="{FF2B5EF4-FFF2-40B4-BE49-F238E27FC236}">
                <a16:creationId xmlns:a16="http://schemas.microsoft.com/office/drawing/2014/main" id="{24A87B4F-25C4-B92C-E8D5-F9C319164E54}"/>
              </a:ext>
            </a:extLst>
          </p:cNvPr>
          <p:cNvSpPr txBox="1"/>
          <p:nvPr/>
        </p:nvSpPr>
        <p:spPr>
          <a:xfrm>
            <a:off x="633577" y="3920890"/>
            <a:ext cx="1366227" cy="503056"/>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転換前後の燃料種</a:t>
            </a:r>
            <a:r>
              <a:rPr kumimoji="1" lang="en-US" altLang="ja-JP" sz="1200" baseline="30000" dirty="0">
                <a:solidFill>
                  <a:schemeClr val="tx1"/>
                </a:solidFill>
                <a:latin typeface="Meiryo UI" panose="020B0604030504040204" pitchFamily="50" charset="-128"/>
                <a:ea typeface="Meiryo UI" panose="020B0604030504040204" pitchFamily="50" charset="-128"/>
              </a:rPr>
              <a:t>※1</a:t>
            </a:r>
          </a:p>
        </p:txBody>
      </p:sp>
      <p:sp>
        <p:nvSpPr>
          <p:cNvPr id="8" name="正方形/長方形 7">
            <a:extLst>
              <a:ext uri="{FF2B5EF4-FFF2-40B4-BE49-F238E27FC236}">
                <a16:creationId xmlns:a16="http://schemas.microsoft.com/office/drawing/2014/main" id="{807A4E05-F1BE-BEAD-1F0A-B2807035E684}"/>
              </a:ext>
            </a:extLst>
          </p:cNvPr>
          <p:cNvSpPr/>
          <p:nvPr/>
        </p:nvSpPr>
        <p:spPr>
          <a:xfrm>
            <a:off x="4842231" y="856247"/>
            <a:ext cx="1806219" cy="504000"/>
          </a:xfrm>
          <a:prstGeom prst="rect">
            <a:avLst/>
          </a:prstGeom>
          <a:solidFill>
            <a:schemeClr val="bg1"/>
          </a:solidFill>
          <a:ln w="9525" cap="rnd" cmpd="sng" algn="ctr">
            <a:solidFill>
              <a:schemeClr val="tx1">
                <a:lumMod val="50000"/>
                <a:lumOff val="50000"/>
              </a:schemeClr>
            </a:solid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200" dirty="0">
                <a:solidFill>
                  <a:schemeClr val="tx1"/>
                </a:solidFill>
                <a:latin typeface="Meiryo UI" panose="020B0604030504040204" pitchFamily="50" charset="-128"/>
                <a:ea typeface="Meiryo UI" panose="020B0604030504040204" pitchFamily="50" charset="-128"/>
              </a:rPr>
              <a:t>x</a:t>
            </a:r>
            <a:r>
              <a:rPr kumimoji="1" lang="en-US" altLang="ja-JP" sz="1200" dirty="0">
                <a:solidFill>
                  <a:schemeClr val="tx1"/>
                </a:solidFill>
                <a:latin typeface="Meiryo UI" panose="020B0604030504040204" pitchFamily="50" charset="-128"/>
                <a:ea typeface="Meiryo UI" panose="020B0604030504040204" pitchFamily="50" charset="-128"/>
              </a:rPr>
              <a:t>xx</a:t>
            </a:r>
            <a:r>
              <a:rPr lang="ja-JP" altLang="en-US" sz="800" dirty="0">
                <a:solidFill>
                  <a:schemeClr val="tx1"/>
                </a:solidFill>
                <a:latin typeface="Meiryo UI" panose="020B0604030504040204" pitchFamily="50" charset="-128"/>
                <a:ea typeface="Meiryo UI" panose="020B0604030504040204" pitchFamily="50" charset="-128"/>
              </a:rPr>
              <a:t>（「製造プロセス転換」又は「構造転換（製造プロセス転換）」のいずれかを記載）</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10" name="テキスト ボックス 9">
            <a:extLst>
              <a:ext uri="{FF2B5EF4-FFF2-40B4-BE49-F238E27FC236}">
                <a16:creationId xmlns:a16="http://schemas.microsoft.com/office/drawing/2014/main" id="{A3DF62A6-9605-F18B-F024-48583FC4D3F4}"/>
              </a:ext>
            </a:extLst>
          </p:cNvPr>
          <p:cNvSpPr txBox="1"/>
          <p:nvPr/>
        </p:nvSpPr>
        <p:spPr>
          <a:xfrm>
            <a:off x="3779089" y="856247"/>
            <a:ext cx="1009510" cy="503056"/>
          </a:xfrm>
          <a:prstGeom prst="rect">
            <a:avLst/>
          </a:prstGeom>
          <a:solidFill>
            <a:schemeClr val="tx1">
              <a:lumMod val="50000"/>
              <a:lumOff val="50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a:solidFill>
                  <a:schemeClr val="bg1"/>
                </a:solidFill>
                <a:latin typeface="Meiryo UI" panose="020B0604030504040204" pitchFamily="50" charset="-128"/>
                <a:ea typeface="Meiryo UI" panose="020B0604030504040204" pitchFamily="50" charset="-128"/>
              </a:rPr>
              <a:t>補助対象となる</a:t>
            </a:r>
            <a:endParaRPr kumimoji="1" lang="en-US" altLang="ja-JP" sz="1200">
              <a:solidFill>
                <a:schemeClr val="bg1"/>
              </a:solidFill>
              <a:latin typeface="Meiryo UI" panose="020B0604030504040204" pitchFamily="50" charset="-128"/>
              <a:ea typeface="Meiryo UI" panose="020B0604030504040204" pitchFamily="50" charset="-128"/>
            </a:endParaRPr>
          </a:p>
          <a:p>
            <a:pPr algn="ctr"/>
            <a:r>
              <a:rPr kumimoji="1" lang="ja-JP" altLang="en-US" sz="1200">
                <a:solidFill>
                  <a:schemeClr val="bg1"/>
                </a:solidFill>
                <a:latin typeface="Meiryo UI" panose="020B0604030504040204" pitchFamily="50" charset="-128"/>
                <a:ea typeface="Meiryo UI" panose="020B0604030504040204" pitchFamily="50" charset="-128"/>
              </a:rPr>
              <a:t>事業の区分</a:t>
            </a:r>
          </a:p>
        </p:txBody>
      </p:sp>
      <p:sp>
        <p:nvSpPr>
          <p:cNvPr id="37" name="テキスト ボックス 36">
            <a:extLst>
              <a:ext uri="{FF2B5EF4-FFF2-40B4-BE49-F238E27FC236}">
                <a16:creationId xmlns:a16="http://schemas.microsoft.com/office/drawing/2014/main" id="{F49CDDE9-985E-40BC-1F98-C9003C5BC80C}"/>
              </a:ext>
            </a:extLst>
          </p:cNvPr>
          <p:cNvSpPr txBox="1"/>
          <p:nvPr/>
        </p:nvSpPr>
        <p:spPr>
          <a:xfrm>
            <a:off x="7283160" y="2047625"/>
            <a:ext cx="912650" cy="504000"/>
          </a:xfrm>
          <a:prstGeom prst="rect">
            <a:avLst/>
          </a:prstGeom>
          <a:solidFill>
            <a:schemeClr val="bg1">
              <a:lumMod val="95000"/>
            </a:schemeClr>
          </a:solidFill>
          <a:ln w="9525" cap="rnd">
            <a:solidFill>
              <a:schemeClr val="tx1">
                <a:lumMod val="50000"/>
                <a:lumOff val="50000"/>
              </a:schemeClr>
            </a:solid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r>
              <a:rPr kumimoji="1" lang="ja-JP" altLang="en-US" sz="1200" dirty="0">
                <a:solidFill>
                  <a:schemeClr val="tx1"/>
                </a:solidFill>
                <a:latin typeface="Meiryo UI" panose="020B0604030504040204" pitchFamily="50" charset="-128"/>
                <a:ea typeface="Meiryo UI" panose="020B0604030504040204" pitchFamily="50" charset="-128"/>
              </a:rPr>
              <a:t>事業所名</a:t>
            </a:r>
            <a:endParaRPr kumimoji="1" lang="en-US" altLang="ja-JP" sz="1200" dirty="0">
              <a:solidFill>
                <a:schemeClr val="tx1"/>
              </a:solidFill>
              <a:latin typeface="Meiryo UI" panose="020B0604030504040204" pitchFamily="50" charset="-128"/>
              <a:ea typeface="Meiryo UI" panose="020B0604030504040204" pitchFamily="50" charset="-128"/>
            </a:endParaRPr>
          </a:p>
        </p:txBody>
      </p:sp>
      <p:sp>
        <p:nvSpPr>
          <p:cNvPr id="42" name="正方形/長方形 41">
            <a:extLst>
              <a:ext uri="{FF2B5EF4-FFF2-40B4-BE49-F238E27FC236}">
                <a16:creationId xmlns:a16="http://schemas.microsoft.com/office/drawing/2014/main" id="{27505212-E259-8E83-E88E-570521D93D15}"/>
              </a:ext>
            </a:extLst>
          </p:cNvPr>
          <p:cNvSpPr/>
          <p:nvPr/>
        </p:nvSpPr>
        <p:spPr>
          <a:xfrm>
            <a:off x="6829581" y="6001753"/>
            <a:ext cx="5227757" cy="427974"/>
          </a:xfrm>
          <a:prstGeom prst="rect">
            <a:avLst/>
          </a:prstGeom>
          <a:no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lang="en-US" altLang="ja-JP" sz="1000" dirty="0">
                <a:solidFill>
                  <a:schemeClr val="tx1"/>
                </a:solidFill>
                <a:latin typeface="Meiryo UI" panose="020B0604030504040204" pitchFamily="50" charset="-128"/>
                <a:ea typeface="Meiryo UI" panose="020B0604030504040204" pitchFamily="50" charset="-128"/>
              </a:rPr>
              <a:t>※1</a:t>
            </a:r>
            <a:r>
              <a:rPr lang="ja-JP" altLang="en-US" sz="1000" dirty="0">
                <a:solidFill>
                  <a:schemeClr val="tx1"/>
                </a:solidFill>
                <a:latin typeface="Meiryo UI" panose="020B0604030504040204" pitchFamily="50" charset="-128"/>
                <a:ea typeface="Meiryo UI" panose="020B0604030504040204" pitchFamily="50" charset="-128"/>
              </a:rPr>
              <a:t>：燃料転換・構造転換（燃料転換）の申請者のみ記載</a:t>
            </a:r>
            <a:endParaRPr lang="en-US" altLang="ja-JP" sz="1000" dirty="0">
              <a:solidFill>
                <a:schemeClr val="tx1"/>
              </a:solidFill>
              <a:latin typeface="Meiryo UI" panose="020B0604030504040204" pitchFamily="50" charset="-128"/>
              <a:ea typeface="Meiryo UI" panose="020B0604030504040204" pitchFamily="50" charset="-128"/>
            </a:endParaRPr>
          </a:p>
          <a:p>
            <a:r>
              <a:rPr kumimoji="1" lang="en-US" altLang="ja-JP" sz="1000" dirty="0">
                <a:solidFill>
                  <a:schemeClr val="tx1"/>
                </a:solidFill>
                <a:latin typeface="Meiryo UI" panose="020B0604030504040204" pitchFamily="50" charset="-128"/>
                <a:ea typeface="Meiryo UI" panose="020B0604030504040204" pitchFamily="50" charset="-128"/>
              </a:rPr>
              <a:t>※2</a:t>
            </a:r>
            <a:r>
              <a:rPr kumimoji="1" lang="ja-JP" altLang="en-US" sz="1000" dirty="0">
                <a:solidFill>
                  <a:schemeClr val="tx1"/>
                </a:solidFill>
                <a:latin typeface="Meiryo UI" panose="020B0604030504040204" pitchFamily="50" charset="-128"/>
                <a:ea typeface="Meiryo UI" panose="020B0604030504040204" pitchFamily="50" charset="-128"/>
              </a:rPr>
              <a:t>：製造プロセス転換・構造転換（製造プロセス転換）の申請者のみ記載</a:t>
            </a:r>
          </a:p>
        </p:txBody>
      </p:sp>
      <p:sp>
        <p:nvSpPr>
          <p:cNvPr id="32" name="正方形/長方形 31">
            <a:extLst>
              <a:ext uri="{FF2B5EF4-FFF2-40B4-BE49-F238E27FC236}">
                <a16:creationId xmlns:a16="http://schemas.microsoft.com/office/drawing/2014/main" id="{17641276-E178-FCB5-A8C4-09654EDD4B6D}"/>
              </a:ext>
            </a:extLst>
          </p:cNvPr>
          <p:cNvSpPr/>
          <p:nvPr/>
        </p:nvSpPr>
        <p:spPr>
          <a:xfrm>
            <a:off x="2677068" y="1886425"/>
            <a:ext cx="6837864"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フォーマットに記載された全ての項目</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→様式第１などの他の様式と整合するよう記載すること。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36079576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0.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⑤民間企業のみでは投資判断が</a:t>
            </a:r>
            <a:endParaRPr kumimoji="1" lang="en-US" altLang="ja-JP" sz="4800">
              <a:solidFill>
                <a:schemeClr val="tx1"/>
              </a:solidFill>
              <a:latin typeface="Meiryo UI" panose="020B0604030504040204" pitchFamily="50" charset="-128"/>
              <a:ea typeface="Meiryo UI" panose="020B0604030504040204" pitchFamily="50" charset="-128"/>
            </a:endParaRPr>
          </a:p>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真に困難な事業であることに関する審査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596224229"/>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TextBox 35" descr="ｔ">
            <a:extLst>
              <a:ext uri="{FF2B5EF4-FFF2-40B4-BE49-F238E27FC236}">
                <a16:creationId xmlns:a16="http://schemas.microsoft.com/office/drawing/2014/main" id="{86592024-6AEC-E6A6-0502-741CE9482E85}"/>
              </a:ext>
            </a:extLst>
          </p:cNvPr>
          <p:cNvSpPr txBox="1"/>
          <p:nvPr/>
        </p:nvSpPr>
        <p:spPr>
          <a:xfrm>
            <a:off x="765598" y="2588923"/>
            <a:ext cx="5184000" cy="1641958"/>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0" lvl="1">
              <a:buClr>
                <a:schemeClr val="tx2"/>
              </a:buClr>
              <a:buSzPct val="100000"/>
            </a:pPr>
            <a:r>
              <a:rPr kumimoji="1" lang="ja-JP" altLang="en-US" sz="1400">
                <a:solidFill>
                  <a:schemeClr val="tx1"/>
                </a:solidFill>
                <a:latin typeface="Meiryo UI" panose="020B0604030504040204" pitchFamily="50" charset="-128"/>
                <a:ea typeface="Meiryo UI" panose="020B0604030504040204" pitchFamily="50" charset="-128"/>
              </a:rPr>
              <a:t>（設定根拠）</a:t>
            </a:r>
            <a:endParaRPr kumimoji="1" lang="en-US" altLang="ja-JP" sz="1400">
              <a:solidFill>
                <a:schemeClr val="tx1"/>
              </a:solidFill>
              <a:latin typeface="Meiryo UI" panose="020B0604030504040204" pitchFamily="50" charset="-128"/>
              <a:ea typeface="Meiryo UI" panose="020B0604030504040204" pitchFamily="50" charset="-128"/>
            </a:endParaRP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sp>
        <p:nvSpPr>
          <p:cNvPr id="20" name="TextBox 35" descr="ｔ">
            <a:extLst>
              <a:ext uri="{FF2B5EF4-FFF2-40B4-BE49-F238E27FC236}">
                <a16:creationId xmlns:a16="http://schemas.microsoft.com/office/drawing/2014/main" id="{3BDF1C5A-B13B-874E-453F-A24EE0E62985}"/>
              </a:ext>
            </a:extLst>
          </p:cNvPr>
          <p:cNvSpPr txBox="1"/>
          <p:nvPr/>
        </p:nvSpPr>
        <p:spPr>
          <a:xfrm>
            <a:off x="765598" y="2101373"/>
            <a:ext cx="3998869" cy="407464"/>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ctr" anchorCtr="0" forceAA="0" compatLnSpc="1">
            <a:prstTxWarp prst="textNoShape">
              <a:avLst/>
            </a:prstTxWarp>
            <a:noAutofit/>
          </a:bodyPr>
          <a:lstStyle/>
          <a:p>
            <a:pPr marL="0" lvl="1">
              <a:buClr>
                <a:schemeClr val="tx2"/>
              </a:buClr>
              <a:buSzPct val="100000"/>
            </a:pPr>
            <a:r>
              <a:rPr kumimoji="1" lang="en-US" altLang="ja-JP" sz="1400" b="1">
                <a:solidFill>
                  <a:schemeClr val="tx1"/>
                </a:solidFill>
                <a:latin typeface="Meiryo UI" panose="020B0604030504040204" pitchFamily="50" charset="-128"/>
                <a:ea typeface="Meiryo UI" panose="020B0604030504040204" pitchFamily="50" charset="-128"/>
              </a:rPr>
              <a:t>TRL</a:t>
            </a:r>
            <a:r>
              <a:rPr kumimoji="1" lang="ja-JP" altLang="en-US" sz="1400" b="1">
                <a:solidFill>
                  <a:schemeClr val="tx1"/>
                </a:solidFill>
                <a:latin typeface="Meiryo UI" panose="020B0604030504040204" pitchFamily="50" charset="-128"/>
                <a:ea typeface="Meiryo UI" panose="020B0604030504040204" pitchFamily="50" charset="-128"/>
              </a:rPr>
              <a:t>：</a:t>
            </a:r>
            <a:r>
              <a:rPr kumimoji="1" lang="en-US" altLang="ja-JP" sz="1400" b="1">
                <a:solidFill>
                  <a:schemeClr val="tx1"/>
                </a:solidFill>
                <a:latin typeface="Meiryo UI" panose="020B0604030504040204" pitchFamily="50" charset="-128"/>
                <a:ea typeface="Meiryo UI" panose="020B0604030504040204" pitchFamily="50" charset="-128"/>
              </a:rPr>
              <a:t>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23" name="TextBox 35" descr="ｔ">
            <a:extLst>
              <a:ext uri="{FF2B5EF4-FFF2-40B4-BE49-F238E27FC236}">
                <a16:creationId xmlns:a16="http://schemas.microsoft.com/office/drawing/2014/main" id="{9B214298-023A-0520-F372-807F8D84F990}"/>
              </a:ext>
            </a:extLst>
          </p:cNvPr>
          <p:cNvSpPr txBox="1"/>
          <p:nvPr/>
        </p:nvSpPr>
        <p:spPr>
          <a:xfrm>
            <a:off x="6231521" y="2156772"/>
            <a:ext cx="5323912" cy="2609871"/>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grpSp>
        <p:nvGrpSpPr>
          <p:cNvPr id="5" name="グループ化 4">
            <a:extLst>
              <a:ext uri="{FF2B5EF4-FFF2-40B4-BE49-F238E27FC236}">
                <a16:creationId xmlns:a16="http://schemas.microsoft.com/office/drawing/2014/main" id="{62EABAE4-0467-FB78-63EE-F43520141557}"/>
              </a:ext>
            </a:extLst>
          </p:cNvPr>
          <p:cNvGrpSpPr/>
          <p:nvPr/>
        </p:nvGrpSpPr>
        <p:grpSpPr>
          <a:xfrm>
            <a:off x="765598" y="1733286"/>
            <a:ext cx="5184000" cy="288000"/>
            <a:chOff x="156000" y="1879963"/>
            <a:chExt cx="5760000" cy="288000"/>
          </a:xfrm>
        </p:grpSpPr>
        <p:sp>
          <p:nvSpPr>
            <p:cNvPr id="8" name="正方形/長方形 7">
              <a:extLst>
                <a:ext uri="{FF2B5EF4-FFF2-40B4-BE49-F238E27FC236}">
                  <a16:creationId xmlns:a16="http://schemas.microsoft.com/office/drawing/2014/main" id="{3799E601-2193-BE27-DDE2-CE284AE77BE3}"/>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lang="en-US" altLang="ja-JP" sz="1400">
                  <a:solidFill>
                    <a:schemeClr val="tx1"/>
                  </a:solidFill>
                  <a:latin typeface="Meiryo UI" panose="020B0604030504040204" pitchFamily="50" charset="-128"/>
                  <a:ea typeface="Meiryo UI" panose="020B0604030504040204" pitchFamily="50" charset="-128"/>
                </a:rPr>
                <a:t>TRL</a:t>
              </a:r>
              <a:r>
                <a:rPr lang="ja-JP" altLang="en-US" sz="1400">
                  <a:solidFill>
                    <a:schemeClr val="tx1"/>
                  </a:solidFill>
                  <a:latin typeface="Meiryo UI" panose="020B0604030504040204" pitchFamily="50" charset="-128"/>
                  <a:ea typeface="Meiryo UI" panose="020B0604030504040204" pitchFamily="50" charset="-128"/>
                </a:rPr>
                <a:t>（</a:t>
              </a:r>
              <a:r>
                <a:rPr lang="en-US" altLang="ja-JP" sz="1400">
                  <a:solidFill>
                    <a:schemeClr val="tx1"/>
                  </a:solidFill>
                  <a:latin typeface="Meiryo UI" panose="020B0604030504040204" pitchFamily="50" charset="-128"/>
                  <a:ea typeface="Meiryo UI" panose="020B0604030504040204" pitchFamily="50" charset="-128"/>
                </a:rPr>
                <a:t>Technology Readiness Level</a:t>
              </a:r>
              <a:r>
                <a:rPr lang="ja-JP" altLang="en-US" sz="1400">
                  <a:solidFill>
                    <a:schemeClr val="tx1"/>
                  </a:solidFill>
                  <a:latin typeface="Meiryo UI" panose="020B0604030504040204" pitchFamily="50" charset="-128"/>
                  <a:ea typeface="Meiryo UI" panose="020B0604030504040204" pitchFamily="50" charset="-128"/>
                </a:rPr>
                <a:t>）</a:t>
              </a:r>
            </a:p>
          </p:txBody>
        </p:sp>
        <p:cxnSp>
          <p:nvCxnSpPr>
            <p:cNvPr id="9" name="直線コネクタ 8">
              <a:extLst>
                <a:ext uri="{FF2B5EF4-FFF2-40B4-BE49-F238E27FC236}">
                  <a16:creationId xmlns:a16="http://schemas.microsoft.com/office/drawing/2014/main" id="{076DE088-5B9E-E177-ED9D-0EDC5905C17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0" name="グループ化 9">
            <a:extLst>
              <a:ext uri="{FF2B5EF4-FFF2-40B4-BE49-F238E27FC236}">
                <a16:creationId xmlns:a16="http://schemas.microsoft.com/office/drawing/2014/main" id="{4B64B03F-3817-7665-65D4-434DCD01A1CC}"/>
              </a:ext>
            </a:extLst>
          </p:cNvPr>
          <p:cNvGrpSpPr/>
          <p:nvPr/>
        </p:nvGrpSpPr>
        <p:grpSpPr>
          <a:xfrm>
            <a:off x="6239438" y="1733286"/>
            <a:ext cx="5184000" cy="288000"/>
            <a:chOff x="156000" y="1879963"/>
            <a:chExt cx="5760000" cy="288000"/>
          </a:xfrm>
        </p:grpSpPr>
        <p:sp>
          <p:nvSpPr>
            <p:cNvPr id="13" name="正方形/長方形 12">
              <a:extLst>
                <a:ext uri="{FF2B5EF4-FFF2-40B4-BE49-F238E27FC236}">
                  <a16:creationId xmlns:a16="http://schemas.microsoft.com/office/drawing/2014/main" id="{A1421886-3FF6-D265-030B-17CEAE4E038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国際水準に基づく設備等の先進性</a:t>
              </a:r>
            </a:p>
          </p:txBody>
        </p:sp>
        <p:cxnSp>
          <p:nvCxnSpPr>
            <p:cNvPr id="16" name="直線コネクタ 15">
              <a:extLst>
                <a:ext uri="{FF2B5EF4-FFF2-40B4-BE49-F238E27FC236}">
                  <a16:creationId xmlns:a16="http://schemas.microsoft.com/office/drawing/2014/main" id="{26F0FA8F-5455-E655-02BA-F2F5498A5699}"/>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7" name="グループ化 16">
            <a:extLst>
              <a:ext uri="{FF2B5EF4-FFF2-40B4-BE49-F238E27FC236}">
                <a16:creationId xmlns:a16="http://schemas.microsoft.com/office/drawing/2014/main" id="{B179935C-02AE-8DA0-4EF5-BE84694F58EB}"/>
              </a:ext>
            </a:extLst>
          </p:cNvPr>
          <p:cNvGrpSpPr/>
          <p:nvPr/>
        </p:nvGrpSpPr>
        <p:grpSpPr>
          <a:xfrm>
            <a:off x="765597" y="5186806"/>
            <a:ext cx="10657837" cy="288000"/>
            <a:chOff x="156000" y="1879963"/>
            <a:chExt cx="5760000" cy="288000"/>
          </a:xfrm>
        </p:grpSpPr>
        <p:sp>
          <p:nvSpPr>
            <p:cNvPr id="18" name="正方形/長方形 17">
              <a:extLst>
                <a:ext uri="{FF2B5EF4-FFF2-40B4-BE49-F238E27FC236}">
                  <a16:creationId xmlns:a16="http://schemas.microsoft.com/office/drawing/2014/main" id="{3CDB7653-978E-8DF3-D892-78BE3FB859D2}"/>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商用目的での使用が限定的であることに対する追加の説明</a:t>
              </a:r>
            </a:p>
          </p:txBody>
        </p:sp>
        <p:cxnSp>
          <p:nvCxnSpPr>
            <p:cNvPr id="24" name="直線コネクタ 23">
              <a:extLst>
                <a:ext uri="{FF2B5EF4-FFF2-40B4-BE49-F238E27FC236}">
                  <a16:creationId xmlns:a16="http://schemas.microsoft.com/office/drawing/2014/main" id="{EA7BD145-7A30-3AE7-38F7-933E96E18B08}"/>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25" name="TextBox 35" descr="ｔ">
            <a:extLst>
              <a:ext uri="{FF2B5EF4-FFF2-40B4-BE49-F238E27FC236}">
                <a16:creationId xmlns:a16="http://schemas.microsoft.com/office/drawing/2014/main" id="{6DABBC12-9C16-A7F6-FF22-6C3F10A8D772}"/>
              </a:ext>
            </a:extLst>
          </p:cNvPr>
          <p:cNvSpPr txBox="1"/>
          <p:nvPr/>
        </p:nvSpPr>
        <p:spPr>
          <a:xfrm>
            <a:off x="772087" y="5603915"/>
            <a:ext cx="10657837" cy="940600"/>
          </a:xfrm>
          <a:prstGeom prst="rect">
            <a:avLst/>
          </a:prstGeom>
          <a:no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0" rIns="91440" bIns="45720" numCol="1" spcCol="0" rtlCol="0" fromWordArt="0" anchor="t" anchorCtr="0" forceAA="0" compatLnSpc="1">
            <a:prstTxWarp prst="textNoShape">
              <a:avLst/>
            </a:prstTxWarp>
            <a:noAutofit/>
          </a:bodyPr>
          <a:lstStyle/>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pPr marL="355600" lvl="1" indent="-182563">
              <a:buClr>
                <a:schemeClr val="tx2"/>
              </a:buClr>
              <a:buSzPct val="100000"/>
              <a:buFont typeface="Trebuchet MS" panose="020B0603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p:txBody>
      </p:sp>
      <p:cxnSp>
        <p:nvCxnSpPr>
          <p:cNvPr id="26" name="Straight Connector 40">
            <a:extLst>
              <a:ext uri="{FF2B5EF4-FFF2-40B4-BE49-F238E27FC236}">
                <a16:creationId xmlns:a16="http://schemas.microsoft.com/office/drawing/2014/main" id="{E1FE0F58-5AEC-E34B-B12E-E39CE2737C76}"/>
              </a:ext>
            </a:extLst>
          </p:cNvPr>
          <p:cNvCxnSpPr>
            <a:cxnSpLocks/>
          </p:cNvCxnSpPr>
          <p:nvPr/>
        </p:nvCxnSpPr>
        <p:spPr>
          <a:xfrm flipV="1">
            <a:off x="6096000" y="1733286"/>
            <a:ext cx="0" cy="3251072"/>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Title 1">
            <a:extLst>
              <a:ext uri="{FF2B5EF4-FFF2-40B4-BE49-F238E27FC236}">
                <a16:creationId xmlns:a16="http://schemas.microsoft.com/office/drawing/2014/main" id="{6B736EBA-696D-9CEF-B76E-2B3F25E95837}"/>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⑤イ 技術的基準</a:t>
            </a:r>
          </a:p>
        </p:txBody>
      </p:sp>
      <p:sp>
        <p:nvSpPr>
          <p:cNvPr id="6" name="Title 1">
            <a:extLst>
              <a:ext uri="{FF2B5EF4-FFF2-40B4-BE49-F238E27FC236}">
                <a16:creationId xmlns:a16="http://schemas.microsoft.com/office/drawing/2014/main" id="{B9CE8DEA-0813-C7CD-653D-9E581EBDDA37}"/>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kumimoji="1" lang="ja-JP" altLang="en-US">
                <a:solidFill>
                  <a:schemeClr val="tx1"/>
                </a:solidFill>
              </a:rPr>
              <a:t>補助を前提としない場合、商用目的での使用が限定的であり、投資が困難</a:t>
            </a:r>
            <a:endParaRPr kumimoji="1" lang="en-US" altLang="ja-JP">
              <a:solidFill>
                <a:schemeClr val="tx1"/>
              </a:solidFill>
            </a:endParaRPr>
          </a:p>
        </p:txBody>
      </p:sp>
      <p:cxnSp>
        <p:nvCxnSpPr>
          <p:cNvPr id="7" name="直線コネクタ 6">
            <a:extLst>
              <a:ext uri="{FF2B5EF4-FFF2-40B4-BE49-F238E27FC236}">
                <a16:creationId xmlns:a16="http://schemas.microsoft.com/office/drawing/2014/main" id="{B34EAA4B-9D84-E490-8BD4-E2E79D20C035}"/>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15" name="正方形/長方形 14">
            <a:extLst>
              <a:ext uri="{FF2B5EF4-FFF2-40B4-BE49-F238E27FC236}">
                <a16:creationId xmlns:a16="http://schemas.microsoft.com/office/drawing/2014/main" id="{CDFBB9BC-2D86-BA61-B118-4D27246EE228}"/>
              </a:ext>
            </a:extLst>
          </p:cNvPr>
          <p:cNvSpPr/>
          <p:nvPr/>
        </p:nvSpPr>
        <p:spPr>
          <a:xfrm>
            <a:off x="2161954" y="1492909"/>
            <a:ext cx="7868093" cy="387218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商用目的での使用が限定的であること、設備等の先進性のいずれか（</a:t>
            </a:r>
            <a:r>
              <a:rPr lang="en-US" altLang="ja-JP" sz="1400" dirty="0">
                <a:solidFill>
                  <a:srgbClr val="FF0000"/>
                </a:solidFill>
                <a:latin typeface="Meiryo UI" panose="020B0604030504040204" pitchFamily="50" charset="-128"/>
                <a:ea typeface="Meiryo UI" panose="020B0604030504040204" pitchFamily="50" charset="-128"/>
              </a:rPr>
              <a:t>1</a:t>
            </a:r>
            <a:r>
              <a:rPr lang="ja-JP" altLang="en-US" sz="1400" dirty="0">
                <a:solidFill>
                  <a:srgbClr val="FF0000"/>
                </a:solidFill>
                <a:latin typeface="Meiryo UI" panose="020B0604030504040204" pitchFamily="50" charset="-128"/>
                <a:ea typeface="Meiryo UI" panose="020B0604030504040204" pitchFamily="50" charset="-128"/>
              </a:rPr>
              <a:t>つ以上の記載が必須）</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TRL </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Technology Readiness Level</a:t>
            </a:r>
            <a:r>
              <a:rPr lang="ja-JP" altLang="en-US" sz="1400" dirty="0">
                <a:solidFill>
                  <a:srgbClr val="FF0000"/>
                </a:solidFill>
                <a:latin typeface="Meiryo UI" panose="020B0604030504040204" pitchFamily="50" charset="-128"/>
                <a:ea typeface="Meiryo UI" panose="020B0604030504040204" pitchFamily="50" charset="-128"/>
              </a:rPr>
              <a:t>）などを用いて記載すること。</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また、</a:t>
            </a:r>
            <a:r>
              <a:rPr lang="en-US" altLang="ja-JP" sz="1400" dirty="0">
                <a:solidFill>
                  <a:srgbClr val="FF0000"/>
                </a:solidFill>
                <a:latin typeface="Meiryo UI" panose="020B0604030504040204" pitchFamily="50" charset="-128"/>
                <a:ea typeface="Meiryo UI" panose="020B0604030504040204" pitchFamily="50" charset="-128"/>
              </a:rPr>
              <a:t>TRL</a:t>
            </a:r>
            <a:r>
              <a:rPr lang="ja-JP" altLang="en-US" sz="1400" dirty="0">
                <a:solidFill>
                  <a:srgbClr val="FF0000"/>
                </a:solidFill>
                <a:latin typeface="Meiryo UI" panose="020B0604030504040204" pitchFamily="50" charset="-128"/>
                <a:ea typeface="Meiryo UI" panose="020B0604030504040204" pitchFamily="50" charset="-128"/>
              </a:rPr>
              <a:t>の設定をする場合はその根拠について具体的に記載すること。</a:t>
            </a: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国際水準に照らし合わせて、補助対象となる設備等が先進性を有する場合、その内容を記載すること。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
        <p:nvSpPr>
          <p:cNvPr id="2" name="正方形/長方形 1">
            <a:extLst>
              <a:ext uri="{FF2B5EF4-FFF2-40B4-BE49-F238E27FC236}">
                <a16:creationId xmlns:a16="http://schemas.microsoft.com/office/drawing/2014/main" id="{681E80A2-C61D-ED0D-AAA0-91902E57D3EE}"/>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Tree>
    <p:extLst>
      <p:ext uri="{BB962C8B-B14F-4D97-AF65-F5344CB8AC3E}">
        <p14:creationId xmlns:p14="http://schemas.microsoft.com/office/powerpoint/2010/main" val="348472552"/>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2.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F4DEED14-2550-36FC-34BB-6E0FC1A4140D}"/>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A053CAC3-C05E-23A2-695C-1504D15FAC5C}"/>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⑥人材確保に向けた取組に関する審査</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344365767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F5BF499-4055-5049-5FCC-95CB7F1194CB}"/>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50AC623C-4CE2-954F-2282-1C34224EC3BF}"/>
              </a:ext>
            </a:extLst>
          </p:cNvPr>
          <p:cNvGraphicFramePr>
            <a:graphicFrameLocks noChangeAspect="1"/>
          </p:cNvGraphicFramePr>
          <p:nvPr>
            <p:custDataLst>
              <p:tags r:id="rId1"/>
            </p:custDataLst>
            <p:extLst>
              <p:ext uri="{D42A27DB-BD31-4B8C-83A1-F6EECF244321}">
                <p14:modId xmlns:p14="http://schemas.microsoft.com/office/powerpoint/2010/main" val="2769191871"/>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50AC623C-4CE2-954F-2282-1C34224EC3BF}"/>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4" name="Title 1">
            <a:extLst>
              <a:ext uri="{FF2B5EF4-FFF2-40B4-BE49-F238E27FC236}">
                <a16:creationId xmlns:a16="http://schemas.microsoft.com/office/drawing/2014/main" id="{298B258F-C8E3-B999-025C-6F317645ABB1}"/>
              </a:ext>
            </a:extLst>
          </p:cNvPr>
          <p:cNvSpPr txBox="1">
            <a:spLocks/>
          </p:cNvSpPr>
          <p:nvPr/>
        </p:nvSpPr>
        <p:spPr>
          <a:xfrm>
            <a:off x="179999" y="292726"/>
            <a:ext cx="11420329"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⑥ア</a:t>
            </a:r>
            <a:r>
              <a:rPr lang="en-US" altLang="ja-JP" sz="2000">
                <a:solidFill>
                  <a:schemeClr val="tx1">
                    <a:lumMod val="50000"/>
                    <a:lumOff val="50000"/>
                  </a:schemeClr>
                </a:solidFill>
              </a:rPr>
              <a:t> </a:t>
            </a:r>
            <a:r>
              <a:rPr lang="ja-JP" altLang="en-US" sz="2000">
                <a:solidFill>
                  <a:schemeClr val="tx1">
                    <a:lumMod val="50000"/>
                    <a:lumOff val="50000"/>
                  </a:schemeClr>
                </a:solidFill>
              </a:rPr>
              <a:t>人材確保に向けた取組、イ　従業員の賃金引上げ計画の表明、ウ　ワーク・ライフ・バランス等の推進</a:t>
            </a:r>
          </a:p>
        </p:txBody>
      </p:sp>
      <p:sp>
        <p:nvSpPr>
          <p:cNvPr id="5" name="Title 1">
            <a:extLst>
              <a:ext uri="{FF2B5EF4-FFF2-40B4-BE49-F238E27FC236}">
                <a16:creationId xmlns:a16="http://schemas.microsoft.com/office/drawing/2014/main" id="{5095C69B-8D49-EA64-1444-FF77F5F17860}"/>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p>
          <a:p>
            <a:r>
              <a:rPr lang="ja-JP" altLang="en-US">
                <a:solidFill>
                  <a:schemeClr val="tx1"/>
                </a:solidFill>
              </a:rPr>
              <a:t>以下の通り、必須項目については満たしている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3390A2A-FC4C-A6FF-87B8-008614C1704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11" name="表 10">
            <a:extLst>
              <a:ext uri="{FF2B5EF4-FFF2-40B4-BE49-F238E27FC236}">
                <a16:creationId xmlns:a16="http://schemas.microsoft.com/office/drawing/2014/main" id="{1B782462-83C2-7298-DF75-431D6EC360AE}"/>
              </a:ext>
            </a:extLst>
          </p:cNvPr>
          <p:cNvGraphicFramePr>
            <a:graphicFrameLocks noGrp="1"/>
          </p:cNvGraphicFramePr>
          <p:nvPr>
            <p:extLst>
              <p:ext uri="{D42A27DB-BD31-4B8C-83A1-F6EECF244321}">
                <p14:modId xmlns:p14="http://schemas.microsoft.com/office/powerpoint/2010/main" val="1633161702"/>
              </p:ext>
            </p:extLst>
          </p:nvPr>
        </p:nvGraphicFramePr>
        <p:xfrm>
          <a:off x="179998" y="1551333"/>
          <a:ext cx="11856001" cy="4704587"/>
        </p:xfrm>
        <a:graphic>
          <a:graphicData uri="http://schemas.openxmlformats.org/drawingml/2006/table">
            <a:tbl>
              <a:tblPr firstRow="1" bandRow="1">
                <a:tableStyleId>{5C22544A-7EE6-4342-B048-85BDC9FD1C3A}</a:tableStyleId>
              </a:tblPr>
              <a:tblGrid>
                <a:gridCol w="6092613">
                  <a:extLst>
                    <a:ext uri="{9D8B030D-6E8A-4147-A177-3AD203B41FA5}">
                      <a16:colId xmlns:a16="http://schemas.microsoft.com/office/drawing/2014/main" val="3449904519"/>
                    </a:ext>
                  </a:extLst>
                </a:gridCol>
                <a:gridCol w="5763388">
                  <a:extLst>
                    <a:ext uri="{9D8B030D-6E8A-4147-A177-3AD203B41FA5}">
                      <a16:colId xmlns:a16="http://schemas.microsoft.com/office/drawing/2014/main" val="2365904519"/>
                    </a:ext>
                  </a:extLst>
                </a:gridCol>
              </a:tblGrid>
              <a:tr h="284099">
                <a:tc>
                  <a:txBody>
                    <a:bodyPr/>
                    <a:lstStyle/>
                    <a:p>
                      <a:pPr algn="ctr"/>
                      <a:r>
                        <a:rPr kumimoji="1" lang="ja-JP" altLang="en-US" sz="1200">
                          <a:latin typeface="Meiryo UI" panose="020B0604030504040204" pitchFamily="50" charset="-128"/>
                          <a:ea typeface="Meiryo UI" panose="020B0604030504040204" pitchFamily="50" charset="-128"/>
                        </a:rPr>
                        <a:t>審査項目</a:t>
                      </a:r>
                    </a:p>
                  </a:txBody>
                  <a:tcP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mpd="sng">
                      <a:noFill/>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本応募申請における対応状況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ア　人材確保に向けた取組</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間接補助事業の実施にあたり、賃上げ等の具体的な手段によって、人材確保に向けた取組を行っているか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1473496">
                <a:tc>
                  <a:txBody>
                    <a:bodyPr/>
                    <a:lstStyle/>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イ　従業員の賃金引上げ計画の表明</a:t>
                      </a: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endParaRPr kumimoji="1" lang="en-US" altLang="ja-JP" sz="1200">
                        <a:latin typeface="Meiryo UI" panose="020B0604030504040204" pitchFamily="50" charset="-128"/>
                        <a:ea typeface="Meiryo UI" panose="020B0604030504040204" pitchFamily="50" charset="-128"/>
                      </a:endParaRPr>
                    </a:p>
                    <a:p>
                      <a:pPr marL="0" marR="0" lvl="0" indent="0" algn="l" defTabSz="914400" rtl="0" eaLnBrk="1" fontAlgn="auto" latinLnBrk="0" hangingPunct="1">
                        <a:lnSpc>
                          <a:spcPct val="100000"/>
                        </a:lnSpc>
                        <a:spcBef>
                          <a:spcPts val="0"/>
                        </a:spcBef>
                        <a:spcAft>
                          <a:spcPts val="0"/>
                        </a:spcAft>
                        <a:buClrTx/>
                        <a:buSzTx/>
                        <a:buFont typeface="+mj-ea"/>
                        <a:buNone/>
                        <a:tabLst/>
                        <a:defRPr/>
                      </a:pPr>
                      <a:r>
                        <a:rPr kumimoji="1" lang="ja-JP" altLang="en-US" sz="1200">
                          <a:latin typeface="Meiryo UI" panose="020B0604030504040204" pitchFamily="50" charset="-128"/>
                          <a:ea typeface="Meiryo UI" panose="020B0604030504040204" pitchFamily="50" charset="-128"/>
                        </a:rPr>
                        <a:t>暦年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事業年度において、対前年</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前年度比で大企業は３％以上、中小企業等は</a:t>
                      </a:r>
                      <a:r>
                        <a:rPr kumimoji="1" lang="en-US" altLang="ja-JP" sz="1200">
                          <a:latin typeface="Meiryo UI" panose="020B0604030504040204" pitchFamily="50" charset="-128"/>
                          <a:ea typeface="Meiryo UI" panose="020B0604030504040204" pitchFamily="50" charset="-128"/>
                        </a:rPr>
                        <a:t>1.5</a:t>
                      </a:r>
                      <a:r>
                        <a:rPr kumimoji="1" lang="ja-JP" altLang="en-US" sz="1200">
                          <a:latin typeface="Meiryo UI" panose="020B0604030504040204" pitchFamily="50" charset="-128"/>
                          <a:ea typeface="Meiryo UI" panose="020B0604030504040204" pitchFamily="50" charset="-128"/>
                        </a:rPr>
                        <a:t>％以上の賃上げに取り組む予定があり、その旨を従業員に表明しているか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様式第３別添４に記載の通り、要件を満たす</a:t>
                      </a:r>
                      <a:r>
                        <a:rPr kumimoji="1" lang="en-US" altLang="ja-JP" sz="1200">
                          <a:latin typeface="Meiryo UI" panose="020B0604030504040204" pitchFamily="50" charset="-128"/>
                          <a:ea typeface="Meiryo UI" panose="020B0604030504040204" pitchFamily="50" charset="-128"/>
                        </a:rPr>
                        <a:t>/</a:t>
                      </a:r>
                      <a:r>
                        <a:rPr kumimoji="1" lang="ja-JP" altLang="en-US" sz="120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370080660"/>
                  </a:ext>
                </a:extLst>
              </a:tr>
              <a:tr h="1473496">
                <a:tc>
                  <a:txBody>
                    <a:bodyPr/>
                    <a:lstStyle/>
                    <a:p>
                      <a:r>
                        <a:rPr kumimoji="1" lang="ja-JP" altLang="en-US" sz="1200">
                          <a:latin typeface="Meiryo UI" panose="020B0604030504040204" pitchFamily="50" charset="-128"/>
                          <a:ea typeface="Meiryo UI" panose="020B0604030504040204" pitchFamily="50" charset="-128"/>
                        </a:rPr>
                        <a:t>ウ　ワーク・ライフ・バランス等の推進</a:t>
                      </a:r>
                      <a:endParaRPr kumimoji="1" lang="en-US" altLang="ja-JP" sz="1200">
                        <a:latin typeface="Meiryo UI" panose="020B0604030504040204" pitchFamily="50" charset="-128"/>
                        <a:ea typeface="Meiryo UI" panose="020B0604030504040204" pitchFamily="50" charset="-128"/>
                      </a:endParaRPr>
                    </a:p>
                    <a:p>
                      <a:endParaRPr kumimoji="1" lang="en-US" altLang="ja-JP" sz="1200">
                        <a:latin typeface="Meiryo UI" panose="020B0604030504040204" pitchFamily="50" charset="-128"/>
                        <a:ea typeface="Meiryo UI" panose="020B0604030504040204" pitchFamily="50" charset="-128"/>
                      </a:endParaRPr>
                    </a:p>
                    <a:p>
                      <a:r>
                        <a:rPr kumimoji="1" lang="ja-JP" altLang="en-US" sz="1200">
                          <a:latin typeface="Meiryo UI" panose="020B0604030504040204" pitchFamily="50" charset="-128"/>
                          <a:ea typeface="Meiryo UI" panose="020B0604030504040204" pitchFamily="50" charset="-128"/>
                        </a:rPr>
                        <a:t>ワーク・ライフ・バランス等の推進に向けて、女性の職業生活における活躍の推進や次世代育成支援対策、青少年の雇用の促進等に関する取組を行っているか、ワーク・ライフ・バランス等推進企業の認定等を受けているか</a:t>
                      </a:r>
                    </a:p>
                  </a:txBody>
                  <a:tcPr anchor="ctr">
                    <a:lnL w="12700" cap="flat" cmpd="sng" algn="ctr">
                      <a:no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200" dirty="0">
                          <a:latin typeface="Meiryo UI" panose="020B0604030504040204" pitchFamily="50" charset="-128"/>
                          <a:ea typeface="Meiryo UI" panose="020B0604030504040204" pitchFamily="50" charset="-128"/>
                        </a:rPr>
                        <a:t>様式第３別添５に記載の通り、要件を満たす</a:t>
                      </a:r>
                      <a:r>
                        <a:rPr kumimoji="1" lang="en-US" altLang="ja-JP" sz="1200" dirty="0">
                          <a:latin typeface="Meiryo UI" panose="020B0604030504040204" pitchFamily="50" charset="-128"/>
                          <a:ea typeface="Meiryo UI" panose="020B0604030504040204" pitchFamily="50" charset="-128"/>
                        </a:rPr>
                        <a:t>/</a:t>
                      </a:r>
                      <a:r>
                        <a:rPr kumimoji="1" lang="ja-JP" altLang="en-US" sz="1200" dirty="0">
                          <a:latin typeface="Meiryo UI" panose="020B0604030504040204" pitchFamily="50" charset="-128"/>
                          <a:ea typeface="Meiryo UI" panose="020B0604030504040204" pitchFamily="50" charset="-128"/>
                        </a:rPr>
                        <a:t>満たさない</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1435435985"/>
                  </a:ext>
                </a:extLst>
              </a:tr>
            </a:tbl>
          </a:graphicData>
        </a:graphic>
      </p:graphicFrame>
      <p:sp>
        <p:nvSpPr>
          <p:cNvPr id="9" name="正方形/長方形 8">
            <a:extLst>
              <a:ext uri="{FF2B5EF4-FFF2-40B4-BE49-F238E27FC236}">
                <a16:creationId xmlns:a16="http://schemas.microsoft.com/office/drawing/2014/main" id="{0E1F891F-EFBC-2427-1F66-ECD5F762EC13}"/>
              </a:ext>
            </a:extLst>
          </p:cNvPr>
          <p:cNvSpPr/>
          <p:nvPr/>
        </p:nvSpPr>
        <p:spPr>
          <a:xfrm>
            <a:off x="5142207" y="1963833"/>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2" name="正方形/長方形 1">
            <a:extLst>
              <a:ext uri="{FF2B5EF4-FFF2-40B4-BE49-F238E27FC236}">
                <a16:creationId xmlns:a16="http://schemas.microsoft.com/office/drawing/2014/main" id="{A3AF6902-840F-4422-03CD-17062C3FDF22}"/>
              </a:ext>
            </a:extLst>
          </p:cNvPr>
          <p:cNvSpPr/>
          <p:nvPr/>
        </p:nvSpPr>
        <p:spPr>
          <a:xfrm>
            <a:off x="5142206" y="3429000"/>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3" name="正方形/長方形 2">
            <a:extLst>
              <a:ext uri="{FF2B5EF4-FFF2-40B4-BE49-F238E27FC236}">
                <a16:creationId xmlns:a16="http://schemas.microsoft.com/office/drawing/2014/main" id="{4E338E7B-4E48-C246-379E-F2D9CFC3A363}"/>
              </a:ext>
            </a:extLst>
          </p:cNvPr>
          <p:cNvSpPr/>
          <p:nvPr/>
        </p:nvSpPr>
        <p:spPr>
          <a:xfrm>
            <a:off x="5142206" y="4906042"/>
            <a:ext cx="953793" cy="324000"/>
          </a:xfrm>
          <a:prstGeom prst="rect">
            <a:avLst/>
          </a:prstGeom>
          <a:ln w="28575">
            <a:solidFill>
              <a:schemeClr val="accent4"/>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加点項目</a:t>
            </a:r>
          </a:p>
        </p:txBody>
      </p:sp>
      <p:sp>
        <p:nvSpPr>
          <p:cNvPr id="8" name="正方形/長方形 7">
            <a:extLst>
              <a:ext uri="{FF2B5EF4-FFF2-40B4-BE49-F238E27FC236}">
                <a16:creationId xmlns:a16="http://schemas.microsoft.com/office/drawing/2014/main" id="{334EF495-A991-6D06-6B29-5F2FE151A485}"/>
              </a:ext>
            </a:extLst>
          </p:cNvPr>
          <p:cNvSpPr/>
          <p:nvPr/>
        </p:nvSpPr>
        <p:spPr>
          <a:xfrm>
            <a:off x="2344833" y="3097246"/>
            <a:ext cx="7868093" cy="1970796"/>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アからウの「本応募申請における対応状況」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92703265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a:extLst>
            <a:ext uri="{FF2B5EF4-FFF2-40B4-BE49-F238E27FC236}">
              <a16:creationId xmlns:a16="http://schemas.microsoft.com/office/drawing/2014/main" id="{7BFAC1B1-A6CB-D9C2-E2C6-B4C20847B4BA}"/>
            </a:ext>
          </a:extLst>
        </p:cNvPr>
        <p:cNvGrpSpPr/>
        <p:nvPr/>
      </p:nvGrpSpPr>
      <p:grpSpPr>
        <a:xfrm>
          <a:off x="0" y="0"/>
          <a:ext cx="0" cy="0"/>
          <a:chOff x="0" y="0"/>
          <a:chExt cx="0" cy="0"/>
        </a:xfrm>
      </p:grpSpPr>
      <p:sp>
        <p:nvSpPr>
          <p:cNvPr id="5" name="Rectangle 4">
            <a:extLst>
              <a:ext uri="{FF2B5EF4-FFF2-40B4-BE49-F238E27FC236}">
                <a16:creationId xmlns:a16="http://schemas.microsoft.com/office/drawing/2014/main" id="{C2AA6B7A-5843-F5A9-A8CB-0CAE9E6C6018}"/>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ja-JP" altLang="en-US" sz="4800">
                <a:solidFill>
                  <a:schemeClr val="tx1"/>
                </a:solidFill>
                <a:latin typeface="Meiryo UI" panose="020B0604030504040204" pitchFamily="50" charset="-128"/>
                <a:ea typeface="Meiryo UI" panose="020B0604030504040204" pitchFamily="50" charset="-128"/>
              </a:rPr>
              <a:t>参考資料</a:t>
            </a:r>
            <a:endParaRPr kumimoji="1" lang="en-US" sz="48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115072491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5FD690ED-B602-4D3A-168E-24BF200484B9}"/>
            </a:ext>
          </a:extLst>
        </p:cNvPr>
        <p:cNvGrpSpPr/>
        <p:nvPr/>
      </p:nvGrpSpPr>
      <p:grpSpPr>
        <a:xfrm>
          <a:off x="0" y="0"/>
          <a:ext cx="0" cy="0"/>
          <a:chOff x="0" y="0"/>
          <a:chExt cx="0" cy="0"/>
        </a:xfrm>
      </p:grpSpPr>
      <p:sp>
        <p:nvSpPr>
          <p:cNvPr id="16" name="正方形/長方形 15">
            <a:extLst>
              <a:ext uri="{FF2B5EF4-FFF2-40B4-BE49-F238E27FC236}">
                <a16:creationId xmlns:a16="http://schemas.microsoft.com/office/drawing/2014/main" id="{87E485B1-B77F-8AC7-C28C-0F354DC8D6BE}"/>
              </a:ext>
            </a:extLst>
          </p:cNvPr>
          <p:cNvSpPr/>
          <p:nvPr/>
        </p:nvSpPr>
        <p:spPr>
          <a:xfrm>
            <a:off x="2413755" y="2156706"/>
            <a:ext cx="7868093" cy="292091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pPr marL="285750" indent="-285750">
              <a:buFont typeface="Arial" panose="020B0604020202020204" pitchFamily="34" charset="0"/>
              <a:buChar char="•"/>
            </a:pPr>
            <a:r>
              <a:rPr lang="ja-JP" altLang="en-US" sz="1400">
                <a:solidFill>
                  <a:srgbClr val="FF0000"/>
                </a:solidFill>
                <a:latin typeface="Meiryo UI" panose="020B0604030504040204" pitchFamily="50" charset="-128"/>
                <a:ea typeface="Meiryo UI" panose="020B0604030504040204" pitchFamily="50" charset="-128"/>
              </a:rPr>
              <a:t>適宜追加することも差し支えない。</a:t>
            </a:r>
          </a:p>
        </p:txBody>
      </p:sp>
    </p:spTree>
    <p:extLst>
      <p:ext uri="{BB962C8B-B14F-4D97-AF65-F5344CB8AC3E}">
        <p14:creationId xmlns:p14="http://schemas.microsoft.com/office/powerpoint/2010/main" val="211782417"/>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36.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2" name="Rectangle 4">
            <a:extLst>
              <a:ext uri="{FF2B5EF4-FFF2-40B4-BE49-F238E27FC236}">
                <a16:creationId xmlns:a16="http://schemas.microsoft.com/office/drawing/2014/main" id="{009164B1-1444-B60C-96B6-722652BB86A8}"/>
              </a:ext>
            </a:extLst>
          </p:cNvPr>
          <p:cNvSpPr/>
          <p:nvPr>
            <p:custDataLst>
              <p:tags r:id="rId1"/>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kumimoji="1" lang="en-US" altLang="ja-JP" sz="5400">
                <a:solidFill>
                  <a:schemeClr val="tx1"/>
                </a:solidFill>
                <a:latin typeface="Meiryo UI" panose="020B0604030504040204" pitchFamily="50" charset="-128"/>
                <a:ea typeface="Meiryo UI" panose="020B0604030504040204" pitchFamily="50" charset="-128"/>
              </a:rPr>
              <a:t>EOF</a:t>
            </a:r>
            <a:endParaRPr kumimoji="1" lang="en-US" sz="540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34560770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bg>
      <p:bgPr>
        <a:solidFill>
          <a:schemeClr val="tx2">
            <a:lumMod val="10000"/>
            <a:lumOff val="90000"/>
          </a:schemeClr>
        </a:solidFill>
        <a:effectLst/>
      </p:bgPr>
    </p:bg>
    <p:spTree>
      <p:nvGrpSpPr>
        <p:cNvPr id="1" name=""/>
        <p:cNvGrpSpPr/>
        <p:nvPr/>
      </p:nvGrpSpPr>
      <p:grpSpPr>
        <a:xfrm>
          <a:off x="0" y="0"/>
          <a:ext cx="0" cy="0"/>
          <a:chOff x="0" y="0"/>
          <a:chExt cx="0" cy="0"/>
        </a:xfrm>
      </p:grpSpPr>
      <p:sp>
        <p:nvSpPr>
          <p:cNvPr id="5" name="Rectangle 4">
            <a:extLst>
              <a:ext uri="{FF2B5EF4-FFF2-40B4-BE49-F238E27FC236}">
                <a16:creationId xmlns:a16="http://schemas.microsoft.com/office/drawing/2014/main" id="{E37C069A-96FF-4DC6-B902-B9C519ABB687}"/>
              </a:ext>
            </a:extLst>
          </p:cNvPr>
          <p:cNvSpPr/>
          <p:nvPr>
            <p:custDataLst>
              <p:tags r:id="rId2"/>
            </p:custDataLst>
          </p:nvPr>
        </p:nvSpPr>
        <p:spPr>
          <a:xfrm>
            <a:off x="774720" y="1827160"/>
            <a:ext cx="10598331" cy="3203680"/>
          </a:xfrm>
          <a:prstGeom prst="rect">
            <a:avLst/>
          </a:prstGeom>
          <a:noFill/>
          <a:ln w="9525" cap="rnd" cmpd="sng" algn="ctr">
            <a:noFill/>
            <a:prstDash val="solid"/>
            <a:round/>
            <a:headEnd type="none" w="med" len="med"/>
            <a:tailEnd type="none" w="med" len="med"/>
          </a:ln>
          <a:effectLst/>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274320" tIns="274320" rIns="274320" bIns="137160" numCol="1" spcCol="0" rtlCol="0" fromWordArt="0" anchor="ctr" anchorCtr="0" forceAA="0" compatLnSpc="1">
            <a:prstTxWarp prst="textNoShape">
              <a:avLst/>
            </a:prstTxWarp>
            <a:noAutofit/>
          </a:bodyPr>
          <a:lstStyle/>
          <a:p>
            <a:pPr algn="ctr">
              <a:lnSpc>
                <a:spcPts val="6000"/>
              </a:lnSpc>
            </a:pPr>
            <a:r>
              <a:rPr lang="ja-JP" altLang="en-US" sz="4800">
                <a:solidFill>
                  <a:schemeClr val="tx1"/>
                </a:solidFill>
                <a:latin typeface="Meiryo UI" panose="020B0604030504040204" pitchFamily="50" charset="-128"/>
                <a:ea typeface="Meiryo UI" panose="020B0604030504040204" pitchFamily="50" charset="-128"/>
              </a:rPr>
              <a:t>①基本的事項の審査</a:t>
            </a:r>
            <a:endParaRPr lang="en-US" altLang="ja-JP" sz="4800">
              <a:solidFill>
                <a:schemeClr val="tx1"/>
              </a:solidFill>
              <a:latin typeface="Meiryo UI" panose="020B0604030504040204" pitchFamily="50" charset="-128"/>
              <a:ea typeface="Meiryo UI" panose="020B0604030504040204" pitchFamily="50" charset="-128"/>
            </a:endParaRPr>
          </a:p>
        </p:txBody>
      </p:sp>
      <p:sp>
        <p:nvSpPr>
          <p:cNvPr id="2" name="テキスト ボックス 1">
            <a:extLst>
              <a:ext uri="{FF2B5EF4-FFF2-40B4-BE49-F238E27FC236}">
                <a16:creationId xmlns:a16="http://schemas.microsoft.com/office/drawing/2014/main" id="{791EC0B3-2F6E-537C-4BC8-85F7F3BFB406}"/>
              </a:ext>
            </a:extLst>
          </p:cNvPr>
          <p:cNvSpPr txBox="1"/>
          <p:nvPr/>
        </p:nvSpPr>
        <p:spPr>
          <a:xfrm>
            <a:off x="5155473" y="4624925"/>
            <a:ext cx="1680755" cy="1306285"/>
          </a:xfrm>
          <a:prstGeom prst="rect">
            <a:avLst/>
          </a:prstGeom>
          <a:noFill/>
          <a:ln w="9525" cap="rnd">
            <a:noFill/>
            <a:prstDash val="solid"/>
            <a:round/>
          </a:ln>
          <a:extLst>
            <a:ext uri="{909E8E84-426E-40DD-AFC4-6F175D3DCCD1}">
              <a14:hiddenFill xmlns:a14="http://schemas.microsoft.com/office/drawing/2010/main">
                <a:solidFill>
                  <a:srgbClr val="29BA74"/>
                </a:solidFill>
              </a14:hiddenFill>
            </a:ext>
          </a:extLst>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none" lIns="91440" tIns="45720" rIns="91440" bIns="45720" numCol="1" spcCol="0" rtlCol="0" fromWordArt="0" anchor="ctr" anchorCtr="0" forceAA="0" compatLnSpc="1">
            <a:prstTxWarp prst="textNoShape">
              <a:avLst/>
            </a:prstTxWarp>
            <a:noAutofit/>
          </a:bodyPr>
          <a:lstStyle/>
          <a:p>
            <a:pPr algn="ctr"/>
            <a:endParaRPr kumimoji="1" lang="ja-JP" altLang="en-US" sz="3600">
              <a:solidFill>
                <a:schemeClr val="tx1"/>
              </a:solidFill>
              <a:latin typeface="Meiryo UI" panose="020B0604030504040204" pitchFamily="50" charset="-128"/>
              <a:ea typeface="Meiryo UI" panose="020B0604030504040204" pitchFamily="50" charset="-128"/>
            </a:endParaRPr>
          </a:p>
        </p:txBody>
      </p:sp>
    </p:spTree>
    <p:custDataLst>
      <p:tags r:id="rId1"/>
    </p:custDataLst>
    <p:extLst>
      <p:ext uri="{BB962C8B-B14F-4D97-AF65-F5344CB8AC3E}">
        <p14:creationId xmlns:p14="http://schemas.microsoft.com/office/powerpoint/2010/main" val="29641565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AEFBCDF6-E847-1CF7-B2D4-E9801CF18390}"/>
              </a:ext>
            </a:extLst>
          </p:cNvPr>
          <p:cNvGraphicFramePr>
            <a:graphicFrameLocks noChangeAspect="1"/>
          </p:cNvGraphicFramePr>
          <p:nvPr>
            <p:custDataLst>
              <p:tags r:id="rId1"/>
            </p:custDataLst>
            <p:extLst>
              <p:ext uri="{D42A27DB-BD31-4B8C-83A1-F6EECF244321}">
                <p14:modId xmlns:p14="http://schemas.microsoft.com/office/powerpoint/2010/main" val="3328703227"/>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AEFBCDF6-E847-1CF7-B2D4-E9801CF18390}"/>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BE657B5D-2F4A-05C9-936E-303D5641D6F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a:t>
            </a:r>
          </a:p>
        </p:txBody>
      </p:sp>
      <p:sp>
        <p:nvSpPr>
          <p:cNvPr id="26" name="Title 1">
            <a:extLst>
              <a:ext uri="{FF2B5EF4-FFF2-40B4-BE49-F238E27FC236}">
                <a16:creationId xmlns:a16="http://schemas.microsoft.com/office/drawing/2014/main" id="{E5F9F7F0-99C2-E0A3-8208-32A5BECAB10B}"/>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dirty="0">
                <a:solidFill>
                  <a:schemeClr val="tx1"/>
                </a:solidFill>
              </a:rPr>
              <a:t>＠＠＠（本スライドのメッセージ。以下は例）</a:t>
            </a:r>
            <a:endParaRPr lang="en-US" altLang="ja-JP" dirty="0">
              <a:solidFill>
                <a:schemeClr val="tx1"/>
              </a:solidFill>
            </a:endParaRPr>
          </a:p>
          <a:p>
            <a:r>
              <a:rPr lang="ja-JP" altLang="en-US" dirty="0">
                <a:solidFill>
                  <a:schemeClr val="tx1"/>
                </a:solidFill>
              </a:rPr>
              <a:t>各社の事業戦略を踏まえ、</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を目的として、</a:t>
            </a:r>
            <a:r>
              <a:rPr lang="en-US" altLang="ja-JP" dirty="0">
                <a:solidFill>
                  <a:schemeClr val="tx1"/>
                </a:solidFill>
              </a:rPr>
              <a:t>x</a:t>
            </a:r>
            <a:r>
              <a:rPr kumimoji="1" lang="en-US" altLang="ja-JP" dirty="0">
                <a:solidFill>
                  <a:schemeClr val="tx1"/>
                </a:solidFill>
              </a:rPr>
              <a:t>x</a:t>
            </a:r>
            <a:r>
              <a:rPr kumimoji="1" lang="ja-JP" altLang="en-US" dirty="0">
                <a:solidFill>
                  <a:schemeClr val="tx1"/>
                </a:solidFill>
              </a:rPr>
              <a:t>を実施する</a:t>
            </a:r>
            <a:endParaRPr kumimoji="1" lang="en-US" altLang="ja-JP" dirty="0">
              <a:solidFill>
                <a:schemeClr val="tx1"/>
              </a:solidFill>
            </a:endParaRPr>
          </a:p>
        </p:txBody>
      </p:sp>
      <p:cxnSp>
        <p:nvCxnSpPr>
          <p:cNvPr id="28" name="直線コネクタ 27">
            <a:extLst>
              <a:ext uri="{FF2B5EF4-FFF2-40B4-BE49-F238E27FC236}">
                <a16:creationId xmlns:a16="http://schemas.microsoft.com/office/drawing/2014/main" id="{AB7D9066-B986-5BA1-913C-01FE03564797}"/>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53A8BD12-345E-BD6C-D67B-D6762D9CFAB2}"/>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pSp>
        <p:nvGrpSpPr>
          <p:cNvPr id="10" name="グループ化 9">
            <a:extLst>
              <a:ext uri="{FF2B5EF4-FFF2-40B4-BE49-F238E27FC236}">
                <a16:creationId xmlns:a16="http://schemas.microsoft.com/office/drawing/2014/main" id="{BEB0BC8F-5063-4661-F9F4-C07B12281F66}"/>
              </a:ext>
            </a:extLst>
          </p:cNvPr>
          <p:cNvGrpSpPr/>
          <p:nvPr/>
        </p:nvGrpSpPr>
        <p:grpSpPr>
          <a:xfrm>
            <a:off x="180000" y="1732958"/>
            <a:ext cx="5702400" cy="288000"/>
            <a:chOff x="156000" y="1879963"/>
            <a:chExt cx="5760000" cy="288000"/>
          </a:xfrm>
        </p:grpSpPr>
        <p:sp>
          <p:nvSpPr>
            <p:cNvPr id="11" name="正方形/長方形 10">
              <a:extLst>
                <a:ext uri="{FF2B5EF4-FFF2-40B4-BE49-F238E27FC236}">
                  <a16:creationId xmlns:a16="http://schemas.microsoft.com/office/drawing/2014/main" id="{EBFC7BF7-D6D7-91B2-4996-02F757B6E0F7}"/>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間接補助事業の実施目的</a:t>
              </a:r>
            </a:p>
          </p:txBody>
        </p:sp>
        <p:cxnSp>
          <p:nvCxnSpPr>
            <p:cNvPr id="14" name="直線コネクタ 13">
              <a:extLst>
                <a:ext uri="{FF2B5EF4-FFF2-40B4-BE49-F238E27FC236}">
                  <a16:creationId xmlns:a16="http://schemas.microsoft.com/office/drawing/2014/main" id="{54518CA4-CC3A-3D8C-4694-A90A38DDA1A5}"/>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pSp>
        <p:nvGrpSpPr>
          <p:cNvPr id="15" name="グループ化 14">
            <a:extLst>
              <a:ext uri="{FF2B5EF4-FFF2-40B4-BE49-F238E27FC236}">
                <a16:creationId xmlns:a16="http://schemas.microsoft.com/office/drawing/2014/main" id="{A48C7FD9-1FB3-F079-69FE-365CD4C4B9C2}"/>
              </a:ext>
            </a:extLst>
          </p:cNvPr>
          <p:cNvGrpSpPr/>
          <p:nvPr/>
        </p:nvGrpSpPr>
        <p:grpSpPr>
          <a:xfrm>
            <a:off x="6333600" y="1732958"/>
            <a:ext cx="5702400" cy="288000"/>
            <a:chOff x="156000" y="1879963"/>
            <a:chExt cx="5760000" cy="288000"/>
          </a:xfrm>
        </p:grpSpPr>
        <p:sp>
          <p:nvSpPr>
            <p:cNvPr id="16" name="正方形/長方形 15">
              <a:extLst>
                <a:ext uri="{FF2B5EF4-FFF2-40B4-BE49-F238E27FC236}">
                  <a16:creationId xmlns:a16="http://schemas.microsoft.com/office/drawing/2014/main" id="{EA4439BB-F5AF-0655-C3CD-3848706571BF}"/>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間接補助事業の実施内容</a:t>
              </a:r>
            </a:p>
          </p:txBody>
        </p:sp>
        <p:cxnSp>
          <p:nvCxnSpPr>
            <p:cNvPr id="18" name="直線コネクタ 17">
              <a:extLst>
                <a:ext uri="{FF2B5EF4-FFF2-40B4-BE49-F238E27FC236}">
                  <a16:creationId xmlns:a16="http://schemas.microsoft.com/office/drawing/2014/main" id="{F8791303-8DA1-C55A-FAAB-B24285DBDC1D}"/>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cxnSp>
        <p:nvCxnSpPr>
          <p:cNvPr id="19" name="Straight Connector 40">
            <a:extLst>
              <a:ext uri="{FF2B5EF4-FFF2-40B4-BE49-F238E27FC236}">
                <a16:creationId xmlns:a16="http://schemas.microsoft.com/office/drawing/2014/main" id="{9F97D60E-A819-6197-F20A-E127FDEF54A5}"/>
              </a:ext>
            </a:extLst>
          </p:cNvPr>
          <p:cNvCxnSpPr>
            <a:cxnSpLocks/>
          </p:cNvCxnSpPr>
          <p:nvPr/>
        </p:nvCxnSpPr>
        <p:spPr>
          <a:xfrm flipV="1">
            <a:off x="6108000" y="2125833"/>
            <a:ext cx="0" cy="4517338"/>
          </a:xfrm>
          <a:prstGeom prst="line">
            <a:avLst/>
          </a:prstGeom>
          <a:ln w="9525" cap="rnd">
            <a:solidFill>
              <a:srgbClr val="9A9A9A"/>
            </a:solidFill>
            <a:prstDash val="solid"/>
          </a:ln>
        </p:spPr>
        <p:style>
          <a:lnRef idx="1">
            <a:schemeClr val="accent1"/>
          </a:lnRef>
          <a:fillRef idx="0">
            <a:schemeClr val="accent1"/>
          </a:fillRef>
          <a:effectRef idx="0">
            <a:schemeClr val="accent1"/>
          </a:effectRef>
          <a:fontRef idx="minor">
            <a:schemeClr val="tx1"/>
          </a:fontRef>
        </p:style>
      </p:cxnSp>
      <p:sp>
        <p:nvSpPr>
          <p:cNvPr id="4" name="正方形/長方形 3">
            <a:extLst>
              <a:ext uri="{FF2B5EF4-FFF2-40B4-BE49-F238E27FC236}">
                <a16:creationId xmlns:a16="http://schemas.microsoft.com/office/drawing/2014/main" id="{1AC3FB3E-EEED-92FF-A665-7A68444C10B8}"/>
              </a:ext>
            </a:extLst>
          </p:cNvPr>
          <p:cNvSpPr/>
          <p:nvPr/>
        </p:nvSpPr>
        <p:spPr>
          <a:xfrm>
            <a:off x="6333600" y="2135154"/>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燃料転換／製造プロセス転換として実施する内容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lang="en-US" altLang="ja-JP" sz="1400">
                <a:solidFill>
                  <a:schemeClr val="tx1"/>
                </a:solidFill>
                <a:latin typeface="Meiryo UI" panose="020B0604030504040204" pitchFamily="50" charset="-128"/>
                <a:ea typeface="Meiryo UI" panose="020B0604030504040204" pitchFamily="50" charset="-128"/>
              </a:rPr>
              <a:t>xxx</a:t>
            </a: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5" name="正方形/長方形 4">
            <a:extLst>
              <a:ext uri="{FF2B5EF4-FFF2-40B4-BE49-F238E27FC236}">
                <a16:creationId xmlns:a16="http://schemas.microsoft.com/office/drawing/2014/main" id="{0D7D73C4-7D43-E9DD-5EBE-1E027A4F231D}"/>
              </a:ext>
            </a:extLst>
          </p:cNvPr>
          <p:cNvSpPr/>
          <p:nvPr/>
        </p:nvSpPr>
        <p:spPr>
          <a:xfrm>
            <a:off x="6333600" y="4521476"/>
            <a:ext cx="5702398" cy="2121695"/>
          </a:xfrm>
          <a:prstGeom prst="rect">
            <a:avLst/>
          </a:prstGeom>
          <a:noFill/>
          <a:ln w="9525" cap="rnd" cmpd="sng" algn="ctr">
            <a:solidFill>
              <a:schemeClr val="tx1">
                <a:lumMod val="50000"/>
                <a:lumOff val="50000"/>
              </a:schemeClr>
            </a:solidFill>
            <a:prstDash val="dash"/>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t" anchorCtr="0" forceAA="0" compatLnSpc="1">
            <a:prstTxWarp prst="textNoShape">
              <a:avLst/>
            </a:prstTxWarp>
            <a:noAutofit/>
          </a:bodyPr>
          <a:lstStyle/>
          <a:p>
            <a:r>
              <a:rPr kumimoji="1" lang="en-US" altLang="ja-JP" sz="1400">
                <a:solidFill>
                  <a:schemeClr val="tx1"/>
                </a:solidFill>
                <a:latin typeface="Meiryo UI" panose="020B0604030504040204" pitchFamily="50" charset="-128"/>
                <a:ea typeface="Meiryo UI" panose="020B0604030504040204" pitchFamily="50" charset="-128"/>
              </a:rPr>
              <a:t>【</a:t>
            </a:r>
            <a:r>
              <a:rPr lang="ja-JP" altLang="en-US" sz="1400">
                <a:solidFill>
                  <a:schemeClr val="tx1"/>
                </a:solidFill>
                <a:latin typeface="Meiryo UI" panose="020B0604030504040204" pitchFamily="50" charset="-128"/>
                <a:ea typeface="Meiryo UI" panose="020B0604030504040204" pitchFamily="50" charset="-128"/>
              </a:rPr>
              <a:t>構造転換として、追加で実施する内容</a:t>
            </a:r>
            <a:r>
              <a:rPr kumimoji="1" lang="en-US" altLang="ja-JP" sz="1400">
                <a:solidFill>
                  <a:schemeClr val="tx1"/>
                </a:solidFill>
                <a:latin typeface="Meiryo UI" panose="020B0604030504040204" pitchFamily="50" charset="-128"/>
                <a:ea typeface="Meiryo UI" panose="020B0604030504040204" pitchFamily="50" charset="-128"/>
              </a:rPr>
              <a:t>】</a:t>
            </a: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a:t>
            </a:r>
            <a:r>
              <a:rPr kumimoji="1" lang="ja-JP" altLang="en-US" sz="1400">
                <a:solidFill>
                  <a:schemeClr val="tx1"/>
                </a:solidFill>
                <a:latin typeface="Meiryo UI" panose="020B0604030504040204" pitchFamily="50" charset="-128"/>
                <a:ea typeface="Meiryo UI" panose="020B0604030504040204" pitchFamily="50" charset="-128"/>
              </a:rPr>
              <a:t>産業のプレイヤーは○○社ほどプレイヤーがおり、市場の</a:t>
            </a:r>
            <a:r>
              <a:rPr kumimoji="1" lang="en-US" altLang="ja-JP" sz="1400">
                <a:solidFill>
                  <a:schemeClr val="tx1"/>
                </a:solidFill>
                <a:latin typeface="Meiryo UI" panose="020B0604030504040204" pitchFamily="50" charset="-128"/>
                <a:ea typeface="Meiryo UI" panose="020B0604030504040204" pitchFamily="50" charset="-128"/>
              </a:rPr>
              <a:t>3</a:t>
            </a:r>
            <a:r>
              <a:rPr kumimoji="1" lang="ja-JP" altLang="en-US" sz="1400">
                <a:solidFill>
                  <a:schemeClr val="tx1"/>
                </a:solidFill>
                <a:latin typeface="Meiryo UI" panose="020B0604030504040204" pitchFamily="50" charset="-128"/>
                <a:ea typeface="Meiryo UI" panose="020B0604030504040204" pitchFamily="50" charset="-128"/>
              </a:rPr>
              <a:t>割を、競合</a:t>
            </a:r>
            <a:r>
              <a:rPr kumimoji="1" lang="en-US" altLang="ja-JP" sz="1400">
                <a:solidFill>
                  <a:schemeClr val="tx1"/>
                </a:solidFill>
                <a:latin typeface="Meiryo UI" panose="020B0604030504040204" pitchFamily="50" charset="-128"/>
                <a:ea typeface="Meiryo UI" panose="020B0604030504040204" pitchFamily="50" charset="-128"/>
              </a:rPr>
              <a:t>A</a:t>
            </a:r>
            <a:r>
              <a:rPr kumimoji="1" lang="ja-JP" altLang="en-US" sz="1400">
                <a:solidFill>
                  <a:schemeClr val="tx1"/>
                </a:solidFill>
                <a:latin typeface="Meiryo UI" panose="020B0604030504040204" pitchFamily="50" charset="-128"/>
                <a:ea typeface="Meiryo UI" panose="020B0604030504040204" pitchFamily="50" charset="-128"/>
              </a:rPr>
              <a:t>社が占めている。</a:t>
            </a:r>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en-US" altLang="ja-JP" sz="1400">
                <a:solidFill>
                  <a:schemeClr val="tx1"/>
                </a:solidFill>
                <a:latin typeface="Meiryo UI" panose="020B0604030504040204" pitchFamily="50" charset="-128"/>
                <a:ea typeface="Meiryo UI" panose="020B0604030504040204" pitchFamily="50" charset="-128"/>
              </a:rPr>
              <a:t>xxx</a:t>
            </a:r>
          </a:p>
          <a:p>
            <a:endParaRPr kumimoji="1" lang="en-US" altLang="ja-JP" sz="140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kumimoji="1" lang="en-US" altLang="ja-JP" sz="1400">
              <a:solidFill>
                <a:schemeClr val="tx1"/>
              </a:solidFill>
              <a:latin typeface="Meiryo UI" panose="020B0604030504040204" pitchFamily="50" charset="-128"/>
              <a:ea typeface="Meiryo UI" panose="020B0604030504040204" pitchFamily="50" charset="-128"/>
            </a:endParaRPr>
          </a:p>
        </p:txBody>
      </p:sp>
      <p:sp>
        <p:nvSpPr>
          <p:cNvPr id="7" name="正方形/長方形 6">
            <a:extLst>
              <a:ext uri="{FF2B5EF4-FFF2-40B4-BE49-F238E27FC236}">
                <a16:creationId xmlns:a16="http://schemas.microsoft.com/office/drawing/2014/main" id="{C0A2CB9A-22D9-8F1F-E6B3-AB88ED68B396}"/>
              </a:ext>
            </a:extLst>
          </p:cNvPr>
          <p:cNvSpPr/>
          <p:nvPr/>
        </p:nvSpPr>
        <p:spPr>
          <a:xfrm>
            <a:off x="2161954" y="1886425"/>
            <a:ext cx="7868093" cy="3085151"/>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間接補助事業の実施目的</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→本事業の事業目的については、公募要領「</a:t>
            </a:r>
            <a:r>
              <a:rPr lang="en-US" altLang="ja-JP" sz="1400" dirty="0">
                <a:solidFill>
                  <a:srgbClr val="FF0000"/>
                </a:solidFill>
                <a:latin typeface="Meiryo UI" panose="020B0604030504040204" pitchFamily="50" charset="-128"/>
                <a:ea typeface="Meiryo UI" panose="020B0604030504040204" pitchFamily="50" charset="-128"/>
              </a:rPr>
              <a:t>1.2 </a:t>
            </a:r>
            <a:r>
              <a:rPr lang="ja-JP" altLang="en-US" sz="1400" dirty="0">
                <a:solidFill>
                  <a:srgbClr val="FF0000"/>
                </a:solidFill>
                <a:latin typeface="Meiryo UI" panose="020B0604030504040204" pitchFamily="50" charset="-128"/>
                <a:ea typeface="Meiryo UI" panose="020B0604030504040204" pitchFamily="50" charset="-128"/>
              </a:rPr>
              <a:t>事業目的」を参照し、内需・外需のいずれ又はいずれも獲得していくことが目的かについても言及すること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間接補助事業の実施内容</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製造プロセス転換で申請する場合は、その実施内容を記載すること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構造転換（製造プロセス転換）で申請する場合は、製造プロセス転換として実施する内容に加えて、構造転換として追加で実施する内容についても記載すること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導入する設備についてもイメージが明確となるよう、図や写真などを掲載すること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chemeClr val="tx1"/>
                </a:solidFill>
                <a:latin typeface="Meiryo UI" panose="020B0604030504040204" pitchFamily="50" charset="-128"/>
                <a:ea typeface="Meiryo UI" panose="020B0604030504040204" pitchFamily="50" charset="-128"/>
              </a:rPr>
              <a:t>本頁に示すフォーマットは適宜変更しても差し支えないが、上記はもれなく記載すること。</a:t>
            </a:r>
            <a:endParaRPr kumimoji="1" lang="en-US" altLang="ja-JP" sz="1400"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218730090"/>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0E2EDCBE-4A28-2F38-775D-28EC3747488B}"/>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8EA6A9C0-9694-40E9-7B25-7E0A7AAFCE81}"/>
              </a:ext>
            </a:extLst>
          </p:cNvPr>
          <p:cNvGraphicFramePr>
            <a:graphicFrameLocks noChangeAspect="1"/>
          </p:cNvGraphicFramePr>
          <p:nvPr>
            <p:custDataLst>
              <p:tags r:id="rId1"/>
            </p:custDataLst>
            <p:extLst>
              <p:ext uri="{D42A27DB-BD31-4B8C-83A1-F6EECF244321}">
                <p14:modId xmlns:p14="http://schemas.microsoft.com/office/powerpoint/2010/main" val="542931672"/>
              </p:ext>
            </p:ext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8EA6A9C0-9694-40E9-7B25-7E0A7AAFCE81}"/>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177E3C48-62B6-90B6-4B57-C2915087957A}"/>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p>
        </p:txBody>
      </p:sp>
      <p:sp>
        <p:nvSpPr>
          <p:cNvPr id="26" name="Title 1">
            <a:extLst>
              <a:ext uri="{FF2B5EF4-FFF2-40B4-BE49-F238E27FC236}">
                <a16:creationId xmlns:a16="http://schemas.microsoft.com/office/drawing/2014/main" id="{38CB82A2-918E-97F8-6219-A75A03925ADA}"/>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E3BE9414-DB12-8B97-1DDB-6543D5A3AEEC}"/>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sp>
        <p:nvSpPr>
          <p:cNvPr id="2" name="正方形/長方形 1">
            <a:extLst>
              <a:ext uri="{FF2B5EF4-FFF2-40B4-BE49-F238E27FC236}">
                <a16:creationId xmlns:a16="http://schemas.microsoft.com/office/drawing/2014/main" id="{4103790F-1204-DEC9-2090-9C44765411C3}"/>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graphicFrame>
        <p:nvGraphicFramePr>
          <p:cNvPr id="3" name="表 2">
            <a:extLst>
              <a:ext uri="{FF2B5EF4-FFF2-40B4-BE49-F238E27FC236}">
                <a16:creationId xmlns:a16="http://schemas.microsoft.com/office/drawing/2014/main" id="{A9E5D727-58AB-6225-30EF-371D16D8F3A9}"/>
              </a:ext>
            </a:extLst>
          </p:cNvPr>
          <p:cNvGraphicFramePr>
            <a:graphicFrameLocks noGrp="1"/>
          </p:cNvGraphicFramePr>
          <p:nvPr>
            <p:extLst>
              <p:ext uri="{D42A27DB-BD31-4B8C-83A1-F6EECF244321}">
                <p14:modId xmlns:p14="http://schemas.microsoft.com/office/powerpoint/2010/main" val="246584422"/>
              </p:ext>
            </p:extLst>
          </p:nvPr>
        </p:nvGraphicFramePr>
        <p:xfrm>
          <a:off x="180000" y="1551334"/>
          <a:ext cx="11856000" cy="4220282"/>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事業全体・各項目</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200">
                          <a:latin typeface="Meiryo UI" panose="020B0604030504040204" pitchFamily="50" charset="-128"/>
                          <a:ea typeface="Meiryo UI" panose="020B0604030504040204" pitchFamily="50" charset="-128"/>
                        </a:rPr>
                        <a:t>CN</a:t>
                      </a:r>
                      <a:r>
                        <a:rPr kumimoji="1" lang="ja-JP" altLang="en-US" sz="1200">
                          <a:latin typeface="Meiryo UI" panose="020B0604030504040204" pitchFamily="50" charset="-128"/>
                          <a:ea typeface="Meiryo UI" panose="020B0604030504040204" pitchFamily="50" charset="-128"/>
                        </a:rPr>
                        <a:t>に向けた取り組みを推進することを通じて、競争力強化に繋がる原料転換等の製造プロセス転換を伴う設備投資事業であり、公募要領の表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に記載する要件の全てを満たすこと。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#A</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rowSpan="4">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将来的に公募要領の表</a:t>
                      </a:r>
                      <a:r>
                        <a:rPr kumimoji="1" lang="en-US" altLang="ja-JP" sz="1200">
                          <a:latin typeface="Meiryo UI" panose="020B0604030504040204" pitchFamily="50" charset="-128"/>
                          <a:ea typeface="Meiryo UI" panose="020B0604030504040204" pitchFamily="50" charset="-128"/>
                        </a:rPr>
                        <a:t>4</a:t>
                      </a:r>
                      <a:r>
                        <a:rPr kumimoji="1" lang="ja-JP" altLang="en-US" sz="1200">
                          <a:latin typeface="Meiryo UI" panose="020B0604030504040204" pitchFamily="50" charset="-128"/>
                          <a:ea typeface="Meiryo UI" panose="020B0604030504040204" pitchFamily="50" charset="-128"/>
                        </a:rPr>
                        <a:t>に示す補助対象生産物を着実に市場展開させる観点から、マーケットイン型での市場獲得を目指す事業であること（既存のサプライチェーンの枠を超えて、自らオフテイカー（ブランドオーナー、最終製品メーカー）と意見交換を実施する計画を有する等）。</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例：本様式（③ア グリーン市場創造に向けた事業戦略（</a:t>
                      </a:r>
                      <a:r>
                        <a:rPr kumimoji="1" lang="en-US" altLang="ja-JP" sz="1200">
                          <a:solidFill>
                            <a:srgbClr val="C00000"/>
                          </a:solidFill>
                          <a:latin typeface="Meiryo UI" panose="020B0604030504040204" pitchFamily="50" charset="-128"/>
                          <a:ea typeface="Meiryo UI" panose="020B0604030504040204" pitchFamily="50" charset="-128"/>
                        </a:rPr>
                        <a:t>ⅲ</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C</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当該間接補助事業に係る投資計画について、原則として、採択決定日より前に投資の決定を対外発表した事業でないこと。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例：該当しないため、要件を満たす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063774331"/>
                  </a:ext>
                </a:extLst>
              </a:tr>
              <a:tr h="643789">
                <a:tc vMerge="1">
                  <a:txBody>
                    <a:bodyPr/>
                    <a:lstStyle/>
                    <a:p>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D</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経済産業省がやむを得ないと認める事情が生じない限り、間接補助事業終了後</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年間以上、間接補助事業により整備した設備の利用を継続すること。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24639750"/>
                  </a:ext>
                </a:extLst>
              </a:tr>
              <a:tr h="643789">
                <a:tc vMerge="1">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kumimoji="1" lang="ja-JP" altLang="en-US" sz="1200">
                        <a:latin typeface="Meiryo UI" panose="020B0604030504040204" pitchFamily="50" charset="-128"/>
                        <a:ea typeface="Meiryo UI" panose="020B0604030504040204" pitchFamily="50" charset="-128"/>
                      </a:endParaRP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E</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間接補助事業により整備した設備によって製造される全製品について、本事業の目的である原料用途向け製品と燃料用途向け製品の割合の見込みを、商用生産開始見込から</a:t>
                      </a:r>
                      <a:r>
                        <a:rPr kumimoji="1" lang="en-US" altLang="ja-JP" sz="1200">
                          <a:latin typeface="Meiryo UI" panose="020B0604030504040204" pitchFamily="50" charset="-128"/>
                          <a:ea typeface="Meiryo UI" panose="020B0604030504040204" pitchFamily="50" charset="-128"/>
                        </a:rPr>
                        <a:t>5</a:t>
                      </a:r>
                      <a:r>
                        <a:rPr kumimoji="1" lang="ja-JP" altLang="en-US" sz="1200">
                          <a:latin typeface="Meiryo UI" panose="020B0604030504040204" pitchFamily="50" charset="-128"/>
                          <a:ea typeface="Meiryo UI" panose="020B0604030504040204" pitchFamily="50" charset="-128"/>
                        </a:rPr>
                        <a:t>年間分記載すること。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基本的要件（製造プロセス転換（</a:t>
                      </a:r>
                      <a:r>
                        <a:rPr kumimoji="1" lang="en-US" altLang="ja-JP" sz="1200">
                          <a:solidFill>
                            <a:srgbClr val="C00000"/>
                          </a:solidFill>
                          <a:latin typeface="Meiryo UI" panose="020B0604030504040204" pitchFamily="50" charset="-128"/>
                          <a:ea typeface="Meiryo UI" panose="020B0604030504040204" pitchFamily="50" charset="-128"/>
                        </a:rPr>
                        <a:t>#E</a:t>
                      </a:r>
                      <a:r>
                        <a:rPr kumimoji="1" lang="ja-JP" altLang="en-US" sz="1200">
                          <a:solidFill>
                            <a:srgbClr val="C00000"/>
                          </a:solidFill>
                          <a:latin typeface="Meiryo UI" panose="020B0604030504040204" pitchFamily="50" charset="-128"/>
                          <a:ea typeface="Meiryo UI" panose="020B0604030504040204" pitchFamily="50" charset="-128"/>
                        </a:rPr>
                        <a:t>））等）に記載のとおり、要件を満たす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755468776"/>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F</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35226847-56BB-013D-2DC5-2F19E41560EC}"/>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E</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D</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F</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lvl="1"/>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199006094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36E1722-6EFC-E968-ABF3-2974DF386CE3}"/>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AA917865-A271-515B-447B-9DD38E8E76DA}"/>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AA917865-A271-515B-447B-9DD38E8E76DA}"/>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62B5B05A-9FAB-F947-AA32-2506A84DCEC6}"/>
              </a:ext>
            </a:extLst>
          </p:cNvPr>
          <p:cNvGrpSpPr/>
          <p:nvPr/>
        </p:nvGrpSpPr>
        <p:grpSpPr>
          <a:xfrm>
            <a:off x="180000" y="1551333"/>
            <a:ext cx="11856000" cy="288000"/>
            <a:chOff x="156000" y="1879963"/>
            <a:chExt cx="5760000" cy="288000"/>
          </a:xfrm>
        </p:grpSpPr>
        <p:sp>
          <p:nvSpPr>
            <p:cNvPr id="17" name="正方形/長方形 16">
              <a:extLst>
                <a:ext uri="{FF2B5EF4-FFF2-40B4-BE49-F238E27FC236}">
                  <a16:creationId xmlns:a16="http://schemas.microsoft.com/office/drawing/2014/main" id="{77E16F13-8C8E-7A58-6FCB-7BA26B168F84}"/>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製造プロセス転換における補助対象生産物等、各種要件の確認</a:t>
              </a:r>
            </a:p>
          </p:txBody>
        </p:sp>
        <p:cxnSp>
          <p:nvCxnSpPr>
            <p:cNvPr id="18" name="直線コネクタ 17">
              <a:extLst>
                <a:ext uri="{FF2B5EF4-FFF2-40B4-BE49-F238E27FC236}">
                  <a16:creationId xmlns:a16="http://schemas.microsoft.com/office/drawing/2014/main" id="{6E17734B-C49D-BC75-B293-A5261FEA0691}"/>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0F0DD90D-CC49-62CC-32D2-0399824197A8}"/>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#A</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792B4340-DBCB-8840-6EF3-E2A923FE7765}"/>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139B05BC-9AFD-286E-E1BE-5D88A7182563}"/>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本事業の主旨に鑑みた事業であり、補助対象生産物等についても要件を満たしている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F4900F81-8B63-B6A2-35F7-712153BA66CB}"/>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20" name="表 19">
            <a:extLst>
              <a:ext uri="{FF2B5EF4-FFF2-40B4-BE49-F238E27FC236}">
                <a16:creationId xmlns:a16="http://schemas.microsoft.com/office/drawing/2014/main" id="{12E78710-9517-7AE8-BFC1-87FC90528EE8}"/>
              </a:ext>
            </a:extLst>
          </p:cNvPr>
          <p:cNvGraphicFramePr>
            <a:graphicFrameLocks noGrp="1"/>
          </p:cNvGraphicFramePr>
          <p:nvPr>
            <p:extLst>
              <p:ext uri="{D42A27DB-BD31-4B8C-83A1-F6EECF244321}">
                <p14:modId xmlns:p14="http://schemas.microsoft.com/office/powerpoint/2010/main" val="2457061368"/>
              </p:ext>
            </p:extLst>
          </p:nvPr>
        </p:nvGraphicFramePr>
        <p:xfrm>
          <a:off x="180000" y="1937426"/>
          <a:ext cx="11856001" cy="4744081"/>
        </p:xfrm>
        <a:graphic>
          <a:graphicData uri="http://schemas.openxmlformats.org/drawingml/2006/table">
            <a:tbl>
              <a:tblPr firstRow="1" bandRow="1">
                <a:tableStyleId>{5C22544A-7EE6-4342-B048-85BDC9FD1C3A}</a:tableStyleId>
              </a:tblPr>
              <a:tblGrid>
                <a:gridCol w="1255100">
                  <a:extLst>
                    <a:ext uri="{9D8B030D-6E8A-4147-A177-3AD203B41FA5}">
                      <a16:colId xmlns:a16="http://schemas.microsoft.com/office/drawing/2014/main" val="680503965"/>
                    </a:ext>
                  </a:extLst>
                </a:gridCol>
                <a:gridCol w="4829222">
                  <a:extLst>
                    <a:ext uri="{9D8B030D-6E8A-4147-A177-3AD203B41FA5}">
                      <a16:colId xmlns:a16="http://schemas.microsoft.com/office/drawing/2014/main" val="3449904519"/>
                    </a:ext>
                  </a:extLst>
                </a:gridCol>
                <a:gridCol w="1651210">
                  <a:extLst>
                    <a:ext uri="{9D8B030D-6E8A-4147-A177-3AD203B41FA5}">
                      <a16:colId xmlns:a16="http://schemas.microsoft.com/office/drawing/2014/main" val="4270866125"/>
                    </a:ext>
                  </a:extLst>
                </a:gridCol>
                <a:gridCol w="4120469">
                  <a:extLst>
                    <a:ext uri="{9D8B030D-6E8A-4147-A177-3AD203B41FA5}">
                      <a16:colId xmlns:a16="http://schemas.microsoft.com/office/drawing/2014/main" val="2365904519"/>
                    </a:ext>
                  </a:extLst>
                </a:gridCol>
              </a:tblGrid>
              <a:tr h="320857">
                <a:tc>
                  <a:txBody>
                    <a:bodyPr/>
                    <a:lstStyle/>
                    <a:p>
                      <a:pPr algn="ctr"/>
                      <a:r>
                        <a:rPr kumimoji="1" lang="ja-JP" altLang="en-US" sz="1050">
                          <a:latin typeface="Meiryo UI" panose="020B0604030504040204" pitchFamily="50" charset="-128"/>
                          <a:ea typeface="Meiryo UI" panose="020B0604030504040204" pitchFamily="50" charset="-128"/>
                        </a:rPr>
                        <a:t>項目</a:t>
                      </a:r>
                    </a:p>
                  </a:txBody>
                  <a:tcP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gridSpan="2">
                  <a:txBody>
                    <a:bodyPr/>
                    <a:lstStyle/>
                    <a:p>
                      <a:pPr algn="ctr"/>
                      <a:r>
                        <a:rPr kumimoji="1" lang="ja-JP" altLang="en-US" sz="1050">
                          <a:latin typeface="Meiryo UI" panose="020B0604030504040204" pitchFamily="50" charset="-128"/>
                          <a:ea typeface="Meiryo UI" panose="020B0604030504040204" pitchFamily="50" charset="-128"/>
                        </a:rPr>
                        <a:t>要件</a:t>
                      </a:r>
                    </a:p>
                  </a:txBody>
                  <a:tcP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no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tx1">
                        <a:lumMod val="50000"/>
                        <a:lumOff val="50000"/>
                      </a:schemeClr>
                    </a:solidFill>
                  </a:tcPr>
                </a:tc>
                <a:tc hMerge="1">
                  <a:txBody>
                    <a:bodyPr/>
                    <a:lstStyle/>
                    <a:p>
                      <a:endParaRPr kumimoji="1" lang="ja-JP" altLang="en-US"/>
                    </a:p>
                  </a:txBody>
                  <a:tcPr/>
                </a:tc>
                <a:tc>
                  <a:txBody>
                    <a:bodyPr/>
                    <a:lstStyle/>
                    <a:p>
                      <a:pPr algn="ctr"/>
                      <a:r>
                        <a:rPr kumimoji="1" lang="ja-JP" altLang="en-US" sz="1050">
                          <a:latin typeface="Meiryo UI" panose="020B0604030504040204" pitchFamily="50" charset="-128"/>
                          <a:ea typeface="Meiryo UI" panose="020B0604030504040204" pitchFamily="50" charset="-128"/>
                        </a:rPr>
                        <a:t>自社の申請内容（要件充足状況）</a:t>
                      </a:r>
                    </a:p>
                  </a:txBody>
                  <a:tcP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28575"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rgbClr val="C00000"/>
                    </a:solidFill>
                  </a:tcPr>
                </a:tc>
                <a:extLst>
                  <a:ext uri="{0D108BD9-81ED-4DB2-BD59-A6C34878D82A}">
                    <a16:rowId xmlns:a16="http://schemas.microsoft.com/office/drawing/2014/main" val="2996951091"/>
                  </a:ext>
                </a:extLst>
              </a:tr>
              <a:tr h="615284">
                <a:tc>
                  <a:txBody>
                    <a:bodyPr/>
                    <a:lstStyle/>
                    <a:p>
                      <a:r>
                        <a:rPr kumimoji="1" lang="ja-JP" altLang="en-US" sz="1050">
                          <a:latin typeface="Meiryo UI" panose="020B0604030504040204" pitchFamily="50" charset="-128"/>
                          <a:ea typeface="Meiryo UI" panose="020B0604030504040204" pitchFamily="50" charset="-128"/>
                        </a:rPr>
                        <a:t>補助対象生産物</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化石由来原料不使用の化学製品（</a:t>
                      </a:r>
                      <a:r>
                        <a:rPr kumimoji="1" lang="en-US" altLang="ja-JP" sz="1050">
                          <a:latin typeface="Meiryo UI" panose="020B0604030504040204" pitchFamily="50" charset="-128"/>
                          <a:ea typeface="Meiryo UI" panose="020B0604030504040204" pitchFamily="50" charset="-128"/>
                        </a:rPr>
                        <a:t>CCU</a:t>
                      </a:r>
                      <a:r>
                        <a:rPr kumimoji="1" lang="ja-JP" altLang="en-US" sz="1050">
                          <a:latin typeface="Meiryo UI" panose="020B0604030504040204" pitchFamily="50" charset="-128"/>
                          <a:ea typeface="Meiryo UI" panose="020B0604030504040204" pitchFamily="50" charset="-128"/>
                        </a:rPr>
                        <a:t>の場合は、低炭素水素等を原料とした化学製品とする）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706743642"/>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補助対象設備</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上記の補助対象生産物製造設備及びそれに関連する附帯設備</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xx</a:t>
                      </a:r>
                      <a:endParaRPr kumimoji="1" lang="ja-JP" altLang="en-US" sz="1050">
                        <a:solidFill>
                          <a:srgbClr val="C00000"/>
                        </a:solidFill>
                        <a:latin typeface="Meiryo UI" panose="020B0604030504040204" pitchFamily="50" charset="-128"/>
                        <a:ea typeface="Meiryo UI" panose="020B0604030504040204" pitchFamily="50" charset="-128"/>
                      </a:endParaRP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95394019"/>
                  </a:ext>
                </a:extLst>
              </a:tr>
              <a:tr h="615284">
                <a:tc rowSpan="3">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補助対象技術方式とグリーン化学製品の生産能力</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r>
                        <a:rPr kumimoji="1" lang="ja-JP" altLang="en-US" sz="1050">
                          <a:latin typeface="Meiryo UI" panose="020B0604030504040204" pitchFamily="50" charset="-128"/>
                          <a:ea typeface="Meiryo UI" panose="020B0604030504040204" pitchFamily="50" charset="-128"/>
                        </a:rPr>
                        <a:t>ケミカルリサイクル（例：廃プラスチックを原料とした熱分解油由来の基礎化学品製造、廃プラスチックからの基礎化学品製造等）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rowSpan="3">
                  <a:txBody>
                    <a:bodyPr/>
                    <a:lstStyle/>
                    <a:p>
                      <a:r>
                        <a:rPr kumimoji="1" lang="ja-JP" altLang="en-US" sz="1050">
                          <a:solidFill>
                            <a:srgbClr val="C00000"/>
                          </a:solidFill>
                          <a:latin typeface="Meiryo UI" panose="020B0604030504040204" pitchFamily="50" charset="-128"/>
                          <a:ea typeface="Meiryo UI" panose="020B0604030504040204" pitchFamily="50" charset="-128"/>
                        </a:rPr>
                        <a:t>（技術方式）</a:t>
                      </a:r>
                      <a:r>
                        <a:rPr kumimoji="1" lang="en-US" altLang="ja-JP" sz="1050">
                          <a:solidFill>
                            <a:srgbClr val="C00000"/>
                          </a:solidFill>
                          <a:latin typeface="Meiryo UI" panose="020B0604030504040204" pitchFamily="50" charset="-128"/>
                          <a:ea typeface="Meiryo UI" panose="020B0604030504040204" pitchFamily="50" charset="-128"/>
                        </a:rPr>
                        <a:t>xx</a:t>
                      </a:r>
                    </a:p>
                    <a:p>
                      <a:r>
                        <a:rPr kumimoji="1" lang="ja-JP" altLang="en-US" sz="1050">
                          <a:solidFill>
                            <a:srgbClr val="C00000"/>
                          </a:solidFill>
                          <a:latin typeface="Meiryo UI" panose="020B0604030504040204" pitchFamily="50" charset="-128"/>
                          <a:ea typeface="Meiryo UI" panose="020B0604030504040204" pitchFamily="50" charset="-128"/>
                        </a:rPr>
                        <a:t>（生産能力）</a:t>
                      </a:r>
                      <a:r>
                        <a:rPr kumimoji="1" lang="en-US" altLang="ja-JP" sz="1050">
                          <a:solidFill>
                            <a:srgbClr val="C00000"/>
                          </a:solidFill>
                          <a:latin typeface="Meiryo UI" panose="020B0604030504040204" pitchFamily="50" charset="-128"/>
                          <a:ea typeface="Meiryo UI" panose="020B0604030504040204" pitchFamily="50" charset="-128"/>
                        </a:rPr>
                        <a:t>x</a:t>
                      </a:r>
                      <a:r>
                        <a:rPr kumimoji="1" lang="ja-JP" altLang="en-US" sz="1050">
                          <a:solidFill>
                            <a:srgbClr val="C00000"/>
                          </a:solidFill>
                          <a:latin typeface="Meiryo UI" panose="020B0604030504040204" pitchFamily="50" charset="-128"/>
                          <a:ea typeface="Meiryo UI" panose="020B0604030504040204" pitchFamily="50" charset="-128"/>
                        </a:rPr>
                        <a:t>万トン</a:t>
                      </a:r>
                      <a:r>
                        <a:rPr kumimoji="1" lang="en-US" altLang="ja-JP" sz="1050">
                          <a:solidFill>
                            <a:srgbClr val="C00000"/>
                          </a:solidFill>
                          <a:latin typeface="Meiryo UI" panose="020B0604030504040204" pitchFamily="50" charset="-128"/>
                          <a:ea typeface="Meiryo UI" panose="020B0604030504040204" pitchFamily="50" charset="-128"/>
                        </a:rPr>
                        <a:t>/</a:t>
                      </a:r>
                      <a:r>
                        <a:rPr kumimoji="1" lang="ja-JP" altLang="en-US" sz="1050">
                          <a:solidFill>
                            <a:srgbClr val="C00000"/>
                          </a:solidFill>
                          <a:latin typeface="Meiryo UI" panose="020B0604030504040204" pitchFamily="50" charset="-128"/>
                          <a:ea typeface="Meiryo UI" panose="020B0604030504040204" pitchFamily="50" charset="-128"/>
                        </a:rPr>
                        <a:t>年</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3039349123"/>
                  </a:ext>
                </a:extLst>
              </a:tr>
              <a:tr h="615284">
                <a:tc vMerge="1">
                  <a:txBody>
                    <a:bodyPr/>
                    <a:lstStyle/>
                    <a:p>
                      <a:endParaRPr kumimoji="1" lang="ja-JP" altLang="en-US"/>
                    </a:p>
                  </a:txBody>
                  <a:tcPr/>
                </a:tc>
                <a:tc>
                  <a:txBody>
                    <a:bodyPr/>
                    <a:lstStyle/>
                    <a:p>
                      <a:r>
                        <a:rPr kumimoji="1" lang="ja-JP" altLang="en-US" sz="1050">
                          <a:latin typeface="Meiryo UI" panose="020B0604030504040204" pitchFamily="50" charset="-128"/>
                          <a:ea typeface="Meiryo UI" panose="020B0604030504040204" pitchFamily="50" charset="-128"/>
                        </a:rPr>
                        <a:t>バイオケミカル（例：パルプ等からのエタノール製造、バイオエタノールからの基礎化学品製造等）</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3</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3342248164"/>
                  </a:ext>
                </a:extLst>
              </a:tr>
              <a:tr h="615284">
                <a:tc vMerge="1">
                  <a:txBody>
                    <a:bodyPr/>
                    <a:lstStyle/>
                    <a:p>
                      <a:endParaRPr kumimoji="1" lang="ja-JP" altLang="en-US"/>
                    </a:p>
                  </a:txBody>
                  <a:tcPr/>
                </a:tc>
                <a:tc>
                  <a:txBody>
                    <a:bodyPr/>
                    <a:lstStyle/>
                    <a:p>
                      <a:r>
                        <a:rPr kumimoji="1" lang="en-US" altLang="ja-JP" sz="1050">
                          <a:latin typeface="Meiryo UI" panose="020B0604030504040204" pitchFamily="50" charset="-128"/>
                          <a:ea typeface="Meiryo UI" panose="020B0604030504040204" pitchFamily="50" charset="-128"/>
                        </a:rPr>
                        <a:t>CCU</a:t>
                      </a:r>
                      <a:r>
                        <a:rPr kumimoji="1" lang="ja-JP" altLang="en-US" sz="1050">
                          <a:latin typeface="Meiryo UI" panose="020B0604030504040204" pitchFamily="50" charset="-128"/>
                          <a:ea typeface="Meiryo UI" panose="020B0604030504040204" pitchFamily="50" charset="-128"/>
                        </a:rPr>
                        <a:t>（</a:t>
                      </a:r>
                      <a:r>
                        <a:rPr kumimoji="1" lang="en-US" altLang="ja-JP" sz="1050">
                          <a:latin typeface="Meiryo UI" panose="020B0604030504040204" pitchFamily="50" charset="-128"/>
                          <a:ea typeface="Meiryo UI" panose="020B0604030504040204" pitchFamily="50" charset="-128"/>
                        </a:rPr>
                        <a:t>Carbon dioxide Capture and Utilization</a:t>
                      </a:r>
                      <a:r>
                        <a:rPr kumimoji="1" lang="ja-JP" altLang="en-US" sz="1050">
                          <a:latin typeface="Meiryo UI" panose="020B0604030504040204" pitchFamily="50" charset="-128"/>
                          <a:ea typeface="Meiryo UI" panose="020B0604030504040204" pitchFamily="50" charset="-128"/>
                        </a:rPr>
                        <a:t>：二酸化炭素の分離回収と有効利用）</a:t>
                      </a: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（生産能力要件）</a:t>
                      </a:r>
                    </a:p>
                    <a:p>
                      <a:pPr algn="just"/>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生産能力</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4</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万トン</a:t>
                      </a:r>
                      <a:r>
                        <a:rPr lang="en-US" sz="1050" kern="100">
                          <a:effectLst/>
                          <a:latin typeface="Meiryo UI" panose="020B0604030504040204" pitchFamily="50" charset="-128"/>
                          <a:ea typeface="Meiryo UI" panose="020B0604030504040204" pitchFamily="50" charset="-128"/>
                          <a:cs typeface="Times New Roman" panose="02020603050405020304" pitchFamily="18" charset="0"/>
                        </a:rPr>
                        <a:t>/</a:t>
                      </a:r>
                      <a:r>
                        <a:rPr lang="ja-JP" sz="1050" kern="100">
                          <a:effectLst/>
                          <a:latin typeface="Meiryo UI" panose="020B0604030504040204" pitchFamily="50" charset="-128"/>
                          <a:ea typeface="Meiryo UI" panose="020B0604030504040204" pitchFamily="50" charset="-128"/>
                          <a:cs typeface="Times New Roman" panose="02020603050405020304" pitchFamily="18" charset="0"/>
                        </a:rPr>
                        <a:t>年以上</a:t>
                      </a:r>
                    </a:p>
                  </a:txBody>
                  <a:tcPr marL="68580" marR="68580" marT="0" marB="0"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vMerge="1">
                  <a:txBody>
                    <a:bodyPr/>
                    <a:lstStyle/>
                    <a:p>
                      <a:endParaRPr kumimoji="1" lang="ja-JP" altLang="en-US"/>
                    </a:p>
                  </a:txBody>
                  <a:tcPr/>
                </a:tc>
                <a:extLst>
                  <a:ext uri="{0D108BD9-81ED-4DB2-BD59-A6C34878D82A}">
                    <a16:rowId xmlns:a16="http://schemas.microsoft.com/office/drawing/2014/main" val="2223751704"/>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050">
                          <a:latin typeface="Meiryo UI" panose="020B0604030504040204" pitchFamily="50" charset="-128"/>
                          <a:ea typeface="Meiryo UI" panose="020B0604030504040204" pitchFamily="50" charset="-128"/>
                        </a:rPr>
                        <a:t>商用生産開始年度</a:t>
                      </a: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間接補助事業終了年度から</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a:t>
                      </a:r>
                    </a:p>
                    <a:p>
                      <a:pPr marL="171450" indent="-171450">
                        <a:buFont typeface="Arial" panose="020B0604020202020204" pitchFamily="34" charset="0"/>
                        <a:buChar char="•"/>
                      </a:pPr>
                      <a:r>
                        <a:rPr kumimoji="1" lang="ja-JP" altLang="en-US" sz="1050">
                          <a:latin typeface="Meiryo UI" panose="020B0604030504040204" pitchFamily="50" charset="-128"/>
                          <a:ea typeface="Meiryo UI" panose="020B0604030504040204" pitchFamily="50" charset="-128"/>
                        </a:rPr>
                        <a:t>補助対象期間において実証規模の生産能力を有する設備の整備であっても、</a:t>
                      </a:r>
                      <a:r>
                        <a:rPr kumimoji="1" lang="en-US" altLang="ja-JP" sz="1050">
                          <a:latin typeface="Meiryo UI" panose="020B0604030504040204" pitchFamily="50" charset="-128"/>
                          <a:ea typeface="Meiryo UI" panose="020B0604030504040204" pitchFamily="50" charset="-128"/>
                        </a:rPr>
                        <a:t>2034</a:t>
                      </a:r>
                      <a:r>
                        <a:rPr kumimoji="1" lang="ja-JP" altLang="en-US" sz="1050">
                          <a:latin typeface="Meiryo UI" panose="020B0604030504040204" pitchFamily="50" charset="-128"/>
                          <a:ea typeface="Meiryo UI" panose="020B0604030504040204" pitchFamily="50" charset="-128"/>
                        </a:rPr>
                        <a:t>年度目途で商用規模の生産能力（上記のグリーン化学製品の生産能力をいう）を有する設備の整備を計画し商用規模の生産の開始を予定しているものは対象とする</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en-US" altLang="ja-JP" sz="1050">
                          <a:solidFill>
                            <a:srgbClr val="C00000"/>
                          </a:solidFill>
                          <a:latin typeface="Meiryo UI" panose="020B0604030504040204" pitchFamily="50" charset="-128"/>
                          <a:ea typeface="Meiryo UI" panose="020B0604030504040204" pitchFamily="50" charset="-128"/>
                        </a:rPr>
                        <a:t>20xx</a:t>
                      </a:r>
                      <a:r>
                        <a:rPr kumimoji="1" lang="ja-JP" altLang="en-US" sz="1050">
                          <a:solidFill>
                            <a:srgbClr val="C00000"/>
                          </a:solidFill>
                          <a:latin typeface="Meiryo UI" panose="020B0604030504040204" pitchFamily="50" charset="-128"/>
                          <a:ea typeface="Meiryo UI" panose="020B0604030504040204" pitchFamily="50" charset="-128"/>
                        </a:rPr>
                        <a:t>年度</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839550297"/>
                  </a:ext>
                </a:extLst>
              </a:tr>
              <a:tr h="615284">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a:t>
                      </a:r>
                      <a:endParaRPr kumimoji="1" lang="en-US" altLang="ja-JP" sz="1050">
                        <a:latin typeface="Meiryo UI" panose="020B0604030504040204" pitchFamily="50" charset="-128"/>
                        <a:ea typeface="Meiryo UI" panose="020B0604030504040204" pitchFamily="50" charset="-128"/>
                      </a:endParaRPr>
                    </a:p>
                  </a:txBody>
                  <a:tcPr anchor="ctr">
                    <a:lnL w="12700" cap="flat" cmpd="sng" algn="ctr">
                      <a:no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gridSpan="2">
                  <a:txBody>
                    <a:bodyPr/>
                    <a:lstStyle/>
                    <a:p>
                      <a:r>
                        <a:rPr kumimoji="1" lang="ja-JP" altLang="en-US" sz="1050">
                          <a:latin typeface="Meiryo UI" panose="020B0604030504040204" pitchFamily="50" charset="-128"/>
                          <a:ea typeface="Meiryo UI" panose="020B0604030504040204" pitchFamily="50" charset="-128"/>
                        </a:rPr>
                        <a:t>商用生産時における原材料調達から製造・廃棄までのライフサイクル全体を通じた</a:t>
                      </a:r>
                      <a:r>
                        <a:rPr kumimoji="1" lang="en-US" altLang="ja-JP" sz="1050">
                          <a:latin typeface="Meiryo UI" panose="020B0604030504040204" pitchFamily="50" charset="-128"/>
                          <a:ea typeface="Meiryo UI" panose="020B0604030504040204" pitchFamily="50" charset="-128"/>
                        </a:rPr>
                        <a:t>CO2</a:t>
                      </a:r>
                      <a:r>
                        <a:rPr kumimoji="1" lang="ja-JP" altLang="en-US" sz="1050">
                          <a:latin typeface="Meiryo UI" panose="020B0604030504040204" pitchFamily="50" charset="-128"/>
                          <a:ea typeface="Meiryo UI" panose="020B0604030504040204" pitchFamily="50" charset="-128"/>
                        </a:rPr>
                        <a:t>排出削減率</a:t>
                      </a:r>
                      <a:r>
                        <a:rPr kumimoji="1" lang="en-US" altLang="ja-JP" sz="1050">
                          <a:latin typeface="Meiryo UI" panose="020B0604030504040204" pitchFamily="50" charset="-128"/>
                          <a:ea typeface="Meiryo UI" panose="020B0604030504040204" pitchFamily="50" charset="-128"/>
                        </a:rPr>
                        <a:t>50%</a:t>
                      </a:r>
                      <a:r>
                        <a:rPr kumimoji="1" lang="ja-JP" altLang="en-US" sz="1050">
                          <a:latin typeface="Meiryo UI" panose="020B0604030504040204" pitchFamily="50" charset="-128"/>
                          <a:ea typeface="Meiryo UI" panose="020B0604030504040204" pitchFamily="50" charset="-128"/>
                        </a:rPr>
                        <a:t>以上</a:t>
                      </a:r>
                    </a:p>
                  </a:txBody>
                  <a:tcPr anchor="ctr">
                    <a:lnL w="12700" cap="flat" cmpd="sng" algn="ctr">
                      <a:solidFill>
                        <a:schemeClr val="tx1"/>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hMerge="1">
                  <a:txBody>
                    <a:bodyPr/>
                    <a:lstStyle/>
                    <a:p>
                      <a:endParaRPr kumimoji="1" lang="ja-JP" altLang="en-US"/>
                    </a:p>
                  </a:txBody>
                  <a:tcPr/>
                </a:tc>
                <a:tc>
                  <a:txBody>
                    <a:bodyPr/>
                    <a:lstStyle/>
                    <a:p>
                      <a:r>
                        <a:rPr kumimoji="1" lang="ja-JP" altLang="en-US" sz="1050" dirty="0">
                          <a:solidFill>
                            <a:srgbClr val="C00000"/>
                          </a:solidFill>
                          <a:latin typeface="Meiryo UI" panose="020B0604030504040204" pitchFamily="50" charset="-128"/>
                          <a:ea typeface="Meiryo UI" panose="020B0604030504040204" pitchFamily="50" charset="-128"/>
                        </a:rPr>
                        <a:t>本様式（④ア 間接補助事業による</a:t>
                      </a:r>
                      <a:r>
                        <a:rPr kumimoji="1" lang="en-US" altLang="ja-JP" sz="1050" dirty="0">
                          <a:solidFill>
                            <a:srgbClr val="C00000"/>
                          </a:solidFill>
                          <a:latin typeface="Meiryo UI" panose="020B0604030504040204" pitchFamily="50" charset="-128"/>
                          <a:ea typeface="Meiryo UI" panose="020B0604030504040204" pitchFamily="50" charset="-128"/>
                        </a:rPr>
                        <a:t>CO2</a:t>
                      </a:r>
                      <a:r>
                        <a:rPr kumimoji="1" lang="ja-JP" altLang="en-US" sz="1050" dirty="0">
                          <a:solidFill>
                            <a:srgbClr val="C00000"/>
                          </a:solidFill>
                          <a:latin typeface="Meiryo UI" panose="020B0604030504040204" pitchFamily="50" charset="-128"/>
                          <a:ea typeface="Meiryo UI" panose="020B0604030504040204" pitchFamily="50" charset="-128"/>
                        </a:rPr>
                        <a:t>排出削減効果）を参照すること。</a:t>
                      </a:r>
                    </a:p>
                  </a:txBody>
                  <a:tcPr anchor="ctr">
                    <a:lnL w="28575" cap="flat" cmpd="sng" algn="ctr">
                      <a:solidFill>
                        <a:srgbClr val="C00000"/>
                      </a:solidFill>
                      <a:prstDash val="solid"/>
                      <a:round/>
                      <a:headEnd type="none" w="med" len="med"/>
                      <a:tailEnd type="none" w="med" len="med"/>
                    </a:lnL>
                    <a:lnR w="28575"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28575" cap="flat" cmpd="sng" algn="ctr">
                      <a:solidFill>
                        <a:srgbClr val="C00000"/>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089435773"/>
                  </a:ext>
                </a:extLst>
              </a:tr>
            </a:tbl>
          </a:graphicData>
        </a:graphic>
      </p:graphicFrame>
      <p:sp>
        <p:nvSpPr>
          <p:cNvPr id="3" name="正方形/長方形 2">
            <a:extLst>
              <a:ext uri="{FF2B5EF4-FFF2-40B4-BE49-F238E27FC236}">
                <a16:creationId xmlns:a16="http://schemas.microsoft.com/office/drawing/2014/main" id="{C3DD6EF9-25A7-D57F-393F-8CDA3714C815}"/>
              </a:ext>
            </a:extLst>
          </p:cNvPr>
          <p:cNvSpPr/>
          <p:nvPr/>
        </p:nvSpPr>
        <p:spPr>
          <a:xfrm>
            <a:off x="2161954" y="1959463"/>
            <a:ext cx="7868093" cy="2939074"/>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dirty="0">
                <a:solidFill>
                  <a:srgbClr val="FF0000"/>
                </a:solidFill>
                <a:latin typeface="Meiryo UI" panose="020B0604030504040204" pitchFamily="50" charset="-128"/>
                <a:ea typeface="Meiryo UI" panose="020B0604030504040204" pitchFamily="50" charset="-128"/>
              </a:rPr>
              <a:t>間接補助事業の目的・実施内容</a:t>
            </a:r>
            <a:br>
              <a:rPr lang="en-US" altLang="zh-TW"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→「本申請の概要」頁等から転記すること。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製造プロセス転換における補助対象生産物等、各種要件の確認</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→公募要領の表</a:t>
            </a:r>
            <a:r>
              <a:rPr lang="en-US" altLang="ja-JP" sz="1400" dirty="0">
                <a:solidFill>
                  <a:srgbClr val="FF0000"/>
                </a:solidFill>
                <a:latin typeface="Meiryo UI" panose="020B0604030504040204" pitchFamily="50" charset="-128"/>
                <a:ea typeface="Meiryo UI" panose="020B0604030504040204" pitchFamily="50" charset="-128"/>
              </a:rPr>
              <a:t>4</a:t>
            </a:r>
            <a:r>
              <a:rPr lang="ja-JP" altLang="en-US" sz="1400" dirty="0">
                <a:solidFill>
                  <a:srgbClr val="FF0000"/>
                </a:solidFill>
                <a:latin typeface="Meiryo UI" panose="020B0604030504040204" pitchFamily="50" charset="-128"/>
                <a:ea typeface="Meiryo UI" panose="020B0604030504040204" pitchFamily="50" charset="-128"/>
              </a:rPr>
              <a:t>やその注意事項を踏まえ、「自社の申請内容（要件充足状況）」を記載すること。なお、</a:t>
            </a:r>
            <a:r>
              <a:rPr lang="en-US" altLang="ja-JP" sz="1400" dirty="0">
                <a:solidFill>
                  <a:srgbClr val="FF0000"/>
                </a:solidFill>
                <a:latin typeface="Meiryo UI" panose="020B0604030504040204" pitchFamily="50" charset="-128"/>
                <a:ea typeface="Meiryo UI" panose="020B0604030504040204" pitchFamily="50" charset="-128"/>
              </a:rPr>
              <a:t>CO2</a:t>
            </a:r>
            <a:r>
              <a:rPr lang="ja-JP" altLang="en-US" sz="1400" dirty="0">
                <a:solidFill>
                  <a:srgbClr val="FF0000"/>
                </a:solidFill>
                <a:latin typeface="Meiryo UI" panose="020B0604030504040204" pitchFamily="50" charset="-128"/>
                <a:ea typeface="Meiryo UI" panose="020B0604030504040204" pitchFamily="50" charset="-128"/>
              </a:rPr>
              <a:t>排出削減の要件については、本様式の該当頁を参照する運びとすること。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p:txBody>
      </p:sp>
    </p:spTree>
    <p:extLst>
      <p:ext uri="{BB962C8B-B14F-4D97-AF65-F5344CB8AC3E}">
        <p14:creationId xmlns:p14="http://schemas.microsoft.com/office/powerpoint/2010/main" val="70825411"/>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E494787-BACA-3920-BF5F-01357E2E96F7}"/>
            </a:ext>
          </a:extLst>
        </p:cNvPr>
        <p:cNvGrpSpPr/>
        <p:nvPr/>
      </p:nvGrpSpPr>
      <p:grpSpPr>
        <a:xfrm>
          <a:off x="0" y="0"/>
          <a:ext cx="0" cy="0"/>
          <a:chOff x="0" y="0"/>
          <a:chExt cx="0" cy="0"/>
        </a:xfrm>
      </p:grpSpPr>
      <p:graphicFrame>
        <p:nvGraphicFramePr>
          <p:cNvPr id="26" name="think-cell data - do not delete" hidden="1">
            <a:extLst>
              <a:ext uri="{FF2B5EF4-FFF2-40B4-BE49-F238E27FC236}">
                <a16:creationId xmlns:a16="http://schemas.microsoft.com/office/drawing/2014/main" id="{6D81F424-48A1-DD7D-E5E1-B64D741CE4A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693" imgH="689" progId="TCLayout.ActiveDocument.1">
                  <p:embed/>
                </p:oleObj>
              </mc:Choice>
              <mc:Fallback>
                <p:oleObj name="think-cellスライド" r:id="rId4" imgW="693" imgH="689" progId="TCLayout.ActiveDocument.1">
                  <p:embed/>
                  <p:pic>
                    <p:nvPicPr>
                      <p:cNvPr id="26" name="think-cell data - do not delete" hidden="1">
                        <a:extLst>
                          <a:ext uri="{FF2B5EF4-FFF2-40B4-BE49-F238E27FC236}">
                            <a16:creationId xmlns:a16="http://schemas.microsoft.com/office/drawing/2014/main" id="{6D81F424-48A1-DD7D-E5E1-B64D741CE4A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grpSp>
        <p:nvGrpSpPr>
          <p:cNvPr id="16" name="グループ化 15">
            <a:extLst>
              <a:ext uri="{FF2B5EF4-FFF2-40B4-BE49-F238E27FC236}">
                <a16:creationId xmlns:a16="http://schemas.microsoft.com/office/drawing/2014/main" id="{5A78C848-9143-D23A-0A5F-DCF10242A297}"/>
              </a:ext>
            </a:extLst>
          </p:cNvPr>
          <p:cNvGrpSpPr/>
          <p:nvPr/>
        </p:nvGrpSpPr>
        <p:grpSpPr>
          <a:xfrm>
            <a:off x="180000" y="2927763"/>
            <a:ext cx="11856000" cy="288000"/>
            <a:chOff x="156000" y="1879963"/>
            <a:chExt cx="5760000" cy="288000"/>
          </a:xfrm>
        </p:grpSpPr>
        <p:sp>
          <p:nvSpPr>
            <p:cNvPr id="17" name="正方形/長方形 16">
              <a:extLst>
                <a:ext uri="{FF2B5EF4-FFF2-40B4-BE49-F238E27FC236}">
                  <a16:creationId xmlns:a16="http://schemas.microsoft.com/office/drawing/2014/main" id="{780095E7-3194-97E6-5D85-4EB5563CC040}"/>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a:t>
              </a:r>
              <a:r>
                <a:rPr lang="ja-JP" altLang="en-US" sz="1400">
                  <a:solidFill>
                    <a:schemeClr val="tx1"/>
                  </a:solidFill>
                  <a:latin typeface="Meiryo UI" panose="020B0604030504040204" pitchFamily="50" charset="-128"/>
                  <a:ea typeface="Meiryo UI" panose="020B0604030504040204" pitchFamily="50" charset="-128"/>
                </a:rPr>
                <a:t>（商用生産開始見込後</a:t>
              </a:r>
              <a:r>
                <a:rPr lang="en-US" altLang="ja-JP" sz="1400">
                  <a:solidFill>
                    <a:schemeClr val="tx1"/>
                  </a:solidFill>
                  <a:latin typeface="Meiryo UI" panose="020B0604030504040204" pitchFamily="50" charset="-128"/>
                  <a:ea typeface="Meiryo UI" panose="020B0604030504040204" pitchFamily="50" charset="-128"/>
                </a:rPr>
                <a:t>5</a:t>
              </a:r>
              <a:r>
                <a:rPr lang="ja-JP" altLang="en-US" sz="1400">
                  <a:solidFill>
                    <a:schemeClr val="tx1"/>
                  </a:solidFill>
                  <a:latin typeface="Meiryo UI" panose="020B0604030504040204" pitchFamily="50" charset="-128"/>
                  <a:ea typeface="Meiryo UI" panose="020B0604030504040204" pitchFamily="50" charset="-128"/>
                </a:rPr>
                <a:t>年間）</a:t>
              </a:r>
              <a:endParaRPr kumimoji="1" lang="ja-JP" altLang="en-US" sz="1400">
                <a:solidFill>
                  <a:schemeClr val="tx1"/>
                </a:solidFill>
                <a:latin typeface="Meiryo UI" panose="020B0604030504040204" pitchFamily="50" charset="-128"/>
                <a:ea typeface="Meiryo UI" panose="020B0604030504040204" pitchFamily="50" charset="-128"/>
              </a:endParaRPr>
            </a:p>
          </p:txBody>
        </p:sp>
        <p:cxnSp>
          <p:nvCxnSpPr>
            <p:cNvPr id="18" name="直線コネクタ 17">
              <a:extLst>
                <a:ext uri="{FF2B5EF4-FFF2-40B4-BE49-F238E27FC236}">
                  <a16:creationId xmlns:a16="http://schemas.microsoft.com/office/drawing/2014/main" id="{75E76053-D996-10F5-BC7E-A1FA74AF7573}"/>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sp>
        <p:nvSpPr>
          <p:cNvPr id="4" name="Title 1">
            <a:extLst>
              <a:ext uri="{FF2B5EF4-FFF2-40B4-BE49-F238E27FC236}">
                <a16:creationId xmlns:a16="http://schemas.microsoft.com/office/drawing/2014/main" id="{2BCB6E0B-8F10-8110-DA70-7657127C2F90}"/>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a:solidFill>
                  <a:schemeClr val="tx1">
                    <a:lumMod val="50000"/>
                    <a:lumOff val="50000"/>
                  </a:schemeClr>
                </a:solidFill>
              </a:rPr>
              <a:t>①ア</a:t>
            </a:r>
            <a:r>
              <a:rPr lang="en-US" altLang="ja-JP" sz="2000">
                <a:solidFill>
                  <a:schemeClr val="tx1">
                    <a:lumMod val="50000"/>
                    <a:lumOff val="50000"/>
                  </a:schemeClr>
                </a:solidFill>
              </a:rPr>
              <a:t> </a:t>
            </a:r>
            <a:r>
              <a:rPr lang="ja-JP" altLang="en-US" sz="2000">
                <a:solidFill>
                  <a:schemeClr val="tx1">
                    <a:lumMod val="50000"/>
                    <a:lumOff val="50000"/>
                  </a:schemeClr>
                </a:solidFill>
              </a:rPr>
              <a:t>基本的要件（製造プロセス転換（</a:t>
            </a:r>
            <a:r>
              <a:rPr lang="en-US" altLang="ja-JP" sz="2000">
                <a:solidFill>
                  <a:schemeClr val="tx1">
                    <a:lumMod val="50000"/>
                    <a:lumOff val="50000"/>
                  </a:schemeClr>
                </a:solidFill>
              </a:rPr>
              <a:t>#E</a:t>
            </a:r>
            <a:r>
              <a:rPr lang="ja-JP" altLang="en-US" sz="2000">
                <a:solidFill>
                  <a:schemeClr val="tx1">
                    <a:lumMod val="50000"/>
                    <a:lumOff val="50000"/>
                  </a:schemeClr>
                </a:solidFill>
              </a:rPr>
              <a:t>））</a:t>
            </a:r>
          </a:p>
        </p:txBody>
      </p:sp>
      <p:sp>
        <p:nvSpPr>
          <p:cNvPr id="9" name="正方形/長方形 8">
            <a:extLst>
              <a:ext uri="{FF2B5EF4-FFF2-40B4-BE49-F238E27FC236}">
                <a16:creationId xmlns:a16="http://schemas.microsoft.com/office/drawing/2014/main" id="{3767D56E-F8E1-DCA5-B02A-45DC2405932B}"/>
              </a:ext>
            </a:extLst>
          </p:cNvPr>
          <p:cNvSpPr/>
          <p:nvPr/>
        </p:nvSpPr>
        <p:spPr>
          <a:xfrm>
            <a:off x="11152486" y="85758"/>
            <a:ext cx="953793" cy="324000"/>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a:latin typeface="Meiryo UI" panose="020B0604030504040204" pitchFamily="50" charset="-128"/>
                <a:ea typeface="Meiryo UI" panose="020B0604030504040204" pitchFamily="50" charset="-128"/>
                <a:cs typeface="+mj-cs"/>
              </a:rPr>
              <a:t>必須項目</a:t>
            </a:r>
          </a:p>
        </p:txBody>
      </p:sp>
      <p:sp>
        <p:nvSpPr>
          <p:cNvPr id="5" name="Title 1">
            <a:extLst>
              <a:ext uri="{FF2B5EF4-FFF2-40B4-BE49-F238E27FC236}">
                <a16:creationId xmlns:a16="http://schemas.microsoft.com/office/drawing/2014/main" id="{8CFC3658-8969-D066-E8C3-EEE67020576F}"/>
              </a:ext>
            </a:extLst>
          </p:cNvPr>
          <p:cNvSpPr txBox="1">
            <a:spLocks/>
          </p:cNvSpPr>
          <p:nvPr/>
        </p:nvSpPr>
        <p:spPr>
          <a:xfrm>
            <a:off x="180000" y="648147"/>
            <a:ext cx="11246652" cy="664797"/>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a:solidFill>
                  <a:schemeClr val="tx1"/>
                </a:solidFill>
              </a:rPr>
              <a:t>＠＠＠（本スライドのメッセージ。以下は例）</a:t>
            </a:r>
            <a:endParaRPr lang="en-US" altLang="ja-JP">
              <a:solidFill>
                <a:schemeClr val="tx1"/>
              </a:solidFill>
            </a:endParaRPr>
          </a:p>
          <a:p>
            <a:r>
              <a:rPr lang="ja-JP" altLang="en-US">
                <a:solidFill>
                  <a:schemeClr val="tx1"/>
                </a:solidFill>
              </a:rPr>
              <a:t>商用生産開始後、原料用途向け製品と燃料用途向け製品の割合の見込みは</a:t>
            </a:r>
            <a:r>
              <a:rPr lang="en-US" altLang="ja-JP">
                <a:solidFill>
                  <a:schemeClr val="tx1"/>
                </a:solidFill>
              </a:rPr>
              <a:t>xx</a:t>
            </a:r>
            <a:r>
              <a:rPr lang="ja-JP" altLang="en-US">
                <a:solidFill>
                  <a:schemeClr val="tx1"/>
                </a:solidFill>
              </a:rPr>
              <a:t>である</a:t>
            </a:r>
            <a:endParaRPr kumimoji="1" lang="en-US" altLang="ja-JP">
              <a:solidFill>
                <a:schemeClr val="tx1"/>
              </a:solidFill>
            </a:endParaRPr>
          </a:p>
        </p:txBody>
      </p:sp>
      <p:cxnSp>
        <p:nvCxnSpPr>
          <p:cNvPr id="6" name="直線コネクタ 5">
            <a:extLst>
              <a:ext uri="{FF2B5EF4-FFF2-40B4-BE49-F238E27FC236}">
                <a16:creationId xmlns:a16="http://schemas.microsoft.com/office/drawing/2014/main" id="{5BF071FB-773A-6B0E-BC5A-AD4004C659A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pSp>
        <p:nvGrpSpPr>
          <p:cNvPr id="7" name="グループ化 6">
            <a:extLst>
              <a:ext uri="{FF2B5EF4-FFF2-40B4-BE49-F238E27FC236}">
                <a16:creationId xmlns:a16="http://schemas.microsoft.com/office/drawing/2014/main" id="{2D72D2E2-847C-9E41-5168-1617D5141E94}"/>
              </a:ext>
            </a:extLst>
          </p:cNvPr>
          <p:cNvGrpSpPr/>
          <p:nvPr/>
        </p:nvGrpSpPr>
        <p:grpSpPr>
          <a:xfrm>
            <a:off x="180000" y="1709989"/>
            <a:ext cx="11856000" cy="288000"/>
            <a:chOff x="156000" y="1879963"/>
            <a:chExt cx="5760000" cy="288000"/>
          </a:xfrm>
        </p:grpSpPr>
        <p:sp>
          <p:nvSpPr>
            <p:cNvPr id="8" name="正方形/長方形 7">
              <a:extLst>
                <a:ext uri="{FF2B5EF4-FFF2-40B4-BE49-F238E27FC236}">
                  <a16:creationId xmlns:a16="http://schemas.microsoft.com/office/drawing/2014/main" id="{4BE22891-CBB9-3229-A57A-C679681F58C9}"/>
                </a:ext>
              </a:extLst>
            </p:cNvPr>
            <p:cNvSpPr/>
            <p:nvPr/>
          </p:nvSpPr>
          <p:spPr>
            <a:xfrm>
              <a:off x="156000" y="1879963"/>
              <a:ext cx="5760000" cy="288000"/>
            </a:xfrm>
            <a:prstGeom prst="rect">
              <a:avLst/>
            </a:prstGeom>
            <a:solidFill>
              <a:schemeClr val="bg1"/>
            </a:solidFill>
            <a:ln w="9525" cap="rnd" cmpd="sng" algn="ctr">
              <a:noFill/>
              <a:prstDash val="solid"/>
              <a:round/>
              <a:headEnd type="none" w="med" len="med"/>
              <a:tailEnd type="none" w="med" len="me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ja-JP" altLang="en-US" sz="1400">
                  <a:solidFill>
                    <a:schemeClr val="tx1"/>
                  </a:solidFill>
                  <a:latin typeface="Meiryo UI" panose="020B0604030504040204" pitchFamily="50" charset="-128"/>
                  <a:ea typeface="Meiryo UI" panose="020B0604030504040204" pitchFamily="50" charset="-128"/>
                </a:rPr>
                <a:t>商用生産開始見込時期</a:t>
              </a:r>
            </a:p>
          </p:txBody>
        </p:sp>
        <p:cxnSp>
          <p:nvCxnSpPr>
            <p:cNvPr id="10" name="直線コネクタ 9">
              <a:extLst>
                <a:ext uri="{FF2B5EF4-FFF2-40B4-BE49-F238E27FC236}">
                  <a16:creationId xmlns:a16="http://schemas.microsoft.com/office/drawing/2014/main" id="{8012BAA7-CADD-5348-C7FD-C3E3A6B7DD76}"/>
                </a:ext>
              </a:extLst>
            </p:cNvPr>
            <p:cNvCxnSpPr>
              <a:cxnSpLocks/>
            </p:cNvCxnSpPr>
            <p:nvPr/>
          </p:nvCxnSpPr>
          <p:spPr>
            <a:xfrm>
              <a:off x="156000" y="2167963"/>
              <a:ext cx="5760000" cy="0"/>
            </a:xfrm>
            <a:prstGeom prst="line">
              <a:avLst/>
            </a:prstGeom>
            <a:ln w="9525" cap="rnd">
              <a:solidFill>
                <a:schemeClr val="tx1">
                  <a:lumMod val="60000"/>
                  <a:lumOff val="40000"/>
                </a:schemeClr>
              </a:solidFill>
              <a:prstDash val="solid"/>
              <a:round/>
            </a:ln>
          </p:spPr>
          <p:style>
            <a:lnRef idx="1">
              <a:schemeClr val="accent1"/>
            </a:lnRef>
            <a:fillRef idx="0">
              <a:schemeClr val="accent1"/>
            </a:fillRef>
            <a:effectRef idx="0">
              <a:schemeClr val="accent1"/>
            </a:effectRef>
            <a:fontRef idx="minor">
              <a:schemeClr val="tx1"/>
            </a:fontRef>
          </p:style>
        </p:cxnSp>
      </p:grpSp>
      <p:graphicFrame>
        <p:nvGraphicFramePr>
          <p:cNvPr id="21" name="表 20">
            <a:extLst>
              <a:ext uri="{FF2B5EF4-FFF2-40B4-BE49-F238E27FC236}">
                <a16:creationId xmlns:a16="http://schemas.microsoft.com/office/drawing/2014/main" id="{D255D622-48A7-64A9-7318-F4ACFF0F4A7D}"/>
              </a:ext>
            </a:extLst>
          </p:cNvPr>
          <p:cNvGraphicFramePr>
            <a:graphicFrameLocks noGrp="1"/>
          </p:cNvGraphicFramePr>
          <p:nvPr>
            <p:extLst>
              <p:ext uri="{D42A27DB-BD31-4B8C-83A1-F6EECF244321}">
                <p14:modId xmlns:p14="http://schemas.microsoft.com/office/powerpoint/2010/main" val="3181718424"/>
              </p:ext>
            </p:extLst>
          </p:nvPr>
        </p:nvGraphicFramePr>
        <p:xfrm>
          <a:off x="180000" y="3467763"/>
          <a:ext cx="11856002" cy="3048000"/>
        </p:xfrm>
        <a:graphic>
          <a:graphicData uri="http://schemas.openxmlformats.org/drawingml/2006/table">
            <a:tbl>
              <a:tblPr firstRow="1" bandRow="1">
                <a:tableStyleId>{5C22544A-7EE6-4342-B048-85BDC9FD1C3A}</a:tableStyleId>
              </a:tblPr>
              <a:tblGrid>
                <a:gridCol w="1810165">
                  <a:extLst>
                    <a:ext uri="{9D8B030D-6E8A-4147-A177-3AD203B41FA5}">
                      <a16:colId xmlns:a16="http://schemas.microsoft.com/office/drawing/2014/main" val="1881591420"/>
                    </a:ext>
                  </a:extLst>
                </a:gridCol>
                <a:gridCol w="3147517">
                  <a:extLst>
                    <a:ext uri="{9D8B030D-6E8A-4147-A177-3AD203B41FA5}">
                      <a16:colId xmlns:a16="http://schemas.microsoft.com/office/drawing/2014/main" val="3388569529"/>
                    </a:ext>
                  </a:extLst>
                </a:gridCol>
                <a:gridCol w="1379664">
                  <a:extLst>
                    <a:ext uri="{9D8B030D-6E8A-4147-A177-3AD203B41FA5}">
                      <a16:colId xmlns:a16="http://schemas.microsoft.com/office/drawing/2014/main" val="2047262168"/>
                    </a:ext>
                  </a:extLst>
                </a:gridCol>
                <a:gridCol w="1379664">
                  <a:extLst>
                    <a:ext uri="{9D8B030D-6E8A-4147-A177-3AD203B41FA5}">
                      <a16:colId xmlns:a16="http://schemas.microsoft.com/office/drawing/2014/main" val="2948321011"/>
                    </a:ext>
                  </a:extLst>
                </a:gridCol>
                <a:gridCol w="1379664">
                  <a:extLst>
                    <a:ext uri="{9D8B030D-6E8A-4147-A177-3AD203B41FA5}">
                      <a16:colId xmlns:a16="http://schemas.microsoft.com/office/drawing/2014/main" val="153905703"/>
                    </a:ext>
                  </a:extLst>
                </a:gridCol>
                <a:gridCol w="1379664">
                  <a:extLst>
                    <a:ext uri="{9D8B030D-6E8A-4147-A177-3AD203B41FA5}">
                      <a16:colId xmlns:a16="http://schemas.microsoft.com/office/drawing/2014/main" val="4142155359"/>
                    </a:ext>
                  </a:extLst>
                </a:gridCol>
                <a:gridCol w="1379664">
                  <a:extLst>
                    <a:ext uri="{9D8B030D-6E8A-4147-A177-3AD203B41FA5}">
                      <a16:colId xmlns:a16="http://schemas.microsoft.com/office/drawing/2014/main" val="587844735"/>
                    </a:ext>
                  </a:extLst>
                </a:gridCol>
              </a:tblGrid>
              <a:tr h="205530">
                <a:tc rowSpan="2" gridSpan="2">
                  <a:txBody>
                    <a:bodyPr/>
                    <a:lstStyle/>
                    <a:p>
                      <a:r>
                        <a:rPr kumimoji="1" lang="ja-JP" altLang="en-US" sz="1400" b="0">
                          <a:solidFill>
                            <a:schemeClr val="bg1"/>
                          </a:solidFill>
                          <a:latin typeface="Meiryo UI" panose="020B0604030504040204" pitchFamily="50" charset="-128"/>
                          <a:ea typeface="Meiryo UI" panose="020B0604030504040204" pitchFamily="50" charset="-128"/>
                        </a:rPr>
                        <a:t>間接補助事業により整備した設備によって製造される全製品</a:t>
                      </a: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rowSpan="2"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gridSpan="5">
                  <a:txBody>
                    <a:bodyPr/>
                    <a:lstStyle/>
                    <a:p>
                      <a:r>
                        <a:rPr kumimoji="1" lang="ja-JP" altLang="en-US" sz="1400" b="0">
                          <a:solidFill>
                            <a:schemeClr val="bg1"/>
                          </a:solidFill>
                          <a:latin typeface="Meiryo UI" panose="020B0604030504040204" pitchFamily="50" charset="-128"/>
                          <a:ea typeface="Meiryo UI" panose="020B0604030504040204" pitchFamily="50" charset="-128"/>
                        </a:rPr>
                        <a:t>製品の生産見込量（単位：</a:t>
                      </a:r>
                      <a:r>
                        <a:rPr kumimoji="1" lang="en-US" altLang="ja-JP" sz="1400" b="0">
                          <a:solidFill>
                            <a:schemeClr val="bg1"/>
                          </a:solidFill>
                          <a:latin typeface="Meiryo UI" panose="020B0604030504040204" pitchFamily="50" charset="-128"/>
                          <a:ea typeface="Meiryo UI" panose="020B0604030504040204" pitchFamily="50" charset="-128"/>
                        </a:rPr>
                        <a:t>XX</a:t>
                      </a:r>
                      <a:r>
                        <a:rPr kumimoji="1" lang="ja-JP" altLang="en-US" sz="1400" b="0">
                          <a:solidFill>
                            <a:schemeClr val="bg1"/>
                          </a:solidFill>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h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2260226855"/>
                  </a:ext>
                </a:extLst>
              </a:tr>
              <a:tr h="205530">
                <a:tc gridSpan="2" vMerge="1">
                  <a:txBody>
                    <a:bodyPr/>
                    <a:lstStyle/>
                    <a:p>
                      <a:endParaRPr kumimoji="1" lang="ja-JP" altLang="en-US" sz="1400">
                        <a:solidFill>
                          <a:schemeClr val="bg1"/>
                        </a:solidFill>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hMerge="1" v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r>
                        <a:rPr kumimoji="1" lang="en-US" altLang="ja-JP" sz="1400" b="0">
                          <a:solidFill>
                            <a:schemeClr val="bg1"/>
                          </a:solidFill>
                          <a:latin typeface="Meiryo UI" panose="020B0604030504040204" pitchFamily="50" charset="-128"/>
                          <a:ea typeface="Meiryo UI" panose="020B0604030504040204" pitchFamily="50" charset="-128"/>
                        </a:rPr>
                        <a:t>20xx</a:t>
                      </a:r>
                      <a:r>
                        <a:rPr kumimoji="1" lang="ja-JP" altLang="en-US" sz="1400" b="0">
                          <a:solidFill>
                            <a:schemeClr val="bg1"/>
                          </a:solidFill>
                          <a:latin typeface="Meiryo UI" panose="020B0604030504040204" pitchFamily="50" charset="-128"/>
                          <a:ea typeface="Meiryo UI" panose="020B0604030504040204" pitchFamily="50" charset="-128"/>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20xx</a:t>
                      </a:r>
                      <a:r>
                        <a:rPr kumimoji="1" lang="ja-JP" altLang="en-US" sz="1400" b="0" i="0" u="none" strike="noStrike" kern="1200" cap="none" spc="0" normalizeH="0" baseline="0" noProof="0">
                          <a:ln>
                            <a:noFill/>
                          </a:ln>
                          <a:solidFill>
                            <a:prstClr val="white"/>
                          </a:solidFill>
                          <a:effectLst/>
                          <a:uLnTx/>
                          <a:uFillTx/>
                          <a:latin typeface="Meiryo UI" panose="020B0604030504040204" pitchFamily="50" charset="-128"/>
                          <a:ea typeface="Meiryo UI" panose="020B0604030504040204" pitchFamily="50" charset="-128"/>
                          <a:cs typeface="+mn-cs"/>
                        </a:rPr>
                        <a:t>年度</a:t>
                      </a: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tx1">
                        <a:lumMod val="50000"/>
                        <a:lumOff val="50000"/>
                      </a:schemeClr>
                    </a:solidFill>
                  </a:tcPr>
                </a:tc>
                <a:extLst>
                  <a:ext uri="{0D108BD9-81ED-4DB2-BD59-A6C34878D82A}">
                    <a16:rowId xmlns:a16="http://schemas.microsoft.com/office/drawing/2014/main" val="3998239826"/>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8941705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prstClr val="black"/>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1534547372"/>
                  </a:ext>
                </a:extLst>
              </a:tr>
              <a:tr h="205530">
                <a:tc row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2347019232"/>
                  </a:ext>
                </a:extLst>
              </a:tr>
              <a:tr h="205530">
                <a:tc vMerge="1">
                  <a:txBody>
                    <a:bodyPr/>
                    <a:lstStyle/>
                    <a:p>
                      <a:endParaRPr kumimoji="1" lang="ja-JP" altLang="en-US" sz="14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en-US" altLang="ja-JP"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rPr>
                        <a:t>xx</a:t>
                      </a:r>
                      <a:endParaRPr kumimoji="1" lang="ja-JP" altLang="en-US" sz="1400" b="0" i="0" u="none" strike="noStrike" kern="1200" cap="none" spc="0" normalizeH="0" baseline="0" noProof="0">
                        <a:ln>
                          <a:noFill/>
                        </a:ln>
                        <a:solidFill>
                          <a:schemeClr val="tx1">
                            <a:lumMod val="50000"/>
                            <a:lumOff val="50000"/>
                          </a:schemeClr>
                        </a:solidFill>
                        <a:effectLst/>
                        <a:uLnTx/>
                        <a:uFillTx/>
                        <a:latin typeface="Meiryo UI" panose="020B0604030504040204" pitchFamily="50" charset="-128"/>
                        <a:ea typeface="Meiryo UI" panose="020B0604030504040204" pitchFamily="50" charset="-128"/>
                        <a:cs typeface="+mn-cs"/>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91349018"/>
                  </a:ext>
                </a:extLst>
              </a:tr>
              <a:tr h="205530">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mpd="sng">
                      <a:noFill/>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ap="flat" cmpd="sng" algn="ctr">
                      <a:no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tc>
                  <a:txBody>
                    <a:bodyPr/>
                    <a:lstStyle/>
                    <a:p>
                      <a:pPr algn="ctr"/>
                      <a:r>
                        <a:rPr kumimoji="1" lang="ja-JP" altLang="en-US" sz="1400" b="0">
                          <a:latin typeface="Meiryo UI" panose="020B0604030504040204" pitchFamily="50" charset="-128"/>
                          <a:ea typeface="Meiryo UI" panose="020B0604030504040204" pitchFamily="50" charset="-128"/>
                        </a:rPr>
                        <a:t>▼</a:t>
                      </a:r>
                    </a:p>
                  </a:txBody>
                  <a:tcPr>
                    <a:lnL w="12700" cap="flat" cmpd="sng" algn="ctr">
                      <a:noFill/>
                      <a:prstDash val="solid"/>
                      <a:round/>
                      <a:headEnd type="none" w="med" len="med"/>
                      <a:tailEnd type="none" w="med" len="med"/>
                    </a:lnL>
                    <a:lnR w="12700" cmpd="sng">
                      <a:noFill/>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lnTlToBr w="12700" cmpd="sng">
                      <a:noFill/>
                      <a:prstDash val="solid"/>
                    </a:lnTlToBr>
                    <a:lnBlToTr w="12700" cmpd="sng">
                      <a:noFill/>
                      <a:prstDash val="solid"/>
                    </a:lnBlToTr>
                    <a:solidFill>
                      <a:schemeClr val="bg1"/>
                    </a:solidFill>
                  </a:tcPr>
                </a:tc>
                <a:extLst>
                  <a:ext uri="{0D108BD9-81ED-4DB2-BD59-A6C34878D82A}">
                    <a16:rowId xmlns:a16="http://schemas.microsoft.com/office/drawing/2014/main" val="259906083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原料用途向け製品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417481089"/>
                  </a:ext>
                </a:extLst>
              </a:tr>
              <a:tr h="205530">
                <a:tc gridSpan="2">
                  <a:txBody>
                    <a:bodyPr/>
                    <a:lstStyle/>
                    <a:p>
                      <a:r>
                        <a:rPr kumimoji="1" lang="ja-JP" altLang="en-US" sz="1400" b="0">
                          <a:latin typeface="Meiryo UI" panose="020B0604030504040204" pitchFamily="50" charset="-128"/>
                          <a:ea typeface="Meiryo UI" panose="020B0604030504040204" pitchFamily="50" charset="-128"/>
                        </a:rPr>
                        <a:t>燃料用途向け製品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hMerge="1">
                  <a:txBody>
                    <a:bodyPr/>
                    <a:lstStyle/>
                    <a:p>
                      <a:endParaRPr kumimoji="1" lang="ja-JP" altLang="en-US"/>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en-US" altLang="ja-JP" sz="1400" b="0">
                          <a:latin typeface="Meiryo UI" panose="020B0604030504040204" pitchFamily="50" charset="-128"/>
                          <a:ea typeface="Meiryo UI" panose="020B0604030504040204" pitchFamily="50" charset="-128"/>
                        </a:rPr>
                        <a:t>xx</a:t>
                      </a:r>
                      <a:r>
                        <a:rPr kumimoji="1" lang="ja-JP" altLang="en-US" sz="1400" b="0">
                          <a:latin typeface="Meiryo UI" panose="020B0604030504040204" pitchFamily="50" charset="-128"/>
                          <a:ea typeface="Meiryo UI" panose="020B0604030504040204" pitchFamily="50" charset="-128"/>
                        </a:rPr>
                        <a:t>％</a:t>
                      </a: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endParaRPr kumimoji="1" lang="ja-JP" altLang="en-US" sz="1400" b="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964161578"/>
                  </a:ext>
                </a:extLst>
              </a:tr>
              <a:tr h="205530">
                <a:tc gridSpan="2">
                  <a:txBody>
                    <a:bodyPr/>
                    <a:lstStyle/>
                    <a:p>
                      <a:r>
                        <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rPr>
                        <a:t>その他製品</a:t>
                      </a:r>
                    </a:p>
                  </a:txBody>
                  <a:tcP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hMerge="1">
                  <a:txBody>
                    <a:bodyPr/>
                    <a:lstStyle/>
                    <a:p>
                      <a:endParaRPr kumimoji="1" lang="ja-JP" altLang="en-US"/>
                    </a:p>
                  </a:txBody>
                  <a:tcPr/>
                </a:tc>
                <a:tc>
                  <a:txBody>
                    <a:bodyPr/>
                    <a:lstStyle/>
                    <a:p>
                      <a:r>
                        <a:rPr kumimoji="1" lang="en-US" altLang="ja-JP" sz="1400" b="0">
                          <a:solidFill>
                            <a:schemeClr val="tx1">
                              <a:lumMod val="50000"/>
                              <a:lumOff val="50000"/>
                            </a:schemeClr>
                          </a:solidFill>
                          <a:latin typeface="Meiryo UI" panose="020B0604030504040204" pitchFamily="50" charset="-128"/>
                          <a:ea typeface="Meiryo UI" panose="020B0604030504040204" pitchFamily="50" charset="-128"/>
                        </a:rPr>
                        <a:t>xx%</a:t>
                      </a:r>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tc>
                  <a:txBody>
                    <a:bodyPr/>
                    <a:lstStyle/>
                    <a:p>
                      <a:endParaRPr kumimoji="1" lang="ja-JP" altLang="en-US" sz="1400" b="0" dirty="0">
                        <a:solidFill>
                          <a:schemeClr val="tx1">
                            <a:lumMod val="50000"/>
                            <a:lumOff val="50000"/>
                          </a:schemeClr>
                        </a:solidFill>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2"/>
                    </a:solidFill>
                  </a:tcPr>
                </a:tc>
                <a:extLst>
                  <a:ext uri="{0D108BD9-81ED-4DB2-BD59-A6C34878D82A}">
                    <a16:rowId xmlns:a16="http://schemas.microsoft.com/office/drawing/2014/main" val="3686957158"/>
                  </a:ext>
                </a:extLst>
              </a:tr>
            </a:tbl>
          </a:graphicData>
        </a:graphic>
      </p:graphicFrame>
      <p:sp>
        <p:nvSpPr>
          <p:cNvPr id="30" name="TextBox 40">
            <a:extLst>
              <a:ext uri="{FF2B5EF4-FFF2-40B4-BE49-F238E27FC236}">
                <a16:creationId xmlns:a16="http://schemas.microsoft.com/office/drawing/2014/main" id="{3B6450B5-B41C-9E26-1CB2-D77B71B72358}"/>
              </a:ext>
            </a:extLst>
          </p:cNvPr>
          <p:cNvSpPr txBox="1"/>
          <p:nvPr/>
        </p:nvSpPr>
        <p:spPr>
          <a:xfrm>
            <a:off x="180000" y="2095500"/>
            <a:ext cx="2159306" cy="887496"/>
          </a:xfrm>
          <a:prstGeom prst="rect">
            <a:avLst/>
          </a:prstGeom>
          <a:solidFill>
            <a:schemeClr val="bg1"/>
          </a:solidFill>
          <a:ln w="9525" cap="rnd">
            <a:noFill/>
            <a:prstDash val="solid"/>
            <a:round/>
          </a:ln>
        </p:spPr>
        <p:style>
          <a:lnRef idx="2">
            <a:schemeClr val="accent1">
              <a:shade val="50000"/>
            </a:schemeClr>
          </a:lnRef>
          <a:fillRef idx="1">
            <a:schemeClr val="accent1"/>
          </a:fillRef>
          <a:effectRef idx="0">
            <a:schemeClr val="accent1"/>
          </a:effectRef>
          <a:fontRef idx="minor">
            <a:schemeClr val="lt1"/>
          </a:fontRef>
        </p:style>
        <p:txBody>
          <a:bodyPr rot="0" spcFirstLastPara="0" vertOverflow="overflow" horzOverflow="overflow" vert="horz" wrap="square" lIns="91440" tIns="45720" rIns="91440" bIns="45720" numCol="1" spcCol="0" rtlCol="0" fromWordArt="0" anchor="ctr" anchorCtr="0" forceAA="0" compatLnSpc="1">
            <a:prstTxWarp prst="textNoShape">
              <a:avLst/>
            </a:prstTxWarp>
            <a:noAutofit/>
          </a:bodyPr>
          <a:lstStyle/>
          <a:p>
            <a:r>
              <a:rPr kumimoji="1" lang="en-US" altLang="ja-JP" b="1">
                <a:solidFill>
                  <a:schemeClr val="tx1"/>
                </a:solidFill>
                <a:latin typeface="Meiryo UI" panose="020B0604030504040204" pitchFamily="50" charset="-128"/>
                <a:ea typeface="Meiryo UI" panose="020B0604030504040204" pitchFamily="50" charset="-128"/>
              </a:rPr>
              <a:t>20xx</a:t>
            </a:r>
            <a:r>
              <a:rPr kumimoji="1" lang="ja-JP" altLang="en-US" b="1">
                <a:solidFill>
                  <a:schemeClr val="tx1"/>
                </a:solidFill>
                <a:latin typeface="Meiryo UI" panose="020B0604030504040204" pitchFamily="50" charset="-128"/>
                <a:ea typeface="Meiryo UI" panose="020B0604030504040204" pitchFamily="50" charset="-128"/>
              </a:rPr>
              <a:t>年度</a:t>
            </a:r>
            <a:endParaRPr kumimoji="1" lang="en-US" altLang="ja-JP" b="1">
              <a:solidFill>
                <a:schemeClr val="tx1"/>
              </a:solidFill>
              <a:latin typeface="Meiryo UI" panose="020B0604030504040204" pitchFamily="50" charset="-128"/>
              <a:ea typeface="Meiryo UI" panose="020B0604030504040204" pitchFamily="50" charset="-128"/>
            </a:endParaRPr>
          </a:p>
        </p:txBody>
      </p:sp>
      <p:sp>
        <p:nvSpPr>
          <p:cNvPr id="3" name="正方形/長方形 2">
            <a:extLst>
              <a:ext uri="{FF2B5EF4-FFF2-40B4-BE49-F238E27FC236}">
                <a16:creationId xmlns:a16="http://schemas.microsoft.com/office/drawing/2014/main" id="{5EEB132C-B3A5-2220-DD7A-51A003A6D57D}"/>
              </a:ext>
            </a:extLst>
          </p:cNvPr>
          <p:cNvSpPr/>
          <p:nvPr/>
        </p:nvSpPr>
        <p:spPr>
          <a:xfrm>
            <a:off x="2161954" y="1887073"/>
            <a:ext cx="7868093" cy="3083855"/>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zh-TW" altLang="en-US" sz="1400" dirty="0">
                <a:solidFill>
                  <a:srgbClr val="FF0000"/>
                </a:solidFill>
                <a:latin typeface="Meiryo UI" panose="020B0604030504040204" pitchFamily="50" charset="-128"/>
                <a:ea typeface="Meiryo UI" panose="020B0604030504040204" pitchFamily="50" charset="-128"/>
              </a:rPr>
              <a:t>商用生産開始見込時期</a:t>
            </a:r>
            <a:br>
              <a:rPr lang="en-US" altLang="zh-TW"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→間接補助事業終了年度から</a:t>
            </a:r>
            <a:r>
              <a:rPr lang="en-US" altLang="ja-JP" sz="1400" dirty="0">
                <a:solidFill>
                  <a:srgbClr val="FF0000"/>
                </a:solidFill>
                <a:latin typeface="Meiryo UI" panose="020B0604030504040204" pitchFamily="50" charset="-128"/>
                <a:ea typeface="Meiryo UI" panose="020B0604030504040204" pitchFamily="50" charset="-128"/>
              </a:rPr>
              <a:t>2034</a:t>
            </a:r>
            <a:r>
              <a:rPr lang="ja-JP" altLang="en-US" sz="1400" dirty="0">
                <a:solidFill>
                  <a:srgbClr val="FF0000"/>
                </a:solidFill>
                <a:latin typeface="Meiryo UI" panose="020B0604030504040204" pitchFamily="50" charset="-128"/>
                <a:ea typeface="Meiryo UI" panose="020B0604030504040204" pitchFamily="50" charset="-128"/>
              </a:rPr>
              <a:t>年度を目途とすること。</a:t>
            </a:r>
            <a:endParaRPr lang="zh-TW" altLang="en-US"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ja-JP" altLang="en-US" sz="1400" dirty="0">
                <a:solidFill>
                  <a:srgbClr val="FF0000"/>
                </a:solidFill>
                <a:latin typeface="Meiryo UI" panose="020B0604030504040204" pitchFamily="50" charset="-128"/>
                <a:ea typeface="Meiryo UI" panose="020B0604030504040204" pitchFamily="50" charset="-128"/>
              </a:rPr>
              <a:t>間接補助事業により整備した設備によって製造される全製品における、原料用途向け製品と燃料用途向け製品の割合の見込み（商用生産開始見込後</a:t>
            </a:r>
            <a:r>
              <a:rPr lang="en-US" altLang="ja-JP" sz="1400" dirty="0">
                <a:solidFill>
                  <a:srgbClr val="FF0000"/>
                </a:solidFill>
                <a:latin typeface="Meiryo UI" panose="020B0604030504040204" pitchFamily="50" charset="-128"/>
                <a:ea typeface="Meiryo UI" panose="020B0604030504040204" pitchFamily="50" charset="-128"/>
              </a:rPr>
              <a:t>5</a:t>
            </a:r>
            <a:r>
              <a:rPr lang="ja-JP" altLang="en-US" sz="1400" dirty="0">
                <a:solidFill>
                  <a:srgbClr val="FF0000"/>
                </a:solidFill>
                <a:latin typeface="Meiryo UI" panose="020B0604030504040204" pitchFamily="50" charset="-128"/>
                <a:ea typeface="Meiryo UI" panose="020B0604030504040204" pitchFamily="50" charset="-128"/>
              </a:rPr>
              <a:t>年間）</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→商用生産開始見込時期を初年度とすること。また、その他製品がある場合は、それらについても記載すること。なお、燃料用途向け製品のみを生産する場合は、要件未充足となることに留意すること。</a:t>
            </a:r>
            <a:br>
              <a:rPr lang="en-US" altLang="ja-JP" sz="1400" dirty="0">
                <a:solidFill>
                  <a:srgbClr val="FF0000"/>
                </a:solidFill>
                <a:latin typeface="Meiryo UI" panose="020B0604030504040204" pitchFamily="50" charset="-128"/>
                <a:ea typeface="Meiryo UI" panose="020B0604030504040204" pitchFamily="50" charset="-128"/>
              </a:rPr>
            </a:br>
            <a:endParaRPr kumimoji="1" lang="en-US" altLang="ja-JP" sz="1400" dirty="0">
              <a:solidFill>
                <a:schemeClr val="tx1"/>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p>
        </p:txBody>
      </p:sp>
    </p:spTree>
    <p:extLst>
      <p:ext uri="{BB962C8B-B14F-4D97-AF65-F5344CB8AC3E}">
        <p14:creationId xmlns:p14="http://schemas.microsoft.com/office/powerpoint/2010/main" val="3901070893"/>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174F5330-A9DD-F2F4-00F0-BAB1A841AE99}"/>
            </a:ext>
          </a:extLst>
        </p:cNvPr>
        <p:cNvGrpSpPr/>
        <p:nvPr/>
      </p:nvGrpSpPr>
      <p:grpSpPr>
        <a:xfrm>
          <a:off x="0" y="0"/>
          <a:ext cx="0" cy="0"/>
          <a:chOff x="0" y="0"/>
          <a:chExt cx="0" cy="0"/>
        </a:xfrm>
      </p:grpSpPr>
      <p:graphicFrame>
        <p:nvGraphicFramePr>
          <p:cNvPr id="38" name="think-cell data - do not delete" hidden="1">
            <a:extLst>
              <a:ext uri="{FF2B5EF4-FFF2-40B4-BE49-F238E27FC236}">
                <a16:creationId xmlns:a16="http://schemas.microsoft.com/office/drawing/2014/main" id="{09D5B633-C904-5B75-9540-BE287CA59013}"/>
              </a:ext>
            </a:extLst>
          </p:cNvPr>
          <p:cNvGraphicFramePr>
            <a:graphicFrameLocks noChangeAspect="1"/>
          </p:cNvGraphicFramePr>
          <p:nvPr>
            <p:custDataLst>
              <p:tags r:id="rId1"/>
            </p:custDataLst>
          </p:nvPr>
        </p:nvGraphicFramePr>
        <p:xfrm>
          <a:off x="1588" y="1588"/>
          <a:ext cx="1588" cy="1588"/>
        </p:xfrm>
        <a:graphic>
          <a:graphicData uri="http://schemas.openxmlformats.org/presentationml/2006/ole">
            <mc:AlternateContent xmlns:mc="http://schemas.openxmlformats.org/markup-compatibility/2006">
              <mc:Choice xmlns:v="urn:schemas-microsoft-com:vml" Requires="v">
                <p:oleObj name="think-cellスライド" r:id="rId4" imgW="561" imgH="561" progId="TCLayout.ActiveDocument.1">
                  <p:embed/>
                </p:oleObj>
              </mc:Choice>
              <mc:Fallback>
                <p:oleObj name="think-cellスライド" r:id="rId4" imgW="561" imgH="561" progId="TCLayout.ActiveDocument.1">
                  <p:embed/>
                  <p:pic>
                    <p:nvPicPr>
                      <p:cNvPr id="38" name="think-cell data - do not delete" hidden="1">
                        <a:extLst>
                          <a:ext uri="{FF2B5EF4-FFF2-40B4-BE49-F238E27FC236}">
                            <a16:creationId xmlns:a16="http://schemas.microsoft.com/office/drawing/2014/main" id="{09D5B633-C904-5B75-9540-BE287CA59013}"/>
                          </a:ext>
                        </a:extLst>
                      </p:cNvPr>
                      <p:cNvPicPr/>
                      <p:nvPr/>
                    </p:nvPicPr>
                    <p:blipFill>
                      <a:blip r:embed="rId5"/>
                      <a:stretch>
                        <a:fillRect/>
                      </a:stretch>
                    </p:blipFill>
                    <p:spPr>
                      <a:xfrm>
                        <a:off x="1588" y="1588"/>
                        <a:ext cx="1588" cy="1588"/>
                      </a:xfrm>
                      <a:prstGeom prst="rect">
                        <a:avLst/>
                      </a:prstGeom>
                    </p:spPr>
                  </p:pic>
                </p:oleObj>
              </mc:Fallback>
            </mc:AlternateContent>
          </a:graphicData>
        </a:graphic>
      </p:graphicFrame>
      <p:sp>
        <p:nvSpPr>
          <p:cNvPr id="25" name="Title 1">
            <a:extLst>
              <a:ext uri="{FF2B5EF4-FFF2-40B4-BE49-F238E27FC236}">
                <a16:creationId xmlns:a16="http://schemas.microsoft.com/office/drawing/2014/main" id="{4087AFFF-8210-F230-4F3E-7548E28C99BC}"/>
              </a:ext>
            </a:extLst>
          </p:cNvPr>
          <p:cNvSpPr txBox="1">
            <a:spLocks/>
          </p:cNvSpPr>
          <p:nvPr/>
        </p:nvSpPr>
        <p:spPr>
          <a:xfrm>
            <a:off x="180000" y="292726"/>
            <a:ext cx="10800000" cy="276999"/>
          </a:xfrm>
          <a:prstGeom prst="rect">
            <a:avLst/>
          </a:prstGeom>
        </p:spPr>
        <p:txBody>
          <a:bodyPr vert="horz" wrap="square" lIns="0" tIns="0" rIns="0" bIns="0" rtlCol="0" anchor="t">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lang="ja-JP" altLang="en-US" sz="2000" dirty="0">
                <a:solidFill>
                  <a:schemeClr val="tx1">
                    <a:lumMod val="50000"/>
                    <a:lumOff val="50000"/>
                  </a:schemeClr>
                </a:solidFill>
              </a:rPr>
              <a:t>①ア</a:t>
            </a:r>
            <a:r>
              <a:rPr lang="en-US" altLang="ja-JP" sz="2000" dirty="0">
                <a:solidFill>
                  <a:schemeClr val="tx1">
                    <a:lumMod val="50000"/>
                    <a:lumOff val="50000"/>
                  </a:schemeClr>
                </a:solidFill>
              </a:rPr>
              <a:t> </a:t>
            </a:r>
            <a:r>
              <a:rPr lang="ja-JP" altLang="en-US" sz="2000" dirty="0">
                <a:solidFill>
                  <a:schemeClr val="tx1">
                    <a:lumMod val="50000"/>
                    <a:lumOff val="50000"/>
                  </a:schemeClr>
                </a:solidFill>
              </a:rPr>
              <a:t>基本的要件（構造転換（製造プロセス転換） ）</a:t>
            </a:r>
          </a:p>
        </p:txBody>
      </p:sp>
      <p:sp>
        <p:nvSpPr>
          <p:cNvPr id="26" name="Title 1">
            <a:extLst>
              <a:ext uri="{FF2B5EF4-FFF2-40B4-BE49-F238E27FC236}">
                <a16:creationId xmlns:a16="http://schemas.microsoft.com/office/drawing/2014/main" id="{2BF07EC2-03AE-9059-16D4-9A267915AF67}"/>
              </a:ext>
            </a:extLst>
          </p:cNvPr>
          <p:cNvSpPr txBox="1">
            <a:spLocks/>
          </p:cNvSpPr>
          <p:nvPr/>
        </p:nvSpPr>
        <p:spPr>
          <a:xfrm>
            <a:off x="180000" y="980545"/>
            <a:ext cx="11246652" cy="332399"/>
          </a:xfrm>
          <a:prstGeom prst="rect">
            <a:avLst/>
          </a:prstGeom>
        </p:spPr>
        <p:txBody>
          <a:bodyPr vert="horz" wrap="square" lIns="0" tIns="0" rIns="0" bIns="0" rtlCol="0" anchor="b">
            <a:spAutoFit/>
          </a:bodyPr>
          <a:lstStyle>
            <a:lvl1pPr algn="l" defTabSz="914400" rtl="0" eaLnBrk="1" latinLnBrk="0" hangingPunct="1">
              <a:lnSpc>
                <a:spcPct val="90000"/>
              </a:lnSpc>
              <a:spcBef>
                <a:spcPct val="0"/>
              </a:spcBef>
              <a:buNone/>
              <a:defRPr sz="2400" kern="1200">
                <a:solidFill>
                  <a:schemeClr val="tx2"/>
                </a:solidFill>
                <a:latin typeface="Meiryo UI" panose="020B0604030504040204" pitchFamily="50" charset="-128"/>
                <a:ea typeface="Meiryo UI" panose="020B0604030504040204" pitchFamily="50" charset="-128"/>
                <a:cs typeface="+mj-cs"/>
                <a:sym typeface="Trebuchet MS" panose="020B0603020202020204" pitchFamily="34" charset="0"/>
              </a:defRPr>
            </a:lvl1pPr>
          </a:lstStyle>
          <a:p>
            <a:r>
              <a:rPr kumimoji="1" lang="ja-JP" altLang="en-US">
                <a:solidFill>
                  <a:schemeClr val="tx1"/>
                </a:solidFill>
              </a:rPr>
              <a:t>公募要領「</a:t>
            </a:r>
            <a:r>
              <a:rPr kumimoji="1" lang="en-US" altLang="ja-JP">
                <a:solidFill>
                  <a:schemeClr val="tx1"/>
                </a:solidFill>
              </a:rPr>
              <a:t>3.1. </a:t>
            </a:r>
            <a:r>
              <a:rPr kumimoji="1" lang="ja-JP" altLang="en-US">
                <a:solidFill>
                  <a:schemeClr val="tx1"/>
                </a:solidFill>
              </a:rPr>
              <a:t>補助対象事業の要件」に記載の内容を全て満たしている</a:t>
            </a:r>
            <a:endParaRPr kumimoji="1" lang="en-US" altLang="ja-JP">
              <a:solidFill>
                <a:schemeClr val="tx1"/>
              </a:solidFill>
            </a:endParaRPr>
          </a:p>
        </p:txBody>
      </p:sp>
      <p:cxnSp>
        <p:nvCxnSpPr>
          <p:cNvPr id="28" name="直線コネクタ 27">
            <a:extLst>
              <a:ext uri="{FF2B5EF4-FFF2-40B4-BE49-F238E27FC236}">
                <a16:creationId xmlns:a16="http://schemas.microsoft.com/office/drawing/2014/main" id="{2E4C283E-7BC7-1B55-D1E1-A5B13D4CFC1A}"/>
              </a:ext>
            </a:extLst>
          </p:cNvPr>
          <p:cNvCxnSpPr>
            <a:cxnSpLocks/>
          </p:cNvCxnSpPr>
          <p:nvPr/>
        </p:nvCxnSpPr>
        <p:spPr>
          <a:xfrm flipV="1">
            <a:off x="156000" y="1382614"/>
            <a:ext cx="11880000" cy="0"/>
          </a:xfrm>
          <a:prstGeom prst="line">
            <a:avLst/>
          </a:prstGeom>
          <a:ln w="12700" cap="rnd">
            <a:solidFill>
              <a:schemeClr val="tx1">
                <a:lumMod val="50000"/>
                <a:lumOff val="50000"/>
              </a:schemeClr>
            </a:solidFill>
            <a:prstDash val="solid"/>
            <a:round/>
          </a:ln>
        </p:spPr>
        <p:style>
          <a:lnRef idx="1">
            <a:schemeClr val="accent1"/>
          </a:lnRef>
          <a:fillRef idx="0">
            <a:schemeClr val="accent1"/>
          </a:fillRef>
          <a:effectRef idx="0">
            <a:schemeClr val="accent1"/>
          </a:effectRef>
          <a:fontRef idx="minor">
            <a:schemeClr val="tx1"/>
          </a:fontRef>
        </p:style>
      </p:cxnSp>
      <p:graphicFrame>
        <p:nvGraphicFramePr>
          <p:cNvPr id="3" name="表 2">
            <a:extLst>
              <a:ext uri="{FF2B5EF4-FFF2-40B4-BE49-F238E27FC236}">
                <a16:creationId xmlns:a16="http://schemas.microsoft.com/office/drawing/2014/main" id="{452F9D99-6ADE-D098-C7F4-6B727455002D}"/>
              </a:ext>
            </a:extLst>
          </p:cNvPr>
          <p:cNvGraphicFramePr>
            <a:graphicFrameLocks noGrp="1"/>
          </p:cNvGraphicFramePr>
          <p:nvPr>
            <p:extLst>
              <p:ext uri="{D42A27DB-BD31-4B8C-83A1-F6EECF244321}">
                <p14:modId xmlns:p14="http://schemas.microsoft.com/office/powerpoint/2010/main" val="3006061989"/>
              </p:ext>
            </p:extLst>
          </p:nvPr>
        </p:nvGraphicFramePr>
        <p:xfrm>
          <a:off x="180000" y="1716613"/>
          <a:ext cx="11856000" cy="2288915"/>
        </p:xfrm>
        <a:graphic>
          <a:graphicData uri="http://schemas.openxmlformats.org/drawingml/2006/table">
            <a:tbl>
              <a:tblPr firstRow="1" bandRow="1">
                <a:tableStyleId>{5C22544A-7EE6-4342-B048-85BDC9FD1C3A}</a:tableStyleId>
              </a:tblPr>
              <a:tblGrid>
                <a:gridCol w="932704">
                  <a:extLst>
                    <a:ext uri="{9D8B030D-6E8A-4147-A177-3AD203B41FA5}">
                      <a16:colId xmlns:a16="http://schemas.microsoft.com/office/drawing/2014/main" val="680503965"/>
                    </a:ext>
                  </a:extLst>
                </a:gridCol>
                <a:gridCol w="484742">
                  <a:extLst>
                    <a:ext uri="{9D8B030D-6E8A-4147-A177-3AD203B41FA5}">
                      <a16:colId xmlns:a16="http://schemas.microsoft.com/office/drawing/2014/main" val="1833360980"/>
                    </a:ext>
                  </a:extLst>
                </a:gridCol>
                <a:gridCol w="6486554">
                  <a:extLst>
                    <a:ext uri="{9D8B030D-6E8A-4147-A177-3AD203B41FA5}">
                      <a16:colId xmlns:a16="http://schemas.microsoft.com/office/drawing/2014/main" val="3449904519"/>
                    </a:ext>
                  </a:extLst>
                </a:gridCol>
                <a:gridCol w="3952000">
                  <a:extLst>
                    <a:ext uri="{9D8B030D-6E8A-4147-A177-3AD203B41FA5}">
                      <a16:colId xmlns:a16="http://schemas.microsoft.com/office/drawing/2014/main" val="2365904519"/>
                    </a:ext>
                  </a:extLst>
                </a:gridCol>
              </a:tblGrid>
              <a:tr h="266521">
                <a:tc>
                  <a:txBody>
                    <a:bodyPr/>
                    <a:lstStyle/>
                    <a:p>
                      <a:endParaRPr kumimoji="1" lang="ja-JP" altLang="en-US" sz="1200">
                        <a:latin typeface="Meiryo UI" panose="020B0604030504040204" pitchFamily="50" charset="-128"/>
                        <a:ea typeface="Meiryo UI" panose="020B0604030504040204" pitchFamily="50" charset="-128"/>
                      </a:endParaRPr>
                    </a:p>
                  </a:txBody>
                  <a:tcPr>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en-US" altLang="ja-JP" sz="1200">
                          <a:latin typeface="Meiryo UI" panose="020B0604030504040204" pitchFamily="50" charset="-128"/>
                          <a:ea typeface="Meiryo UI" panose="020B0604030504040204" pitchFamily="50" charset="-128"/>
                        </a:rPr>
                        <a:t>#</a:t>
                      </a:r>
                      <a:endParaRPr kumimoji="1" lang="ja-JP" altLang="en-US" sz="1200">
                        <a:latin typeface="Meiryo UI" panose="020B0604030504040204" pitchFamily="50" charset="-128"/>
                        <a:ea typeface="Meiryo UI" panose="020B0604030504040204" pitchFamily="50" charset="-128"/>
                      </a:endParaRPr>
                    </a:p>
                  </a:txBody>
                  <a:tcP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 </a:t>
                      </a:r>
                      <a:r>
                        <a:rPr kumimoji="1" lang="ja-JP" altLang="en-US" sz="1200">
                          <a:latin typeface="Meiryo UI" panose="020B0604030504040204" pitchFamily="50" charset="-128"/>
                          <a:ea typeface="Meiryo UI" panose="020B0604030504040204" pitchFamily="50" charset="-128"/>
                        </a:rPr>
                        <a:t>補助対象事業の要件」</a:t>
                      </a:r>
                    </a:p>
                  </a:txBody>
                  <a:tcP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B w="12700" cap="flat" cmpd="sng" algn="ctr">
                      <a:solidFill>
                        <a:schemeClr val="tx1"/>
                      </a:solidFill>
                      <a:prstDash val="solid"/>
                      <a:round/>
                      <a:headEnd type="none" w="med" len="med"/>
                      <a:tailEnd type="none" w="med" len="med"/>
                    </a:lnB>
                    <a:solidFill>
                      <a:schemeClr val="tx1">
                        <a:lumMod val="50000"/>
                        <a:lumOff val="50000"/>
                      </a:schemeClr>
                    </a:solidFill>
                  </a:tcPr>
                </a:tc>
                <a:tc>
                  <a:txBody>
                    <a:bodyPr/>
                    <a:lstStyle/>
                    <a:p>
                      <a:pPr algn="ctr"/>
                      <a:r>
                        <a:rPr kumimoji="1" lang="ja-JP" altLang="en-US" sz="1200">
                          <a:latin typeface="Meiryo UI" panose="020B0604030504040204" pitchFamily="50" charset="-128"/>
                          <a:ea typeface="Meiryo UI" panose="020B0604030504040204" pitchFamily="50" charset="-128"/>
                        </a:rPr>
                        <a:t>本応募申請における充足状況</a:t>
                      </a:r>
                    </a:p>
                  </a:txBody>
                  <a:tcP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9050" cap="flat" cmpd="sng" algn="ctr">
                      <a:solidFill>
                        <a:srgbClr val="C00000"/>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rgbClr val="C00000"/>
                    </a:solidFill>
                  </a:tcPr>
                </a:tc>
                <a:extLst>
                  <a:ext uri="{0D108BD9-81ED-4DB2-BD59-A6C34878D82A}">
                    <a16:rowId xmlns:a16="http://schemas.microsoft.com/office/drawing/2014/main" val="2996951091"/>
                  </a:ext>
                </a:extLst>
              </a:tr>
              <a:tr h="643789">
                <a:tc>
                  <a:txBody>
                    <a:bodyPr/>
                    <a:lstStyle/>
                    <a:p>
                      <a:r>
                        <a:rPr kumimoji="1" lang="ja-JP" altLang="en-US" sz="1200">
                          <a:latin typeface="Meiryo UI" panose="020B0604030504040204" pitchFamily="50" charset="-128"/>
                          <a:ea typeface="Meiryo UI" panose="020B0604030504040204" pitchFamily="50" charset="-128"/>
                        </a:rPr>
                        <a:t>内容</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A</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燃料転換又は製造プロセス転換を行うことに加え、自ら経営効率化を図りＧＸ投資の原資を積極的に確保し、持続的にＧＸを推進しつつ、競争力の強化に繋がる事業であること</a:t>
                      </a:r>
                      <a:endParaRPr kumimoji="1" lang="en-US" altLang="ja-JP"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706743642"/>
                  </a:ext>
                </a:extLst>
              </a:tr>
              <a:tr h="727017">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投資計画</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t>B</a:t>
                      </a:r>
                      <a:endParaRPr kumimoji="1" lang="ja-JP" altLang="en-US" sz="1200"/>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公募要領「</a:t>
                      </a:r>
                      <a:r>
                        <a:rPr kumimoji="1" lang="en-US" altLang="ja-JP" sz="1200">
                          <a:latin typeface="Meiryo UI" panose="020B0604030504040204" pitchFamily="50" charset="-128"/>
                          <a:ea typeface="Meiryo UI" panose="020B0604030504040204" pitchFamily="50" charset="-128"/>
                        </a:rPr>
                        <a:t>3.1.1. </a:t>
                      </a:r>
                      <a:r>
                        <a:rPr kumimoji="1" lang="ja-JP" altLang="en-US" sz="1200">
                          <a:latin typeface="Meiryo UI" panose="020B0604030504040204" pitchFamily="50" charset="-128"/>
                          <a:ea typeface="Meiryo UI" panose="020B0604030504040204" pitchFamily="50" charset="-128"/>
                        </a:rPr>
                        <a:t>燃料転換の要件」又は「</a:t>
                      </a:r>
                      <a:r>
                        <a:rPr kumimoji="1" lang="en-US" altLang="ja-JP" sz="1200">
                          <a:latin typeface="Meiryo UI" panose="020B0604030504040204" pitchFamily="50" charset="-128"/>
                          <a:ea typeface="Meiryo UI" panose="020B0604030504040204" pitchFamily="50" charset="-128"/>
                        </a:rPr>
                        <a:t>3.1.2. </a:t>
                      </a:r>
                      <a:r>
                        <a:rPr kumimoji="1" lang="ja-JP" altLang="en-US" sz="1200">
                          <a:latin typeface="Meiryo UI" panose="020B0604030504040204" pitchFamily="50" charset="-128"/>
                          <a:ea typeface="Meiryo UI" panose="020B0604030504040204" pitchFamily="50" charset="-128"/>
                        </a:rPr>
                        <a:t>製造プロセス転換の要件」に準ずる。</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solidFill>
                            <a:srgbClr val="C00000"/>
                          </a:solidFill>
                          <a:latin typeface="Meiryo UI" panose="020B0604030504040204" pitchFamily="50" charset="-128"/>
                          <a:ea typeface="Meiryo UI" panose="020B0604030504040204" pitchFamily="50" charset="-128"/>
                        </a:rPr>
                        <a:t>例：本様式（①ア 基本的要件（燃料転換）又は①ア 基本的要件（製造プロセス転換）等）に記載のとおり、要件を満たす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extLst>
                  <a:ext uri="{0D108BD9-81ED-4DB2-BD59-A6C34878D82A}">
                    <a16:rowId xmlns:a16="http://schemas.microsoft.com/office/drawing/2014/main" val="395394019"/>
                  </a:ext>
                </a:extLst>
              </a:tr>
              <a:tr h="643789">
                <a:tc>
                  <a:txBody>
                    <a:bodyPr/>
                    <a:lstStyle/>
                    <a:p>
                      <a:pPr marL="0" marR="0" lvl="0" indent="0" algn="l" defTabSz="914400" rtl="0" eaLnBrk="1" fontAlgn="auto" latinLnBrk="0" hangingPunct="1">
                        <a:lnSpc>
                          <a:spcPct val="100000"/>
                        </a:lnSpc>
                        <a:spcBef>
                          <a:spcPts val="0"/>
                        </a:spcBef>
                        <a:spcAft>
                          <a:spcPts val="0"/>
                        </a:spcAft>
                        <a:buClrTx/>
                        <a:buSzTx/>
                        <a:buFontTx/>
                        <a:buNone/>
                        <a:tabLst/>
                        <a:defRPr/>
                      </a:pPr>
                      <a:r>
                        <a:rPr kumimoji="1" lang="ja-JP" altLang="en-US" sz="1200">
                          <a:latin typeface="Meiryo UI" panose="020B0604030504040204" pitchFamily="50" charset="-128"/>
                          <a:ea typeface="Meiryo UI" panose="020B0604030504040204" pitchFamily="50" charset="-128"/>
                        </a:rPr>
                        <a:t>その他</a:t>
                      </a:r>
                    </a:p>
                  </a:txBody>
                  <a:tcPr anchor="ctr">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pPr algn="ctr"/>
                      <a:r>
                        <a:rPr kumimoji="1" lang="en-US" altLang="ja-JP" sz="1200">
                          <a:latin typeface="Meiryo UI" panose="020B0604030504040204" pitchFamily="50" charset="-128"/>
                          <a:ea typeface="Meiryo UI" panose="020B0604030504040204" pitchFamily="50" charset="-128"/>
                        </a:rPr>
                        <a:t>C</a:t>
                      </a:r>
                      <a:endParaRPr kumimoji="1" lang="ja-JP" altLang="en-US" sz="1200">
                        <a:latin typeface="Meiryo UI" panose="020B0604030504040204" pitchFamily="50" charset="-128"/>
                        <a:ea typeface="Meiryo UI" panose="020B0604030504040204" pitchFamily="50" charset="-128"/>
                      </a:endParaRPr>
                    </a:p>
                  </a:txBody>
                  <a:tcPr anchor="ctr">
                    <a:lnL w="12700" cap="flat" cmpd="sng" algn="ctr">
                      <a:solidFill>
                        <a:schemeClr val="tx1"/>
                      </a:solidFill>
                      <a:prstDash val="solid"/>
                      <a:round/>
                      <a:headEnd type="none" w="med" len="med"/>
                      <a:tailEnd type="none" w="med" len="med"/>
                    </a:lnL>
                    <a:lnR w="12700" cap="flat" cmpd="sng" algn="ctr">
                      <a:solidFill>
                        <a:schemeClr val="tx1"/>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a:latin typeface="Meiryo UI" panose="020B0604030504040204" pitchFamily="50" charset="-128"/>
                          <a:ea typeface="Meiryo UI" panose="020B0604030504040204" pitchFamily="50" charset="-128"/>
                        </a:rPr>
                        <a:t>第三者委員会が実施する面接審査について、提案する企業等の代表権を有する者が参加できること。</a:t>
                      </a:r>
                    </a:p>
                  </a:txBody>
                  <a:tcPr anchor="ctr">
                    <a:lnL w="12700" cap="flat" cmpd="sng" algn="ctr">
                      <a:solidFill>
                        <a:schemeClr val="tx1"/>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2700" cap="flat" cmpd="sng" algn="ctr">
                      <a:solidFill>
                        <a:schemeClr val="tx1"/>
                      </a:solidFill>
                      <a:prstDash val="solid"/>
                      <a:round/>
                      <a:headEnd type="none" w="med" len="med"/>
                      <a:tailEnd type="none" w="med" len="med"/>
                    </a:lnB>
                    <a:solidFill>
                      <a:schemeClr val="bg1"/>
                    </a:solidFill>
                  </a:tcPr>
                </a:tc>
                <a:tc>
                  <a:txBody>
                    <a:bodyPr/>
                    <a:lstStyle/>
                    <a:p>
                      <a:r>
                        <a:rPr kumimoji="1" lang="ja-JP" altLang="en-US" sz="1200" dirty="0">
                          <a:solidFill>
                            <a:srgbClr val="C00000"/>
                          </a:solidFill>
                          <a:latin typeface="Meiryo UI" panose="020B0604030504040204" pitchFamily="50" charset="-128"/>
                          <a:ea typeface="Meiryo UI" panose="020B0604030504040204" pitchFamily="50" charset="-128"/>
                        </a:rPr>
                        <a:t>例：該当するため、要件を満たす</a:t>
                      </a:r>
                    </a:p>
                  </a:txBody>
                  <a:tcPr anchor="ctr">
                    <a:lnL w="19050" cap="flat" cmpd="sng" algn="ctr">
                      <a:solidFill>
                        <a:srgbClr val="C00000"/>
                      </a:solidFill>
                      <a:prstDash val="solid"/>
                      <a:round/>
                      <a:headEnd type="none" w="med" len="med"/>
                      <a:tailEnd type="none" w="med" len="med"/>
                    </a:lnL>
                    <a:lnR w="19050" cap="flat" cmpd="sng" algn="ctr">
                      <a:solidFill>
                        <a:srgbClr val="C00000"/>
                      </a:solidFill>
                      <a:prstDash val="solid"/>
                      <a:round/>
                      <a:headEnd type="none" w="med" len="med"/>
                      <a:tailEnd type="none" w="med" len="med"/>
                    </a:lnR>
                    <a:lnT w="12700" cap="flat" cmpd="sng" algn="ctr">
                      <a:solidFill>
                        <a:schemeClr val="tx1"/>
                      </a:solidFill>
                      <a:prstDash val="solid"/>
                      <a:round/>
                      <a:headEnd type="none" w="med" len="med"/>
                      <a:tailEnd type="none" w="med" len="med"/>
                    </a:lnT>
                    <a:lnB w="19050" cap="flat" cmpd="sng" algn="ctr">
                      <a:solidFill>
                        <a:srgbClr val="C00000"/>
                      </a:solidFill>
                      <a:prstDash val="solid"/>
                      <a:round/>
                      <a:headEnd type="none" w="med" len="med"/>
                      <a:tailEnd type="none" w="med" len="med"/>
                    </a:lnB>
                    <a:solidFill>
                      <a:schemeClr val="bg1"/>
                    </a:solidFill>
                  </a:tcPr>
                </a:tc>
                <a:extLst>
                  <a:ext uri="{0D108BD9-81ED-4DB2-BD59-A6C34878D82A}">
                    <a16:rowId xmlns:a16="http://schemas.microsoft.com/office/drawing/2014/main" val="3039349123"/>
                  </a:ext>
                </a:extLst>
              </a:tr>
            </a:tbl>
          </a:graphicData>
        </a:graphic>
      </p:graphicFrame>
      <p:sp>
        <p:nvSpPr>
          <p:cNvPr id="5" name="正方形/長方形 4">
            <a:extLst>
              <a:ext uri="{FF2B5EF4-FFF2-40B4-BE49-F238E27FC236}">
                <a16:creationId xmlns:a16="http://schemas.microsoft.com/office/drawing/2014/main" id="{6251EFCD-6188-1944-3D0B-FE6E86520E39}"/>
              </a:ext>
            </a:extLst>
          </p:cNvPr>
          <p:cNvSpPr/>
          <p:nvPr/>
        </p:nvSpPr>
        <p:spPr>
          <a:xfrm>
            <a:off x="2161954" y="1562484"/>
            <a:ext cx="7868093" cy="3733033"/>
          </a:xfrm>
          <a:prstGeom prst="rect">
            <a:avLst/>
          </a:prstGeom>
          <a:solidFill>
            <a:srgbClr val="F8FCD6"/>
          </a:solidFill>
          <a:ln>
            <a:solidFill>
              <a:srgbClr val="FF0000"/>
            </a:solidFill>
          </a:ln>
        </p:spPr>
        <p:style>
          <a:lnRef idx="2">
            <a:schemeClr val="accent1">
              <a:shade val="15000"/>
            </a:schemeClr>
          </a:lnRef>
          <a:fillRef idx="1">
            <a:schemeClr val="accent1"/>
          </a:fillRef>
          <a:effectRef idx="0">
            <a:schemeClr val="accent1"/>
          </a:effectRef>
          <a:fontRef idx="minor">
            <a:schemeClr val="lt1"/>
          </a:fontRef>
        </p:style>
        <p:txBody>
          <a:bodyPr rtlCol="0" anchor="ctr"/>
          <a:lstStyle/>
          <a:p>
            <a:r>
              <a:rPr kumimoji="1" lang="en-US" altLang="ja-JP" sz="1400" b="1" u="sng" dirty="0">
                <a:solidFill>
                  <a:srgbClr val="FF0000"/>
                </a:solidFill>
                <a:latin typeface="Meiryo UI" panose="020B0604030504040204" pitchFamily="50" charset="-128"/>
                <a:ea typeface="Meiryo UI" panose="020B0604030504040204" pitchFamily="50" charset="-128"/>
              </a:rPr>
              <a:t>※</a:t>
            </a:r>
            <a:r>
              <a:rPr kumimoji="1" lang="ja-JP" altLang="en-US" sz="1400" b="1" u="sng" dirty="0">
                <a:solidFill>
                  <a:srgbClr val="FF0000"/>
                </a:solidFill>
                <a:latin typeface="Meiryo UI" panose="020B0604030504040204" pitchFamily="50" charset="-128"/>
                <a:ea typeface="Meiryo UI" panose="020B0604030504040204" pitchFamily="50" charset="-128"/>
              </a:rPr>
              <a:t>構造転換（製造プロセス転換）向け</a:t>
            </a:r>
            <a:endParaRPr kumimoji="1" lang="en-US" altLang="ja-JP" sz="1400" b="1" dirty="0">
              <a:solidFill>
                <a:srgbClr val="FF0000"/>
              </a:solidFill>
              <a:latin typeface="Meiryo UI" panose="020B0604030504040204" pitchFamily="50" charset="-128"/>
              <a:ea typeface="Meiryo UI" panose="020B0604030504040204" pitchFamily="50" charset="-128"/>
            </a:endParaRPr>
          </a:p>
          <a:p>
            <a:endParaRPr kumimoji="1"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rgbClr val="FF0000"/>
                </a:solidFill>
                <a:latin typeface="Meiryo UI" panose="020B0604030504040204" pitchFamily="50" charset="-128"/>
                <a:ea typeface="Meiryo UI" panose="020B0604030504040204" pitchFamily="50" charset="-128"/>
              </a:rPr>
              <a:t>（記載必須事項）</a:t>
            </a:r>
            <a:endParaRPr kumimoji="1" lang="en-US" altLang="ja-JP" sz="1400" dirty="0">
              <a:solidFill>
                <a:srgbClr val="FF0000"/>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から</a:t>
            </a: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の「本応募申請における充足状況」</a:t>
            </a:r>
            <a:br>
              <a:rPr lang="en-US" altLang="ja-JP" sz="1400" dirty="0">
                <a:solidFill>
                  <a:srgbClr val="FF0000"/>
                </a:solidFill>
                <a:latin typeface="Meiryo UI" panose="020B0604030504040204" pitchFamily="50" charset="-128"/>
                <a:ea typeface="Meiryo UI" panose="020B0604030504040204" pitchFamily="50" charset="-128"/>
              </a:rPr>
            </a:br>
            <a:r>
              <a:rPr lang="ja-JP" altLang="en-US" sz="1400" dirty="0">
                <a:solidFill>
                  <a:srgbClr val="FF0000"/>
                </a:solidFill>
                <a:latin typeface="Meiryo UI" panose="020B0604030504040204" pitchFamily="50" charset="-128"/>
                <a:ea typeface="Meiryo UI" panose="020B0604030504040204" pitchFamily="50" charset="-128"/>
              </a:rPr>
              <a:t>→各項目について、要件を満たす／満たさないについて明記すること。また、以下に注意すること。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A</a:t>
            </a:r>
            <a:r>
              <a:rPr lang="ja-JP" altLang="en-US" sz="1400" dirty="0">
                <a:solidFill>
                  <a:srgbClr val="FF0000"/>
                </a:solidFill>
                <a:latin typeface="Meiryo UI" panose="020B0604030504040204" pitchFamily="50" charset="-128"/>
                <a:ea typeface="Meiryo UI" panose="020B0604030504040204" pitchFamily="50" charset="-128"/>
              </a:rPr>
              <a:t>・</a:t>
            </a:r>
            <a:r>
              <a:rPr lang="en-US" altLang="ja-JP" sz="1400" dirty="0">
                <a:solidFill>
                  <a:srgbClr val="FF0000"/>
                </a:solidFill>
                <a:latin typeface="Meiryo UI" panose="020B0604030504040204" pitchFamily="50" charset="-128"/>
                <a:ea typeface="Meiryo UI" panose="020B0604030504040204" pitchFamily="50" charset="-128"/>
              </a:rPr>
              <a:t>B</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：要件を満たす場合には例文のように記載のうえ、本様式の該当頁についても作成すること。</a:t>
            </a:r>
            <a:endParaRPr lang="en-US" altLang="ja-JP" sz="1400" dirty="0">
              <a:solidFill>
                <a:srgbClr val="FF0000"/>
              </a:solidFill>
              <a:latin typeface="Meiryo UI" panose="020B0604030504040204" pitchFamily="50" charset="-128"/>
              <a:ea typeface="Meiryo UI" panose="020B0604030504040204" pitchFamily="50" charset="-128"/>
            </a:endParaRPr>
          </a:p>
          <a:p>
            <a:pPr marL="742950" lvl="1" indent="-285750">
              <a:buFont typeface="Arial" panose="020B0604020202020204" pitchFamily="34" charset="0"/>
              <a:buChar char="•"/>
            </a:pPr>
            <a:r>
              <a:rPr lang="en-US" altLang="ja-JP" sz="1400" dirty="0">
                <a:solidFill>
                  <a:srgbClr val="FF0000"/>
                </a:solidFill>
                <a:latin typeface="Meiryo UI" panose="020B0604030504040204" pitchFamily="50" charset="-128"/>
                <a:ea typeface="Meiryo UI" panose="020B0604030504040204" pitchFamily="50" charset="-128"/>
              </a:rPr>
              <a:t>C</a:t>
            </a:r>
            <a:r>
              <a:rPr lang="ja-JP" altLang="en-US" sz="1400" dirty="0">
                <a:solidFill>
                  <a:srgbClr val="FF0000"/>
                </a:solidFill>
                <a:latin typeface="Meiryo UI" panose="020B0604030504040204" pitchFamily="50" charset="-128"/>
                <a:ea typeface="Meiryo UI" panose="020B0604030504040204" pitchFamily="50" charset="-128"/>
              </a:rPr>
              <a:t>：要件を満たす場合には例文のように記載すること。</a:t>
            </a:r>
            <a:endParaRPr lang="en-US" altLang="ja-JP" sz="1400" dirty="0">
              <a:solidFill>
                <a:srgbClr val="FF0000"/>
              </a:solidFill>
              <a:latin typeface="Meiryo UI" panose="020B0604030504040204" pitchFamily="50" charset="-128"/>
              <a:ea typeface="Meiryo UI" panose="020B0604030504040204" pitchFamily="50" charset="-128"/>
            </a:endParaRPr>
          </a:p>
          <a:p>
            <a:endParaRPr lang="en-US" altLang="ja-JP" sz="1400" dirty="0">
              <a:solidFill>
                <a:srgbClr val="FF0000"/>
              </a:solidFill>
              <a:latin typeface="Meiryo UI" panose="020B0604030504040204" pitchFamily="50" charset="-128"/>
              <a:ea typeface="Meiryo UI" panose="020B0604030504040204" pitchFamily="50" charset="-128"/>
            </a:endParaRPr>
          </a:p>
          <a:p>
            <a:r>
              <a:rPr kumimoji="1" lang="ja-JP" altLang="en-US" sz="1400" dirty="0">
                <a:solidFill>
                  <a:schemeClr val="tx1"/>
                </a:solidFill>
                <a:latin typeface="Meiryo UI" panose="020B0604030504040204" pitchFamily="50" charset="-128"/>
                <a:ea typeface="Meiryo UI" panose="020B0604030504040204" pitchFamily="50" charset="-128"/>
              </a:rPr>
              <a:t>（注意事項）</a:t>
            </a:r>
            <a:endParaRPr kumimoji="1" lang="en-US" altLang="ja-JP" sz="1400"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u="sng" dirty="0">
                <a:solidFill>
                  <a:schemeClr val="tx1"/>
                </a:solidFill>
                <a:latin typeface="Meiryo UI" panose="020B0604030504040204" pitchFamily="50" charset="-128"/>
                <a:ea typeface="Meiryo UI" panose="020B0604030504040204" pitchFamily="50" charset="-128"/>
              </a:rPr>
              <a:t>本頁に示すフォーマットは変更せず、そのまま使用すること。</a:t>
            </a:r>
            <a:endParaRPr kumimoji="1" lang="en-US" altLang="ja-JP" sz="1400" u="sng" dirty="0">
              <a:solidFill>
                <a:schemeClr val="tx1"/>
              </a:solidFill>
              <a:latin typeface="Meiryo UI" panose="020B0604030504040204" pitchFamily="50" charset="-128"/>
              <a:ea typeface="Meiryo UI" panose="020B0604030504040204" pitchFamily="50" charset="-128"/>
            </a:endParaRPr>
          </a:p>
          <a:p>
            <a:pPr marL="285750" indent="-285750">
              <a:buFont typeface="Arial" panose="020B0604020202020204" pitchFamily="34" charset="0"/>
              <a:buChar char="•"/>
            </a:pPr>
            <a:r>
              <a:rPr kumimoji="1" lang="ja-JP" altLang="en-US" sz="1400" b="1" u="sng" dirty="0">
                <a:solidFill>
                  <a:schemeClr val="tx1"/>
                </a:solidFill>
                <a:latin typeface="Meiryo UI" panose="020B0604030504040204" pitchFamily="50" charset="-128"/>
                <a:ea typeface="Meiryo UI" panose="020B0604030504040204" pitchFamily="50" charset="-128"/>
              </a:rPr>
              <a:t>製造プロセス転換（</a:t>
            </a:r>
            <a:r>
              <a:rPr kumimoji="1" lang="en-US" altLang="ja-JP" sz="1400" b="1" u="sng" dirty="0">
                <a:solidFill>
                  <a:schemeClr val="tx1"/>
                </a:solidFill>
                <a:latin typeface="Meiryo UI" panose="020B0604030504040204" pitchFamily="50" charset="-128"/>
                <a:ea typeface="Meiryo UI" panose="020B0604030504040204" pitchFamily="50" charset="-128"/>
              </a:rPr>
              <a:t>※</a:t>
            </a:r>
            <a:r>
              <a:rPr kumimoji="1" lang="ja-JP" altLang="en-US" sz="1400" b="1" u="sng" dirty="0">
                <a:solidFill>
                  <a:schemeClr val="tx1"/>
                </a:solidFill>
                <a:latin typeface="Meiryo UI" panose="020B0604030504040204" pitchFamily="50" charset="-128"/>
                <a:ea typeface="Meiryo UI" panose="020B0604030504040204" pitchFamily="50" charset="-128"/>
              </a:rPr>
              <a:t>構造転換を伴わない）の申請者は、本頁は記載せず削除すること。</a:t>
            </a:r>
          </a:p>
        </p:txBody>
      </p:sp>
      <p:sp>
        <p:nvSpPr>
          <p:cNvPr id="4" name="正方形/長方形 3">
            <a:extLst>
              <a:ext uri="{FF2B5EF4-FFF2-40B4-BE49-F238E27FC236}">
                <a16:creationId xmlns:a16="http://schemas.microsoft.com/office/drawing/2014/main" id="{B1838C6B-6678-5E21-02EF-C0E9EFB7504D}"/>
              </a:ext>
            </a:extLst>
          </p:cNvPr>
          <p:cNvSpPr/>
          <p:nvPr/>
        </p:nvSpPr>
        <p:spPr>
          <a:xfrm>
            <a:off x="10370448" y="85757"/>
            <a:ext cx="1735831" cy="522699"/>
          </a:xfrm>
          <a:prstGeom prst="rect">
            <a:avLst/>
          </a:prstGeom>
          <a:ln w="28575">
            <a:solidFill>
              <a:srgbClr val="FF0000"/>
            </a:solidFill>
          </a:ln>
        </p:spPr>
        <p:txBody>
          <a:bodyPr vert="horz" wrap="square" lIns="0" tIns="0" rIns="0" bIns="0" rtlCol="0" anchor="ctr">
            <a:noAutofit/>
          </a:bodyPr>
          <a:lstStyle/>
          <a:p>
            <a:pPr algn="ctr">
              <a:lnSpc>
                <a:spcPct val="90000"/>
              </a:lnSpc>
              <a:spcBef>
                <a:spcPct val="0"/>
              </a:spcBef>
            </a:pPr>
            <a:r>
              <a:rPr lang="ja-JP" altLang="en-US" sz="1600" dirty="0">
                <a:latin typeface="Meiryo UI" panose="020B0604030504040204" pitchFamily="50" charset="-128"/>
                <a:ea typeface="Meiryo UI" panose="020B0604030504040204" pitchFamily="50" charset="-128"/>
                <a:cs typeface="+mj-cs"/>
              </a:rPr>
              <a:t>必須項目</a:t>
            </a:r>
            <a:endParaRPr lang="en-US" altLang="ja-JP" sz="1600" dirty="0">
              <a:latin typeface="Meiryo UI" panose="020B0604030504040204" pitchFamily="50" charset="-128"/>
              <a:ea typeface="Meiryo UI" panose="020B0604030504040204" pitchFamily="50" charset="-128"/>
              <a:cs typeface="+mj-cs"/>
            </a:endParaRPr>
          </a:p>
          <a:p>
            <a:pPr algn="ctr">
              <a:lnSpc>
                <a:spcPct val="90000"/>
              </a:lnSpc>
              <a:spcBef>
                <a:spcPct val="0"/>
              </a:spcBef>
            </a:pPr>
            <a:r>
              <a:rPr lang="en-US" altLang="ja-JP" sz="1000" b="1" dirty="0">
                <a:latin typeface="Meiryo UI" panose="020B0604030504040204" pitchFamily="50" charset="-128"/>
                <a:ea typeface="Meiryo UI" panose="020B0604030504040204" pitchFamily="50" charset="-128"/>
                <a:cs typeface="+mj-cs"/>
              </a:rPr>
              <a:t>※</a:t>
            </a:r>
            <a:r>
              <a:rPr lang="ja-JP" altLang="en-US" sz="1000" b="1" dirty="0">
                <a:latin typeface="Meiryo UI" panose="020B0604030504040204" pitchFamily="50" charset="-128"/>
                <a:ea typeface="Meiryo UI" panose="020B0604030504040204" pitchFamily="50" charset="-128"/>
                <a:cs typeface="+mj-cs"/>
              </a:rPr>
              <a:t>構造転換</a:t>
            </a:r>
            <a:br>
              <a:rPr lang="en-US" altLang="ja-JP" sz="1000" b="1" dirty="0">
                <a:latin typeface="Meiryo UI" panose="020B0604030504040204" pitchFamily="50" charset="-128"/>
                <a:ea typeface="Meiryo UI" panose="020B0604030504040204" pitchFamily="50" charset="-128"/>
                <a:cs typeface="+mj-cs"/>
              </a:rPr>
            </a:br>
            <a:r>
              <a:rPr lang="ja-JP" altLang="en-US" sz="1000" b="1" dirty="0">
                <a:latin typeface="Meiryo UI" panose="020B0604030504040204" pitchFamily="50" charset="-128"/>
                <a:ea typeface="Meiryo UI" panose="020B0604030504040204" pitchFamily="50" charset="-128"/>
                <a:cs typeface="+mj-cs"/>
              </a:rPr>
              <a:t>（製造プロセス転換）</a:t>
            </a:r>
          </a:p>
        </p:txBody>
      </p:sp>
    </p:spTree>
    <p:extLst>
      <p:ext uri="{BB962C8B-B14F-4D97-AF65-F5344CB8AC3E}">
        <p14:creationId xmlns:p14="http://schemas.microsoft.com/office/powerpoint/2010/main" val="1136424998"/>
      </p:ext>
    </p:extLst>
  </p:cSld>
  <p:clrMapOvr>
    <a:masterClrMapping/>
  </p:clrMapOvr>
  <mc:AlternateContent xmlns:mc="http://schemas.openxmlformats.org/markup-compatibility/2006" xmlns:p14="http://schemas.microsoft.com/office/powerpoint/2010/main">
    <mc:Choice Requires="p14">
      <p:transition p14:dur="0"/>
    </mc:Choice>
    <mc:Fallback xmlns="">
      <p:transition/>
    </mc:Fallback>
  </mc:AlternateContent>
</p:sld>
</file>

<file path=ppt/tags/tag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17.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18.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1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0.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1.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22.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23.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6.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29.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xml><?xml version="1.0" encoding="utf-8"?>
<p:tagLst xmlns:a="http://schemas.openxmlformats.org/drawingml/2006/main" xmlns:r="http://schemas.openxmlformats.org/officeDocument/2006/relationships" xmlns:p="http://schemas.openxmlformats.org/presentationml/2006/main">
  <p:tag name="EE4P_SLIDEID" val="86868848-8185-4f58-934c-a44cb1236748"/>
</p:tagLst>
</file>

<file path=ppt/tags/tag3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1.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2.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3.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4.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5.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6.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37.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38.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39.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4.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40.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5.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6.xml><?xml version="1.0" encoding="utf-8"?>
<p:tagLst xmlns:a="http://schemas.openxmlformats.org/drawingml/2006/main" xmlns:r="http://schemas.openxmlformats.org/officeDocument/2006/relationships" xmlns:p="http://schemas.openxmlformats.org/presentationml/2006/main">
  <p:tag name="EE4P_SLIDEID" val="bc90ea0a-f14b-48f8-b825-f860e1f4cb4d"/>
</p:tagLst>
</file>

<file path=ppt/tags/tag7.xml><?xml version="1.0" encoding="utf-8"?>
<p:tagLst xmlns:a="http://schemas.openxmlformats.org/drawingml/2006/main" xmlns:r="http://schemas.openxmlformats.org/officeDocument/2006/relationships" xmlns:p="http://schemas.openxmlformats.org/presentationml/2006/main">
  <p:tag name="EE4P_AGENDAWIZARD" val="element"/>
  <p:tag name="EE4P_AGENDAWIZARD_PROPERTIES" val="101.1609/210.082/758.6493/252.2583"/>
  <p:tag name="EE4P_AGENDAWIZARD_CONTENT" val="/1. 本プロジェクトに取り組む意義"/>
</p:tagLst>
</file>

<file path=ppt/tags/tag8.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ags/tag9.xml><?xml version="1.0" encoding="utf-8"?>
<p:tagLst xmlns:a="http://schemas.openxmlformats.org/drawingml/2006/main" xmlns:r="http://schemas.openxmlformats.org/officeDocument/2006/relationships" xmlns:p="http://schemas.openxmlformats.org/presentationml/2006/main">
  <p:tag name="THINKCELLSHAPEDONOTDELETE" val="thinkcellActiveDocDoNotDelete"/>
</p:tagLst>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bwMode="gray">
        <a:solidFill>
          <a:schemeClr val="tx1">
            <a:lumMod val="50000"/>
            <a:lumOff val="50000"/>
          </a:schemeClr>
        </a:solidFill>
        <a:ln>
          <a:solidFill>
            <a:schemeClr val="tx1">
              <a:lumMod val="50000"/>
              <a:lumOff val="50000"/>
            </a:schemeClr>
          </a:solidFill>
        </a:ln>
      </a:spPr>
      <a:bodyPr vert="horz" wrap="square" lIns="88641" tIns="44321" rIns="88641" bIns="44321" numCol="1" anchor="ctr" anchorCtr="0" compatLnSpc="1">
        <a:prstTxWarp prst="textNoShape">
          <a:avLst/>
        </a:prstTxWarp>
      </a:bodyPr>
      <a:lstStyle>
        <a:defPPr marL="0" marR="0" indent="0" algn="ctr" defTabSz="914400" rtl="0" eaLnBrk="1" fontAlgn="auto" latinLnBrk="0" hangingPunct="1">
          <a:lnSpc>
            <a:spcPct val="100000"/>
          </a:lnSpc>
          <a:spcBef>
            <a:spcPts val="0"/>
          </a:spcBef>
          <a:spcAft>
            <a:spcPts val="0"/>
          </a:spcAft>
          <a:buClrTx/>
          <a:buSzTx/>
          <a:buFontTx/>
          <a:buNone/>
          <a:tabLst/>
          <a:defRPr kumimoji="0" sz="1400" dirty="0">
            <a:solidFill>
              <a:schemeClr val="bg1"/>
            </a:solidFill>
            <a:latin typeface="Meiryo UI" panose="020B0604030504040204" pitchFamily="50" charset="-128"/>
            <a:ea typeface="Meiryo UI" panose="020B0604030504040204" pitchFamily="50" charset="-128"/>
          </a:defRPr>
        </a:defPPr>
      </a:lst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ppt/theme/theme2.xml><?xml version="1.0" encoding="utf-8"?>
<a:theme xmlns:a="http://schemas.openxmlformats.org/drawingml/2006/main" name="Office テーマ">
  <a:themeElements>
    <a:clrScheme name="Office">
      <a:dk1>
        <a:sysClr val="windowText" lastClr="000000"/>
      </a:dk1>
      <a:lt1>
        <a:sysClr val="window" lastClr="FFFFFF"/>
      </a:lt1>
      <a:dk2>
        <a:srgbClr val="0E2841"/>
      </a:dk2>
      <a:lt2>
        <a:srgbClr val="E8E8E8"/>
      </a:lt2>
      <a:accent1>
        <a:srgbClr val="156082"/>
      </a:accent1>
      <a:accent2>
        <a:srgbClr val="E97132"/>
      </a:accent2>
      <a:accent3>
        <a:srgbClr val="196B24"/>
      </a:accent3>
      <a:accent4>
        <a:srgbClr val="0F9ED5"/>
      </a:accent4>
      <a:accent5>
        <a:srgbClr val="A02B93"/>
      </a:accent5>
      <a:accent6>
        <a:srgbClr val="4EA72E"/>
      </a:accent6>
      <a:hlink>
        <a:srgbClr val="467886"/>
      </a:hlink>
      <a:folHlink>
        <a:srgbClr val="96607D"/>
      </a:folHlink>
    </a:clrScheme>
    <a:fontScheme name="Office">
      <a:majorFont>
        <a:latin typeface="游ゴシック Light" panose="0211000402020202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11000402020202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12700" cap="flat" cmpd="sng" algn="ctr">
          <a:solidFill>
            <a:schemeClr val="phClr"/>
          </a:solidFill>
          <a:prstDash val="solid"/>
          <a:miter lim="800000"/>
        </a:ln>
        <a:ln w="19050" cap="flat" cmpd="sng" algn="ctr">
          <a:solidFill>
            <a:schemeClr val="phClr"/>
          </a:solidFill>
          <a:prstDash val="solid"/>
          <a:miter lim="800000"/>
        </a:ln>
        <a:ln w="2540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lnDef>
      <a:spPr/>
      <a:bodyPr/>
      <a:lstStyle/>
      <a:style>
        <a:lnRef idx="2">
          <a:schemeClr val="accent1"/>
        </a:lnRef>
        <a:fillRef idx="0">
          <a:schemeClr val="accent1"/>
        </a:fillRef>
        <a:effectRef idx="1">
          <a:schemeClr val="accent1"/>
        </a:effectRef>
        <a:fontRef idx="minor">
          <a:schemeClr val="tx1"/>
        </a:fontRef>
      </a:style>
    </a:lnDef>
  </a:objectDefaults>
  <a:extraClrSchemeLst/>
  <a:extLst>
    <a:ext uri="{05A4C25C-085E-4340-85A3-A5531E510DB2}">
      <thm15:themeFamily xmlns:thm15="http://schemas.microsoft.com/office/thememl/2012/main" name="Office Theme" id="{2E142A2C-CD16-42D6-873A-C26D2A0506FA}" vid="{1BDDFF52-6CD6-40A5-AB3C-68EB2F1E4D0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ドキュメント" ma:contentTypeID="0x010100EEEC8431F10A4B46A871FB4DCA84CF3F" ma:contentTypeVersion="14" ma:contentTypeDescription="新しいドキュメントを作成します。" ma:contentTypeScope="" ma:versionID="9d6d73680c5afd854699b923e517a1c2">
  <xsd:schema xmlns:xsd="http://www.w3.org/2001/XMLSchema" xmlns:xs="http://www.w3.org/2001/XMLSchema" xmlns:p="http://schemas.microsoft.com/office/2006/metadata/properties" xmlns:ns2="547cdc3e-53dc-4fec-b50b-6d0fb9e24faf" xmlns:ns3="ce29d33a-a603-4662-b02e-6bb4e8c17e3e" targetNamespace="http://schemas.microsoft.com/office/2006/metadata/properties" ma:root="true" ma:fieldsID="5eb6fc2e31a297a0a210be46d8f12510" ns2:_="" ns3:_="">
    <xsd:import namespace="547cdc3e-53dc-4fec-b50b-6d0fb9e24faf"/>
    <xsd:import namespace="ce29d33a-a603-4662-b02e-6bb4e8c17e3e"/>
    <xsd:element name="properties">
      <xsd:complexType>
        <xsd:sequence>
          <xsd:element name="documentManagement">
            <xsd:complexType>
              <xsd:all>
                <xsd:element ref="ns2:MediaServiceMetadata" minOccurs="0"/>
                <xsd:element ref="ns2:MediaServiceFastMetadata" minOccurs="0"/>
                <xsd:element ref="ns2:MediaServiceSearchProperties" minOccurs="0"/>
                <xsd:element ref="ns2:MediaServiceObjectDetectorVersions" minOccurs="0"/>
                <xsd:element ref="ns2:MediaServiceDateTaken" minOccurs="0"/>
                <xsd:element ref="ns2:MediaServiceGenerationTime" minOccurs="0"/>
                <xsd:element ref="ns2:MediaServiceEventHashCode" minOccurs="0"/>
                <xsd:element ref="ns2:MediaLengthInSeconds" minOccurs="0"/>
                <xsd:element ref="ns2:lcf76f155ced4ddcb4097134ff3c332f" minOccurs="0"/>
                <xsd:element ref="ns3:TaxCatchAll" minOccurs="0"/>
                <xsd:element ref="ns2:MediaServiceOCR" minOccurs="0"/>
                <xsd:element ref="ns2:MediaServiceLocation" minOccurs="0"/>
                <xsd:element ref="ns2:MediaServiceBilling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547cdc3e-53dc-4fec-b50b-6d0fb9e24faf"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SearchProperties" ma:index="10" nillable="true" ma:displayName="MediaServiceSearchProperties" ma:hidden="true" ma:internalName="MediaServiceSearchProperties" ma:readOnly="true">
      <xsd:simpleType>
        <xsd:restriction base="dms:Note"/>
      </xsd:simpleType>
    </xsd:element>
    <xsd:element name="MediaServiceObjectDetectorVersions" ma:index="11" nillable="true" ma:displayName="MediaServiceObjectDetectorVersions" ma:hidden="true" ma:indexed="true" ma:internalName="MediaServiceObjectDetectorVersions" ma:readOnly="true">
      <xsd:simpleType>
        <xsd:restriction base="dms:Text"/>
      </xsd:simpleType>
    </xsd:element>
    <xsd:element name="MediaServiceDateTaken" ma:index="12" nillable="true" ma:displayName="MediaServiceDateTaken" ma:hidden="true" ma:indexed="true" ma:internalName="MediaServiceDateTaken" ma:readOnly="true">
      <xsd:simpleType>
        <xsd:restriction base="dms:Text"/>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LengthInSeconds" ma:index="15" nillable="true" ma:displayName="MediaLengthInSeconds" ma:hidden="true" ma:internalName="MediaLengthInSeconds" ma:readOnly="true">
      <xsd:simpleType>
        <xsd:restriction base="dms:Unknown"/>
      </xsd:simpleType>
    </xsd:element>
    <xsd:element name="lcf76f155ced4ddcb4097134ff3c332f" ma:index="17" nillable="true" ma:taxonomy="true" ma:internalName="lcf76f155ced4ddcb4097134ff3c332f" ma:taxonomyFieldName="MediaServiceImageTags" ma:displayName="画像タグ" ma:readOnly="false" ma:fieldId="{5cf76f15-5ced-4ddc-b409-7134ff3c332f}" ma:taxonomyMulti="true" ma:sspId="f804ebf9-b652-43cc-9369-06696671cd4d" ma:termSetId="09814cd3-568e-fe90-9814-8d621ff8fb84" ma:anchorId="fba54fb3-c3e1-fe81-a776-ca4b69148c4d" ma:open="true" ma:isKeyword="false">
      <xsd:complexType>
        <xsd:sequence>
          <xsd:element ref="pc:Terms" minOccurs="0" maxOccurs="1"/>
        </xsd:sequence>
      </xsd:complexType>
    </xsd:element>
    <xsd:element name="MediaServiceOCR" ma:index="19" nillable="true" ma:displayName="Extracted Text" ma:internalName="MediaServiceOCR" ma:readOnly="true">
      <xsd:simpleType>
        <xsd:restriction base="dms:Note">
          <xsd:maxLength value="255"/>
        </xsd:restriction>
      </xsd:simpleType>
    </xsd:element>
    <xsd:element name="MediaServiceLocation" ma:index="20" nillable="true" ma:displayName="Location" ma:description="" ma:indexed="true" ma:internalName="MediaServiceLocation" ma:readOnly="true">
      <xsd:simpleType>
        <xsd:restriction base="dms:Text"/>
      </xsd:simpleType>
    </xsd:element>
    <xsd:element name="MediaServiceBillingMetadata" ma:index="21" nillable="true" ma:displayName="MediaServiceBillingMetadata" ma:hidden="true" ma:internalName="MediaServiceBillingMetadata"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ce29d33a-a603-4662-b02e-6bb4e8c17e3e" elementFormDefault="qualified">
    <xsd:import namespace="http://schemas.microsoft.com/office/2006/documentManagement/types"/>
    <xsd:import namespace="http://schemas.microsoft.com/office/infopath/2007/PartnerControls"/>
    <xsd:element name="TaxCatchAll" ma:index="18" nillable="true" ma:displayName="Taxonomy Catch All Column" ma:hidden="true" ma:list="{d73666da-e0d8-4c89-9071-4205378497d9}" ma:internalName="TaxCatchAll" ma:showField="CatchAllData" ma:web="ce29d33a-a603-4662-b02e-6bb4e8c17e3e">
      <xsd:complexType>
        <xsd:complexContent>
          <xsd:extension base="dms:MultiChoiceLookup">
            <xsd:sequence>
              <xsd:element name="Value" type="dms:Lookup" maxOccurs="unbounded" minOccurs="0" nillable="true"/>
            </xsd:sequence>
          </xsd:extension>
        </xsd:complexContent>
      </xsd:complex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コンテンツ タイプ"/>
        <xsd:element ref="dc:title" minOccurs="0" maxOccurs="1" ma:index="4" ma:displayName="タイトル"/>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lcf76f155ced4ddcb4097134ff3c332f xmlns="547cdc3e-53dc-4fec-b50b-6d0fb9e24faf">
      <Terms xmlns="http://schemas.microsoft.com/office/infopath/2007/PartnerControls"/>
    </lcf76f155ced4ddcb4097134ff3c332f>
    <TaxCatchAll xmlns="ce29d33a-a603-4662-b02e-6bb4e8c17e3e" xsi:nil="true"/>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0714E189-51B6-4036-8D1B-AA06AF537509}">
  <ds:schemaRefs>
    <ds:schemaRef ds:uri="547cdc3e-53dc-4fec-b50b-6d0fb9e24faf"/>
    <ds:schemaRef ds:uri="ce29d33a-a603-4662-b02e-6bb4e8c17e3e"/>
    <ds:schemaRef ds:uri="http://purl.org/dc/elements/1.1/"/>
    <ds:schemaRef ds:uri="http://purl.org/dc/terms/"/>
    <ds:schemaRef ds:uri="http://schemas.microsoft.com/internal/obd"/>
    <ds:schemaRef ds:uri="http://schemas.microsoft.com/office/2006/documentManagement/types"/>
    <ds:schemaRef ds:uri="http://schemas.microsoft.com/office/2006/metadata/contentType"/>
    <ds:schemaRef ds:uri="http://schemas.microsoft.com/office/2006/metadata/properties"/>
    <ds:schemaRef ds:uri="http://schemas.microsoft.com/office/2006/metadata/properties/metaAttributes"/>
    <ds:schemaRef ds:uri="http://schemas.microsoft.com/office/infopath/2007/PartnerControls"/>
    <ds:schemaRef ds:uri="http://schemas.openxmlformats.org/package/2006/metadata/core-properties"/>
    <ds:schemaRef ds:uri="http://www.w3.org/2001/XMLSchema"/>
  </ds:schemaRefs>
</ds:datastoreItem>
</file>

<file path=customXml/itemProps2.xml><?xml version="1.0" encoding="utf-8"?>
<ds:datastoreItem xmlns:ds="http://schemas.openxmlformats.org/officeDocument/2006/customXml" ds:itemID="{73157865-DA05-4C57-9488-58DAA27F133A}">
  <ds:schemaRefs>
    <ds:schemaRef ds:uri="http://schemas.microsoft.com/office/2006/documentManagement/types"/>
    <ds:schemaRef ds:uri="http://purl.org/dc/elements/1.1/"/>
    <ds:schemaRef ds:uri="http://purl.org/dc/dcmitype/"/>
    <ds:schemaRef ds:uri="http://www.w3.org/XML/1998/namespace"/>
    <ds:schemaRef ds:uri="http://purl.org/dc/terms/"/>
    <ds:schemaRef ds:uri="http://schemas.microsoft.com/office/infopath/2007/PartnerControls"/>
    <ds:schemaRef ds:uri="http://schemas.openxmlformats.org/package/2006/metadata/core-properties"/>
    <ds:schemaRef ds:uri="ce29d33a-a603-4662-b02e-6bb4e8c17e3e"/>
    <ds:schemaRef ds:uri="547cdc3e-53dc-4fec-b50b-6d0fb9e24faf"/>
    <ds:schemaRef ds:uri="http://schemas.microsoft.com/office/2006/metadata/properties"/>
  </ds:schemaRefs>
</ds:datastoreItem>
</file>

<file path=customXml/itemProps3.xml><?xml version="1.0" encoding="utf-8"?>
<ds:datastoreItem xmlns:ds="http://schemas.openxmlformats.org/officeDocument/2006/customXml" ds:itemID="{219C429B-F248-49B9-AF7E-598D93EFEA60}">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otalTime>1069</TotalTime>
  <Words>7855</Words>
  <PresentationFormat>ワイド画面</PresentationFormat>
  <Paragraphs>844</Paragraphs>
  <Slides>36</Slides>
  <Notes>26</Notes>
  <HiddenSlides>0</HiddenSlides>
  <MMClips>0</MMClips>
  <ScaleCrop>false</ScaleCrop>
  <HeadingPairs>
    <vt:vector size="8" baseType="variant">
      <vt:variant>
        <vt:lpstr>使用されているフォント</vt:lpstr>
      </vt:variant>
      <vt:variant>
        <vt:i4>6</vt:i4>
      </vt:variant>
      <vt:variant>
        <vt:lpstr>テーマ</vt:lpstr>
      </vt:variant>
      <vt:variant>
        <vt:i4>1</vt:i4>
      </vt:variant>
      <vt:variant>
        <vt:lpstr>埋め込まれた OLE サーバー</vt:lpstr>
      </vt:variant>
      <vt:variant>
        <vt:i4>1</vt:i4>
      </vt:variant>
      <vt:variant>
        <vt:lpstr>スライド タイトル</vt:lpstr>
      </vt:variant>
      <vt:variant>
        <vt:i4>36</vt:i4>
      </vt:variant>
    </vt:vector>
  </HeadingPairs>
  <TitlesOfParts>
    <vt:vector size="44" baseType="lpstr">
      <vt:lpstr>Meiryo UI</vt:lpstr>
      <vt:lpstr>游ゴシック</vt:lpstr>
      <vt:lpstr>游ゴシック Light</vt:lpstr>
      <vt:lpstr>Arial</vt:lpstr>
      <vt:lpstr>Trebuchet MS</vt:lpstr>
      <vt:lpstr>Wingdings</vt:lpstr>
      <vt:lpstr>Office テーマ</vt:lpstr>
      <vt:lpstr>think-cellスライド</vt:lpstr>
      <vt:lpstr>＠＠＠（間接補助事業の名称）</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lpstr>PowerPoint プレゼンテーション</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
  <cp:lastPrinted>2025-06-06T00:18:12Z</cp:lastPrinted>
  <dcterms:created xsi:type="dcterms:W3CDTF">2025-03-24T01:45:11Z</dcterms:created>
  <dcterms:modified xsi:type="dcterms:W3CDTF">2025-06-11T13:04:42Z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0x010100EEEC8431F10A4B46A871FB4DCA84CF3F</vt:lpwstr>
  </property>
  <property fmtid="{D5CDD505-2E9C-101B-9397-08002B2CF9AE}" pid="3" name="MediaServiceImageTags">
    <vt:lpwstr/>
  </property>
</Properties>
</file>