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b" ContentType="application/vnd.ms-excel.sheet.binary.macroEnabled.12"/>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5.xml" ContentType="application/vnd.openxmlformats-officedocument.presentationml.notesSlide+xml"/>
  <Override PartName="/ppt/charts/chart2.xml" ContentType="application/vnd.openxmlformats-officedocument.drawingml.chart+xml"/>
  <Override PartName="/ppt/tags/tag2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8.xml" ContentType="application/vnd.openxmlformats-officedocument.presentationml.notesSlide+xml"/>
  <Override PartName="/ppt/tags/tag32.xml" ContentType="application/vnd.openxmlformats-officedocument.presentationml.tags+xml"/>
  <Override PartName="/ppt/notesSlides/notesSlide9.xml" ContentType="application/vnd.openxmlformats-officedocument.presentationml.notesSlide+xml"/>
  <Override PartName="/ppt/tags/tag33.xml" ContentType="application/vnd.openxmlformats-officedocument.presentationml.tags+xml"/>
  <Override PartName="/ppt/notesSlides/notesSlide10.xml" ContentType="application/vnd.openxmlformats-officedocument.presentationml.notesSlide+xml"/>
  <Override PartName="/ppt/tags/tag34.xml" ContentType="application/vnd.openxmlformats-officedocument.presentationml.tags+xml"/>
  <Override PartName="/ppt/notesSlides/notesSlide11.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2.xml" ContentType="application/vnd.openxmlformats-officedocument.presentationml.notesSlide+xml"/>
  <Override PartName="/ppt/tags/tag38.xml" ContentType="application/vnd.openxmlformats-officedocument.presentationml.tags+xml"/>
  <Override PartName="/ppt/notesSlides/notesSlide13.xml" ContentType="application/vnd.openxmlformats-officedocument.presentationml.notesSlide+xml"/>
  <Override PartName="/ppt/tags/tag39.xml" ContentType="application/vnd.openxmlformats-officedocument.presentationml.tags+xml"/>
  <Override PartName="/ppt/notesSlides/notesSlide14.xml" ContentType="application/vnd.openxmlformats-officedocument.presentationml.notesSlide+xml"/>
  <Override PartName="/ppt/tags/tag40.xml" ContentType="application/vnd.openxmlformats-officedocument.presentationml.tags+xml"/>
  <Override PartName="/ppt/notesSlides/notesSlide15.xml" ContentType="application/vnd.openxmlformats-officedocument.presentationml.notesSlide+xml"/>
  <Override PartName="/ppt/tags/tag41.xml" ContentType="application/vnd.openxmlformats-officedocument.presentationml.tags+xml"/>
  <Override PartName="/ppt/notesSlides/notesSlide16.xml" ContentType="application/vnd.openxmlformats-officedocument.presentationml.notesSlide+xml"/>
  <Override PartName="/ppt/tags/tag42.xml" ContentType="application/vnd.openxmlformats-officedocument.presentationml.tags+xml"/>
  <Override PartName="/ppt/notesSlides/notesSlide17.xml" ContentType="application/vnd.openxmlformats-officedocument.presentationml.notesSlide+xml"/>
  <Override PartName="/ppt/tags/tag43.xml" ContentType="application/vnd.openxmlformats-officedocument.presentationml.tags+xml"/>
  <Override PartName="/ppt/notesSlides/notesSlide18.xml" ContentType="application/vnd.openxmlformats-officedocument.presentationml.notesSlide+xml"/>
  <Override PartName="/ppt/tags/tag44.xml" ContentType="application/vnd.openxmlformats-officedocument.presentationml.tags+xml"/>
  <Override PartName="/ppt/notesSlides/notesSlide19.xml" ContentType="application/vnd.openxmlformats-officedocument.presentationml.notesSlide+xml"/>
  <Override PartName="/ppt/tags/tag45.xml" ContentType="application/vnd.openxmlformats-officedocument.presentationml.tags+xml"/>
  <Override PartName="/ppt/notesSlides/notesSlide20.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0"/>
  </p:notesMasterIdLst>
  <p:sldIdLst>
    <p:sldId id="2147483334" r:id="rId2"/>
    <p:sldId id="2145705333" r:id="rId3"/>
    <p:sldId id="267" r:id="rId4"/>
    <p:sldId id="2145705125" r:id="rId5"/>
    <p:sldId id="2147483286" r:id="rId6"/>
    <p:sldId id="2147483327" r:id="rId7"/>
    <p:sldId id="2147483328" r:id="rId8"/>
    <p:sldId id="2147483323" r:id="rId9"/>
    <p:sldId id="2147483293" r:id="rId10"/>
    <p:sldId id="2145705147" r:id="rId11"/>
    <p:sldId id="2145705326" r:id="rId12"/>
    <p:sldId id="2145705146" r:id="rId13"/>
    <p:sldId id="2147483271" r:id="rId14"/>
    <p:sldId id="2147483279" r:id="rId15"/>
    <p:sldId id="2147483335" r:id="rId16"/>
    <p:sldId id="2147483336" r:id="rId17"/>
    <p:sldId id="2147483337" r:id="rId18"/>
    <p:sldId id="2147483272" r:id="rId19"/>
    <p:sldId id="2147483268" r:id="rId20"/>
    <p:sldId id="2147483280" r:id="rId21"/>
    <p:sldId id="2145705310" r:id="rId22"/>
    <p:sldId id="2145705327" r:id="rId23"/>
    <p:sldId id="2147483307" r:id="rId24"/>
    <p:sldId id="2147483262" r:id="rId25"/>
    <p:sldId id="2147483275" r:id="rId26"/>
    <p:sldId id="2147483308" r:id="rId27"/>
    <p:sldId id="2147483324" r:id="rId28"/>
    <p:sldId id="2147483333" r:id="rId29"/>
    <p:sldId id="2147483332" r:id="rId30"/>
    <p:sldId id="2147483278" r:id="rId31"/>
    <p:sldId id="2145705281" r:id="rId32"/>
    <p:sldId id="2145705318" r:id="rId33"/>
    <p:sldId id="2147483302" r:id="rId34"/>
    <p:sldId id="2147483296" r:id="rId35"/>
    <p:sldId id="2147483298" r:id="rId36"/>
    <p:sldId id="2147483299" r:id="rId37"/>
    <p:sldId id="2147483267" r:id="rId38"/>
    <p:sldId id="2147483329" r:id="rId39"/>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333" autoAdjust="0"/>
  </p:normalViewPr>
  <p:slideViewPr>
    <p:cSldViewPr snapToGrid="0">
      <p:cViewPr varScale="1">
        <p:scale>
          <a:sx n="96" d="100"/>
          <a:sy n="96" d="100"/>
        </p:scale>
        <p:origin x="1032" y="72"/>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585831062670302E-2"/>
          <c:y val="6.4940085040587556E-2"/>
          <c:w val="0.88828337874659402"/>
          <c:h val="0.87011982991882486"/>
        </c:manualLayout>
      </c:layout>
      <c:barChart>
        <c:barDir val="col"/>
        <c:grouping val="stacked"/>
        <c:varyColors val="0"/>
        <c:ser>
          <c:idx val="0"/>
          <c:order val="0"/>
          <c:spPr>
            <a:solidFill>
              <a:srgbClr val="4C6C9C"/>
            </a:solidFill>
            <a:ln w="9525" cmpd="sng" algn="ctr">
              <a:solidFill>
                <a:schemeClr val="tx1"/>
              </a:solidFill>
              <a:prstDash val="solid"/>
            </a:ln>
          </c:spPr>
          <c:invertIfNegative val="0"/>
          <c:dLbls>
            <c:dLbl>
              <c:idx val="0"/>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Sheet1!$A$1:$B$1</c:f>
              <c:numCache>
                <c:formatCode>General</c:formatCode>
                <c:ptCount val="2"/>
                <c:pt idx="0">
                  <c:v>1000</c:v>
                </c:pt>
                <c:pt idx="1">
                  <c:v>2000</c:v>
                </c:pt>
              </c:numCache>
            </c:numRef>
          </c:val>
          <c:extLst>
            <c:ext xmlns:c16="http://schemas.microsoft.com/office/drawing/2014/chart" uri="{C3380CC4-5D6E-409C-BE32-E72D297353CC}">
              <c16:uniqueId val="{00000002-DE45-452B-826E-42B6A2171F3E}"/>
            </c:ext>
          </c:extLst>
        </c:ser>
        <c:ser>
          <c:idx val="1"/>
          <c:order val="1"/>
          <c:spPr>
            <a:solidFill>
              <a:srgbClr val="6F8DB9"/>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DE45-452B-826E-42B6A2171F3E}"/>
                </c:ext>
              </c:extLst>
            </c:dLbl>
            <c:dLbl>
              <c:idx val="1"/>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Sheet1!$A$2:$B$2</c:f>
              <c:numCache>
                <c:formatCode>General</c:formatCode>
                <c:ptCount val="2"/>
                <c:pt idx="0">
                  <c:v>2000</c:v>
                </c:pt>
                <c:pt idx="1">
                  <c:v>3000</c:v>
                </c:pt>
              </c:numCache>
            </c:numRef>
          </c:val>
          <c:extLst>
            <c:ext xmlns:c16="http://schemas.microsoft.com/office/drawing/2014/chart" uri="{C3380CC4-5D6E-409C-BE32-E72D297353CC}">
              <c16:uniqueId val="{00000005-DE45-452B-826E-42B6A2171F3E}"/>
            </c:ext>
          </c:extLst>
        </c:ser>
        <c:ser>
          <c:idx val="2"/>
          <c:order val="2"/>
          <c:spPr>
            <a:solidFill>
              <a:srgbClr val="9DB1CF"/>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Sheet1!$A$3:$B$3</c:f>
              <c:numCache>
                <c:formatCode>General</c:formatCode>
                <c:ptCount val="2"/>
                <c:pt idx="0">
                  <c:v>1000</c:v>
                </c:pt>
                <c:pt idx="1">
                  <c:v>1000</c:v>
                </c:pt>
              </c:numCache>
            </c:numRef>
          </c:val>
          <c:extLst>
            <c:ext xmlns:c16="http://schemas.microsoft.com/office/drawing/2014/chart" uri="{C3380CC4-5D6E-409C-BE32-E72D297353CC}">
              <c16:uniqueId val="{00000008-DE45-452B-826E-42B6A2171F3E}"/>
            </c:ext>
          </c:extLst>
        </c:ser>
        <c:ser>
          <c:idx val="3"/>
          <c:order val="3"/>
          <c:spPr>
            <a:solidFill>
              <a:srgbClr val="D9F2D0"/>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Sheet1!$A$4:$B$4</c:f>
              <c:numCache>
                <c:formatCode>General</c:formatCode>
                <c:ptCount val="2"/>
                <c:pt idx="0">
                  <c:v>0</c:v>
                </c:pt>
                <c:pt idx="1">
                  <c:v>500</c:v>
                </c:pt>
              </c:numCache>
            </c:numRef>
          </c:val>
          <c:extLst>
            <c:ext xmlns:c16="http://schemas.microsoft.com/office/drawing/2014/chart" uri="{C3380CC4-5D6E-409C-BE32-E72D297353CC}">
              <c16:uniqueId val="{0000000A-DE45-452B-826E-42B6A2171F3E}"/>
            </c:ext>
          </c:extLst>
        </c:ser>
        <c:ser>
          <c:idx val="4"/>
          <c:order val="4"/>
          <c:spPr>
            <a:solidFill>
              <a:srgbClr val="275317"/>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Sheet1!$A$5:$B$5</c:f>
              <c:numCache>
                <c:formatCode>General</c:formatCode>
                <c:ptCount val="2"/>
                <c:pt idx="0">
                  <c:v>0</c:v>
                </c:pt>
                <c:pt idx="1">
                  <c:v>500</c:v>
                </c:pt>
              </c:numCache>
            </c:numRef>
          </c:val>
          <c:extLst>
            <c:ext xmlns:c16="http://schemas.microsoft.com/office/drawing/2014/chart" uri="{C3380CC4-5D6E-409C-BE32-E72D297353CC}">
              <c16:uniqueId val="{0000000C-DE45-452B-826E-42B6A2171F3E}"/>
            </c:ext>
          </c:extLst>
        </c:ser>
        <c:dLbls>
          <c:showLegendKey val="0"/>
          <c:showVal val="0"/>
          <c:showCatName val="0"/>
          <c:showSerName val="0"/>
          <c:showPercent val="0"/>
          <c:showBubbleSize val="0"/>
        </c:dLbls>
        <c:gapWidth val="80"/>
        <c:overlap val="100"/>
        <c:axId val="2013198959"/>
        <c:axId val="1"/>
      </c:barChart>
      <c:catAx>
        <c:axId val="2013198959"/>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7000"/>
          <c:min val="0"/>
        </c:scaling>
        <c:delete val="1"/>
        <c:axPos val="l"/>
        <c:numFmt formatCode="General" sourceLinked="1"/>
        <c:majorTickMark val="out"/>
        <c:minorTickMark val="none"/>
        <c:tickLblPos val="nextTo"/>
        <c:crossAx val="2013198959"/>
        <c:crosses val="min"/>
        <c:crossBetween val="between"/>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725635252492762E-2"/>
          <c:y val="0.11563810665068903"/>
          <c:w val="0.96654872949501447"/>
          <c:h val="0.76872378669862196"/>
        </c:manualLayout>
      </c:layout>
      <c:barChart>
        <c:barDir val="col"/>
        <c:grouping val="stacked"/>
        <c:varyColors val="0"/>
        <c:ser>
          <c:idx val="0"/>
          <c:order val="0"/>
          <c:spPr>
            <a:solidFill>
              <a:schemeClr val="accent1"/>
            </a:solidFill>
            <a:ln>
              <a:noFill/>
            </a:ln>
          </c:spPr>
          <c:invertIfNegative val="0"/>
          <c:dLbls>
            <c:dLbl>
              <c:idx val="0"/>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D88-4B64-85B3-F9B3BE911D59}"/>
                </c:ext>
              </c:extLst>
            </c:dLbl>
            <c:dLbl>
              <c:idx val="1"/>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D88-4B64-85B3-F9B3BE911D59}"/>
                </c:ext>
              </c:extLst>
            </c:dLbl>
            <c:dLbl>
              <c:idx val="2"/>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6D88-4B64-85B3-F9B3BE911D59}"/>
                </c:ext>
              </c:extLst>
            </c:dLbl>
            <c:dLbl>
              <c:idx val="3"/>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6D88-4B64-85B3-F9B3BE911D59}"/>
                </c:ext>
              </c:extLst>
            </c:dLbl>
            <c:dLbl>
              <c:idx val="4"/>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D88-4B64-85B3-F9B3BE911D59}"/>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100</c:v>
                </c:pt>
                <c:pt idx="1">
                  <c:v>150</c:v>
                </c:pt>
                <c:pt idx="2">
                  <c:v>200</c:v>
                </c:pt>
                <c:pt idx="3">
                  <c:v>300</c:v>
                </c:pt>
                <c:pt idx="4">
                  <c:v>500</c:v>
                </c:pt>
              </c:numCache>
            </c:numRef>
          </c:val>
          <c:extLst>
            <c:ext xmlns:c16="http://schemas.microsoft.com/office/drawing/2014/chart" uri="{C3380CC4-5D6E-409C-BE32-E72D297353CC}">
              <c16:uniqueId val="{00000005-6D88-4B64-85B3-F9B3BE911D59}"/>
            </c:ext>
          </c:extLst>
        </c:ser>
        <c:dLbls>
          <c:showLegendKey val="0"/>
          <c:showVal val="0"/>
          <c:showCatName val="0"/>
          <c:showSerName val="0"/>
          <c:showPercent val="0"/>
          <c:showBubbleSize val="0"/>
        </c:dLbls>
        <c:gapWidth val="80"/>
        <c:overlap val="100"/>
        <c:axId val="1108476592"/>
        <c:axId val="1"/>
      </c:barChart>
      <c:catAx>
        <c:axId val="1108476592"/>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500"/>
          <c:min val="0"/>
        </c:scaling>
        <c:delete val="1"/>
        <c:axPos val="l"/>
        <c:numFmt formatCode="General" sourceLinked="1"/>
        <c:majorTickMark val="out"/>
        <c:minorTickMark val="none"/>
        <c:tickLblPos val="nextTo"/>
        <c:crossAx val="1108476592"/>
        <c:crosses val="min"/>
        <c:crossBetween val="between"/>
      </c:valAx>
    </c:plotArea>
    <c:plotVisOnly val="0"/>
    <c:dispBlanksAs val="gap"/>
    <c:showDLblsOverMax val="1"/>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2025/6/11</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solidFill>
                <a:srgbClr val="FF0000"/>
              </a:solidFill>
            </a:endParaRPr>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18</a:t>
            </a:fld>
            <a:endParaRPr kumimoji="1" lang="ja-JP" altLang="en-US"/>
          </a:p>
        </p:txBody>
      </p:sp>
    </p:spTree>
    <p:extLst>
      <p:ext uri="{BB962C8B-B14F-4D97-AF65-F5344CB8AC3E}">
        <p14:creationId xmlns:p14="http://schemas.microsoft.com/office/powerpoint/2010/main" val="315417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54035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B479E-E3E9-F8AE-6773-1A23CE2DF90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EC735B7-29E0-84D2-A3D2-90F9A9691CB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AE7E18D-CD06-4299-7977-EE2F40EF32B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0BDAE1B-FBB1-F570-C27D-62A46CC369BC}"/>
              </a:ext>
            </a:extLst>
          </p:cNvPr>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1900794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DB990-E572-347D-2285-EA6E7AD803D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7A3181-579C-118C-5733-9C8F16A1254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BB5C4B-9E4A-B7CD-1234-2F04477243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51FE961-F3E4-60D5-AB00-BFC27C4D1F2D}"/>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8491199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406F4-50A5-0DB3-B88E-CAADFC272D2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AF58A4C-B3BC-AD16-2DF2-1932E27E58C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C955C4-720D-7593-9D09-A1E0F7D2034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A5106B8-DC3B-DAF3-B93A-7DE6F74143AC}"/>
              </a:ext>
            </a:extLst>
          </p:cNvPr>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39992405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76DA6-6DCB-62D1-6B37-CF5B63CA33D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221902F-F020-306C-4906-CDFA7F2B4EB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CADEFC-945E-C580-C608-1A5EE4C0BF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269758B-66DB-E07A-2F6E-893E431671BB}"/>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3178448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1921476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28E8E-9883-A7E5-AAF5-D7DD1B739FC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7C7103-3F1A-036A-5117-0A3B2FB4E4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78CF2E-2A20-099B-BC0F-61C39E9D1324}"/>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dirty="0"/>
          </a:p>
        </p:txBody>
      </p:sp>
      <p:sp>
        <p:nvSpPr>
          <p:cNvPr id="4" name="スライド番号プレースホルダー 3">
            <a:extLst>
              <a:ext uri="{FF2B5EF4-FFF2-40B4-BE49-F238E27FC236}">
                <a16:creationId xmlns:a16="http://schemas.microsoft.com/office/drawing/2014/main" id="{28E75F55-0459-7CBD-6D57-533EE14E1322}"/>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14778543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38</a:t>
            </a:fld>
            <a:endParaRPr kumimoji="1" lang="ja-JP" altLang="en-US"/>
          </a:p>
        </p:txBody>
      </p:sp>
    </p:spTree>
    <p:extLst>
      <p:ext uri="{BB962C8B-B14F-4D97-AF65-F5344CB8AC3E}">
        <p14:creationId xmlns:p14="http://schemas.microsoft.com/office/powerpoint/2010/main" val="1941180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3596868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30738-B107-55C2-B828-11B97A2EEE4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BE50B28-5CA4-A0B6-1336-D9FCCA2BDBE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039509A-B9F1-0035-94B8-9BD83923246C}"/>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3B37A462-B7FE-6649-A57D-EDFDA1A625D5}"/>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102775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12C08-B00C-4CAA-5C2A-18DE22404B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251770-B364-7883-6647-62216DFE187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AC69711-B15E-C31E-A7A3-191878BDAAA1}"/>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A8CB65CF-C1AE-9FE4-8BA0-FA02624CD943}"/>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2924507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3BD0F-9519-0117-5C62-F2B09086083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99EA476-1970-B9B1-179E-1BF7DEF09A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14A56A-7763-50C2-57BA-BA2AA0DD73F6}"/>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2FAAE594-C599-7EAA-C8C4-91EBFE7CEA8E}"/>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2524973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3392276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image" Target="../media/image8.png"/><Relationship Id="rId2" Type="http://schemas.openxmlformats.org/officeDocument/2006/relationships/slideLayout" Target="../slideLayouts/slideLayout10.xml"/><Relationship Id="rId1" Type="http://schemas.openxmlformats.org/officeDocument/2006/relationships/tags" Target="../tags/tag2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0.xml"/><Relationship Id="rId1" Type="http://schemas.openxmlformats.org/officeDocument/2006/relationships/tags" Target="../tags/tag2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31.xml"/><Relationship Id="rId5" Type="http://schemas.openxmlformats.org/officeDocument/2006/relationships/image" Target="../media/image9.emf"/><Relationship Id="rId4" Type="http://schemas.openxmlformats.org/officeDocument/2006/relationships/oleObject" Target="../embeddings/oleObject9.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32.xml"/><Relationship Id="rId5" Type="http://schemas.openxmlformats.org/officeDocument/2006/relationships/image" Target="../media/image9.emf"/><Relationship Id="rId4" Type="http://schemas.openxmlformats.org/officeDocument/2006/relationships/oleObject" Target="../embeddings/oleObject10.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33.xml"/><Relationship Id="rId5" Type="http://schemas.openxmlformats.org/officeDocument/2006/relationships/image" Target="../media/image9.emf"/><Relationship Id="rId4" Type="http://schemas.openxmlformats.org/officeDocument/2006/relationships/oleObject" Target="../embeddings/oleObject1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34.xml"/><Relationship Id="rId5" Type="http://schemas.openxmlformats.org/officeDocument/2006/relationships/image" Target="../media/image10.emf"/><Relationship Id="rId4" Type="http://schemas.openxmlformats.org/officeDocument/2006/relationships/oleObject" Target="../embeddings/oleObject12.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6.xml"/><Relationship Id="rId1" Type="http://schemas.openxmlformats.org/officeDocument/2006/relationships/tags" Target="../tags/tag3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37.xml"/><Relationship Id="rId5" Type="http://schemas.openxmlformats.org/officeDocument/2006/relationships/image" Target="../media/image10.emf"/><Relationship Id="rId4" Type="http://schemas.openxmlformats.org/officeDocument/2006/relationships/oleObject" Target="../embeddings/oleObject13.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38.xml"/><Relationship Id="rId5" Type="http://schemas.openxmlformats.org/officeDocument/2006/relationships/image" Target="../media/image11.emf"/><Relationship Id="rId4" Type="http://schemas.openxmlformats.org/officeDocument/2006/relationships/oleObject" Target="../embeddings/oleObject14.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39.xml"/><Relationship Id="rId5" Type="http://schemas.openxmlformats.org/officeDocument/2006/relationships/image" Target="../media/image11.emf"/><Relationship Id="rId4" Type="http://schemas.openxmlformats.org/officeDocument/2006/relationships/oleObject" Target="../embeddings/oleObject15.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tags" Target="../tags/tag40.xml"/><Relationship Id="rId5" Type="http://schemas.openxmlformats.org/officeDocument/2006/relationships/image" Target="../media/image11.emf"/><Relationship Id="rId4" Type="http://schemas.openxmlformats.org/officeDocument/2006/relationships/oleObject" Target="../embeddings/oleObject16.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41.xml"/><Relationship Id="rId5" Type="http://schemas.openxmlformats.org/officeDocument/2006/relationships/image" Target="../media/image5.emf"/><Relationship Id="rId4" Type="http://schemas.openxmlformats.org/officeDocument/2006/relationships/oleObject" Target="../embeddings/oleObject17.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tags" Target="../tags/tag42.xml"/><Relationship Id="rId5" Type="http://schemas.openxmlformats.org/officeDocument/2006/relationships/image" Target="../media/image5.emf"/><Relationship Id="rId4" Type="http://schemas.openxmlformats.org/officeDocument/2006/relationships/oleObject" Target="../embeddings/oleObject18.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tags" Target="../tags/tag43.xml"/><Relationship Id="rId5" Type="http://schemas.openxmlformats.org/officeDocument/2006/relationships/image" Target="../media/image10.emf"/><Relationship Id="rId4" Type="http://schemas.openxmlformats.org/officeDocument/2006/relationships/oleObject" Target="../embeddings/oleObject19.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tags" Target="../tags/tag44.xml"/><Relationship Id="rId5" Type="http://schemas.openxmlformats.org/officeDocument/2006/relationships/image" Target="../media/image10.emf"/><Relationship Id="rId4" Type="http://schemas.openxmlformats.org/officeDocument/2006/relationships/oleObject" Target="../embeddings/oleObject20.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tags" Target="../tags/tag45.xml"/><Relationship Id="rId5" Type="http://schemas.openxmlformats.org/officeDocument/2006/relationships/image" Target="../media/image10.emf"/><Relationship Id="rId4" Type="http://schemas.openxmlformats.org/officeDocument/2006/relationships/oleObject" Target="../embeddings/oleObject21.bin"/></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xml"/><Relationship Id="rId1" Type="http://schemas.openxmlformats.org/officeDocument/2006/relationships/tags" Target="../tags/tag5.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7.xml"/><Relationship Id="rId1" Type="http://schemas.openxmlformats.org/officeDocument/2006/relationships/tags" Target="../tags/tag46.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9.xml"/><Relationship Id="rId1" Type="http://schemas.openxmlformats.org/officeDocument/2006/relationships/tags" Target="../tags/tag4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tags" Target="../tags/tag50.xml"/><Relationship Id="rId5" Type="http://schemas.openxmlformats.org/officeDocument/2006/relationships/image" Target="../media/image10.emf"/><Relationship Id="rId4" Type="http://schemas.openxmlformats.org/officeDocument/2006/relationships/oleObject" Target="../embeddings/oleObject22.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2.xml"/><Relationship Id="rId1" Type="http://schemas.openxmlformats.org/officeDocument/2006/relationships/tags" Target="../tags/tag51.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4.xml"/><Relationship Id="rId1" Type="http://schemas.openxmlformats.org/officeDocument/2006/relationships/tags" Target="../tags/tag5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5.xml"/></Relationships>
</file>

<file path=ppt/slides/_rels/slide3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23.xml"/><Relationship Id="rId7" Type="http://schemas.openxmlformats.org/officeDocument/2006/relationships/image" Target="../media/image13.png"/><Relationship Id="rId2" Type="http://schemas.openxmlformats.org/officeDocument/2006/relationships/slideLayout" Target="../slideLayouts/slideLayout10.xml"/><Relationship Id="rId1" Type="http://schemas.openxmlformats.org/officeDocument/2006/relationships/tags" Target="../tags/tag56.xml"/><Relationship Id="rId6" Type="http://schemas.openxmlformats.org/officeDocument/2006/relationships/image" Target="../media/image12.png"/><Relationship Id="rId5" Type="http://schemas.openxmlformats.org/officeDocument/2006/relationships/image" Target="../media/image5.emf"/><Relationship Id="rId4" Type="http://schemas.openxmlformats.org/officeDocument/2006/relationships/oleObject" Target="../embeddings/oleObject23.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tags" Target="../tags/tag7.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slideLayout" Target="../slideLayouts/slideLayout10.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chart" Target="../charts/chart1.xml"/><Relationship Id="rId2" Type="http://schemas.openxmlformats.org/officeDocument/2006/relationships/tags" Target="../tags/tag9.xml"/><Relationship Id="rId16" Type="http://schemas.openxmlformats.org/officeDocument/2006/relationships/image" Target="../media/image1.emf"/><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oleObject" Target="../embeddings/oleObject5.bin"/><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chart" Target="../charts/chart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1.emf"/><Relationship Id="rId5" Type="http://schemas.openxmlformats.org/officeDocument/2006/relationships/tags" Target="../tags/tag24.xml"/><Relationship Id="rId10" Type="http://schemas.openxmlformats.org/officeDocument/2006/relationships/oleObject" Target="../embeddings/oleObject6.bin"/><Relationship Id="rId4" Type="http://schemas.openxmlformats.org/officeDocument/2006/relationships/tags" Target="../tags/tag23.xml"/><Relationship Id="rId9"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27.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54885"/>
            <a:ext cx="10937875" cy="901700"/>
          </a:xfrm>
        </p:spPr>
        <p:txBody>
          <a:bodyPr vert="horz"/>
          <a:lstStyle/>
          <a:p>
            <a:pPr>
              <a:tabLst>
                <a:tab pos="10768013" algn="r"/>
              </a:tabLst>
            </a:pPr>
            <a:r>
              <a:rPr kumimoji="1" lang="ja-JP" altLang="en-US" dirty="0">
                <a:solidFill>
                  <a:sysClr val="windowText" lastClr="000000"/>
                </a:solidFill>
                <a:latin typeface="Meiryo UI" panose="020B0604030504040204" pitchFamily="50" charset="-128"/>
                <a:ea typeface="Meiryo UI" panose="020B0604030504040204" pitchFamily="50" charset="-128"/>
              </a:rPr>
              <a:t>＠＠＠（</a:t>
            </a:r>
            <a:r>
              <a:rPr lang="ja-JP" altLang="en-US" dirty="0">
                <a:solidFill>
                  <a:sysClr val="windowText" lastClr="000000"/>
                </a:solidFill>
                <a:latin typeface="Meiryo UI" panose="020B0604030504040204" pitchFamily="50" charset="-128"/>
                <a:ea typeface="Meiryo UI" panose="020B0604030504040204" pitchFamily="50" charset="-128"/>
              </a:rPr>
              <a:t>間接</a:t>
            </a:r>
            <a:r>
              <a:rPr kumimoji="1" lang="ja-JP" altLang="en-US" dirty="0">
                <a:solidFill>
                  <a:sysClr val="windowText" lastClr="000000"/>
                </a:solidFill>
                <a:latin typeface="Meiryo UI" panose="020B0604030504040204" pitchFamily="50" charset="-128"/>
                <a:ea typeface="Meiryo UI" panose="020B0604030504040204" pitchFamily="50" charset="-128"/>
              </a:rPr>
              <a:t>補助事業の名称</a:t>
            </a:r>
            <a:r>
              <a:rPr lang="ja-JP" altLang="en-US" dirty="0">
                <a:latin typeface="Meiryo UI" panose="020B0604030504040204" pitchFamily="50" charset="-128"/>
                <a:ea typeface="Meiryo UI" panose="020B0604030504040204" pitchFamily="50" charset="-128"/>
              </a:rPr>
              <a:t>）</a:t>
            </a:r>
            <a:endParaRPr kumimoji="1" lang="en-US" sz="1800" dirty="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523643"/>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a:p>
            <a:pPr algn="ctr"/>
            <a:r>
              <a:rPr kumimoji="1" lang="en-US" altLang="ja-JP" sz="1600" b="1" dirty="0">
                <a:solidFill>
                  <a:schemeClr val="tx1"/>
                </a:solidFill>
                <a:latin typeface="Meiryo UI" panose="020B0604030504040204" pitchFamily="50" charset="-128"/>
                <a:ea typeface="Meiryo UI" panose="020B0604030504040204" pitchFamily="50" charset="-128"/>
              </a:rPr>
              <a:t>【</a:t>
            </a:r>
            <a:r>
              <a:rPr kumimoji="1" lang="ja-JP" altLang="en-US" sz="1600" b="1" dirty="0">
                <a:solidFill>
                  <a:schemeClr val="tx1"/>
                </a:solidFill>
                <a:latin typeface="Meiryo UI" panose="020B0604030504040204" pitchFamily="50" charset="-128"/>
                <a:ea typeface="Meiryo UI" panose="020B0604030504040204" pitchFamily="50" charset="-128"/>
              </a:rPr>
              <a:t>共同申請│</a:t>
            </a:r>
            <a:r>
              <a:rPr lang="ja-JP" altLang="en-US" sz="1600" b="1" dirty="0">
                <a:solidFill>
                  <a:srgbClr val="FF0000"/>
                </a:solidFill>
                <a:latin typeface="Meiryo UI" panose="020B0604030504040204" pitchFamily="50" charset="-128"/>
                <a:ea typeface="Meiryo UI" panose="020B0604030504040204" pitchFamily="50" charset="-128"/>
              </a:rPr>
              <a:t>個別パート</a:t>
            </a:r>
            <a:r>
              <a:rPr kumimoji="1" lang="en-US" altLang="ja-JP" sz="1600" b="1" dirty="0">
                <a:solidFill>
                  <a:schemeClr val="tx1"/>
                </a:solidFill>
                <a:latin typeface="Meiryo UI" panose="020B0604030504040204" pitchFamily="50" charset="-128"/>
                <a:ea typeface="Meiryo UI" panose="020B0604030504040204" pitchFamily="50" charset="-128"/>
              </a:rPr>
              <a:t>】</a:t>
            </a: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（参考）本共同申請における幹事会社</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排出削減が困難な産業におけるエネルギー・製造プロセス転換支援事業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Ⅱ</a:t>
            </a:r>
            <a:r>
              <a:rPr lang="ja-JP" altLang="en-US" sz="2000" dirty="0">
                <a:solidFill>
                  <a:schemeClr val="tx1"/>
                </a:solidFill>
              </a:rPr>
              <a:t>（化学・紙パルプ・セメント等）</a:t>
            </a:r>
            <a:endParaRPr lang="en-US" altLang="ja-JP" sz="2000" dirty="0">
              <a:solidFill>
                <a:schemeClr val="tx1"/>
              </a:solidFill>
            </a:endParaRPr>
          </a:p>
          <a:p>
            <a:pPr>
              <a:tabLst>
                <a:tab pos="10768013" algn="r"/>
              </a:tabLst>
            </a:pPr>
            <a:r>
              <a:rPr kumimoji="1" lang="ja-JP" altLang="en-US" sz="2000" b="1" u="sng" dirty="0">
                <a:solidFill>
                  <a:schemeClr val="tx1"/>
                </a:solidFill>
              </a:rPr>
              <a:t>製造プロセス転換又は構造転換（製造プロセス転換）</a:t>
            </a:r>
            <a:br>
              <a:rPr kumimoji="1" lang="en-US" altLang="ja-JP" sz="2800" dirty="0">
                <a:solidFill>
                  <a:schemeClr val="tx1"/>
                </a:solidFill>
              </a:rPr>
            </a:br>
            <a:endParaRPr lang="en-US" sz="2800" dirty="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828428" y="5519233"/>
            <a:ext cx="6136744" cy="10348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自社の社名に加えて、代表者の役職と氏名を記載してください。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参考情報として、幹事会社についても、同様に記載ください。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3868556"/>
            <a:ext cx="6136744" cy="6667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BB6628F1-18E0-BD80-2E67-FB29B371C87E}"/>
              </a:ext>
            </a:extLst>
          </p:cNvPr>
          <p:cNvSpPr/>
          <p:nvPr/>
        </p:nvSpPr>
        <p:spPr bwMode="gray">
          <a:xfrm>
            <a:off x="79417" y="904302"/>
            <a:ext cx="12033165" cy="2516518"/>
          </a:xfrm>
          <a:prstGeom prst="rect">
            <a:avLst/>
          </a:prstGeom>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en-US" altLang="ja-JP" sz="1400" b="1" dirty="0">
                <a:solidFill>
                  <a:srgbClr val="FF0000"/>
                </a:solidFill>
                <a:latin typeface="Meiryo UI" panose="020B0604030504040204" pitchFamily="50" charset="-128"/>
                <a:ea typeface="Meiryo UI" panose="020B0604030504040204" pitchFamily="50" charset="-128"/>
              </a:rPr>
              <a:t>【</a:t>
            </a:r>
            <a:r>
              <a:rPr kumimoji="0" lang="ja-JP" altLang="en-US" sz="1400" b="1" dirty="0">
                <a:solidFill>
                  <a:srgbClr val="FF0000"/>
                </a:solidFill>
                <a:latin typeface="Meiryo UI" panose="020B0604030504040204" pitchFamily="50" charset="-128"/>
                <a:ea typeface="Meiryo UI" panose="020B0604030504040204" pitchFamily="50" charset="-128"/>
              </a:rPr>
              <a:t>個別パート</a:t>
            </a:r>
            <a:r>
              <a:rPr kumimoji="0" lang="en-US" altLang="ja-JP" sz="1400" b="1" dirty="0">
                <a:solidFill>
                  <a:srgbClr val="FF0000"/>
                </a:solidFill>
                <a:latin typeface="Meiryo UI" panose="020B0604030504040204" pitchFamily="50" charset="-128"/>
                <a:ea typeface="Meiryo UI" panose="020B0604030504040204" pitchFamily="50" charset="-128"/>
              </a:rPr>
              <a:t>】</a:t>
            </a:r>
          </a:p>
          <a:p>
            <a:pPr marL="285750" marR="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ja-JP" altLang="en-US" sz="1400" dirty="0">
                <a:solidFill>
                  <a:srgbClr val="FF0000"/>
                </a:solidFill>
                <a:latin typeface="Meiryo UI" panose="020B0604030504040204" pitchFamily="50" charset="-128"/>
                <a:ea typeface="Meiryo UI" panose="020B0604030504040204" pitchFamily="50" charset="-128"/>
              </a:rPr>
              <a:t>本様式（本ファイル）は、機微情報を含む個社の申請内容や計画について、幹事会社及び共同実施者、それぞれ個社ごとにいずれも提出すること。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ただし、「幹事会社と資本関係があり、機微情報を連携できる」「本応募申請における役割上、該当頁に記載できる内容がない」等の理由により、本様式（本ファイル）について幹事会社と提出を棲み分ける必要がない共同実施者については、本様式末尾にある代替書を提出することにより、本様式の各頁の提出を省略でき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上記の対応が難しい頁がある場合は、必要に応じて事務局に相談すること。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lvl="1"/>
            <a:endParaRPr kumimoji="0" lang="en-US" altLang="ja-JP" sz="1400" dirty="0">
              <a:solidFill>
                <a:srgbClr val="FF0000"/>
              </a:solidFill>
              <a:latin typeface="Meiryo UI" panose="020B0604030504040204" pitchFamily="50" charset="-128"/>
              <a:ea typeface="Meiryo UI" panose="020B0604030504040204" pitchFamily="50" charset="-128"/>
            </a:endParaRPr>
          </a:p>
          <a:p>
            <a:pPr lvl="1"/>
            <a:r>
              <a:rPr kumimoji="0" lang="ja-JP" altLang="en-US" sz="1400" dirty="0">
                <a:solidFill>
                  <a:srgbClr val="FF0000"/>
                </a:solidFill>
                <a:latin typeface="Meiryo UI" panose="020B0604030504040204" pitchFamily="50" charset="-128"/>
                <a:ea typeface="Meiryo UI" panose="020B0604030504040204" pitchFamily="50" charset="-128"/>
              </a:rPr>
              <a:t>（参考）同一頁における各社の記載内容の違いについては、以下の例を参考にすること。</a:t>
            </a:r>
          </a:p>
          <a:p>
            <a:pPr marL="1200150" lvl="2"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例：</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社が出資する共同事業体がバイオエチレン製造設備を整備し、バイオエチレンを</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社に供給する一方、</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がそれぞれの事業領域において異なる誘導品を製造する場合、バイオエチレンの供給に関する情報は共通の内容となるが、各社のグリーン誘導品領域の情報は、各社ごとに異なる内容となる（なお、この場合において、</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社の事業採算性は、共同事業体における</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社負担分を含め計算すること）。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802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3"/>
            <a:ext cx="5742000" cy="189067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に取り組むことで、間接補助事業の円滑な推進と目標達成を目指す</a:t>
            </a:r>
            <a:endParaRPr kumimoji="1" lang="en-US" altLang="ja-JP">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0" name="ee4pContent3">
            <a:extLst>
              <a:ext uri="{FF2B5EF4-FFF2-40B4-BE49-F238E27FC236}">
                <a16:creationId xmlns:a16="http://schemas.microsoft.com/office/drawing/2014/main" id="{3D8FEA42-F236-4785-AEA3-877E079652FC}"/>
              </a:ext>
            </a:extLst>
          </p:cNvPr>
          <p:cNvSpPr txBox="1"/>
          <p:nvPr/>
        </p:nvSpPr>
        <p:spPr>
          <a:xfrm>
            <a:off x="6268344" y="5740786"/>
            <a:ext cx="5740541"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E568DDEB-FF39-31EE-CA91-16E49883A073}"/>
              </a:ext>
            </a:extLst>
          </p:cNvPr>
          <p:cNvGrpSpPr/>
          <p:nvPr/>
        </p:nvGrpSpPr>
        <p:grpSpPr>
          <a:xfrm>
            <a:off x="6266886" y="5318618"/>
            <a:ext cx="5742000" cy="288000"/>
            <a:chOff x="156000" y="1879963"/>
            <a:chExt cx="5760000" cy="288000"/>
          </a:xfrm>
        </p:grpSpPr>
        <p:sp>
          <p:nvSpPr>
            <p:cNvPr id="17" name="正方形/長方形 16">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（例３）経営者等の評価・報酬への反映</a:t>
              </a:r>
            </a:p>
          </p:txBody>
        </p:sp>
        <p:cxnSp>
          <p:nvCxnSpPr>
            <p:cNvPr id="18" name="直線コネクタ 17">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2161954" y="1551939"/>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に取り組むことで、間接補助事業の継続性を確保する</a:t>
            </a:r>
            <a:endParaRPr kumimoji="1" lang="en-US" altLang="ja-JP">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全社的な経営戦略を示す株主・</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lvl="2">
              <a:buSzPct val="100000"/>
            </a:pP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カーボンニュートラルに向けた全社戦略</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2050</a:t>
            </a:r>
            <a:r>
              <a:rPr kumimoji="1" lang="ja-JP" altLang="en-US" sz="1400">
                <a:latin typeface="Meiryo UI" panose="020B0604030504040204" pitchFamily="50" charset="-128"/>
                <a:ea typeface="Meiryo UI" panose="020B0604030504040204" pitchFamily="50" charset="-128"/>
              </a:rPr>
              <a:t>年カーボンニュートラルの実現に向けて、本</a:t>
            </a:r>
            <a:r>
              <a:rPr kumimoji="1" lang="zh-TW" altLang="en-US" sz="1400">
                <a:latin typeface="Meiryo UI" panose="020B0604030504040204" pitchFamily="50" charset="-128"/>
                <a:ea typeface="Meiryo UI" panose="020B0604030504040204" pitchFamily="50" charset="-128"/>
              </a:rPr>
              <a:t>事業</a:t>
            </a:r>
            <a:r>
              <a:rPr kumimoji="1" lang="ja-JP" altLang="en-US" sz="140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lang="en-US" altLang="ja-JP" sz="16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コーポレートガバナンスとの関連付け</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に取り組むことで、中長期的な企業価値向上とステークホルダーとの対話を推進</a:t>
            </a:r>
            <a:endParaRPr kumimoji="1" lang="en-US" altLang="ja-JP">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graphicFrame>
        <p:nvGraphicFramePr>
          <p:cNvPr id="31" name="think-cell data - do not delete" hidden="1">
            <a:extLst>
              <a:ext uri="{FF2B5EF4-FFF2-40B4-BE49-F238E27FC236}">
                <a16:creationId xmlns:a16="http://schemas.microsoft.com/office/drawing/2014/main" id="{7638943F-9CBD-C1FA-784F-7856427BA36C}"/>
              </a:ext>
            </a:extLst>
          </p:cNvPr>
          <p:cNvGraphicFramePr>
            <a:graphicFrameLocks noChangeAspect="1"/>
          </p:cNvGraphicFramePr>
          <p:nvPr>
            <p:custDataLst>
              <p:tags r:id="rId1"/>
            </p:custDataLst>
            <p:extLst>
              <p:ext uri="{D42A27DB-BD31-4B8C-83A1-F6EECF244321}">
                <p14:modId xmlns:p14="http://schemas.microsoft.com/office/powerpoint/2010/main" val="25642548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693" imgH="689" progId="TCLayout.ActiveDocument.1">
                  <p:embed/>
                </p:oleObj>
              </mc:Choice>
              <mc:Fallback>
                <p:oleObj name="think-cellスライド" r:id="rId3" imgW="693" imgH="689" progId="TCLayout.ActiveDocument.1">
                  <p:embed/>
                  <p:pic>
                    <p:nvPicPr>
                      <p:cNvPr id="31" name="think-cell data - do not delete" hidden="1">
                        <a:extLst>
                          <a:ext uri="{FF2B5EF4-FFF2-40B4-BE49-F238E27FC236}">
                            <a16:creationId xmlns:a16="http://schemas.microsoft.com/office/drawing/2014/main" id="{7638943F-9CBD-C1FA-784F-7856427BA36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5BA412BA-35CE-B0D8-04AB-86C7EA764CC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ⅰ</a:t>
            </a:r>
            <a:r>
              <a:rPr lang="ja-JP" altLang="en-US" sz="2000">
                <a:solidFill>
                  <a:schemeClr val="tx1">
                    <a:lumMod val="50000"/>
                    <a:lumOff val="50000"/>
                  </a:schemeClr>
                </a:solidFill>
              </a:rPr>
              <a:t>）（</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必須項目（代替手段）</a:t>
            </a:r>
          </a:p>
        </p:txBody>
      </p:sp>
      <p:grpSp>
        <p:nvGrpSpPr>
          <p:cNvPr id="5" name="グループ化 4">
            <a:extLst>
              <a:ext uri="{FF2B5EF4-FFF2-40B4-BE49-F238E27FC236}">
                <a16:creationId xmlns:a16="http://schemas.microsoft.com/office/drawing/2014/main" id="{C9A85E23-8FC0-4DB9-862C-8444B7EA87A2}"/>
              </a:ext>
            </a:extLst>
          </p:cNvPr>
          <p:cNvGrpSpPr/>
          <p:nvPr/>
        </p:nvGrpSpPr>
        <p:grpSpPr>
          <a:xfrm>
            <a:off x="717613" y="1095482"/>
            <a:ext cx="10862746" cy="4667037"/>
            <a:chOff x="717613" y="1095482"/>
            <a:chExt cx="10862746" cy="4667037"/>
          </a:xfrm>
        </p:grpSpPr>
        <p:pic>
          <p:nvPicPr>
            <p:cNvPr id="3" name="図 2" descr="図形&#10;&#10;AI によって生成されたコンテンツは間違っている可能性があります。">
              <a:extLst>
                <a:ext uri="{FF2B5EF4-FFF2-40B4-BE49-F238E27FC236}">
                  <a16:creationId xmlns:a16="http://schemas.microsoft.com/office/drawing/2014/main" id="{02A6AF23-E5ED-625A-FDDF-4E17C9390C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613" y="3712026"/>
              <a:ext cx="10756774" cy="2050493"/>
            </a:xfrm>
            <a:prstGeom prst="rect">
              <a:avLst/>
            </a:prstGeom>
          </p:spPr>
        </p:pic>
        <p:pic>
          <p:nvPicPr>
            <p:cNvPr id="2" name="図 1" descr="図形&#10;&#10;AI によって生成されたコンテンツは間違っている可能性があります。">
              <a:extLst>
                <a:ext uri="{FF2B5EF4-FFF2-40B4-BE49-F238E27FC236}">
                  <a16:creationId xmlns:a16="http://schemas.microsoft.com/office/drawing/2014/main" id="{ECF35936-0962-E0D8-DD01-5236532932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9731" y="1417780"/>
              <a:ext cx="10770628" cy="642857"/>
            </a:xfrm>
            <a:prstGeom prst="rect">
              <a:avLst/>
            </a:prstGeom>
          </p:spPr>
        </p:pic>
        <p:sp>
          <p:nvSpPr>
            <p:cNvPr id="60" name="ee4pContent3">
              <a:extLst>
                <a:ext uri="{FF2B5EF4-FFF2-40B4-BE49-F238E27FC236}">
                  <a16:creationId xmlns:a16="http://schemas.microsoft.com/office/drawing/2014/main" id="{9C46AB21-CA11-F7F0-24BA-52EFF849EEB8}"/>
                </a:ext>
              </a:extLst>
            </p:cNvPr>
            <p:cNvSpPr txBox="1"/>
            <p:nvPr/>
          </p:nvSpPr>
          <p:spPr>
            <a:xfrm>
              <a:off x="809731" y="1095482"/>
              <a:ext cx="10572538" cy="784225"/>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CAA3766E-7D2E-3A53-5F07-8C1C16D577F0}"/>
                </a:ext>
              </a:extLst>
            </p:cNvPr>
            <p:cNvSpPr txBox="1"/>
            <p:nvPr/>
          </p:nvSpPr>
          <p:spPr>
            <a:xfrm>
              <a:off x="8001001" y="1180443"/>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pic>
          <p:nvPicPr>
            <p:cNvPr id="24" name="図 23" descr="図形&#10;&#10;AI によって生成されたコンテンツは間違っている可能性があります。">
              <a:extLst>
                <a:ext uri="{FF2B5EF4-FFF2-40B4-BE49-F238E27FC236}">
                  <a16:creationId xmlns:a16="http://schemas.microsoft.com/office/drawing/2014/main" id="{02ADB7A0-F3A5-5D83-F7C2-4BDA7FECA8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731" y="1834614"/>
              <a:ext cx="5278633" cy="1374384"/>
            </a:xfrm>
            <a:prstGeom prst="rect">
              <a:avLst/>
            </a:prstGeom>
          </p:spPr>
        </p:pic>
        <p:sp>
          <p:nvSpPr>
            <p:cNvPr id="27" name="ee4pContent3">
              <a:extLst>
                <a:ext uri="{FF2B5EF4-FFF2-40B4-BE49-F238E27FC236}">
                  <a16:creationId xmlns:a16="http://schemas.microsoft.com/office/drawing/2014/main" id="{D671EB05-2E5F-A0B1-E307-7F23F1B25978}"/>
                </a:ext>
              </a:extLst>
            </p:cNvPr>
            <p:cNvSpPr txBox="1"/>
            <p:nvPr/>
          </p:nvSpPr>
          <p:spPr>
            <a:xfrm>
              <a:off x="5970251" y="1949017"/>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8" name="ee4pContent3">
              <a:extLst>
                <a:ext uri="{FF2B5EF4-FFF2-40B4-BE49-F238E27FC236}">
                  <a16:creationId xmlns:a16="http://schemas.microsoft.com/office/drawing/2014/main" id="{1AEFD6E1-07ED-C6F8-B5AA-317D297A3EBC}"/>
                </a:ext>
              </a:extLst>
            </p:cNvPr>
            <p:cNvSpPr txBox="1"/>
            <p:nvPr/>
          </p:nvSpPr>
          <p:spPr>
            <a:xfrm>
              <a:off x="5970251" y="2321485"/>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9" name="ee4pContent3">
              <a:extLst>
                <a:ext uri="{FF2B5EF4-FFF2-40B4-BE49-F238E27FC236}">
                  <a16:creationId xmlns:a16="http://schemas.microsoft.com/office/drawing/2014/main" id="{994B6103-A6BF-BB06-F983-DCD34A5D09DC}"/>
                </a:ext>
              </a:extLst>
            </p:cNvPr>
            <p:cNvSpPr txBox="1"/>
            <p:nvPr/>
          </p:nvSpPr>
          <p:spPr>
            <a:xfrm>
              <a:off x="5970251" y="2693953"/>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4" name="正方形/長方形 3">
            <a:extLst>
              <a:ext uri="{FF2B5EF4-FFF2-40B4-BE49-F238E27FC236}">
                <a16:creationId xmlns:a16="http://schemas.microsoft.com/office/drawing/2014/main" id="{669EB5FD-A661-459B-276F-C8D62293D476}"/>
              </a:ext>
            </a:extLst>
          </p:cNvPr>
          <p:cNvSpPr/>
          <p:nvPr/>
        </p:nvSpPr>
        <p:spPr>
          <a:xfrm>
            <a:off x="2161954" y="2818217"/>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共同実施者のうち、本事業を中核的に推進する主体ではない場合は、本文書を作成・提出することにより、前段の「①ウ 経営層のコミット｜</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株式会社｜（</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ⅰ</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ⅱ</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）」の提出を省略可できる。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3052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C88EB7F2-5EDF-9BDF-3120-898429CEA3E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C88EB7F2-5EDF-9BDF-3120-898429CEA3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2783471929"/>
              </p:ext>
            </p:extLst>
          </p:nvPr>
        </p:nvGraphicFramePr>
        <p:xfrm>
          <a:off x="156000" y="1452285"/>
          <a:ext cx="11879998" cy="491130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50" b="1">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5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50" b="1">
                          <a:latin typeface="Meiryo UI" panose="020B0604030504040204" pitchFamily="50" charset="-128"/>
                          <a:ea typeface="Meiryo UI" panose="020B0604030504040204" pitchFamily="50" charset="-128"/>
                        </a:rPr>
                        <a:t>2025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2026</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2027</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2028</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2029</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2030</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2031</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2032</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2033</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2034</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2035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50" dirty="0">
                          <a:latin typeface="Meiryo UI" panose="020B0604030504040204" pitchFamily="50" charset="-128"/>
                          <a:ea typeface="Meiryo UI" panose="020B0604030504040204" pitchFamily="50" charset="-128"/>
                        </a:rPr>
                        <a:t>2</a:t>
                      </a: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50" dirty="0">
                          <a:latin typeface="Meiryo UI" panose="020B0604030504040204" pitchFamily="50" charset="-128"/>
                          <a:ea typeface="Meiryo UI" panose="020B0604030504040204" pitchFamily="50" charset="-128"/>
                        </a:rPr>
                        <a:t>3</a:t>
                      </a: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営業利益（</a:t>
                      </a:r>
                      <a:r>
                        <a:rPr kumimoji="1" lang="en-US" altLang="ja-JP" sz="1050">
                          <a:latin typeface="Meiryo UI" panose="020B0604030504040204" pitchFamily="50" charset="-128"/>
                          <a:ea typeface="Meiryo UI" panose="020B0604030504040204" pitchFamily="50" charset="-128"/>
                        </a:rPr>
                        <a:t>a</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70294">
                <a:tc>
                  <a:txBody>
                    <a:bodyPr/>
                    <a:lstStyle/>
                    <a:p>
                      <a:pPr algn="l"/>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減価償却費（</a:t>
                      </a:r>
                      <a:r>
                        <a:rPr kumimoji="1" lang="en-US" altLang="ja-JP" sz="1050">
                          <a:latin typeface="Meiryo UI" panose="020B0604030504040204" pitchFamily="50" charset="-128"/>
                          <a:ea typeface="Meiryo UI" panose="020B0604030504040204" pitchFamily="50" charset="-128"/>
                        </a:rPr>
                        <a:t>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70294">
                <a:tc>
                  <a:txBody>
                    <a:bodyPr/>
                    <a:lstStyle/>
                    <a:p>
                      <a:pPr algn="l"/>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補助事業に関する経費（</a:t>
                      </a:r>
                      <a:r>
                        <a:rPr kumimoji="1" lang="en-US" altLang="ja-JP" sz="1050">
                          <a:latin typeface="Meiryo UI" panose="020B0604030504040204" pitchFamily="50" charset="-128"/>
                          <a:ea typeface="Meiryo UI" panose="020B0604030504040204" pitchFamily="50" charset="-128"/>
                        </a:rPr>
                        <a:t>c</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70294">
                <a:tc>
                  <a:txBody>
                    <a:bodyPr/>
                    <a:lstStyle/>
                    <a:p>
                      <a:pPr algn="l"/>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補助金額（</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他制度による収益等</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170294">
                <a:tc>
                  <a:txBody>
                    <a:bodyPr/>
                    <a:lstStyle/>
                    <a:p>
                      <a:pPr algn="l"/>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補助事業におけるキャッシュフロー（</a:t>
                      </a:r>
                      <a:r>
                        <a:rPr kumimoji="1" lang="en-US" altLang="ja-JP" sz="1050">
                          <a:latin typeface="Meiryo UI" panose="020B0604030504040204" pitchFamily="50" charset="-128"/>
                          <a:ea typeface="Meiryo UI" panose="020B0604030504040204" pitchFamily="50" charset="-128"/>
                        </a:rPr>
                        <a:t>e=</a:t>
                      </a:r>
                      <a:r>
                        <a:rPr kumimoji="1" lang="en-US" altLang="ja-JP" sz="1050" err="1">
                          <a:latin typeface="Meiryo UI" panose="020B0604030504040204" pitchFamily="50" charset="-128"/>
                          <a:ea typeface="Meiryo UI" panose="020B0604030504040204" pitchFamily="50" charset="-128"/>
                        </a:rPr>
                        <a:t>a+b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170294">
                <a:tc>
                  <a:txBody>
                    <a:bodyPr/>
                    <a:lstStyle/>
                    <a:p>
                      <a:pPr algn="l"/>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投資未回収額（</a:t>
                      </a:r>
                      <a:r>
                        <a:rPr kumimoji="1" lang="en-US" altLang="ja-JP" sz="1050">
                          <a:latin typeface="Meiryo UI" panose="020B0604030504040204" pitchFamily="50" charset="-128"/>
                          <a:ea typeface="Meiryo UI" panose="020B0604030504040204" pitchFamily="50" charset="-128"/>
                        </a:rPr>
                        <a:t>c-d-d’-e</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170294">
                <a:tc>
                  <a:txBody>
                    <a:bodyPr/>
                    <a:lstStyle/>
                    <a:p>
                      <a:pPr algn="l"/>
                      <a:r>
                        <a:rPr kumimoji="1" lang="en-US" altLang="ja-JP" sz="1050">
                          <a:latin typeface="Meiryo UI" panose="020B0604030504040204" pitchFamily="50" charset="-128"/>
                          <a:ea typeface="Meiryo UI" panose="020B0604030504040204" pitchFamily="50" charset="-128"/>
                        </a:rPr>
                        <a:t>9</a:t>
                      </a:r>
                      <a:r>
                        <a:rPr kumimoji="1" lang="ja-JP" altLang="en-US" sz="105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0">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投資回収</a:t>
            </a:r>
            <a:r>
              <a:rPr lang="ja-JP" altLang="en-US">
                <a:solidFill>
                  <a:schemeClr val="tx1"/>
                </a:solidFill>
              </a:rPr>
              <a:t>の目処は</a:t>
            </a:r>
            <a:r>
              <a:rPr lang="en-US" altLang="ja-JP">
                <a:solidFill>
                  <a:schemeClr val="tx1"/>
                </a:solidFill>
              </a:rPr>
              <a:t>xx</a:t>
            </a:r>
            <a:r>
              <a:rPr lang="ja-JP" altLang="en-US">
                <a:solidFill>
                  <a:schemeClr val="tx1"/>
                </a:solidFill>
              </a:rPr>
              <a:t>年を</a:t>
            </a:r>
            <a:r>
              <a:rPr kumimoji="1" lang="ja-JP" altLang="en-US">
                <a:solidFill>
                  <a:schemeClr val="tx1"/>
                </a:solidFill>
              </a:rPr>
              <a:t>想定している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A4B8B7BB-6529-1594-E694-912EE3B1A32D}"/>
              </a:ext>
            </a:extLst>
          </p:cNvPr>
          <p:cNvSpPr/>
          <p:nvPr/>
        </p:nvSpPr>
        <p:spPr>
          <a:xfrm>
            <a:off x="2161952"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dirty="0">
                <a:solidFill>
                  <a:srgbClr val="FF0000"/>
                </a:solidFill>
                <a:latin typeface="Meiryo UI" panose="020B0604030504040204" pitchFamily="50" charset="-128"/>
                <a:ea typeface="Meiryo UI" panose="020B0604030504040204" pitchFamily="50" charset="-128"/>
              </a:rPr>
              <a:t>別添２</a:t>
            </a:r>
            <a:r>
              <a:rPr lang="en-US" altLang="zh-TW" sz="1400" dirty="0">
                <a:solidFill>
                  <a:srgbClr val="FF0000"/>
                </a:solidFill>
                <a:latin typeface="Meiryo UI" panose="020B0604030504040204" pitchFamily="50" charset="-128"/>
                <a:ea typeface="Meiryo UI" panose="020B0604030504040204" pitchFamily="50" charset="-128"/>
              </a:rPr>
              <a:t>_</a:t>
            </a:r>
            <a:r>
              <a:rPr lang="zh-TW" altLang="en-US" sz="1400" dirty="0">
                <a:solidFill>
                  <a:srgbClr val="FF0000"/>
                </a:solidFill>
                <a:latin typeface="Meiryo UI" panose="020B0604030504040204" pitchFamily="50" charset="-128"/>
                <a:ea typeface="Meiryo UI" panose="020B0604030504040204" pitchFamily="50" charset="-128"/>
              </a:rPr>
              <a:t>収支計画</a:t>
            </a:r>
            <a:r>
              <a:rPr lang="ja-JP" altLang="en-US" sz="1400" dirty="0">
                <a:solidFill>
                  <a:srgbClr val="FF0000"/>
                </a:solidFill>
                <a:latin typeface="Meiryo UI" panose="020B0604030504040204" pitchFamily="50" charset="-128"/>
                <a:ea typeface="Meiryo UI" panose="020B0604030504040204" pitchFamily="50" charset="-128"/>
              </a:rPr>
              <a:t>」から適宜転記すること。別添２作成の際は、補助対象事業の不確実性を前提とした上で、一定の仮定に基づき、</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年頃までの長期的な事業スケジュールの概要について、以下の点に留意しつつ作成すること。また、売上高達成に向けた道筋と根拠について、適宜補足すること。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売上高、売上原価、売上総利益、販売費、一般管理費、営業利益までは、「①ア 基本的要件」で記載したグリーン事業（製品）について次頁以降に記載すること（詳細は様式第３別添２</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２、２</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３を参照）。</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676356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（参考）共通グリーン製品の</a:t>
            </a:r>
            <a:r>
              <a:rPr kumimoji="1" lang="ja-JP" altLang="en-US" sz="2400" dirty="0">
                <a:solidFill>
                  <a:schemeClr val="tx1"/>
                </a:solidFill>
                <a:latin typeface="Meiryo UI" panose="020B0604030504040204" pitchFamily="50" charset="-128"/>
                <a:ea typeface="Meiryo UI" panose="020B0604030504040204" pitchFamily="50" charset="-128"/>
              </a:rPr>
              <a:t>自社の収支相当分（合計）</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共同申請内で各社共通して取り扱うグリーン製品の自社の収支相当分（合計）</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172900098"/>
              </p:ext>
            </p:extLst>
          </p:nvPr>
        </p:nvGraphicFramePr>
        <p:xfrm>
          <a:off x="156000" y="2001553"/>
          <a:ext cx="11879998" cy="31804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1391366"/>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合計収支計画の表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別添２－２</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製品別計画（各社｜共通製品）</a:t>
            </a:r>
            <a:r>
              <a:rPr lang="ja-JP" altLang="en-US" sz="1400" dirty="0">
                <a:solidFill>
                  <a:srgbClr val="FF0000"/>
                </a:solidFill>
                <a:latin typeface="Meiryo UI" panose="020B0604030504040204" pitchFamily="50" charset="-128"/>
                <a:ea typeface="Meiryo UI" panose="020B0604030504040204" pitchFamily="50" charset="-128"/>
              </a:rPr>
              <a:t>」から転記すること。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 基本的要件」で記載したグリーン事業（製品）のうち、共同申請内で各社共通して取り扱う製品の自社の収支相当分（合計）について、売上高、売上原価、売上総利益、販売費、一般管理費、営業利益まで記載すること（詳細は「</a:t>
            </a:r>
            <a:r>
              <a:rPr lang="ja-JP" altLang="en-US" sz="1400" b="1" dirty="0">
                <a:solidFill>
                  <a:srgbClr val="FF0000"/>
                </a:solidFill>
                <a:latin typeface="Meiryo UI" panose="020B0604030504040204" pitchFamily="50" charset="-128"/>
                <a:ea typeface="Meiryo UI" panose="020B0604030504040204" pitchFamily="50" charset="-128"/>
              </a:rPr>
              <a:t>様式第３</a:t>
            </a:r>
            <a:r>
              <a:rPr lang="zh-TW" altLang="en-US" sz="1400" b="1" dirty="0">
                <a:solidFill>
                  <a:srgbClr val="FF0000"/>
                </a:solidFill>
                <a:latin typeface="Meiryo UI" panose="020B0604030504040204" pitchFamily="50" charset="-128"/>
                <a:ea typeface="Meiryo UI" panose="020B0604030504040204" pitchFamily="50" charset="-128"/>
              </a:rPr>
              <a:t>別添２－２</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製品別計画（各社｜共通製品） </a:t>
            </a:r>
            <a:r>
              <a:rPr lang="ja-JP" altLang="en-US" sz="1400" dirty="0">
                <a:solidFill>
                  <a:srgbClr val="FF0000"/>
                </a:solidFill>
                <a:latin typeface="Meiryo UI" panose="020B0604030504040204" pitchFamily="50" charset="-128"/>
                <a:ea typeface="Meiryo UI" panose="020B0604030504040204" pitchFamily="50" charset="-128"/>
              </a:rPr>
              <a:t>」を参照）。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基本的要件」で記載したグリーン事業（製品）のうち、共同申請内で各社共通して取り扱う製品の自社の収支相当分（合計）について記載すること。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96163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（参考）</a:t>
            </a:r>
            <a:r>
              <a:rPr kumimoji="1" lang="en-US" altLang="ja-JP" dirty="0">
                <a:solidFill>
                  <a:schemeClr val="tx1"/>
                </a:solidFill>
              </a:rPr>
              <a:t>xx</a:t>
            </a:r>
            <a:r>
              <a:rPr kumimoji="1" lang="ja-JP" altLang="en-US" dirty="0">
                <a:solidFill>
                  <a:schemeClr val="tx1"/>
                </a:solidFill>
              </a:rPr>
              <a:t>事業（製品</a:t>
            </a:r>
            <a:r>
              <a:rPr lang="ja-JP" altLang="en-US" dirty="0">
                <a:solidFill>
                  <a:schemeClr val="tx1"/>
                </a:solidFill>
              </a:rPr>
              <a:t>）</a:t>
            </a:r>
            <a:r>
              <a:rPr kumimoji="1" lang="ja-JP" altLang="en-US" b="1" dirty="0">
                <a:solidFill>
                  <a:srgbClr val="FF0000"/>
                </a:solidFill>
              </a:rPr>
              <a:t>（</a:t>
            </a:r>
            <a:r>
              <a:rPr kumimoji="1" lang="en-US" altLang="ja-JP" b="1" dirty="0">
                <a:solidFill>
                  <a:srgbClr val="FF0000"/>
                </a:solidFill>
              </a:rPr>
              <a:t>※</a:t>
            </a:r>
            <a:r>
              <a:rPr kumimoji="1" lang="ja-JP" altLang="en-US" b="1" dirty="0">
                <a:solidFill>
                  <a:srgbClr val="FF0000"/>
                </a:solidFill>
              </a:rPr>
              <a:t>個社製品）</a:t>
            </a:r>
            <a:r>
              <a:rPr kumimoji="1" lang="ja-JP" altLang="en-US" dirty="0">
                <a:solidFill>
                  <a:schemeClr val="tx1"/>
                </a:solidFill>
              </a:rPr>
              <a:t>の収支計画</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グリーン事業（製品）（</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自社が個別に取り扱う製品）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3556584758"/>
              </p:ext>
            </p:extLst>
          </p:nvPr>
        </p:nvGraphicFramePr>
        <p:xfrm>
          <a:off x="156000" y="2489233"/>
          <a:ext cx="11879998" cy="36292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1263649"/>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別添２－３</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製品別計画（各社｜個社製品）</a:t>
            </a:r>
            <a:r>
              <a:rPr lang="ja-JP" altLang="en-US" sz="1400" dirty="0">
                <a:solidFill>
                  <a:srgbClr val="FF0000"/>
                </a:solidFill>
                <a:latin typeface="Meiryo UI" panose="020B0604030504040204" pitchFamily="50" charset="-128"/>
                <a:ea typeface="Meiryo UI" panose="020B0604030504040204" pitchFamily="50" charset="-128"/>
              </a:rPr>
              <a:t>」から適宜転記すること。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 基本的要件」で記載したグリーン事業（製品）のうち、自社が個別に取り扱う製品別に、売上高、売上原価、売上総利益、販売費、一般管理費、営業利益まで記載すること（詳細は「</a:t>
            </a:r>
            <a:r>
              <a:rPr lang="zh-TW" altLang="en-US" sz="1400" b="1" dirty="0">
                <a:solidFill>
                  <a:srgbClr val="FF0000"/>
                </a:solidFill>
                <a:latin typeface="Meiryo UI" panose="020B0604030504040204" pitchFamily="50" charset="-128"/>
                <a:ea typeface="Meiryo UI" panose="020B0604030504040204" pitchFamily="50" charset="-128"/>
              </a:rPr>
              <a:t>別添２－３</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製品別計画（各社｜個社製品）</a:t>
            </a:r>
            <a:r>
              <a:rPr lang="ja-JP" altLang="en-US" sz="1400" dirty="0">
                <a:solidFill>
                  <a:srgbClr val="FF0000"/>
                </a:solidFill>
                <a:latin typeface="Meiryo UI" panose="020B0604030504040204" pitchFamily="50" charset="-128"/>
                <a:ea typeface="Meiryo UI" panose="020B0604030504040204" pitchFamily="50" charset="-128"/>
              </a:rPr>
              <a:t>」を参照）。</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グリーン事業（製品）のうち、自社が個別に取り扱う製品（各社共通で取り扱わない）のみについて、製品別に、それぞれ頁を分けて記載すること。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71060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イ</a:t>
            </a:r>
            <a:r>
              <a:rPr lang="en-US" altLang="ja-JP" sz="2000">
                <a:solidFill>
                  <a:schemeClr val="tx1">
                    <a:lumMod val="50000"/>
                    <a:lumOff val="50000"/>
                  </a:schemeClr>
                </a:solidFill>
              </a:rPr>
              <a:t> </a:t>
            </a:r>
            <a:r>
              <a:rPr lang="ja-JP" altLang="en-US" sz="2000">
                <a:solidFill>
                  <a:schemeClr val="tx1">
                    <a:lumMod val="50000"/>
                    <a:lumOff val="50000"/>
                  </a:schemeClr>
                </a:solidFill>
              </a:rPr>
              <a:t>公正な移行に関する取組</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円滑な移行に向けて、</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といった取組を進める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6" name="グループ化 5">
            <a:extLst>
              <a:ext uri="{FF2B5EF4-FFF2-40B4-BE49-F238E27FC236}">
                <a16:creationId xmlns:a16="http://schemas.microsoft.com/office/drawing/2014/main" id="{D7439121-A711-C530-77BF-DFFB7ABD0470}"/>
              </a:ext>
            </a:extLst>
          </p:cNvPr>
          <p:cNvGrpSpPr/>
          <p:nvPr/>
        </p:nvGrpSpPr>
        <p:grpSpPr>
          <a:xfrm>
            <a:off x="6006793" y="2056250"/>
            <a:ext cx="216000" cy="4509024"/>
            <a:chOff x="6120034" y="2151659"/>
            <a:chExt cx="216000" cy="4509024"/>
          </a:xfrm>
        </p:grpSpPr>
        <p:cxnSp>
          <p:nvCxnSpPr>
            <p:cNvPr id="9" name="Straight Connector 40">
              <a:extLst>
                <a:ext uri="{FF2B5EF4-FFF2-40B4-BE49-F238E27FC236}">
                  <a16:creationId xmlns:a16="http://schemas.microsoft.com/office/drawing/2014/main" id="{26F67893-950F-10DB-A4A2-A83DDBB37C4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E648657D-1370-CE43-0FBA-8AC13F457D8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0" name="正方形/長方形 19">
            <a:extLst>
              <a:ext uri="{FF2B5EF4-FFF2-40B4-BE49-F238E27FC236}">
                <a16:creationId xmlns:a16="http://schemas.microsoft.com/office/drawing/2014/main" id="{4A3FD1BB-52FF-2EF0-EF22-955561C2EB23}"/>
              </a:ext>
            </a:extLst>
          </p:cNvPr>
          <p:cNvSpPr/>
          <p:nvPr/>
        </p:nvSpPr>
        <p:spPr>
          <a:xfrm>
            <a:off x="1948353" y="252112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公正な移行に関する取り組み</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48023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ウ</a:t>
            </a:r>
            <a:r>
              <a:rPr lang="en-US" altLang="ja-JP" sz="2000">
                <a:solidFill>
                  <a:schemeClr val="tx1">
                    <a:lumMod val="50000"/>
                    <a:lumOff val="50000"/>
                  </a:schemeClr>
                </a:solidFill>
              </a:rPr>
              <a:t> </a:t>
            </a:r>
            <a:r>
              <a:rPr lang="ja-JP" altLang="en-US" sz="200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en-US" altLang="ja-JP">
                <a:solidFill>
                  <a:schemeClr val="tx1"/>
                </a:solidFill>
              </a:rPr>
              <a:t>xx</a:t>
            </a:r>
            <a:r>
              <a:rPr kumimoji="1" lang="ja-JP" altLang="en-US">
                <a:solidFill>
                  <a:schemeClr val="tx1"/>
                </a:solidFill>
              </a:rPr>
              <a:t>等がリスクとして想定されるが、十分な対策を講じて間接補助事業を推進する</a:t>
            </a:r>
            <a:endParaRPr kumimoji="1" lang="en-US" altLang="ja-JP">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8"/>
            <a:ext cx="1506313" cy="129675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内生的</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リスク</a:t>
            </a:r>
            <a:endParaRPr kumimoji="1" lang="ja-JP" altLang="en-US"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（技術観点など）</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外生的リスク</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（市場環境、</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競争環境の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変化など）</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a:solidFill>
                  <a:schemeClr val="tx1"/>
                </a:solidFill>
                <a:latin typeface="Meiryo UI" panose="020B0604030504040204" pitchFamily="50" charset="-128"/>
                <a:ea typeface="Meiryo UI" panose="020B0604030504040204" pitchFamily="50" charset="-128"/>
              </a:rPr>
              <a:t>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フレームワークは一例のため、適切な類型ごとに記載すれば差し支えないが、燃料や原料の調達リスクについては、何らかの形で含めること。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内生的リスクの例は、燃料転換の技術確立のハードルや、コスト目標の未達、事業推進の</a:t>
            </a:r>
            <a:r>
              <a:rPr lang="ja-JP" altLang="en-US" sz="1400" dirty="0">
                <a:solidFill>
                  <a:srgbClr val="FF0000"/>
                </a:solidFill>
                <a:latin typeface="Meiryo UI" panose="020B0604030504040204" pitchFamily="50" charset="-128"/>
                <a:ea typeface="Meiryo UI" panose="020B0604030504040204" pitchFamily="50" charset="-128"/>
              </a:rPr>
              <a:t>主担当者</a:t>
            </a:r>
            <a:r>
              <a:rPr kumimoji="1" lang="ja-JP" altLang="en-US" sz="1400" dirty="0">
                <a:solidFill>
                  <a:srgbClr val="FF0000"/>
                </a:solidFill>
                <a:latin typeface="Meiryo UI" panose="020B0604030504040204" pitchFamily="50" charset="-128"/>
                <a:ea typeface="Meiryo UI" panose="020B0604030504040204" pitchFamily="50" charset="-128"/>
              </a:rPr>
              <a:t>の辞任など</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2B0EAC1-9D1C-429F-5A22-337781EC3CC9}"/>
              </a:ext>
            </a:extLst>
          </p:cNvPr>
          <p:cNvGraphicFramePr>
            <a:graphicFrameLocks noChangeAspect="1"/>
          </p:cNvGraphicFramePr>
          <p:nvPr>
            <p:custDataLst>
              <p:tags r:id="rId2"/>
            </p:custDataLst>
            <p:extLst>
              <p:ext uri="{D42A27DB-BD31-4B8C-83A1-F6EECF244321}">
                <p14:modId xmlns:p14="http://schemas.microsoft.com/office/powerpoint/2010/main" val="3695136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14" name="think-cell data - do not delete" hidden="1">
                        <a:extLst>
                          <a:ext uri="{FF2B5EF4-FFF2-40B4-BE49-F238E27FC236}">
                            <a16:creationId xmlns:a16="http://schemas.microsoft.com/office/drawing/2014/main" id="{D2B0EAC1-9D1C-429F-5A22-337781EC3C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適格性</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経営層のコミット</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2" name="正方形/長方形 1">
            <a:extLst>
              <a:ext uri="{FF2B5EF4-FFF2-40B4-BE49-F238E27FC236}">
                <a16:creationId xmlns:a16="http://schemas.microsoft.com/office/drawing/2014/main" id="{13FFFD29-3F90-AC14-72FF-B9B4B4F08896}"/>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「共通パート」で提出される頁もあるため、本様式は一部の頁を抜粋しております。</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間接補助事業の実施内容及びスケジュール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公正な移行に関する取組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間接補助事業のリスク対応</a:t>
            </a:r>
            <a:endParaRPr lang="en-US" altLang="ja-JP" sz="1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情報管理体制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間接補助事業による経済波及効果</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人材確保に向けた取組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ワーク・ライフ・バランス等の推進</a:t>
            </a:r>
            <a:endParaRPr lang="en-US" altLang="ja-JP" sz="1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a:t>
            </a:r>
            <a:endParaRPr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a:t>
            </a:r>
            <a:endParaRPr lang="en-US" altLang="ja-JP" sz="1400" dirty="0">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343C62-3C3A-47E0-BF70-A021B7FA4837}"/>
              </a:ext>
            </a:extLst>
          </p:cNvPr>
          <p:cNvGraphicFramePr>
            <a:graphicFrameLocks noChangeAspect="1"/>
          </p:cNvGraphicFramePr>
          <p:nvPr>
            <p:custDataLst>
              <p:tags r:id="rId1"/>
            </p:custDataLst>
            <p:extLst>
              <p:ext uri="{D42A27DB-BD31-4B8C-83A1-F6EECF244321}">
                <p14:modId xmlns:p14="http://schemas.microsoft.com/office/powerpoint/2010/main" val="41318847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D0343C62-3C3A-47E0-BF70-A021B7FA48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ⅷ</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1304A267-7625-ADDD-4C17-C47F2A35DD7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AB312EA3-22D4-BB45-9D33-7D73BF90B07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に取り組むことで、</a:t>
            </a:r>
            <a:r>
              <a:rPr kumimoji="1" lang="ja-JP" altLang="en-US">
                <a:solidFill>
                  <a:schemeClr val="tx1"/>
                </a:solidFill>
              </a:rPr>
              <a:t>間接補助事業終了後の自立化を目指す</a:t>
            </a:r>
            <a:endParaRPr kumimoji="1" lang="en-US" altLang="ja-JP">
              <a:solidFill>
                <a:schemeClr val="tx1"/>
              </a:solidFill>
            </a:endParaRPr>
          </a:p>
        </p:txBody>
      </p:sp>
      <p:cxnSp>
        <p:nvCxnSpPr>
          <p:cNvPr id="4" name="直線コネクタ 3">
            <a:extLst>
              <a:ext uri="{FF2B5EF4-FFF2-40B4-BE49-F238E27FC236}">
                <a16:creationId xmlns:a16="http://schemas.microsoft.com/office/drawing/2014/main" id="{FA22C57F-54AB-65E9-30E2-474CAD9587F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Straight Connector 13">
            <a:extLst>
              <a:ext uri="{FF2B5EF4-FFF2-40B4-BE49-F238E27FC236}">
                <a16:creationId xmlns:a16="http://schemas.microsoft.com/office/drawing/2014/main" id="{F3323E22-78A1-3660-5E8E-3075D84ED078}"/>
              </a:ext>
            </a:extLst>
          </p:cNvPr>
          <p:cNvCxnSpPr>
            <a:cxnSpLocks/>
          </p:cNvCxnSpPr>
          <p:nvPr/>
        </p:nvCxnSpPr>
        <p:spPr>
          <a:xfrm>
            <a:off x="6108000" y="1979555"/>
            <a:ext cx="0" cy="46188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FD631A27-D28B-3115-EECD-17B002BD87F7}"/>
              </a:ext>
            </a:extLst>
          </p:cNvPr>
          <p:cNvSpPr/>
          <p:nvPr/>
        </p:nvSpPr>
        <p:spPr>
          <a:xfrm>
            <a:off x="181464" y="197955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ⅰ</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事業戦略の</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4E19999B-F7EE-0716-1CEE-133D7E06F00A}"/>
              </a:ext>
            </a:extLst>
          </p:cNvPr>
          <p:cNvSpPr/>
          <p:nvPr/>
        </p:nvSpPr>
        <p:spPr>
          <a:xfrm>
            <a:off x="1304689" y="1979555"/>
            <a:ext cx="4577709"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F8A04712-61B7-5B5D-D554-714D7E280356}"/>
              </a:ext>
            </a:extLst>
          </p:cNvPr>
          <p:cNvSpPr/>
          <p:nvPr/>
        </p:nvSpPr>
        <p:spPr>
          <a:xfrm>
            <a:off x="181464" y="2656241"/>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ⅱ</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オフテイカーの</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獲得</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39AFA44-6EB1-F0B2-C12D-CEE5BA4D580B}"/>
              </a:ext>
            </a:extLst>
          </p:cNvPr>
          <p:cNvSpPr/>
          <p:nvPr/>
        </p:nvSpPr>
        <p:spPr>
          <a:xfrm>
            <a:off x="1304690" y="2656241"/>
            <a:ext cx="4577708"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7CA4A884-D4CA-92D1-6F02-94FC1A3FD70E}"/>
              </a:ext>
            </a:extLst>
          </p:cNvPr>
          <p:cNvSpPr/>
          <p:nvPr/>
        </p:nvSpPr>
        <p:spPr>
          <a:xfrm>
            <a:off x="181476" y="3332927"/>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ⅲ</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燃料の調達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FF4E9CC-45ED-5218-F4A3-3DD14D5C00FD}"/>
              </a:ext>
            </a:extLst>
          </p:cNvPr>
          <p:cNvSpPr/>
          <p:nvPr/>
        </p:nvSpPr>
        <p:spPr>
          <a:xfrm>
            <a:off x="1304698" y="3332927"/>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ー</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B67DC129-34B4-857F-2654-4CF696D23037}"/>
              </a:ext>
            </a:extLst>
          </p:cNvPr>
          <p:cNvGrpSpPr/>
          <p:nvPr/>
        </p:nvGrpSpPr>
        <p:grpSpPr>
          <a:xfrm rot="10800000" flipH="1">
            <a:off x="6000000" y="4263011"/>
            <a:ext cx="216000" cy="216000"/>
            <a:chOff x="5937564" y="3833745"/>
            <a:chExt cx="306171" cy="306910"/>
          </a:xfrm>
        </p:grpSpPr>
        <p:sp>
          <p:nvSpPr>
            <p:cNvPr id="16" name="Freeform 94">
              <a:extLst>
                <a:ext uri="{FF2B5EF4-FFF2-40B4-BE49-F238E27FC236}">
                  <a16:creationId xmlns:a16="http://schemas.microsoft.com/office/drawing/2014/main" id="{64EFCE91-219E-D889-1182-18C6D53B1E0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974EC987-891F-E5CE-AE01-8F60A38D7D22}"/>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A9982517-9C81-FD40-9AA8-F2C7DB767C42}"/>
              </a:ext>
            </a:extLst>
          </p:cNvPr>
          <p:cNvGrpSpPr/>
          <p:nvPr/>
        </p:nvGrpSpPr>
        <p:grpSpPr>
          <a:xfrm>
            <a:off x="180000" y="1529079"/>
            <a:ext cx="5702400" cy="288000"/>
            <a:chOff x="156000" y="1879963"/>
            <a:chExt cx="5760000" cy="288000"/>
          </a:xfrm>
        </p:grpSpPr>
        <p:sp>
          <p:nvSpPr>
            <p:cNvPr id="19" name="正方形/長方形 18">
              <a:extLst>
                <a:ext uri="{FF2B5EF4-FFF2-40B4-BE49-F238E27FC236}">
                  <a16:creationId xmlns:a16="http://schemas.microsoft.com/office/drawing/2014/main" id="{46E3E4C9-9C6B-BEFE-7DCF-617BBA7A94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製造プロセス転換における自社及び競合各社の特徴・方向性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6ED36DF2-1032-CDD7-5C90-C0DE19B2D17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B311BAEA-4660-5BA6-4581-21F73C40E4AF}"/>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E91006E7-F206-3010-073E-5372F2A98A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9E51B958-BC0B-EBE4-A855-F650F1B7EB6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2FDB509A-41BF-AB9B-2337-A7E76BD7E907}"/>
              </a:ext>
            </a:extLst>
          </p:cNvPr>
          <p:cNvSpPr/>
          <p:nvPr/>
        </p:nvSpPr>
        <p:spPr>
          <a:xfrm>
            <a:off x="6332135" y="1979555"/>
            <a:ext cx="5702399" cy="462030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0D220384-E7FB-1C50-7A19-A72D9AAB7114}"/>
              </a:ext>
            </a:extLst>
          </p:cNvPr>
          <p:cNvSpPr/>
          <p:nvPr/>
        </p:nvSpPr>
        <p:spPr>
          <a:xfrm>
            <a:off x="181476" y="536298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ⅵ</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オープン・</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クローズ戦略</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37F56F8-E53B-E03F-77BA-0FB8EC44C1B3}"/>
              </a:ext>
            </a:extLst>
          </p:cNvPr>
          <p:cNvSpPr/>
          <p:nvPr/>
        </p:nvSpPr>
        <p:spPr>
          <a:xfrm>
            <a:off x="1304698" y="5362985"/>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96E45902-3D43-6786-D2EF-01A5F7B8506B}"/>
              </a:ext>
            </a:extLst>
          </p:cNvPr>
          <p:cNvSpPr/>
          <p:nvPr/>
        </p:nvSpPr>
        <p:spPr>
          <a:xfrm>
            <a:off x="181476" y="4686299"/>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ⅴ</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デジタル技術</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の活用</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7D81FA52-A335-4422-CB43-2965F83D4B02}"/>
              </a:ext>
            </a:extLst>
          </p:cNvPr>
          <p:cNvSpPr/>
          <p:nvPr/>
        </p:nvSpPr>
        <p:spPr>
          <a:xfrm>
            <a:off x="1304698" y="4686299"/>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1CD36350-6569-90A5-72BF-591FBACBBABF}"/>
              </a:ext>
            </a:extLst>
          </p:cNvPr>
          <p:cNvSpPr/>
          <p:nvPr/>
        </p:nvSpPr>
        <p:spPr>
          <a:xfrm>
            <a:off x="181476" y="6039672"/>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ⅶ</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経営効率化</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（構造転換）</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9DC91ADC-6033-340D-D151-41A833362D32}"/>
              </a:ext>
            </a:extLst>
          </p:cNvPr>
          <p:cNvSpPr/>
          <p:nvPr/>
        </p:nvSpPr>
        <p:spPr>
          <a:xfrm>
            <a:off x="1304698" y="6039672"/>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2338CE20-998B-C6E1-51F4-840EC0149B93}"/>
              </a:ext>
            </a:extLst>
          </p:cNvPr>
          <p:cNvSpPr/>
          <p:nvPr/>
        </p:nvSpPr>
        <p:spPr>
          <a:xfrm>
            <a:off x="181476" y="4009613"/>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ⅳ</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原料の調達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1484BF1-46B2-1526-9ECC-E25251F2543A}"/>
              </a:ext>
            </a:extLst>
          </p:cNvPr>
          <p:cNvSpPr/>
          <p:nvPr/>
        </p:nvSpPr>
        <p:spPr>
          <a:xfrm>
            <a:off x="1304698" y="4009613"/>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695EB9C-A2E6-1698-49C6-0729140423B1}"/>
              </a:ext>
            </a:extLst>
          </p:cNvPr>
          <p:cNvSpPr/>
          <p:nvPr/>
        </p:nvSpPr>
        <p:spPr>
          <a:xfrm>
            <a:off x="2161954" y="1646911"/>
            <a:ext cx="7868093" cy="40810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製造プロセス転換における自社及び競合各社の特徴・方向性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→以降の（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）各頁を踏まえて記載すること。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後段の（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ⅲ</a:t>
            </a:r>
            <a:r>
              <a:rPr lang="ja-JP" altLang="en-US" sz="1400" dirty="0">
                <a:solidFill>
                  <a:srgbClr val="FF0000"/>
                </a:solidFill>
                <a:latin typeface="Meiryo UI" panose="020B0604030504040204" pitchFamily="50" charset="-128"/>
                <a:ea typeface="Meiryo UI" panose="020B0604030504040204" pitchFamily="50" charset="-128"/>
              </a:rPr>
              <a:t>）については、燃料転換・構造転換（燃料転換）のみ必須項目であるため、製造プロセス転換・構造転換（製造プロセス転換）の申請者は不要とする。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）については、製造プロセス転換・構造転換（製造プロセス転換）は必須項目、燃料転換・構造転換（燃料転換）は加点項目である。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ⅵ</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）については、製造プロセス転換・構造転換（製造プロセス転換）のみ必須項目であるため、燃料転換・構造転換（燃料転換）の申請者は不要とする。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）については、構造転換のみ必須項目である。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設備の脱炭素化だけではなく、製品の脱炭素化も目指すシナリオであること。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768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extLst>
              <p:ext uri="{D42A27DB-BD31-4B8C-83A1-F6EECF244321}">
                <p14:modId xmlns:p14="http://schemas.microsoft.com/office/powerpoint/2010/main" val="1973502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kumimoji="1" lang="en-US" altLang="ja-JP" sz="2400">
                <a:solidFill>
                  <a:schemeClr val="tx1"/>
                </a:solidFill>
              </a:rPr>
              <a:t>【</a:t>
            </a:r>
            <a:r>
              <a:rPr kumimoji="1" lang="ja-JP" altLang="en-US" sz="2400">
                <a:solidFill>
                  <a:schemeClr val="tx1"/>
                </a:solidFill>
              </a:rPr>
              <a:t>グリーン事業</a:t>
            </a:r>
            <a:r>
              <a:rPr kumimoji="1" lang="en-US" altLang="ja-JP" sz="2400">
                <a:solidFill>
                  <a:schemeClr val="tx1"/>
                </a:solidFill>
              </a:rPr>
              <a:t>A</a:t>
            </a:r>
            <a:r>
              <a:rPr kumimoji="1" lang="ja-JP" altLang="en-US" sz="2400">
                <a:solidFill>
                  <a:schemeClr val="tx1"/>
                </a:solidFill>
              </a:rPr>
              <a:t>（〇〇製品）</a:t>
            </a:r>
            <a:r>
              <a:rPr kumimoji="1" lang="en-US" altLang="ja-JP" sz="2400">
                <a:solidFill>
                  <a:schemeClr val="tx1"/>
                </a:solidFill>
              </a:rPr>
              <a:t>】</a:t>
            </a:r>
            <a:r>
              <a:rPr kumimoji="1" lang="ja-JP" altLang="en-US" sz="2400">
                <a:solidFill>
                  <a:schemeClr val="tx1"/>
                </a:solidFill>
              </a:rPr>
              <a:t>自社の強みは</a:t>
            </a:r>
            <a:r>
              <a:rPr kumimoji="1" lang="en-US" altLang="ja-JP" sz="2400">
                <a:solidFill>
                  <a:schemeClr val="tx1"/>
                </a:solidFill>
              </a:rPr>
              <a:t>xx</a:t>
            </a:r>
            <a:r>
              <a:rPr kumimoji="1" lang="ja-JP" altLang="en-US" sz="2400">
                <a:solidFill>
                  <a:schemeClr val="tx1"/>
                </a:solidFill>
              </a:rPr>
              <a:t>であり、</a:t>
            </a:r>
            <a:r>
              <a:rPr kumimoji="1" lang="en-US" altLang="ja-JP" sz="2400">
                <a:solidFill>
                  <a:schemeClr val="tx1"/>
                </a:solidFill>
              </a:rPr>
              <a:t>xx</a:t>
            </a:r>
            <a:r>
              <a:rPr kumimoji="1" lang="ja-JP" altLang="en-US" sz="2400">
                <a:solidFill>
                  <a:schemeClr val="tx1"/>
                </a:solidFill>
              </a:rPr>
              <a:t>によって競合他社との差別化を目指す</a:t>
            </a:r>
            <a:endParaRPr kumimoji="1" lang="en-US" altLang="ja-JP" sz="2400">
              <a:solidFill>
                <a:schemeClr val="tx1"/>
              </a:solidFill>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F348A076-4E7C-7A6F-E453-849F270D3C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13">
            <a:extLst>
              <a:ext uri="{FF2B5EF4-FFF2-40B4-BE49-F238E27FC236}">
                <a16:creationId xmlns:a16="http://schemas.microsoft.com/office/drawing/2014/main" id="{101C4A4A-B834-2180-B69D-D7684FD36E6D}"/>
              </a:ext>
            </a:extLst>
          </p:cNvPr>
          <p:cNvCxnSpPr>
            <a:cxnSpLocks/>
          </p:cNvCxnSpPr>
          <p:nvPr/>
        </p:nvCxnSpPr>
        <p:spPr>
          <a:xfrm>
            <a:off x="61080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TextBox 52">
            <a:extLst>
              <a:ext uri="{FF2B5EF4-FFF2-40B4-BE49-F238E27FC236}">
                <a16:creationId xmlns:a16="http://schemas.microsoft.com/office/drawing/2014/main" id="{1F993824-22F2-2301-038A-548FD113B1C6}"/>
              </a:ext>
            </a:extLst>
          </p:cNvPr>
          <p:cNvSpPr txBox="1"/>
          <p:nvPr/>
        </p:nvSpPr>
        <p:spPr>
          <a:xfrm>
            <a:off x="6333600" y="2116005"/>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10" name="Straight Connector 75">
            <a:extLst>
              <a:ext uri="{FF2B5EF4-FFF2-40B4-BE49-F238E27FC236}">
                <a16:creationId xmlns:a16="http://schemas.microsoft.com/office/drawing/2014/main" id="{10B16D34-46E6-7AFF-016D-D830E0FF3B19}"/>
              </a:ext>
            </a:extLst>
          </p:cNvPr>
          <p:cNvCxnSpPr>
            <a:cxnSpLocks/>
          </p:cNvCxnSpPr>
          <p:nvPr/>
        </p:nvCxnSpPr>
        <p:spPr>
          <a:xfrm>
            <a:off x="6324001" y="4302352"/>
            <a:ext cx="57024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TextBox 52">
            <a:extLst>
              <a:ext uri="{FF2B5EF4-FFF2-40B4-BE49-F238E27FC236}">
                <a16:creationId xmlns:a16="http://schemas.microsoft.com/office/drawing/2014/main" id="{AE3A8288-AABE-D49D-F92E-37EE4A1EC4B0}"/>
              </a:ext>
            </a:extLst>
          </p:cNvPr>
          <p:cNvSpPr txBox="1"/>
          <p:nvPr/>
        </p:nvSpPr>
        <p:spPr>
          <a:xfrm>
            <a:off x="6324001" y="3150262"/>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1" name="正方形/長方形 20">
            <a:extLst>
              <a:ext uri="{FF2B5EF4-FFF2-40B4-BE49-F238E27FC236}">
                <a16:creationId xmlns:a16="http://schemas.microsoft.com/office/drawing/2014/main" id="{7643AC73-462D-1203-6871-D32CA0C69805}"/>
              </a:ext>
            </a:extLst>
          </p:cNvPr>
          <p:cNvSpPr/>
          <p:nvPr/>
        </p:nvSpPr>
        <p:spPr>
          <a:xfrm>
            <a:off x="181464" y="2468927"/>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a:t>
            </a:r>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B0BF6BB-FF4D-3175-0720-67F8E0C574B5}"/>
              </a:ext>
            </a:extLst>
          </p:cNvPr>
          <p:cNvSpPr/>
          <p:nvPr/>
        </p:nvSpPr>
        <p:spPr>
          <a:xfrm>
            <a:off x="130469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3" name="正方形/長方形 22">
            <a:extLst>
              <a:ext uri="{FF2B5EF4-FFF2-40B4-BE49-F238E27FC236}">
                <a16:creationId xmlns:a16="http://schemas.microsoft.com/office/drawing/2014/main" id="{58BC00C4-8F73-2E50-B33C-7F0C09BF7352}"/>
              </a:ext>
            </a:extLst>
          </p:cNvPr>
          <p:cNvSpPr/>
          <p:nvPr/>
        </p:nvSpPr>
        <p:spPr>
          <a:xfrm>
            <a:off x="2873545"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A56464FB-AE59-48DE-0DBB-FB3B11C0E829}"/>
              </a:ext>
            </a:extLst>
          </p:cNvPr>
          <p:cNvSpPr/>
          <p:nvPr/>
        </p:nvSpPr>
        <p:spPr>
          <a:xfrm>
            <a:off x="444240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grpSp>
        <p:nvGrpSpPr>
          <p:cNvPr id="25" name="グループ化 24">
            <a:extLst>
              <a:ext uri="{FF2B5EF4-FFF2-40B4-BE49-F238E27FC236}">
                <a16:creationId xmlns:a16="http://schemas.microsoft.com/office/drawing/2014/main" id="{6080BFAE-0A43-E4FE-8B48-F98F82AD8367}"/>
              </a:ext>
            </a:extLst>
          </p:cNvPr>
          <p:cNvGrpSpPr/>
          <p:nvPr/>
        </p:nvGrpSpPr>
        <p:grpSpPr>
          <a:xfrm>
            <a:off x="1304690" y="2037176"/>
            <a:ext cx="1440000" cy="360000"/>
            <a:chOff x="543578" y="1377175"/>
            <a:chExt cx="5239039" cy="360000"/>
          </a:xfrm>
        </p:grpSpPr>
        <p:cxnSp>
          <p:nvCxnSpPr>
            <p:cNvPr id="26" name="Straight Connector 18">
              <a:extLst>
                <a:ext uri="{FF2B5EF4-FFF2-40B4-BE49-F238E27FC236}">
                  <a16:creationId xmlns:a16="http://schemas.microsoft.com/office/drawing/2014/main" id="{CA6D0EFB-961C-0104-6671-B022961E03C7}"/>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8AE72409-AAB7-0F99-F231-1A1F1CD7D56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30" name="グループ化 29">
            <a:extLst>
              <a:ext uri="{FF2B5EF4-FFF2-40B4-BE49-F238E27FC236}">
                <a16:creationId xmlns:a16="http://schemas.microsoft.com/office/drawing/2014/main" id="{79C1AA9A-2219-DBBB-3B89-40158F5D77E6}"/>
              </a:ext>
            </a:extLst>
          </p:cNvPr>
          <p:cNvGrpSpPr/>
          <p:nvPr/>
        </p:nvGrpSpPr>
        <p:grpSpPr>
          <a:xfrm>
            <a:off x="2873545" y="2030835"/>
            <a:ext cx="1440000" cy="360000"/>
            <a:chOff x="543578" y="1377175"/>
            <a:chExt cx="5239039" cy="360000"/>
          </a:xfrm>
        </p:grpSpPr>
        <p:cxnSp>
          <p:nvCxnSpPr>
            <p:cNvPr id="31" name="Straight Connector 18">
              <a:extLst>
                <a:ext uri="{FF2B5EF4-FFF2-40B4-BE49-F238E27FC236}">
                  <a16:creationId xmlns:a16="http://schemas.microsoft.com/office/drawing/2014/main" id="{33E88211-7AF7-81EF-113E-4D24377CB71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23">
              <a:extLst>
                <a:ext uri="{FF2B5EF4-FFF2-40B4-BE49-F238E27FC236}">
                  <a16:creationId xmlns:a16="http://schemas.microsoft.com/office/drawing/2014/main" id="{2052479B-087B-7206-6499-EDAE836FC33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33" name="グループ化 32">
            <a:extLst>
              <a:ext uri="{FF2B5EF4-FFF2-40B4-BE49-F238E27FC236}">
                <a16:creationId xmlns:a16="http://schemas.microsoft.com/office/drawing/2014/main" id="{AD7702FF-C152-6557-6C02-CFF5AAB5B1FB}"/>
              </a:ext>
            </a:extLst>
          </p:cNvPr>
          <p:cNvGrpSpPr/>
          <p:nvPr/>
        </p:nvGrpSpPr>
        <p:grpSpPr>
          <a:xfrm>
            <a:off x="4442400" y="2030835"/>
            <a:ext cx="1440000" cy="360000"/>
            <a:chOff x="543578" y="1377175"/>
            <a:chExt cx="5239039" cy="360000"/>
          </a:xfrm>
        </p:grpSpPr>
        <p:cxnSp>
          <p:nvCxnSpPr>
            <p:cNvPr id="34" name="Straight Connector 18">
              <a:extLst>
                <a:ext uri="{FF2B5EF4-FFF2-40B4-BE49-F238E27FC236}">
                  <a16:creationId xmlns:a16="http://schemas.microsoft.com/office/drawing/2014/main" id="{D6DB69DD-9537-CD9E-1603-1D313AD1EB0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23">
              <a:extLst>
                <a:ext uri="{FF2B5EF4-FFF2-40B4-BE49-F238E27FC236}">
                  <a16:creationId xmlns:a16="http://schemas.microsoft.com/office/drawing/2014/main" id="{7DA6DA69-66F4-7E6D-FEC5-AAD4051AC34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sp>
        <p:nvSpPr>
          <p:cNvPr id="36" name="正方形/長方形 35">
            <a:extLst>
              <a:ext uri="{FF2B5EF4-FFF2-40B4-BE49-F238E27FC236}">
                <a16:creationId xmlns:a16="http://schemas.microsoft.com/office/drawing/2014/main" id="{9940EF74-FD48-4B1A-0CFF-4C9279C7E539}"/>
              </a:ext>
            </a:extLst>
          </p:cNvPr>
          <p:cNvSpPr/>
          <p:nvPr/>
        </p:nvSpPr>
        <p:spPr>
          <a:xfrm>
            <a:off x="181464" y="377291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759B95E-59C7-1F95-22EB-7788CB0397C8}"/>
              </a:ext>
            </a:extLst>
          </p:cNvPr>
          <p:cNvSpPr/>
          <p:nvPr/>
        </p:nvSpPr>
        <p:spPr>
          <a:xfrm>
            <a:off x="130469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A71CF288-FDB5-9412-D41D-A33CB5B50681}"/>
              </a:ext>
            </a:extLst>
          </p:cNvPr>
          <p:cNvSpPr/>
          <p:nvPr/>
        </p:nvSpPr>
        <p:spPr>
          <a:xfrm>
            <a:off x="2873545"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285172F5-F04C-5138-E468-927DBCDCD360}"/>
              </a:ext>
            </a:extLst>
          </p:cNvPr>
          <p:cNvSpPr/>
          <p:nvPr/>
        </p:nvSpPr>
        <p:spPr>
          <a:xfrm>
            <a:off x="444240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9E19BB75-5CCA-7AEE-9985-E766B65289B3}"/>
              </a:ext>
            </a:extLst>
          </p:cNvPr>
          <p:cNvSpPr/>
          <p:nvPr/>
        </p:nvSpPr>
        <p:spPr>
          <a:xfrm>
            <a:off x="181476" y="507252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B</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5014039A-63EE-E465-832C-38FE4F06DB95}"/>
              </a:ext>
            </a:extLst>
          </p:cNvPr>
          <p:cNvSpPr/>
          <p:nvPr/>
        </p:nvSpPr>
        <p:spPr>
          <a:xfrm>
            <a:off x="1304698"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1E74A3BE-1291-2CE1-A202-3E3EA7DFF705}"/>
              </a:ext>
            </a:extLst>
          </p:cNvPr>
          <p:cNvSpPr/>
          <p:nvPr/>
        </p:nvSpPr>
        <p:spPr>
          <a:xfrm>
            <a:off x="2873549"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81ADA2C7-8819-BDCE-E30A-0BD52088B80F}"/>
              </a:ext>
            </a:extLst>
          </p:cNvPr>
          <p:cNvSpPr/>
          <p:nvPr/>
        </p:nvSpPr>
        <p:spPr>
          <a:xfrm>
            <a:off x="4442400"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53749D90-F793-4AD2-D39C-114FE1167887}"/>
              </a:ext>
            </a:extLst>
          </p:cNvPr>
          <p:cNvGrpSpPr/>
          <p:nvPr/>
        </p:nvGrpSpPr>
        <p:grpSpPr>
          <a:xfrm rot="10800000" flipH="1">
            <a:off x="6000000" y="4055679"/>
            <a:ext cx="216000" cy="216000"/>
            <a:chOff x="5937564" y="3833745"/>
            <a:chExt cx="306171" cy="306910"/>
          </a:xfrm>
        </p:grpSpPr>
        <p:sp>
          <p:nvSpPr>
            <p:cNvPr id="45" name="Freeform 94">
              <a:extLst>
                <a:ext uri="{FF2B5EF4-FFF2-40B4-BE49-F238E27FC236}">
                  <a16:creationId xmlns:a16="http://schemas.microsoft.com/office/drawing/2014/main" id="{84FA14DA-FF94-CBB4-0A4A-3520601D29FC}"/>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6" name="Freeform 95">
              <a:extLst>
                <a:ext uri="{FF2B5EF4-FFF2-40B4-BE49-F238E27FC236}">
                  <a16:creationId xmlns:a16="http://schemas.microsoft.com/office/drawing/2014/main" id="{08F7DB6F-D5F7-DD1E-C468-9F4CF19335BF}"/>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7" name="Group 41">
            <a:extLst>
              <a:ext uri="{FF2B5EF4-FFF2-40B4-BE49-F238E27FC236}">
                <a16:creationId xmlns:a16="http://schemas.microsoft.com/office/drawing/2014/main" id="{06B10DF5-2650-090B-2304-86BFB05CAE57}"/>
              </a:ext>
            </a:extLst>
          </p:cNvPr>
          <p:cNvGrpSpPr/>
          <p:nvPr/>
        </p:nvGrpSpPr>
        <p:grpSpPr>
          <a:xfrm rot="16200000" flipH="1">
            <a:off x="9067201" y="4200335"/>
            <a:ext cx="216000" cy="216000"/>
            <a:chOff x="5937564" y="3833745"/>
            <a:chExt cx="306171" cy="306910"/>
          </a:xfrm>
        </p:grpSpPr>
        <p:sp>
          <p:nvSpPr>
            <p:cNvPr id="48" name="Freeform 94">
              <a:extLst>
                <a:ext uri="{FF2B5EF4-FFF2-40B4-BE49-F238E27FC236}">
                  <a16:creationId xmlns:a16="http://schemas.microsoft.com/office/drawing/2014/main" id="{04C755B8-C584-5FF6-ECC1-4CD80882488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9" name="Freeform 95">
              <a:extLst>
                <a:ext uri="{FF2B5EF4-FFF2-40B4-BE49-F238E27FC236}">
                  <a16:creationId xmlns:a16="http://schemas.microsoft.com/office/drawing/2014/main" id="{FCC5FD65-25F4-66E5-043C-877076927F1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D98C91AF-2E68-9385-DE1B-F4B8935B4BA2}"/>
              </a:ext>
            </a:extLst>
          </p:cNvPr>
          <p:cNvGrpSpPr/>
          <p:nvPr/>
        </p:nvGrpSpPr>
        <p:grpSpPr>
          <a:xfrm>
            <a:off x="180000" y="1659209"/>
            <a:ext cx="5702400" cy="288000"/>
            <a:chOff x="156000" y="1879963"/>
            <a:chExt cx="5760000" cy="288000"/>
          </a:xfrm>
        </p:grpSpPr>
        <p:sp>
          <p:nvSpPr>
            <p:cNvPr id="51" name="正方形/長方形 50">
              <a:extLst>
                <a:ext uri="{FF2B5EF4-FFF2-40B4-BE49-F238E27FC236}">
                  <a16:creationId xmlns:a16="http://schemas.microsoft.com/office/drawing/2014/main" id="{46AD2278-9686-8504-75D4-C4EBE04652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競合に対する自社の優位性　</a:t>
              </a:r>
              <a:r>
                <a:rPr lang="ja-JP" altLang="en-US" sz="1400" b="1">
                  <a:solidFill>
                    <a:schemeClr val="tx1"/>
                  </a:solidFill>
                  <a:latin typeface="Meiryo UI" panose="020B0604030504040204" pitchFamily="50" charset="-128"/>
                  <a:ea typeface="Meiryo UI" panose="020B0604030504040204" pitchFamily="50" charset="-128"/>
                </a:rPr>
                <a:t>グリーン事業</a:t>
              </a:r>
              <a:r>
                <a:rPr lang="en-US" altLang="ja-JP" sz="1400" b="1">
                  <a:solidFill>
                    <a:schemeClr val="tx1"/>
                  </a:solidFill>
                  <a:latin typeface="Meiryo UI" panose="020B0604030504040204" pitchFamily="50" charset="-128"/>
                  <a:ea typeface="Meiryo UI" panose="020B0604030504040204" pitchFamily="50" charset="-128"/>
                </a:rPr>
                <a:t>A</a:t>
              </a:r>
              <a:r>
                <a:rPr lang="ja-JP" altLang="en-US" sz="1400" b="1">
                  <a:solidFill>
                    <a:schemeClr val="tx1"/>
                  </a:solidFill>
                  <a:latin typeface="Meiryo UI" panose="020B0604030504040204" pitchFamily="50" charset="-128"/>
                  <a:ea typeface="Meiryo UI" panose="020B0604030504040204" pitchFamily="50" charset="-128"/>
                </a:rPr>
                <a:t>（〇〇製品）</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2BF893D0-FBE7-C118-6640-2F2A0CC13A1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3" name="グループ化 52">
            <a:extLst>
              <a:ext uri="{FF2B5EF4-FFF2-40B4-BE49-F238E27FC236}">
                <a16:creationId xmlns:a16="http://schemas.microsoft.com/office/drawing/2014/main" id="{188502F6-B6E5-9A07-7E27-7D08B1B8F551}"/>
              </a:ext>
            </a:extLst>
          </p:cNvPr>
          <p:cNvGrpSpPr/>
          <p:nvPr/>
        </p:nvGrpSpPr>
        <p:grpSpPr>
          <a:xfrm>
            <a:off x="6333600" y="1659209"/>
            <a:ext cx="5702400" cy="288000"/>
            <a:chOff x="156000" y="1879963"/>
            <a:chExt cx="5760000" cy="288000"/>
          </a:xfrm>
        </p:grpSpPr>
        <p:sp>
          <p:nvSpPr>
            <p:cNvPr id="54" name="正方形/長方形 53">
              <a:extLst>
                <a:ext uri="{FF2B5EF4-FFF2-40B4-BE49-F238E27FC236}">
                  <a16:creationId xmlns:a16="http://schemas.microsoft.com/office/drawing/2014/main" id="{41C31FE4-9D6C-6E75-F552-505B9AF14DD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5" name="直線コネクタ 54">
              <a:extLst>
                <a:ext uri="{FF2B5EF4-FFF2-40B4-BE49-F238E27FC236}">
                  <a16:creationId xmlns:a16="http://schemas.microsoft.com/office/drawing/2014/main" id="{13D53C16-BC5B-CBD1-79E4-AED695C0C77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TextBox 52">
            <a:extLst>
              <a:ext uri="{FF2B5EF4-FFF2-40B4-BE49-F238E27FC236}">
                <a16:creationId xmlns:a16="http://schemas.microsoft.com/office/drawing/2014/main" id="{D7FC1EE3-2ADF-B984-5149-907AE3766F7B}"/>
              </a:ext>
            </a:extLst>
          </p:cNvPr>
          <p:cNvSpPr txBox="1"/>
          <p:nvPr/>
        </p:nvSpPr>
        <p:spPr>
          <a:xfrm>
            <a:off x="6324001" y="4532524"/>
            <a:ext cx="57024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57" name="正方形/長方形 56">
            <a:extLst>
              <a:ext uri="{FF2B5EF4-FFF2-40B4-BE49-F238E27FC236}">
                <a16:creationId xmlns:a16="http://schemas.microsoft.com/office/drawing/2014/main" id="{E6DC618D-089A-AE47-5EB4-E0D58E833716}"/>
              </a:ext>
            </a:extLst>
          </p:cNvPr>
          <p:cNvSpPr/>
          <p:nvPr/>
        </p:nvSpPr>
        <p:spPr>
          <a:xfrm>
            <a:off x="2328450" y="1505146"/>
            <a:ext cx="7535100" cy="3847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→評価軸を設定したうえで、競合他社との差別化を考慮して、自社の対象事業におけるポジショニングや優位性が分かるように特徴等を記載すること。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評価軸の具体例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・技術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・顧客ニーズとの親和性</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自社の強み、弱み（経営資源）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C59DD07D-CBBA-A36E-8209-758E149FB37F}"/>
              </a:ext>
            </a:extLst>
          </p:cNvPr>
          <p:cNvGraphicFramePr>
            <a:graphicFrameLocks noChangeAspect="1"/>
          </p:cNvGraphicFramePr>
          <p:nvPr>
            <p:custDataLst>
              <p:tags r:id="rId1"/>
            </p:custDataLst>
            <p:extLst>
              <p:ext uri="{D42A27DB-BD31-4B8C-83A1-F6EECF244321}">
                <p14:modId xmlns:p14="http://schemas.microsoft.com/office/powerpoint/2010/main" val="3486143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C59DD07D-CBBA-A36E-8209-758E149FB37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8" name="グループ化 7">
            <a:extLst>
              <a:ext uri="{FF2B5EF4-FFF2-40B4-BE49-F238E27FC236}">
                <a16:creationId xmlns:a16="http://schemas.microsoft.com/office/drawing/2014/main" id="{78ECEFE8-2C3F-AB36-EC30-BDD2A8860271}"/>
              </a:ext>
            </a:extLst>
          </p:cNvPr>
          <p:cNvGrpSpPr/>
          <p:nvPr/>
        </p:nvGrpSpPr>
        <p:grpSpPr>
          <a:xfrm>
            <a:off x="180001" y="1600633"/>
            <a:ext cx="3886032" cy="360000"/>
            <a:chOff x="543578" y="1377175"/>
            <a:chExt cx="5239039" cy="360000"/>
          </a:xfrm>
        </p:grpSpPr>
        <p:cxnSp>
          <p:nvCxnSpPr>
            <p:cNvPr id="9" name="Straight Connector 18">
              <a:extLst>
                <a:ext uri="{FF2B5EF4-FFF2-40B4-BE49-F238E27FC236}">
                  <a16:creationId xmlns:a16="http://schemas.microsoft.com/office/drawing/2014/main" id="{27A16052-2315-C698-6171-D7D46386A70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35063262-B40A-4BF7-7B68-E19BADBCA74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市場におけるセグメント分析</a:t>
              </a:r>
            </a:p>
          </p:txBody>
        </p:sp>
      </p:grpSp>
      <p:grpSp>
        <p:nvGrpSpPr>
          <p:cNvPr id="17" name="グループ化 16">
            <a:extLst>
              <a:ext uri="{FF2B5EF4-FFF2-40B4-BE49-F238E27FC236}">
                <a16:creationId xmlns:a16="http://schemas.microsoft.com/office/drawing/2014/main" id="{68713056-307A-BF5B-5C71-6352FA2259A7}"/>
              </a:ext>
            </a:extLst>
          </p:cNvPr>
          <p:cNvGrpSpPr/>
          <p:nvPr/>
        </p:nvGrpSpPr>
        <p:grpSpPr>
          <a:xfrm>
            <a:off x="4407408" y="1600633"/>
            <a:ext cx="7628593" cy="360000"/>
            <a:chOff x="543578" y="1377175"/>
            <a:chExt cx="5239039" cy="360000"/>
          </a:xfrm>
        </p:grpSpPr>
        <p:cxnSp>
          <p:nvCxnSpPr>
            <p:cNvPr id="23" name="Straight Connector 18">
              <a:extLst>
                <a:ext uri="{FF2B5EF4-FFF2-40B4-BE49-F238E27FC236}">
                  <a16:creationId xmlns:a16="http://schemas.microsoft.com/office/drawing/2014/main" id="{D9E77A31-7B2A-076B-8889-BC6E282DB07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54CDE21-D9B8-B12A-8304-B9264D2FFCD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市場における注力セグメント・ターゲット顧客とその選定理由、申請時点での交渉状況</a:t>
              </a:r>
            </a:p>
          </p:txBody>
        </p:sp>
      </p:grpSp>
      <p:cxnSp>
        <p:nvCxnSpPr>
          <p:cNvPr id="43" name="Straight Connector 13">
            <a:extLst>
              <a:ext uri="{FF2B5EF4-FFF2-40B4-BE49-F238E27FC236}">
                <a16:creationId xmlns:a16="http://schemas.microsoft.com/office/drawing/2014/main" id="{4ECBC6A4-73D1-55CB-E75C-79B1411946C6}"/>
              </a:ext>
            </a:extLst>
          </p:cNvPr>
          <p:cNvCxnSpPr>
            <a:cxnSpLocks/>
          </p:cNvCxnSpPr>
          <p:nvPr/>
        </p:nvCxnSpPr>
        <p:spPr>
          <a:xfrm>
            <a:off x="4249246" y="2090730"/>
            <a:ext cx="0" cy="4300129"/>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用途市場は</a:t>
            </a:r>
            <a:r>
              <a:rPr kumimoji="1" lang="en-US" altLang="ja-JP">
                <a:solidFill>
                  <a:schemeClr val="tx1"/>
                </a:solidFill>
              </a:rPr>
              <a:t>xx</a:t>
            </a:r>
            <a:r>
              <a:rPr kumimoji="1" lang="ja-JP" altLang="en-US">
                <a:solidFill>
                  <a:schemeClr val="tx1"/>
                </a:solidFill>
              </a:rPr>
              <a:t>を想定。うち、短期的には</a:t>
            </a:r>
            <a:r>
              <a:rPr kumimoji="1" lang="en-US" altLang="ja-JP">
                <a:solidFill>
                  <a:schemeClr val="tx1"/>
                </a:solidFill>
              </a:rPr>
              <a:t>xx</a:t>
            </a:r>
            <a:r>
              <a:rPr kumimoji="1" lang="ja-JP" altLang="en-US">
                <a:solidFill>
                  <a:schemeClr val="tx1"/>
                </a:solidFill>
              </a:rPr>
              <a:t>、中長期的には</a:t>
            </a:r>
            <a:r>
              <a:rPr kumimoji="1" lang="en-US" altLang="ja-JP">
                <a:solidFill>
                  <a:schemeClr val="tx1"/>
                </a:solidFill>
              </a:rPr>
              <a:t>x</a:t>
            </a:r>
            <a:r>
              <a:rPr lang="en-US" altLang="ja-JP">
                <a:solidFill>
                  <a:schemeClr val="tx1"/>
                </a:solidFill>
              </a:rPr>
              <a:t>x</a:t>
            </a:r>
            <a:r>
              <a:rPr lang="ja-JP" altLang="en-US">
                <a:solidFill>
                  <a:schemeClr val="tx1"/>
                </a:solidFill>
              </a:rPr>
              <a:t>を注力セグメント</a:t>
            </a:r>
            <a:r>
              <a:rPr kumimoji="1" lang="ja-JP" altLang="en-US">
                <a:solidFill>
                  <a:schemeClr val="tx1"/>
                </a:solidFill>
              </a:rPr>
              <a:t>と想定している</a:t>
            </a: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72" name="フリーフォーム: 図形 71">
            <a:extLst>
              <a:ext uri="{FF2B5EF4-FFF2-40B4-BE49-F238E27FC236}">
                <a16:creationId xmlns:a16="http://schemas.microsoft.com/office/drawing/2014/main" id="{FD27121E-E756-9995-8AE0-A62823CAC6D1}"/>
              </a:ext>
            </a:extLst>
          </p:cNvPr>
          <p:cNvSpPr/>
          <p:nvPr/>
        </p:nvSpPr>
        <p:spPr>
          <a:xfrm>
            <a:off x="4445456" y="2561275"/>
            <a:ext cx="1620000" cy="1808622"/>
          </a:xfrm>
          <a:custGeom>
            <a:avLst/>
            <a:gdLst>
              <a:gd name="connsiteX0" fmla="*/ 0 w 1985721"/>
              <a:gd name="connsiteY0" fmla="*/ 0 h 1808622"/>
              <a:gd name="connsiteX1" fmla="*/ 226731 w 1985721"/>
              <a:gd name="connsiteY1" fmla="*/ 0 h 1808622"/>
              <a:gd name="connsiteX2" fmla="*/ 288000 w 1985721"/>
              <a:gd name="connsiteY2" fmla="*/ 0 h 1808622"/>
              <a:gd name="connsiteX3" fmla="*/ 1985721 w 1985721"/>
              <a:gd name="connsiteY3" fmla="*/ 0 h 1808622"/>
              <a:gd name="connsiteX4" fmla="*/ 1985721 w 1985721"/>
              <a:gd name="connsiteY4" fmla="*/ 540000 h 1808622"/>
              <a:gd name="connsiteX5" fmla="*/ 288000 w 1985721"/>
              <a:gd name="connsiteY5" fmla="*/ 540000 h 1808622"/>
              <a:gd name="connsiteX6" fmla="*/ 288000 w 1985721"/>
              <a:gd name="connsiteY6" fmla="*/ 1808622 h 1808622"/>
              <a:gd name="connsiteX7" fmla="*/ 0 w 1985721"/>
              <a:gd name="connsiteY7" fmla="*/ 1808622 h 18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2">
                <a:moveTo>
                  <a:pt x="0" y="0"/>
                </a:moveTo>
                <a:lnTo>
                  <a:pt x="226731" y="0"/>
                </a:lnTo>
                <a:lnTo>
                  <a:pt x="288000" y="0"/>
                </a:lnTo>
                <a:lnTo>
                  <a:pt x="1985721" y="0"/>
                </a:lnTo>
                <a:lnTo>
                  <a:pt x="1985721" y="540000"/>
                </a:lnTo>
                <a:lnTo>
                  <a:pt x="288000" y="540000"/>
                </a:lnTo>
                <a:lnTo>
                  <a:pt x="288000" y="1808622"/>
                </a:lnTo>
                <a:lnTo>
                  <a:pt x="0" y="1808622"/>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A</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D82B4EF4-4CDA-8621-FD87-BFDBA17ADC11}"/>
              </a:ext>
            </a:extLst>
          </p:cNvPr>
          <p:cNvSpPr/>
          <p:nvPr/>
        </p:nvSpPr>
        <p:spPr>
          <a:xfrm>
            <a:off x="6135154"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45C4DE01-6CA5-D9B3-B827-F03FAE5ECB84}"/>
              </a:ext>
            </a:extLst>
          </p:cNvPr>
          <p:cNvSpPr/>
          <p:nvPr/>
        </p:nvSpPr>
        <p:spPr>
          <a:xfrm>
            <a:off x="4811176"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FDD3B39A-D433-8B1B-7FDF-ADEE725BB5EA}"/>
              </a:ext>
            </a:extLst>
          </p:cNvPr>
          <p:cNvSpPr/>
          <p:nvPr/>
        </p:nvSpPr>
        <p:spPr>
          <a:xfrm>
            <a:off x="6135154"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07D78843-E2FF-229A-0276-C9C52CD19F9D}"/>
              </a:ext>
            </a:extLst>
          </p:cNvPr>
          <p:cNvSpPr/>
          <p:nvPr/>
        </p:nvSpPr>
        <p:spPr>
          <a:xfrm>
            <a:off x="4811176"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E97F452-634E-32B9-BCF4-9ED50265D8C0}"/>
              </a:ext>
            </a:extLst>
          </p:cNvPr>
          <p:cNvSpPr/>
          <p:nvPr/>
        </p:nvSpPr>
        <p:spPr>
          <a:xfrm>
            <a:off x="6135154"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FDA99CCE-91B1-C2FD-FA79-49E987764D5C}"/>
              </a:ext>
            </a:extLst>
          </p:cNvPr>
          <p:cNvSpPr/>
          <p:nvPr/>
        </p:nvSpPr>
        <p:spPr>
          <a:xfrm>
            <a:off x="6135154"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4E4F96B3-DCDD-80F0-6AAE-E44974700DBB}"/>
              </a:ext>
            </a:extLst>
          </p:cNvPr>
          <p:cNvSpPr/>
          <p:nvPr/>
        </p:nvSpPr>
        <p:spPr>
          <a:xfrm>
            <a:off x="4811176"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0770B60E-00DF-5AAF-ED4F-2EC8DF9BFC14}"/>
              </a:ext>
            </a:extLst>
          </p:cNvPr>
          <p:cNvSpPr/>
          <p:nvPr/>
        </p:nvSpPr>
        <p:spPr>
          <a:xfrm>
            <a:off x="6135154"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2BF0C3A4-2B77-C758-0379-87106694C701}"/>
              </a:ext>
            </a:extLst>
          </p:cNvPr>
          <p:cNvSpPr/>
          <p:nvPr/>
        </p:nvSpPr>
        <p:spPr>
          <a:xfrm>
            <a:off x="4811176"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E4F13CCD-2292-AFCF-EC81-1D5595E47CF8}"/>
              </a:ext>
            </a:extLst>
          </p:cNvPr>
          <p:cNvSpPr/>
          <p:nvPr/>
        </p:nvSpPr>
        <p:spPr>
          <a:xfrm>
            <a:off x="6135154"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84" name="グループ化 83">
            <a:extLst>
              <a:ext uri="{FF2B5EF4-FFF2-40B4-BE49-F238E27FC236}">
                <a16:creationId xmlns:a16="http://schemas.microsoft.com/office/drawing/2014/main" id="{FFD245DF-546A-E299-238E-60AF8B4EFE93}"/>
              </a:ext>
            </a:extLst>
          </p:cNvPr>
          <p:cNvGrpSpPr/>
          <p:nvPr/>
        </p:nvGrpSpPr>
        <p:grpSpPr>
          <a:xfrm>
            <a:off x="4375757" y="2186962"/>
            <a:ext cx="1689699" cy="288000"/>
            <a:chOff x="-91819" y="1879963"/>
            <a:chExt cx="6007819" cy="288000"/>
          </a:xfrm>
        </p:grpSpPr>
        <p:sp>
          <p:nvSpPr>
            <p:cNvPr id="85" name="正方形/長方形 84">
              <a:extLst>
                <a:ext uri="{FF2B5EF4-FFF2-40B4-BE49-F238E27FC236}">
                  <a16:creationId xmlns:a16="http://schemas.microsoft.com/office/drawing/2014/main" id="{15D0C5AF-D638-AFC3-F63F-F8E42F869487}"/>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セグメント／ターゲット顧客</a:t>
              </a:r>
            </a:p>
          </p:txBody>
        </p:sp>
        <p:cxnSp>
          <p:nvCxnSpPr>
            <p:cNvPr id="92" name="直線コネクタ 91">
              <a:extLst>
                <a:ext uri="{FF2B5EF4-FFF2-40B4-BE49-F238E27FC236}">
                  <a16:creationId xmlns:a16="http://schemas.microsoft.com/office/drawing/2014/main" id="{6B4E3B00-F4D5-F97C-098F-9EE48A7F451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C1946B47-7C68-9218-3619-BAE85F711608}"/>
              </a:ext>
            </a:extLst>
          </p:cNvPr>
          <p:cNvGrpSpPr/>
          <p:nvPr/>
        </p:nvGrpSpPr>
        <p:grpSpPr>
          <a:xfrm>
            <a:off x="6135155" y="2186962"/>
            <a:ext cx="2716237" cy="288000"/>
            <a:chOff x="156000" y="1879963"/>
            <a:chExt cx="5760000" cy="288000"/>
          </a:xfrm>
        </p:grpSpPr>
        <p:sp>
          <p:nvSpPr>
            <p:cNvPr id="94" name="正方形/長方形 93">
              <a:extLst>
                <a:ext uri="{FF2B5EF4-FFF2-40B4-BE49-F238E27FC236}">
                  <a16:creationId xmlns:a16="http://schemas.microsoft.com/office/drawing/2014/main" id="{3A5CA3C6-0FC8-CD5A-5DEE-8DA2E21655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セグメント／ターゲット顧客の選定理由</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95" name="直線コネクタ 94">
              <a:extLst>
                <a:ext uri="{FF2B5EF4-FFF2-40B4-BE49-F238E27FC236}">
                  <a16:creationId xmlns:a16="http://schemas.microsoft.com/office/drawing/2014/main" id="{749587CD-5E0C-A3A7-87E2-D0429641A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6" name="フリーフォーム: 図形 95">
            <a:extLst>
              <a:ext uri="{FF2B5EF4-FFF2-40B4-BE49-F238E27FC236}">
                <a16:creationId xmlns:a16="http://schemas.microsoft.com/office/drawing/2014/main" id="{87D59EF6-BD72-E45A-8113-E376ADE3339E}"/>
              </a:ext>
            </a:extLst>
          </p:cNvPr>
          <p:cNvSpPr/>
          <p:nvPr/>
        </p:nvSpPr>
        <p:spPr>
          <a:xfrm>
            <a:off x="4445456" y="4464214"/>
            <a:ext cx="1620000" cy="1808626"/>
          </a:xfrm>
          <a:custGeom>
            <a:avLst/>
            <a:gdLst>
              <a:gd name="connsiteX0" fmla="*/ 226731 w 1985721"/>
              <a:gd name="connsiteY0" fmla="*/ 0 h 1808626"/>
              <a:gd name="connsiteX1" fmla="*/ 1985721 w 1985721"/>
              <a:gd name="connsiteY1" fmla="*/ 0 h 1808626"/>
              <a:gd name="connsiteX2" fmla="*/ 1985721 w 1985721"/>
              <a:gd name="connsiteY2" fmla="*/ 540000 h 1808626"/>
              <a:gd name="connsiteX3" fmla="*/ 288000 w 1985721"/>
              <a:gd name="connsiteY3" fmla="*/ 540000 h 1808626"/>
              <a:gd name="connsiteX4" fmla="*/ 288000 w 1985721"/>
              <a:gd name="connsiteY4" fmla="*/ 1808626 h 1808626"/>
              <a:gd name="connsiteX5" fmla="*/ 0 w 1985721"/>
              <a:gd name="connsiteY5" fmla="*/ 1808626 h 1808626"/>
              <a:gd name="connsiteX6" fmla="*/ 0 w 1985721"/>
              <a:gd name="connsiteY6" fmla="*/ 4 h 1808626"/>
              <a:gd name="connsiteX7" fmla="*/ 226731 w 1985721"/>
              <a:gd name="connsiteY7" fmla="*/ 4 h 18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6">
                <a:moveTo>
                  <a:pt x="226731" y="0"/>
                </a:moveTo>
                <a:lnTo>
                  <a:pt x="1985721" y="0"/>
                </a:lnTo>
                <a:lnTo>
                  <a:pt x="1985721" y="540000"/>
                </a:lnTo>
                <a:lnTo>
                  <a:pt x="288000" y="540000"/>
                </a:lnTo>
                <a:lnTo>
                  <a:pt x="288000" y="1808626"/>
                </a:lnTo>
                <a:lnTo>
                  <a:pt x="0" y="1808626"/>
                </a:lnTo>
                <a:lnTo>
                  <a:pt x="0" y="4"/>
                </a:lnTo>
                <a:lnTo>
                  <a:pt x="226731" y="4"/>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B</a:t>
            </a:r>
            <a:endParaRPr kumimoji="1" lang="ja-JP" altLang="en-US" sz="1200">
              <a:solidFill>
                <a:schemeClr val="bg1"/>
              </a:solidFill>
              <a:latin typeface="Meiryo UI" panose="020B0604030504040204" pitchFamily="50" charset="-128"/>
              <a:ea typeface="Meiryo UI" panose="020B0604030504040204" pitchFamily="50" charset="-128"/>
            </a:endParaRPr>
          </a:p>
        </p:txBody>
      </p:sp>
      <p:grpSp>
        <p:nvGrpSpPr>
          <p:cNvPr id="112" name="グループ化 111">
            <a:extLst>
              <a:ext uri="{FF2B5EF4-FFF2-40B4-BE49-F238E27FC236}">
                <a16:creationId xmlns:a16="http://schemas.microsoft.com/office/drawing/2014/main" id="{0141CA5F-FD59-E33C-673B-E007CD34112A}"/>
              </a:ext>
            </a:extLst>
          </p:cNvPr>
          <p:cNvGrpSpPr/>
          <p:nvPr/>
        </p:nvGrpSpPr>
        <p:grpSpPr>
          <a:xfrm>
            <a:off x="204603" y="2195506"/>
            <a:ext cx="3766561" cy="4195354"/>
            <a:chOff x="325927" y="2195505"/>
            <a:chExt cx="3766561" cy="4347479"/>
          </a:xfrm>
        </p:grpSpPr>
        <p:sp>
          <p:nvSpPr>
            <p:cNvPr id="69" name="Rectangle 68">
              <a:extLst>
                <a:ext uri="{FF2B5EF4-FFF2-40B4-BE49-F238E27FC236}">
                  <a16:creationId xmlns:a16="http://schemas.microsoft.com/office/drawing/2014/main" id="{BF42C754-6B6E-48C0-BD02-1F293DB6CB79}"/>
                </a:ext>
              </a:extLst>
            </p:cNvPr>
            <p:cNvSpPr/>
            <p:nvPr/>
          </p:nvSpPr>
          <p:spPr>
            <a:xfrm>
              <a:off x="722235" y="2201406"/>
              <a:ext cx="2222529" cy="194607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698782" y="6194212"/>
              <a:ext cx="3393706"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72B4234-6BE9-4F8D-A182-580701F20CD1}"/>
                </a:ext>
              </a:extLst>
            </p:cNvPr>
            <p:cNvSpPr txBox="1"/>
            <p:nvPr/>
          </p:nvSpPr>
          <p:spPr>
            <a:xfrm>
              <a:off x="2087964" y="6238734"/>
              <a:ext cx="605860" cy="30425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軸②</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1965572" y="2897436"/>
              <a:ext cx="808093" cy="604479"/>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894849" y="2345578"/>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003819" y="5176222"/>
              <a:ext cx="737218" cy="5424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191465" y="4595386"/>
              <a:ext cx="324428" cy="22928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080494" y="4471480"/>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260046" y="3285031"/>
              <a:ext cx="381993" cy="2919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698782" y="2195505"/>
              <a:ext cx="0" cy="3998707"/>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2961253"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698782" y="4184788"/>
              <a:ext cx="3393706"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169195" y="5377445"/>
              <a:ext cx="622019" cy="383578"/>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964982" y="3118293"/>
              <a:ext cx="663433" cy="47202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131098" y="4965974"/>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115661" y="3863163"/>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1830017"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7" name="TextBox 37">
              <a:extLst>
                <a:ext uri="{FF2B5EF4-FFF2-40B4-BE49-F238E27FC236}">
                  <a16:creationId xmlns:a16="http://schemas.microsoft.com/office/drawing/2014/main" id="{BCAE9AEA-1FB7-3862-9CF4-2D2D7148661C}"/>
                </a:ext>
              </a:extLst>
            </p:cNvPr>
            <p:cNvSpPr txBox="1"/>
            <p:nvPr/>
          </p:nvSpPr>
          <p:spPr>
            <a:xfrm>
              <a:off x="3459265" y="5705617"/>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短期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0" name="TextBox 37">
              <a:extLst>
                <a:ext uri="{FF2B5EF4-FFF2-40B4-BE49-F238E27FC236}">
                  <a16:creationId xmlns:a16="http://schemas.microsoft.com/office/drawing/2014/main" id="{6DE4CD08-2783-FAAF-E77F-686D4D09B98C}"/>
                </a:ext>
              </a:extLst>
            </p:cNvPr>
            <p:cNvSpPr txBox="1"/>
            <p:nvPr/>
          </p:nvSpPr>
          <p:spPr>
            <a:xfrm>
              <a:off x="1911291" y="2646725"/>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中長期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1" name="矢印: 左 180">
              <a:extLst>
                <a:ext uri="{FF2B5EF4-FFF2-40B4-BE49-F238E27FC236}">
                  <a16:creationId xmlns:a16="http://schemas.microsoft.com/office/drawing/2014/main" id="{6D8AA52C-F58F-C417-3E84-92E06843A384}"/>
                </a:ext>
              </a:extLst>
            </p:cNvPr>
            <p:cNvSpPr/>
            <p:nvPr/>
          </p:nvSpPr>
          <p:spPr>
            <a:xfrm rot="4158548">
              <a:off x="1860477" y="4265039"/>
              <a:ext cx="2070609" cy="346320"/>
            </a:xfrm>
            <a:prstGeom prst="left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テキスト ボックス 109">
              <a:extLst>
                <a:ext uri="{FF2B5EF4-FFF2-40B4-BE49-F238E27FC236}">
                  <a16:creationId xmlns:a16="http://schemas.microsoft.com/office/drawing/2014/main" id="{E89F0DEE-85D0-75F3-2B3F-EE0970FB2246}"/>
                </a:ext>
              </a:extLst>
            </p:cNvPr>
            <p:cNvSpPr txBox="1"/>
            <p:nvPr/>
          </p:nvSpPr>
          <p:spPr>
            <a:xfrm>
              <a:off x="325927" y="3984543"/>
              <a:ext cx="369332" cy="400110"/>
            </a:xfrm>
            <a:prstGeom prst="rect">
              <a:avLst/>
            </a:prstGeom>
            <a:noFill/>
          </p:spPr>
          <p:txBody>
            <a:bodyPr vert="eaVert"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軸①</a:t>
              </a:r>
              <a:endParaRPr kumimoji="1" lang="en-US" altLang="ja-JP"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endParaRPr>
            </a:p>
          </p:txBody>
        </p:sp>
      </p:grpSp>
      <p:sp>
        <p:nvSpPr>
          <p:cNvPr id="113" name="正方形/長方形 112">
            <a:extLst>
              <a:ext uri="{FF2B5EF4-FFF2-40B4-BE49-F238E27FC236}">
                <a16:creationId xmlns:a16="http://schemas.microsoft.com/office/drawing/2014/main" id="{F14AD97C-88EA-BBB8-0A76-095D4A21059B}"/>
              </a:ext>
            </a:extLst>
          </p:cNvPr>
          <p:cNvSpPr/>
          <p:nvPr/>
        </p:nvSpPr>
        <p:spPr>
          <a:xfrm>
            <a:off x="8937814" y="2561275"/>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C14DC83D-5C67-76DF-161E-2625CF243EF7}"/>
              </a:ext>
            </a:extLst>
          </p:cNvPr>
          <p:cNvSpPr/>
          <p:nvPr/>
        </p:nvSpPr>
        <p:spPr>
          <a:xfrm>
            <a:off x="8937814"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6" name="正方形/長方形 115">
            <a:extLst>
              <a:ext uri="{FF2B5EF4-FFF2-40B4-BE49-F238E27FC236}">
                <a16:creationId xmlns:a16="http://schemas.microsoft.com/office/drawing/2014/main" id="{612D9F6F-D597-5B5B-7674-6264B1FCB07A}"/>
              </a:ext>
            </a:extLst>
          </p:cNvPr>
          <p:cNvSpPr/>
          <p:nvPr/>
        </p:nvSpPr>
        <p:spPr>
          <a:xfrm>
            <a:off x="8937814"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7" name="正方形/長方形 116">
            <a:extLst>
              <a:ext uri="{FF2B5EF4-FFF2-40B4-BE49-F238E27FC236}">
                <a16:creationId xmlns:a16="http://schemas.microsoft.com/office/drawing/2014/main" id="{7280ACE0-FCC0-9064-1E4B-513F2A179445}"/>
              </a:ext>
            </a:extLst>
          </p:cNvPr>
          <p:cNvSpPr/>
          <p:nvPr/>
        </p:nvSpPr>
        <p:spPr>
          <a:xfrm>
            <a:off x="8937814" y="4464214"/>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9" name="正方形/長方形 118">
            <a:extLst>
              <a:ext uri="{FF2B5EF4-FFF2-40B4-BE49-F238E27FC236}">
                <a16:creationId xmlns:a16="http://schemas.microsoft.com/office/drawing/2014/main" id="{D9E42F4A-7A40-C585-F3F1-F93D56BE4F2E}"/>
              </a:ext>
            </a:extLst>
          </p:cNvPr>
          <p:cNvSpPr/>
          <p:nvPr/>
        </p:nvSpPr>
        <p:spPr>
          <a:xfrm>
            <a:off x="8937814"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20" name="正方形/長方形 119">
            <a:extLst>
              <a:ext uri="{FF2B5EF4-FFF2-40B4-BE49-F238E27FC236}">
                <a16:creationId xmlns:a16="http://schemas.microsoft.com/office/drawing/2014/main" id="{96D50FB5-63AA-8F0A-8206-C60C2DEF6FF4}"/>
              </a:ext>
            </a:extLst>
          </p:cNvPr>
          <p:cNvSpPr/>
          <p:nvPr/>
        </p:nvSpPr>
        <p:spPr>
          <a:xfrm>
            <a:off x="8937814"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ー</a:t>
            </a:r>
          </a:p>
        </p:txBody>
      </p:sp>
      <p:grpSp>
        <p:nvGrpSpPr>
          <p:cNvPr id="124" name="グループ化 123">
            <a:extLst>
              <a:ext uri="{FF2B5EF4-FFF2-40B4-BE49-F238E27FC236}">
                <a16:creationId xmlns:a16="http://schemas.microsoft.com/office/drawing/2014/main" id="{3947863D-2654-9F58-CFC6-D188978E4759}"/>
              </a:ext>
            </a:extLst>
          </p:cNvPr>
          <p:cNvGrpSpPr/>
          <p:nvPr/>
        </p:nvGrpSpPr>
        <p:grpSpPr>
          <a:xfrm>
            <a:off x="8937814" y="2185213"/>
            <a:ext cx="3098186" cy="288000"/>
            <a:chOff x="156000" y="1879963"/>
            <a:chExt cx="5760000" cy="288000"/>
          </a:xfrm>
        </p:grpSpPr>
        <p:sp>
          <p:nvSpPr>
            <p:cNvPr id="125" name="正方形/長方形 124">
              <a:extLst>
                <a:ext uri="{FF2B5EF4-FFF2-40B4-BE49-F238E27FC236}">
                  <a16:creationId xmlns:a16="http://schemas.microsoft.com/office/drawing/2014/main" id="{14508E37-E3E1-9966-56B1-7A2BDCA9AC1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ターゲット顧客との交渉状況（申請時点）</a:t>
              </a:r>
            </a:p>
          </p:txBody>
        </p:sp>
        <p:cxnSp>
          <p:nvCxnSpPr>
            <p:cNvPr id="126" name="直線コネクタ 125">
              <a:extLst>
                <a:ext uri="{FF2B5EF4-FFF2-40B4-BE49-F238E27FC236}">
                  <a16:creationId xmlns:a16="http://schemas.microsoft.com/office/drawing/2014/main" id="{B33108B2-A1A8-D782-6F6E-CBD14F264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9" name="正方形/長方形 128">
            <a:extLst>
              <a:ext uri="{FF2B5EF4-FFF2-40B4-BE49-F238E27FC236}">
                <a16:creationId xmlns:a16="http://schemas.microsoft.com/office/drawing/2014/main" id="{0BF9CA8E-43AE-71E9-0C45-9BBD7D8724BA}"/>
              </a:ext>
            </a:extLst>
          </p:cNvPr>
          <p:cNvSpPr/>
          <p:nvPr/>
        </p:nvSpPr>
        <p:spPr>
          <a:xfrm>
            <a:off x="9319763"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511B7366-1DDD-F3FE-8452-0D837B82CC3C}"/>
              </a:ext>
            </a:extLst>
          </p:cNvPr>
          <p:cNvSpPr/>
          <p:nvPr/>
        </p:nvSpPr>
        <p:spPr>
          <a:xfrm>
            <a:off x="9319763"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2" name="正方形/長方形 131">
            <a:extLst>
              <a:ext uri="{FF2B5EF4-FFF2-40B4-BE49-F238E27FC236}">
                <a16:creationId xmlns:a16="http://schemas.microsoft.com/office/drawing/2014/main" id="{A768FC23-6B50-7158-7583-37195CF730D6}"/>
              </a:ext>
            </a:extLst>
          </p:cNvPr>
          <p:cNvSpPr/>
          <p:nvPr/>
        </p:nvSpPr>
        <p:spPr>
          <a:xfrm>
            <a:off x="9319763"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29DFDEA9-317F-39CE-E038-DCD1982E7125}"/>
              </a:ext>
            </a:extLst>
          </p:cNvPr>
          <p:cNvSpPr/>
          <p:nvPr/>
        </p:nvSpPr>
        <p:spPr>
          <a:xfrm>
            <a:off x="9319763"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135" name="直線コネクタ 134">
            <a:extLst>
              <a:ext uri="{FF2B5EF4-FFF2-40B4-BE49-F238E27FC236}">
                <a16:creationId xmlns:a16="http://schemas.microsoft.com/office/drawing/2014/main" id="{CAC30FFE-E26B-2276-89AF-B60D5ED0C20C}"/>
              </a:ext>
            </a:extLst>
          </p:cNvPr>
          <p:cNvCxnSpPr/>
          <p:nvPr/>
        </p:nvCxnSpPr>
        <p:spPr>
          <a:xfrm flipH="1">
            <a:off x="8937814" y="2561275"/>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137" name="直線コネクタ 136">
            <a:extLst>
              <a:ext uri="{FF2B5EF4-FFF2-40B4-BE49-F238E27FC236}">
                <a16:creationId xmlns:a16="http://schemas.microsoft.com/office/drawing/2014/main" id="{2189A7BA-544A-F6A9-AD98-99FD36010BFD}"/>
              </a:ext>
            </a:extLst>
          </p:cNvPr>
          <p:cNvCxnSpPr/>
          <p:nvPr/>
        </p:nvCxnSpPr>
        <p:spPr>
          <a:xfrm flipH="1">
            <a:off x="8937814" y="4460278"/>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1" name="正方形/長方形 10">
            <a:extLst>
              <a:ext uri="{FF2B5EF4-FFF2-40B4-BE49-F238E27FC236}">
                <a16:creationId xmlns:a16="http://schemas.microsoft.com/office/drawing/2014/main" id="{17C85900-AF01-8162-C79F-7A0853222043}"/>
              </a:ext>
            </a:extLst>
          </p:cNvPr>
          <p:cNvSpPr/>
          <p:nvPr/>
        </p:nvSpPr>
        <p:spPr bwMode="gray">
          <a:xfrm>
            <a:off x="7166344" y="1924944"/>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0" name="正方形/長方形 9">
            <a:extLst>
              <a:ext uri="{FF2B5EF4-FFF2-40B4-BE49-F238E27FC236}">
                <a16:creationId xmlns:a16="http://schemas.microsoft.com/office/drawing/2014/main" id="{FE0B20EB-2EE1-0C52-D1E5-FA3147BA690A}"/>
              </a:ext>
            </a:extLst>
          </p:cNvPr>
          <p:cNvSpPr/>
          <p:nvPr/>
        </p:nvSpPr>
        <p:spPr>
          <a:xfrm>
            <a:off x="2161954" y="1433100"/>
            <a:ext cx="7868093" cy="39918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市場におけるセグメント分析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→市場のセグメンテーションを示したうえで、短期・中長期それぞれの注力セグメント（用途市場）がわかるように記載すること。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注力セグメントの選定理由</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→短期・中長期の注力セグメントについて、選定理由を記載すること。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セグメントごとに</a:t>
            </a:r>
            <a:r>
              <a:rPr kumimoji="1" lang="ja-JP" altLang="en-US" sz="1400" dirty="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交渉状況</a:t>
            </a:r>
            <a:r>
              <a:rPr lang="ja-JP" altLang="en-US" sz="1400" dirty="0">
                <a:solidFill>
                  <a:srgbClr val="FF0000"/>
                </a:solidFill>
                <a:latin typeface="Meiryo UI" panose="020B0604030504040204" pitchFamily="50" charset="-128"/>
                <a:ea typeface="Meiryo UI" panose="020B0604030504040204" pitchFamily="50" charset="-128"/>
              </a:rPr>
              <a:t>は、以下の判例に基づきステータスを記入したうえで、詳細を可能な範囲で記載すること。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：顧客と交渉中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ー：自社内で検討中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br>
              <a:rPr kumimoji="1" lang="en-US" altLang="ja-JP" sz="1400" u="sng" dirty="0">
                <a:solidFill>
                  <a:schemeClr val="tx1"/>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2133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FBF4D-7131-5E39-D220-BD6E04A22CB7}"/>
            </a:ext>
          </a:extLst>
        </p:cNvPr>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8084201D-B470-BABA-FE53-B5F173FB013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8084201D-B470-BABA-FE53-B5F173FB013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1" name="グループ化 10">
            <a:extLst>
              <a:ext uri="{FF2B5EF4-FFF2-40B4-BE49-F238E27FC236}">
                <a16:creationId xmlns:a16="http://schemas.microsoft.com/office/drawing/2014/main" id="{4ECD8A5C-8F80-FD7A-92EB-1C888218D290}"/>
              </a:ext>
            </a:extLst>
          </p:cNvPr>
          <p:cNvGrpSpPr/>
          <p:nvPr/>
        </p:nvGrpSpPr>
        <p:grpSpPr>
          <a:xfrm>
            <a:off x="615519" y="2090730"/>
            <a:ext cx="2168026" cy="302889"/>
            <a:chOff x="4991214" y="2418695"/>
            <a:chExt cx="900000" cy="288000"/>
          </a:xfrm>
        </p:grpSpPr>
        <p:sp>
          <p:nvSpPr>
            <p:cNvPr id="3" name="正方形/長方形 2">
              <a:extLst>
                <a:ext uri="{FF2B5EF4-FFF2-40B4-BE49-F238E27FC236}">
                  <a16:creationId xmlns:a16="http://schemas.microsoft.com/office/drawing/2014/main" id="{B4CD700D-34C8-C515-B03B-6B01D005C39E}"/>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用途市場</a:t>
              </a:r>
            </a:p>
          </p:txBody>
        </p:sp>
        <p:cxnSp>
          <p:nvCxnSpPr>
            <p:cNvPr id="10" name="直線コネクタ 9">
              <a:extLst>
                <a:ext uri="{FF2B5EF4-FFF2-40B4-BE49-F238E27FC236}">
                  <a16:creationId xmlns:a16="http://schemas.microsoft.com/office/drawing/2014/main" id="{EB5827C2-22CF-6FC2-ADA7-21A1D3CC57F0}"/>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正方形/長方形 36">
            <a:extLst>
              <a:ext uri="{FF2B5EF4-FFF2-40B4-BE49-F238E27FC236}">
                <a16:creationId xmlns:a16="http://schemas.microsoft.com/office/drawing/2014/main" id="{EB4CDB3B-328A-DD26-D13A-FDC735FB4329}"/>
              </a:ext>
            </a:extLst>
          </p:cNvPr>
          <p:cNvSpPr/>
          <p:nvPr/>
        </p:nvSpPr>
        <p:spPr>
          <a:xfrm>
            <a:off x="615518" y="249353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741AE8B-7D62-7124-9AF8-38AB4C6EE825}"/>
              </a:ext>
            </a:extLst>
          </p:cNvPr>
          <p:cNvSpPr/>
          <p:nvPr/>
        </p:nvSpPr>
        <p:spPr>
          <a:xfrm>
            <a:off x="615518" y="312360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656C300-F6B7-D0DC-14D4-3D8F9580D1E5}"/>
              </a:ext>
            </a:extLst>
          </p:cNvPr>
          <p:cNvSpPr/>
          <p:nvPr/>
        </p:nvSpPr>
        <p:spPr>
          <a:xfrm>
            <a:off x="615518" y="375367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CCB0C84D-3944-8730-2D73-0BDE258D7609}"/>
              </a:ext>
            </a:extLst>
          </p:cNvPr>
          <p:cNvSpPr/>
          <p:nvPr/>
        </p:nvSpPr>
        <p:spPr>
          <a:xfrm>
            <a:off x="615518" y="438374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4297479C-4FB5-547F-ADE5-7EEA4757897D}"/>
              </a:ext>
            </a:extLst>
          </p:cNvPr>
          <p:cNvSpPr/>
          <p:nvPr/>
        </p:nvSpPr>
        <p:spPr>
          <a:xfrm>
            <a:off x="615518" y="501381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2BCAC990-0B99-C600-B9D0-4A71D686C85A}"/>
              </a:ext>
            </a:extLst>
          </p:cNvPr>
          <p:cNvSpPr/>
          <p:nvPr/>
        </p:nvSpPr>
        <p:spPr>
          <a:xfrm>
            <a:off x="615518" y="5643889"/>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96FFF825-54F2-70E8-D2C6-9C1DDC43B27E}"/>
              </a:ext>
            </a:extLst>
          </p:cNvPr>
          <p:cNvGrpSpPr/>
          <p:nvPr/>
        </p:nvGrpSpPr>
        <p:grpSpPr>
          <a:xfrm>
            <a:off x="2829482" y="2090730"/>
            <a:ext cx="2168028" cy="302889"/>
            <a:chOff x="4991214" y="2418695"/>
            <a:chExt cx="900000" cy="288000"/>
          </a:xfrm>
        </p:grpSpPr>
        <p:sp>
          <p:nvSpPr>
            <p:cNvPr id="14" name="正方形/長方形 13">
              <a:extLst>
                <a:ext uri="{FF2B5EF4-FFF2-40B4-BE49-F238E27FC236}">
                  <a16:creationId xmlns:a16="http://schemas.microsoft.com/office/drawing/2014/main" id="{6C084F6E-3390-2C14-CE7F-37853468EE5C}"/>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想定顧客</a:t>
              </a:r>
            </a:p>
          </p:txBody>
        </p:sp>
        <p:cxnSp>
          <p:nvCxnSpPr>
            <p:cNvPr id="15" name="直線コネクタ 14">
              <a:extLst>
                <a:ext uri="{FF2B5EF4-FFF2-40B4-BE49-F238E27FC236}">
                  <a16:creationId xmlns:a16="http://schemas.microsoft.com/office/drawing/2014/main" id="{A1D14DC2-7207-12BD-AB82-FAFBDFBB2DCA}"/>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正方形/長方形 40">
            <a:extLst>
              <a:ext uri="{FF2B5EF4-FFF2-40B4-BE49-F238E27FC236}">
                <a16:creationId xmlns:a16="http://schemas.microsoft.com/office/drawing/2014/main" id="{52CDD0DF-D8D1-1682-B43F-00A670119E88}"/>
              </a:ext>
            </a:extLst>
          </p:cNvPr>
          <p:cNvSpPr/>
          <p:nvPr/>
        </p:nvSpPr>
        <p:spPr>
          <a:xfrm>
            <a:off x="2829481"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67B11A1-8460-B528-704A-71E650340BCA}"/>
              </a:ext>
            </a:extLst>
          </p:cNvPr>
          <p:cNvSpPr/>
          <p:nvPr/>
        </p:nvSpPr>
        <p:spPr>
          <a:xfrm>
            <a:off x="2829481"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B4D3CB8E-40EA-85E7-AB16-AE07A2E628F9}"/>
              </a:ext>
            </a:extLst>
          </p:cNvPr>
          <p:cNvSpPr/>
          <p:nvPr/>
        </p:nvSpPr>
        <p:spPr>
          <a:xfrm>
            <a:off x="2829481"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DED20F60-8A75-BE11-BEF3-9E968AAB8BEF}"/>
              </a:ext>
            </a:extLst>
          </p:cNvPr>
          <p:cNvSpPr/>
          <p:nvPr/>
        </p:nvSpPr>
        <p:spPr>
          <a:xfrm>
            <a:off x="2829481"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AD9D769C-A0CE-D589-5E22-BCD4EB4CECF3}"/>
              </a:ext>
            </a:extLst>
          </p:cNvPr>
          <p:cNvSpPr/>
          <p:nvPr/>
        </p:nvSpPr>
        <p:spPr>
          <a:xfrm>
            <a:off x="2829481"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0" name="正方形/長方形 149">
            <a:extLst>
              <a:ext uri="{FF2B5EF4-FFF2-40B4-BE49-F238E27FC236}">
                <a16:creationId xmlns:a16="http://schemas.microsoft.com/office/drawing/2014/main" id="{0D580E17-4446-A868-26A8-46CCEE972CC6}"/>
              </a:ext>
            </a:extLst>
          </p:cNvPr>
          <p:cNvSpPr/>
          <p:nvPr/>
        </p:nvSpPr>
        <p:spPr>
          <a:xfrm>
            <a:off x="2828785"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2" name="グループ化 21">
            <a:extLst>
              <a:ext uri="{FF2B5EF4-FFF2-40B4-BE49-F238E27FC236}">
                <a16:creationId xmlns:a16="http://schemas.microsoft.com/office/drawing/2014/main" id="{781E0E82-E370-BFD9-55EB-AEFC1C005BC0}"/>
              </a:ext>
            </a:extLst>
          </p:cNvPr>
          <p:cNvGrpSpPr/>
          <p:nvPr/>
        </p:nvGrpSpPr>
        <p:grpSpPr>
          <a:xfrm>
            <a:off x="5440896" y="2090730"/>
            <a:ext cx="2168026" cy="302889"/>
            <a:chOff x="4991214" y="2418695"/>
            <a:chExt cx="900000" cy="288000"/>
          </a:xfrm>
        </p:grpSpPr>
        <p:sp>
          <p:nvSpPr>
            <p:cNvPr id="25" name="正方形/長方形 24">
              <a:extLst>
                <a:ext uri="{FF2B5EF4-FFF2-40B4-BE49-F238E27FC236}">
                  <a16:creationId xmlns:a16="http://schemas.microsoft.com/office/drawing/2014/main" id="{02C8AA2B-F723-B4BD-D4BA-D00EBA4974F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提供製品</a:t>
              </a:r>
              <a:endParaRPr kumimoji="1" lang="en-US" altLang="ja-JP" sz="1200">
                <a:solidFill>
                  <a:schemeClr val="tx1"/>
                </a:solidFill>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74968A98-44ED-9C87-910F-34A4553DC631}"/>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9" name="正方形/長方形 48">
            <a:extLst>
              <a:ext uri="{FF2B5EF4-FFF2-40B4-BE49-F238E27FC236}">
                <a16:creationId xmlns:a16="http://schemas.microsoft.com/office/drawing/2014/main" id="{A0D5D2F0-5941-5F4C-0DD4-23874AE7727E}"/>
              </a:ext>
            </a:extLst>
          </p:cNvPr>
          <p:cNvSpPr/>
          <p:nvPr/>
        </p:nvSpPr>
        <p:spPr>
          <a:xfrm>
            <a:off x="5440895"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B5D07AA-174D-64B7-D80F-D810BD74791E}"/>
              </a:ext>
            </a:extLst>
          </p:cNvPr>
          <p:cNvSpPr/>
          <p:nvPr/>
        </p:nvSpPr>
        <p:spPr>
          <a:xfrm>
            <a:off x="5440895"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034E8EA5-4E16-B586-3C29-3E767B08D627}"/>
              </a:ext>
            </a:extLst>
          </p:cNvPr>
          <p:cNvSpPr/>
          <p:nvPr/>
        </p:nvSpPr>
        <p:spPr>
          <a:xfrm>
            <a:off x="5440895"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22225F8D-23F9-E200-41A7-9345481A2466}"/>
              </a:ext>
            </a:extLst>
          </p:cNvPr>
          <p:cNvSpPr/>
          <p:nvPr/>
        </p:nvSpPr>
        <p:spPr>
          <a:xfrm>
            <a:off x="5440895"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41A29F25-F3B9-80AD-847D-F20FBF820BC2}"/>
              </a:ext>
            </a:extLst>
          </p:cNvPr>
          <p:cNvSpPr/>
          <p:nvPr/>
        </p:nvSpPr>
        <p:spPr>
          <a:xfrm>
            <a:off x="5440895"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61189AA6-A894-3AFC-6BFC-1938EABA75D3}"/>
              </a:ext>
            </a:extLst>
          </p:cNvPr>
          <p:cNvSpPr/>
          <p:nvPr/>
        </p:nvSpPr>
        <p:spPr>
          <a:xfrm>
            <a:off x="5439503"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7" name="グループ化 26">
            <a:extLst>
              <a:ext uri="{FF2B5EF4-FFF2-40B4-BE49-F238E27FC236}">
                <a16:creationId xmlns:a16="http://schemas.microsoft.com/office/drawing/2014/main" id="{5C0054F3-A296-F8CA-409D-3F62FAAD4F28}"/>
              </a:ext>
            </a:extLst>
          </p:cNvPr>
          <p:cNvGrpSpPr/>
          <p:nvPr/>
        </p:nvGrpSpPr>
        <p:grpSpPr>
          <a:xfrm>
            <a:off x="7654859" y="2090730"/>
            <a:ext cx="2168028" cy="302889"/>
            <a:chOff x="4991214" y="2418695"/>
            <a:chExt cx="900000" cy="288000"/>
          </a:xfrm>
        </p:grpSpPr>
        <p:sp>
          <p:nvSpPr>
            <p:cNvPr id="28" name="正方形/長方形 27">
              <a:extLst>
                <a:ext uri="{FF2B5EF4-FFF2-40B4-BE49-F238E27FC236}">
                  <a16:creationId xmlns:a16="http://schemas.microsoft.com/office/drawing/2014/main" id="{F6C55969-1DA7-4EF3-349F-FC7ADB74C1D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販売量</a:t>
              </a:r>
              <a:endParaRPr lang="en-US" altLang="ja-JP" sz="1200">
                <a:solidFill>
                  <a:schemeClr val="tx1"/>
                </a:solidFill>
                <a:latin typeface="Meiryo UI" panose="020B0604030504040204" pitchFamily="50" charset="-128"/>
                <a:ea typeface="Meiryo UI" panose="020B0604030504040204" pitchFamily="50" charset="-128"/>
              </a:endParaRPr>
            </a:p>
          </p:txBody>
        </p:sp>
        <p:cxnSp>
          <p:nvCxnSpPr>
            <p:cNvPr id="29" name="直線コネクタ 28">
              <a:extLst>
                <a:ext uri="{FF2B5EF4-FFF2-40B4-BE49-F238E27FC236}">
                  <a16:creationId xmlns:a16="http://schemas.microsoft.com/office/drawing/2014/main" id="{D67D6B68-E85F-ADE2-BCED-A05EBEC9860E}"/>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0" name="正方形/長方形 49">
            <a:extLst>
              <a:ext uri="{FF2B5EF4-FFF2-40B4-BE49-F238E27FC236}">
                <a16:creationId xmlns:a16="http://schemas.microsoft.com/office/drawing/2014/main" id="{FBADB012-7F2F-0209-90F0-F0A1AE054291}"/>
              </a:ext>
            </a:extLst>
          </p:cNvPr>
          <p:cNvSpPr/>
          <p:nvPr/>
        </p:nvSpPr>
        <p:spPr>
          <a:xfrm>
            <a:off x="7654858"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トン／年</a:t>
            </a:r>
          </a:p>
        </p:txBody>
      </p:sp>
      <p:sp>
        <p:nvSpPr>
          <p:cNvPr id="91" name="正方形/長方形 90">
            <a:extLst>
              <a:ext uri="{FF2B5EF4-FFF2-40B4-BE49-F238E27FC236}">
                <a16:creationId xmlns:a16="http://schemas.microsoft.com/office/drawing/2014/main" id="{E57A80A6-A6E2-0446-686B-973BF5A9EE37}"/>
              </a:ext>
            </a:extLst>
          </p:cNvPr>
          <p:cNvSpPr/>
          <p:nvPr/>
        </p:nvSpPr>
        <p:spPr>
          <a:xfrm>
            <a:off x="7654858"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3FEF8CC2-9A4E-2534-390D-379BD9F30B25}"/>
              </a:ext>
            </a:extLst>
          </p:cNvPr>
          <p:cNvSpPr/>
          <p:nvPr/>
        </p:nvSpPr>
        <p:spPr>
          <a:xfrm>
            <a:off x="7654858"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4D981144-1A14-DBC4-32A1-7761C7838F82}"/>
              </a:ext>
            </a:extLst>
          </p:cNvPr>
          <p:cNvSpPr/>
          <p:nvPr/>
        </p:nvSpPr>
        <p:spPr>
          <a:xfrm>
            <a:off x="7654858"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F88CFE8C-FBEB-2F97-3566-176A5D34B76B}"/>
              </a:ext>
            </a:extLst>
          </p:cNvPr>
          <p:cNvSpPr/>
          <p:nvPr/>
        </p:nvSpPr>
        <p:spPr>
          <a:xfrm>
            <a:off x="7654858"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72667037-F92A-41F3-009F-32AF180C6866}"/>
              </a:ext>
            </a:extLst>
          </p:cNvPr>
          <p:cNvSpPr/>
          <p:nvPr/>
        </p:nvSpPr>
        <p:spPr>
          <a:xfrm>
            <a:off x="7652770"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E784AB7B-7DB5-B058-4162-EF7CF503598D}"/>
              </a:ext>
            </a:extLst>
          </p:cNvPr>
          <p:cNvGrpSpPr/>
          <p:nvPr/>
        </p:nvGrpSpPr>
        <p:grpSpPr>
          <a:xfrm>
            <a:off x="156000" y="1536835"/>
            <a:ext cx="11874432" cy="360000"/>
            <a:chOff x="543578" y="1377175"/>
            <a:chExt cx="5239039" cy="360000"/>
          </a:xfrm>
        </p:grpSpPr>
        <p:cxnSp>
          <p:nvCxnSpPr>
            <p:cNvPr id="23" name="Straight Connector 18">
              <a:extLst>
                <a:ext uri="{FF2B5EF4-FFF2-40B4-BE49-F238E27FC236}">
                  <a16:creationId xmlns:a16="http://schemas.microsoft.com/office/drawing/2014/main" id="{5FE9A1F0-9DB9-0200-3E8D-2583E9B51C1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DB87FCE-D8FF-A8B6-B4DE-B197AA6C66A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市場における注力ターゲットと想定販売量</a:t>
              </a:r>
            </a:p>
          </p:txBody>
        </p:sp>
      </p:grpSp>
      <p:sp>
        <p:nvSpPr>
          <p:cNvPr id="18" name="Title 1">
            <a:extLst>
              <a:ext uri="{FF2B5EF4-FFF2-40B4-BE49-F238E27FC236}">
                <a16:creationId xmlns:a16="http://schemas.microsoft.com/office/drawing/2014/main" id="{FCEB2643-D142-103D-6CF5-E199EE137C3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646A0682-4059-E855-2CA3-AD01C47E8E2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短期的には</a:t>
            </a:r>
            <a:r>
              <a:rPr kumimoji="1" lang="en-US" altLang="ja-JP">
                <a:solidFill>
                  <a:schemeClr val="tx1"/>
                </a:solidFill>
              </a:rPr>
              <a:t>xx</a:t>
            </a:r>
            <a:r>
              <a:rPr kumimoji="1" lang="ja-JP" altLang="en-US">
                <a:solidFill>
                  <a:schemeClr val="tx1"/>
                </a:solidFill>
              </a:rPr>
              <a:t>市場を中心に、</a:t>
            </a:r>
            <a:r>
              <a:rPr kumimoji="1" lang="en-US" altLang="ja-JP">
                <a:solidFill>
                  <a:schemeClr val="tx1"/>
                </a:solidFill>
              </a:rPr>
              <a:t>xx</a:t>
            </a:r>
            <a:r>
              <a:rPr lang="ja-JP" altLang="en-US">
                <a:solidFill>
                  <a:schemeClr val="tx1"/>
                </a:solidFill>
              </a:rPr>
              <a:t>等</a:t>
            </a:r>
            <a:r>
              <a:rPr kumimoji="1" lang="ja-JP" altLang="en-US">
                <a:solidFill>
                  <a:schemeClr val="tx1"/>
                </a:solidFill>
              </a:rPr>
              <a:t>を合計</a:t>
            </a:r>
            <a:r>
              <a:rPr kumimoji="1" lang="en-US" altLang="ja-JP">
                <a:solidFill>
                  <a:schemeClr val="tx1"/>
                </a:solidFill>
              </a:rPr>
              <a:t>xx</a:t>
            </a:r>
            <a:r>
              <a:rPr kumimoji="1" lang="ja-JP" altLang="en-US">
                <a:solidFill>
                  <a:schemeClr val="tx1"/>
                </a:solidFill>
              </a:rPr>
              <a:t>万トン／年程度の販売を見込んでいる</a:t>
            </a:r>
          </a:p>
        </p:txBody>
      </p:sp>
      <p:cxnSp>
        <p:nvCxnSpPr>
          <p:cNvPr id="31" name="直線コネクタ 30">
            <a:extLst>
              <a:ext uri="{FF2B5EF4-FFF2-40B4-BE49-F238E27FC236}">
                <a16:creationId xmlns:a16="http://schemas.microsoft.com/office/drawing/2014/main" id="{EE397E26-C081-096D-E7A5-FB8A67FB022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B668975B-5BB3-7662-C51A-846A4F11D29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2" name="二等辺三角形 61">
            <a:extLst>
              <a:ext uri="{FF2B5EF4-FFF2-40B4-BE49-F238E27FC236}">
                <a16:creationId xmlns:a16="http://schemas.microsoft.com/office/drawing/2014/main" id="{B9A661BC-D329-3448-36BE-A508E2CEDAEF}"/>
              </a:ext>
            </a:extLst>
          </p:cNvPr>
          <p:cNvSpPr/>
          <p:nvPr/>
        </p:nvSpPr>
        <p:spPr bwMode="gray">
          <a:xfrm rot="16200000">
            <a:off x="5114391" y="2721454"/>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3" name="二等辺三角形 62">
            <a:extLst>
              <a:ext uri="{FF2B5EF4-FFF2-40B4-BE49-F238E27FC236}">
                <a16:creationId xmlns:a16="http://schemas.microsoft.com/office/drawing/2014/main" id="{39289E49-3269-7A0A-C889-FE63C8844242}"/>
              </a:ext>
            </a:extLst>
          </p:cNvPr>
          <p:cNvSpPr/>
          <p:nvPr/>
        </p:nvSpPr>
        <p:spPr bwMode="gray">
          <a:xfrm rot="16200000">
            <a:off x="5114391" y="3350565"/>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4" name="二等辺三角形 63">
            <a:extLst>
              <a:ext uri="{FF2B5EF4-FFF2-40B4-BE49-F238E27FC236}">
                <a16:creationId xmlns:a16="http://schemas.microsoft.com/office/drawing/2014/main" id="{DBF6907F-97B1-6ADE-80A5-7EF882EDAB05}"/>
              </a:ext>
            </a:extLst>
          </p:cNvPr>
          <p:cNvSpPr/>
          <p:nvPr/>
        </p:nvSpPr>
        <p:spPr bwMode="gray">
          <a:xfrm rot="16200000">
            <a:off x="5114391" y="3979676"/>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6" name="二等辺三角形 65">
            <a:extLst>
              <a:ext uri="{FF2B5EF4-FFF2-40B4-BE49-F238E27FC236}">
                <a16:creationId xmlns:a16="http://schemas.microsoft.com/office/drawing/2014/main" id="{C3CF748F-7A47-64F3-92FD-A173A0BACD8D}"/>
              </a:ext>
            </a:extLst>
          </p:cNvPr>
          <p:cNvSpPr/>
          <p:nvPr/>
        </p:nvSpPr>
        <p:spPr bwMode="gray">
          <a:xfrm rot="16200000">
            <a:off x="5114391" y="4608787"/>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0E4C9622-8DA6-45CD-AE3C-C8E7BC55F194}"/>
              </a:ext>
            </a:extLst>
          </p:cNvPr>
          <p:cNvSpPr/>
          <p:nvPr/>
        </p:nvSpPr>
        <p:spPr bwMode="gray">
          <a:xfrm rot="16200000">
            <a:off x="5114391" y="5237898"/>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367B224B-1486-1BE5-8AC0-945313984FEF}"/>
              </a:ext>
            </a:extLst>
          </p:cNvPr>
          <p:cNvSpPr/>
          <p:nvPr/>
        </p:nvSpPr>
        <p:spPr bwMode="gray">
          <a:xfrm rot="16200000">
            <a:off x="5114391" y="5867011"/>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AAD14107-3539-5BC2-F6A2-2D6BF6A293E9}"/>
              </a:ext>
            </a:extLst>
          </p:cNvPr>
          <p:cNvSpPr/>
          <p:nvPr/>
        </p:nvSpPr>
        <p:spPr bwMode="gray">
          <a:xfrm>
            <a:off x="199151" y="2491642"/>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短期</a:t>
            </a:r>
          </a:p>
        </p:txBody>
      </p:sp>
      <p:sp>
        <p:nvSpPr>
          <p:cNvPr id="5" name="矢印: 下 4">
            <a:extLst>
              <a:ext uri="{FF2B5EF4-FFF2-40B4-BE49-F238E27FC236}">
                <a16:creationId xmlns:a16="http://schemas.microsoft.com/office/drawing/2014/main" id="{ED1679A6-47BF-CD30-740C-914328E2A936}"/>
              </a:ext>
            </a:extLst>
          </p:cNvPr>
          <p:cNvSpPr/>
          <p:nvPr/>
        </p:nvSpPr>
        <p:spPr bwMode="gray">
          <a:xfrm>
            <a:off x="199151" y="4383748"/>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中長期</a:t>
            </a:r>
          </a:p>
        </p:txBody>
      </p:sp>
      <p:grpSp>
        <p:nvGrpSpPr>
          <p:cNvPr id="53" name="グループ化 52">
            <a:extLst>
              <a:ext uri="{FF2B5EF4-FFF2-40B4-BE49-F238E27FC236}">
                <a16:creationId xmlns:a16="http://schemas.microsoft.com/office/drawing/2014/main" id="{183D3421-F82D-0A9A-90D8-350593F6C4DC}"/>
              </a:ext>
            </a:extLst>
          </p:cNvPr>
          <p:cNvGrpSpPr/>
          <p:nvPr/>
        </p:nvGrpSpPr>
        <p:grpSpPr>
          <a:xfrm>
            <a:off x="9868823" y="2090730"/>
            <a:ext cx="2168026" cy="302889"/>
            <a:chOff x="4991214" y="2418695"/>
            <a:chExt cx="900000" cy="288000"/>
          </a:xfrm>
        </p:grpSpPr>
        <p:sp>
          <p:nvSpPr>
            <p:cNvPr id="54" name="正方形/長方形 53">
              <a:extLst>
                <a:ext uri="{FF2B5EF4-FFF2-40B4-BE49-F238E27FC236}">
                  <a16:creationId xmlns:a16="http://schemas.microsoft.com/office/drawing/2014/main" id="{86166631-7B49-B752-7D64-1FDF85AAE6C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参考）</a:t>
              </a:r>
              <a:r>
                <a:rPr kumimoji="1" lang="ja-JP" altLang="en-US" sz="1200">
                  <a:solidFill>
                    <a:schemeClr val="tx1"/>
                  </a:solidFill>
                  <a:latin typeface="Meiryo UI" panose="020B0604030504040204" pitchFamily="50" charset="-128"/>
                  <a:ea typeface="Meiryo UI" panose="020B0604030504040204" pitchFamily="50" charset="-128"/>
                </a:rPr>
                <a:t>提供製品の利用先</a:t>
              </a:r>
            </a:p>
          </p:txBody>
        </p:sp>
        <p:cxnSp>
          <p:nvCxnSpPr>
            <p:cNvPr id="55" name="直線コネクタ 54">
              <a:extLst>
                <a:ext uri="{FF2B5EF4-FFF2-40B4-BE49-F238E27FC236}">
                  <a16:creationId xmlns:a16="http://schemas.microsoft.com/office/drawing/2014/main" id="{94B3346D-0E86-CDCC-301A-343835AD07B9}"/>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87BC0EC1-1F6B-9C63-D13F-518E0D9B64EC}"/>
              </a:ext>
            </a:extLst>
          </p:cNvPr>
          <p:cNvSpPr/>
          <p:nvPr/>
        </p:nvSpPr>
        <p:spPr>
          <a:xfrm>
            <a:off x="9868822"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B204DDF-5EC6-3D7D-ED0B-0506AA713716}"/>
              </a:ext>
            </a:extLst>
          </p:cNvPr>
          <p:cNvSpPr/>
          <p:nvPr/>
        </p:nvSpPr>
        <p:spPr>
          <a:xfrm>
            <a:off x="9868822"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2F3C6D18-6248-06A5-470C-C19D2781E111}"/>
              </a:ext>
            </a:extLst>
          </p:cNvPr>
          <p:cNvSpPr/>
          <p:nvPr/>
        </p:nvSpPr>
        <p:spPr>
          <a:xfrm>
            <a:off x="9868822"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753E5D8-6B94-B4EF-DFB4-A97A6054EFAB}"/>
              </a:ext>
            </a:extLst>
          </p:cNvPr>
          <p:cNvSpPr/>
          <p:nvPr/>
        </p:nvSpPr>
        <p:spPr>
          <a:xfrm>
            <a:off x="9868822"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CA57514-A4D9-A836-E66A-7C003F130B8B}"/>
              </a:ext>
            </a:extLst>
          </p:cNvPr>
          <p:cNvSpPr/>
          <p:nvPr/>
        </p:nvSpPr>
        <p:spPr>
          <a:xfrm>
            <a:off x="9868822"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3228E93-0639-EEF4-DE3C-4F6FC8ADD699}"/>
              </a:ext>
            </a:extLst>
          </p:cNvPr>
          <p:cNvSpPr/>
          <p:nvPr/>
        </p:nvSpPr>
        <p:spPr>
          <a:xfrm>
            <a:off x="9866038"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BE55297-FB67-4915-AB98-BDFB5BAE7ADA}"/>
              </a:ext>
            </a:extLst>
          </p:cNvPr>
          <p:cNvSpPr/>
          <p:nvPr/>
        </p:nvSpPr>
        <p:spPr>
          <a:xfrm>
            <a:off x="2161954" y="1094257"/>
            <a:ext cx="7868093" cy="46694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短期・中長期それぞれの注力セグメント（用途市場）の概要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用途市場：最終製品（自動車、家電、包装材等）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想定顧客：製品を最終的に利用する顧客（ﾌﾞﾗﾝﾄﾞｵｰﾅｰ等）</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上記に対して提供する自社製品の概要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提供製品：自社が販売する製品</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販売量：現時点での計画量</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提供製品の利用先：自社が販売する製品が利用される、もしくは見込む完成品等</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その際、最終製品のどの部分に使用され得るかも可能な限り詳細に記載（例：自動車内装部品の</a:t>
            </a:r>
            <a:r>
              <a:rPr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、包装材の</a:t>
            </a:r>
            <a:r>
              <a:rPr kumimoji="1"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部分など）</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67135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69A3DAB8-ABEC-3507-7BF7-CA178117B79F}"/>
              </a:ext>
            </a:extLst>
          </p:cNvPr>
          <p:cNvGraphicFramePr>
            <a:graphicFrameLocks noChangeAspect="1"/>
          </p:cNvGraphicFramePr>
          <p:nvPr>
            <p:custDataLst>
              <p:tags r:id="rId1"/>
            </p:custDataLst>
            <p:extLst>
              <p:ext uri="{D42A27DB-BD31-4B8C-83A1-F6EECF244321}">
                <p14:modId xmlns:p14="http://schemas.microsoft.com/office/powerpoint/2010/main" val="2288276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69A3DAB8-ABEC-3507-7BF7-CA178117B7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によって競合他社との差別化を図り、主要顧客である</a:t>
            </a: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を獲得する</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735473" y="2402256"/>
            <a:ext cx="809059"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8"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重要度</a:t>
              </a:r>
              <a:endParaRPr lang="en-US" altLang="ja-JP" sz="1200">
                <a:solidFill>
                  <a:schemeClr val="tx1"/>
                </a:solidFill>
              </a:endParaRPr>
            </a:p>
          </p:txBody>
        </p:sp>
      </p:grpSp>
      <p:grpSp>
        <p:nvGrpSpPr>
          <p:cNvPr id="2" name="グループ化 1">
            <a:extLst>
              <a:ext uri="{FF2B5EF4-FFF2-40B4-BE49-F238E27FC236}">
                <a16:creationId xmlns:a16="http://schemas.microsoft.com/office/drawing/2014/main" id="{1101430E-8630-63AA-693F-106454F7547A}"/>
              </a:ext>
            </a:extLst>
          </p:cNvPr>
          <p:cNvGrpSpPr/>
          <p:nvPr/>
        </p:nvGrpSpPr>
        <p:grpSpPr>
          <a:xfrm>
            <a:off x="180000" y="2402256"/>
            <a:ext cx="1433671" cy="360000"/>
            <a:chOff x="543578" y="1377175"/>
            <a:chExt cx="5239039" cy="360000"/>
          </a:xfrm>
        </p:grpSpPr>
        <p:cxnSp>
          <p:nvCxnSpPr>
            <p:cNvPr id="7" name="Straight Connector 18">
              <a:extLst>
                <a:ext uri="{FF2B5EF4-FFF2-40B4-BE49-F238E27FC236}">
                  <a16:creationId xmlns:a16="http://schemas.microsoft.com/office/drawing/2014/main" id="{EB42B76E-B785-8F67-B81E-082CC0DD3F5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23">
              <a:extLst>
                <a:ext uri="{FF2B5EF4-FFF2-40B4-BE49-F238E27FC236}">
                  <a16:creationId xmlns:a16="http://schemas.microsoft.com/office/drawing/2014/main" id="{B27D2ED8-BB73-CC26-F807-A4D979000DF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顧客購買決定要因</a:t>
              </a:r>
              <a:endParaRPr lang="en-US" altLang="ja-JP" sz="1200">
                <a:solidFill>
                  <a:schemeClr val="tx1"/>
                </a:solidFill>
              </a:endParaRPr>
            </a:p>
          </p:txBody>
        </p:sp>
      </p:grpSp>
      <p:grpSp>
        <p:nvGrpSpPr>
          <p:cNvPr id="24" name="グループ化 23">
            <a:extLst>
              <a:ext uri="{FF2B5EF4-FFF2-40B4-BE49-F238E27FC236}">
                <a16:creationId xmlns:a16="http://schemas.microsoft.com/office/drawing/2014/main" id="{7DD8C2C9-32DD-9956-EC93-4BB6733E34A7}"/>
              </a:ext>
            </a:extLst>
          </p:cNvPr>
          <p:cNvGrpSpPr/>
          <p:nvPr/>
        </p:nvGrpSpPr>
        <p:grpSpPr>
          <a:xfrm>
            <a:off x="180000" y="1624859"/>
            <a:ext cx="11856000" cy="288000"/>
            <a:chOff x="156000" y="1879963"/>
            <a:chExt cx="5760000" cy="288000"/>
          </a:xfrm>
        </p:grpSpPr>
        <p:sp>
          <p:nvSpPr>
            <p:cNvPr id="31" name="正方形/長方形 30">
              <a:extLst>
                <a:ext uri="{FF2B5EF4-FFF2-40B4-BE49-F238E27FC236}">
                  <a16:creationId xmlns:a16="http://schemas.microsoft.com/office/drawing/2014/main" id="{C5C61B69-7CAF-C67F-A27A-71C6A04751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32" name="直線コネクタ 31">
              <a:extLst>
                <a:ext uri="{FF2B5EF4-FFF2-40B4-BE49-F238E27FC236}">
                  <a16:creationId xmlns:a16="http://schemas.microsoft.com/office/drawing/2014/main" id="{435E1468-1C48-724F-9D68-DB9874F3A96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3" name="TextBox 40">
            <a:extLst>
              <a:ext uri="{FF2B5EF4-FFF2-40B4-BE49-F238E27FC236}">
                <a16:creationId xmlns:a16="http://schemas.microsoft.com/office/drawing/2014/main" id="{AA64A407-8ABB-4399-863E-C82C62F7B103}"/>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pSp>
        <p:nvGrpSpPr>
          <p:cNvPr id="52" name="グループ化 51">
            <a:extLst>
              <a:ext uri="{FF2B5EF4-FFF2-40B4-BE49-F238E27FC236}">
                <a16:creationId xmlns:a16="http://schemas.microsoft.com/office/drawing/2014/main" id="{191AE77D-A99F-2295-2551-4DF81D5DE185}"/>
              </a:ext>
            </a:extLst>
          </p:cNvPr>
          <p:cNvGrpSpPr/>
          <p:nvPr/>
        </p:nvGrpSpPr>
        <p:grpSpPr>
          <a:xfrm>
            <a:off x="2666333" y="2402256"/>
            <a:ext cx="9369665" cy="360000"/>
            <a:chOff x="543578" y="1377175"/>
            <a:chExt cx="5239039" cy="360000"/>
          </a:xfrm>
        </p:grpSpPr>
        <p:cxnSp>
          <p:nvCxnSpPr>
            <p:cNvPr id="53" name="Straight Connector 18">
              <a:extLst>
                <a:ext uri="{FF2B5EF4-FFF2-40B4-BE49-F238E27FC236}">
                  <a16:creationId xmlns:a16="http://schemas.microsoft.com/office/drawing/2014/main" id="{08B33353-5605-E693-532B-617D8375FC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3">
              <a:extLst>
                <a:ext uri="{FF2B5EF4-FFF2-40B4-BE49-F238E27FC236}">
                  <a16:creationId xmlns:a16="http://schemas.microsoft.com/office/drawing/2014/main" id="{021E8C60-5264-2E50-3659-7E3FA12D181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各社の充足度</a:t>
              </a:r>
            </a:p>
          </p:txBody>
        </p:sp>
      </p:grpSp>
      <p:grpSp>
        <p:nvGrpSpPr>
          <p:cNvPr id="70" name="グループ化 69">
            <a:extLst>
              <a:ext uri="{FF2B5EF4-FFF2-40B4-BE49-F238E27FC236}">
                <a16:creationId xmlns:a16="http://schemas.microsoft.com/office/drawing/2014/main" id="{90F2999A-0360-915E-AEF7-3A65847910A8}"/>
              </a:ext>
            </a:extLst>
          </p:cNvPr>
          <p:cNvGrpSpPr/>
          <p:nvPr/>
        </p:nvGrpSpPr>
        <p:grpSpPr>
          <a:xfrm>
            <a:off x="2666334" y="2830433"/>
            <a:ext cx="2251065" cy="360000"/>
            <a:chOff x="543578" y="1377175"/>
            <a:chExt cx="5239039" cy="360000"/>
          </a:xfrm>
        </p:grpSpPr>
        <p:cxnSp>
          <p:nvCxnSpPr>
            <p:cNvPr id="71" name="Straight Connector 18">
              <a:extLst>
                <a:ext uri="{FF2B5EF4-FFF2-40B4-BE49-F238E27FC236}">
                  <a16:creationId xmlns:a16="http://schemas.microsoft.com/office/drawing/2014/main" id="{E56FF6F6-0212-D10C-39CF-25789AA6D0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2" name="TextBox 23">
              <a:extLst>
                <a:ext uri="{FF2B5EF4-FFF2-40B4-BE49-F238E27FC236}">
                  <a16:creationId xmlns:a16="http://schemas.microsoft.com/office/drawing/2014/main" id="{3C96E646-7A8C-A10D-6D52-425E57BBCF1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自社</a:t>
              </a:r>
            </a:p>
          </p:txBody>
        </p:sp>
      </p:grpSp>
      <p:grpSp>
        <p:nvGrpSpPr>
          <p:cNvPr id="73" name="グループ化 72">
            <a:extLst>
              <a:ext uri="{FF2B5EF4-FFF2-40B4-BE49-F238E27FC236}">
                <a16:creationId xmlns:a16="http://schemas.microsoft.com/office/drawing/2014/main" id="{3412B307-1DE3-42B6-895B-56ABFC845E65}"/>
              </a:ext>
            </a:extLst>
          </p:cNvPr>
          <p:cNvGrpSpPr/>
          <p:nvPr/>
        </p:nvGrpSpPr>
        <p:grpSpPr>
          <a:xfrm>
            <a:off x="5039201" y="2830433"/>
            <a:ext cx="2251065" cy="360000"/>
            <a:chOff x="543578" y="1377175"/>
            <a:chExt cx="5239039" cy="360000"/>
          </a:xfrm>
        </p:grpSpPr>
        <p:cxnSp>
          <p:nvCxnSpPr>
            <p:cNvPr id="74" name="Straight Connector 18">
              <a:extLst>
                <a:ext uri="{FF2B5EF4-FFF2-40B4-BE49-F238E27FC236}">
                  <a16:creationId xmlns:a16="http://schemas.microsoft.com/office/drawing/2014/main" id="{6D94DBEE-8415-7B40-04A7-40C66FC8ADA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23">
              <a:extLst>
                <a:ext uri="{FF2B5EF4-FFF2-40B4-BE49-F238E27FC236}">
                  <a16:creationId xmlns:a16="http://schemas.microsoft.com/office/drawing/2014/main" id="{32FB34A0-6182-8707-EDBE-5C1AB96BEBE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2" name="グループ化 81">
            <a:extLst>
              <a:ext uri="{FF2B5EF4-FFF2-40B4-BE49-F238E27FC236}">
                <a16:creationId xmlns:a16="http://schemas.microsoft.com/office/drawing/2014/main" id="{B85A15A0-DAB4-938B-E958-0D0591EF05F2}"/>
              </a:ext>
            </a:extLst>
          </p:cNvPr>
          <p:cNvGrpSpPr/>
          <p:nvPr/>
        </p:nvGrpSpPr>
        <p:grpSpPr>
          <a:xfrm>
            <a:off x="7412068" y="2830433"/>
            <a:ext cx="2251065" cy="360000"/>
            <a:chOff x="543578" y="1377175"/>
            <a:chExt cx="5239039" cy="360000"/>
          </a:xfrm>
        </p:grpSpPr>
        <p:cxnSp>
          <p:nvCxnSpPr>
            <p:cNvPr id="83" name="Straight Connector 18">
              <a:extLst>
                <a:ext uri="{FF2B5EF4-FFF2-40B4-BE49-F238E27FC236}">
                  <a16:creationId xmlns:a16="http://schemas.microsoft.com/office/drawing/2014/main" id="{CB96EB29-8A43-6FCC-A933-7B3411BC507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TextBox 23">
              <a:extLst>
                <a:ext uri="{FF2B5EF4-FFF2-40B4-BE49-F238E27FC236}">
                  <a16:creationId xmlns:a16="http://schemas.microsoft.com/office/drawing/2014/main" id="{C42713BA-1301-313A-9CA0-EDBB88D6890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5" name="グループ化 84">
            <a:extLst>
              <a:ext uri="{FF2B5EF4-FFF2-40B4-BE49-F238E27FC236}">
                <a16:creationId xmlns:a16="http://schemas.microsoft.com/office/drawing/2014/main" id="{8583DA67-A757-F140-542E-C8403FFC172B}"/>
              </a:ext>
            </a:extLst>
          </p:cNvPr>
          <p:cNvGrpSpPr/>
          <p:nvPr/>
        </p:nvGrpSpPr>
        <p:grpSpPr>
          <a:xfrm>
            <a:off x="9784934" y="2830433"/>
            <a:ext cx="2251065" cy="360000"/>
            <a:chOff x="543578" y="1377175"/>
            <a:chExt cx="5239039" cy="360000"/>
          </a:xfrm>
        </p:grpSpPr>
        <p:cxnSp>
          <p:nvCxnSpPr>
            <p:cNvPr id="86" name="Straight Connector 18">
              <a:extLst>
                <a:ext uri="{FF2B5EF4-FFF2-40B4-BE49-F238E27FC236}">
                  <a16:creationId xmlns:a16="http://schemas.microsoft.com/office/drawing/2014/main" id="{3482B839-8C29-62DC-36E1-240A4965C23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7" name="TextBox 23">
              <a:extLst>
                <a:ext uri="{FF2B5EF4-FFF2-40B4-BE49-F238E27FC236}">
                  <a16:creationId xmlns:a16="http://schemas.microsoft.com/office/drawing/2014/main" id="{9C29A0C8-07B3-B8BF-198A-766B17167C4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sp>
        <p:nvSpPr>
          <p:cNvPr id="88" name="正方形/長方形 87">
            <a:extLst>
              <a:ext uri="{FF2B5EF4-FFF2-40B4-BE49-F238E27FC236}">
                <a16:creationId xmlns:a16="http://schemas.microsoft.com/office/drawing/2014/main" id="{94E19229-E034-0F94-8268-3C8F9A96E1B7}"/>
              </a:ext>
            </a:extLst>
          </p:cNvPr>
          <p:cNvSpPr/>
          <p:nvPr/>
        </p:nvSpPr>
        <p:spPr>
          <a:xfrm>
            <a:off x="1735473" y="3258610"/>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89" name="正方形/長方形 88">
            <a:extLst>
              <a:ext uri="{FF2B5EF4-FFF2-40B4-BE49-F238E27FC236}">
                <a16:creationId xmlns:a16="http://schemas.microsoft.com/office/drawing/2014/main" id="{E0140486-71F6-4F5A-42CB-36695E0F01C6}"/>
              </a:ext>
            </a:extLst>
          </p:cNvPr>
          <p:cNvSpPr/>
          <p:nvPr/>
        </p:nvSpPr>
        <p:spPr>
          <a:xfrm>
            <a:off x="1735473" y="4035442"/>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F1721CFF-1CC6-34B6-2161-8CF81C92616C}"/>
              </a:ext>
            </a:extLst>
          </p:cNvPr>
          <p:cNvSpPr/>
          <p:nvPr/>
        </p:nvSpPr>
        <p:spPr>
          <a:xfrm>
            <a:off x="1735473" y="4812274"/>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2" name="正方形/長方形 91">
            <a:extLst>
              <a:ext uri="{FF2B5EF4-FFF2-40B4-BE49-F238E27FC236}">
                <a16:creationId xmlns:a16="http://schemas.microsoft.com/office/drawing/2014/main" id="{C989F196-78E6-5CAB-B39C-F350A8F55DF6}"/>
              </a:ext>
            </a:extLst>
          </p:cNvPr>
          <p:cNvSpPr/>
          <p:nvPr/>
        </p:nvSpPr>
        <p:spPr>
          <a:xfrm>
            <a:off x="1735473" y="5589106"/>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3" name="正方形/長方形 92">
            <a:extLst>
              <a:ext uri="{FF2B5EF4-FFF2-40B4-BE49-F238E27FC236}">
                <a16:creationId xmlns:a16="http://schemas.microsoft.com/office/drawing/2014/main" id="{51201058-087C-EDB7-9F25-837CAFBF377E}"/>
              </a:ext>
            </a:extLst>
          </p:cNvPr>
          <p:cNvSpPr/>
          <p:nvPr/>
        </p:nvSpPr>
        <p:spPr>
          <a:xfrm>
            <a:off x="180000" y="3258610"/>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4" name="正方形/長方形 93">
            <a:extLst>
              <a:ext uri="{FF2B5EF4-FFF2-40B4-BE49-F238E27FC236}">
                <a16:creationId xmlns:a16="http://schemas.microsoft.com/office/drawing/2014/main" id="{484222B4-84AD-DA36-A0C0-6CA74D087702}"/>
              </a:ext>
            </a:extLst>
          </p:cNvPr>
          <p:cNvSpPr/>
          <p:nvPr/>
        </p:nvSpPr>
        <p:spPr>
          <a:xfrm>
            <a:off x="180000" y="4035442"/>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1CC53BBB-B45F-CFC2-BF53-168343B52E20}"/>
              </a:ext>
            </a:extLst>
          </p:cNvPr>
          <p:cNvSpPr/>
          <p:nvPr/>
        </p:nvSpPr>
        <p:spPr>
          <a:xfrm>
            <a:off x="180000" y="4812274"/>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6" name="正方形/長方形 95">
            <a:extLst>
              <a:ext uri="{FF2B5EF4-FFF2-40B4-BE49-F238E27FC236}">
                <a16:creationId xmlns:a16="http://schemas.microsoft.com/office/drawing/2014/main" id="{25491260-66BE-E8A2-C18D-A1A3EBBC5EE8}"/>
              </a:ext>
            </a:extLst>
          </p:cNvPr>
          <p:cNvSpPr/>
          <p:nvPr/>
        </p:nvSpPr>
        <p:spPr>
          <a:xfrm>
            <a:off x="180000" y="5589106"/>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7" name="正方形/長方形 96">
            <a:extLst>
              <a:ext uri="{FF2B5EF4-FFF2-40B4-BE49-F238E27FC236}">
                <a16:creationId xmlns:a16="http://schemas.microsoft.com/office/drawing/2014/main" id="{B887E79F-C296-F40F-CF64-F2D3E28F4CC7}"/>
              </a:ext>
            </a:extLst>
          </p:cNvPr>
          <p:cNvSpPr/>
          <p:nvPr/>
        </p:nvSpPr>
        <p:spPr>
          <a:xfrm>
            <a:off x="26663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0BB6B15-317C-B85D-2881-3CBCDFCB896B}"/>
              </a:ext>
            </a:extLst>
          </p:cNvPr>
          <p:cNvSpPr/>
          <p:nvPr/>
        </p:nvSpPr>
        <p:spPr>
          <a:xfrm>
            <a:off x="26663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A48AB41-3D19-4B55-2102-8B073C8E0FA6}"/>
              </a:ext>
            </a:extLst>
          </p:cNvPr>
          <p:cNvSpPr/>
          <p:nvPr/>
        </p:nvSpPr>
        <p:spPr>
          <a:xfrm>
            <a:off x="26663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A4B801E3-0780-A8EF-CDBF-A2BDA213BF0E}"/>
              </a:ext>
            </a:extLst>
          </p:cNvPr>
          <p:cNvSpPr/>
          <p:nvPr/>
        </p:nvSpPr>
        <p:spPr>
          <a:xfrm>
            <a:off x="26663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204F05C-3348-3084-F5D5-C23015605EFE}"/>
              </a:ext>
            </a:extLst>
          </p:cNvPr>
          <p:cNvSpPr/>
          <p:nvPr/>
        </p:nvSpPr>
        <p:spPr>
          <a:xfrm>
            <a:off x="5047382"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6B7F4A13-7762-2B61-136C-57DAD5701599}"/>
              </a:ext>
            </a:extLst>
          </p:cNvPr>
          <p:cNvSpPr/>
          <p:nvPr/>
        </p:nvSpPr>
        <p:spPr>
          <a:xfrm>
            <a:off x="5047382"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6780C504-C759-114E-4F78-27B9891D47C8}"/>
              </a:ext>
            </a:extLst>
          </p:cNvPr>
          <p:cNvSpPr/>
          <p:nvPr/>
        </p:nvSpPr>
        <p:spPr>
          <a:xfrm>
            <a:off x="5047382"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EE915791-C79B-6BD6-67FB-5E86EC5CDE5B}"/>
              </a:ext>
            </a:extLst>
          </p:cNvPr>
          <p:cNvSpPr/>
          <p:nvPr/>
        </p:nvSpPr>
        <p:spPr>
          <a:xfrm>
            <a:off x="5047382"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91AD6B15-61B4-81F0-56AD-A2F79B5C1784}"/>
              </a:ext>
            </a:extLst>
          </p:cNvPr>
          <p:cNvSpPr/>
          <p:nvPr/>
        </p:nvSpPr>
        <p:spPr>
          <a:xfrm>
            <a:off x="7412068"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F1ADA052-BCA6-C851-4F8A-48A76BEA55D1}"/>
              </a:ext>
            </a:extLst>
          </p:cNvPr>
          <p:cNvSpPr/>
          <p:nvPr/>
        </p:nvSpPr>
        <p:spPr>
          <a:xfrm>
            <a:off x="7412068"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030D10F2-2506-E611-4B50-BC78FF98FAD4}"/>
              </a:ext>
            </a:extLst>
          </p:cNvPr>
          <p:cNvSpPr/>
          <p:nvPr/>
        </p:nvSpPr>
        <p:spPr>
          <a:xfrm>
            <a:off x="7412068"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59C986A4-7751-6404-BA88-29E7C5CF444B}"/>
              </a:ext>
            </a:extLst>
          </p:cNvPr>
          <p:cNvSpPr/>
          <p:nvPr/>
        </p:nvSpPr>
        <p:spPr>
          <a:xfrm>
            <a:off x="7412068"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43CDAFB1-65E8-5AFA-A86B-C2F6CCFF3A23}"/>
              </a:ext>
            </a:extLst>
          </p:cNvPr>
          <p:cNvSpPr/>
          <p:nvPr/>
        </p:nvSpPr>
        <p:spPr>
          <a:xfrm>
            <a:off x="97849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A6DCBD4F-E186-EC82-9B5F-E8DCF3489CAD}"/>
              </a:ext>
            </a:extLst>
          </p:cNvPr>
          <p:cNvSpPr/>
          <p:nvPr/>
        </p:nvSpPr>
        <p:spPr>
          <a:xfrm>
            <a:off x="97849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F048AF16-0A65-0760-45AC-D9B3718D4634}"/>
              </a:ext>
            </a:extLst>
          </p:cNvPr>
          <p:cNvSpPr/>
          <p:nvPr/>
        </p:nvSpPr>
        <p:spPr>
          <a:xfrm>
            <a:off x="97849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BF830534-1AF4-9A63-4B53-9065887A08C7}"/>
              </a:ext>
            </a:extLst>
          </p:cNvPr>
          <p:cNvSpPr/>
          <p:nvPr/>
        </p:nvSpPr>
        <p:spPr>
          <a:xfrm>
            <a:off x="97849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161954" y="1171986"/>
            <a:ext cx="7868093" cy="451402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狙うべきセグメント</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→前頁、前々頁を踏まえて記載すること。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顧客購買決定要因</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en-US" altLang="ja-JP" sz="1400" dirty="0">
                <a:solidFill>
                  <a:srgbClr val="FF0000"/>
                </a:solidFill>
                <a:latin typeface="Meiryo UI" panose="020B0604030504040204" pitchFamily="50" charset="-128"/>
                <a:ea typeface="Meiryo UI" panose="020B0604030504040204" pitchFamily="50" charset="-128"/>
              </a:rPr>
              <a:t>QCD</a:t>
            </a:r>
            <a:r>
              <a:rPr kumimoji="1" lang="ja-JP" altLang="en-US" sz="1400" dirty="0">
                <a:solidFill>
                  <a:srgbClr val="FF0000"/>
                </a:solidFill>
                <a:latin typeface="Meiryo UI" panose="020B0604030504040204" pitchFamily="50" charset="-128"/>
                <a:ea typeface="Meiryo UI" panose="020B0604030504040204" pitchFamily="50" charset="-128"/>
              </a:rPr>
              <a:t>などの観点から記載すること。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重要度</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→狙うべきセグメントが重視する顧客購買決定要因を、「高」「中」「低」から選択すること。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各社の充足度</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各社（自社と主要競合）の顧客購買決定要因に対する充足度の評価とその理由を記載すること</a:t>
            </a:r>
            <a:r>
              <a:rPr lang="ja-JP" altLang="en-US" sz="1400" dirty="0">
                <a:solidFill>
                  <a:srgbClr val="FF0000"/>
                </a:solidFill>
                <a:latin typeface="Meiryo UI" panose="020B0604030504040204" pitchFamily="50" charset="-128"/>
                <a:ea typeface="Meiryo UI" panose="020B0604030504040204" pitchFamily="50" charset="-128"/>
              </a:rPr>
              <a:t>。その際、以下の点を記載すること。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評価は、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各社の事業・技術基盤などの強み・弱みや、当該領域における取組み（マーケティング、事業開発、技術開発、設備投資など）を踏まえ、</a:t>
            </a:r>
            <a:r>
              <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（充足していない）、△（やや充足している）、〇（充足している）などで評価すること（評価基準はこのとおりでなくても良い）。</a:t>
            </a:r>
            <a:endPar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理由は、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上記評価の判断した根拠となる定量・定性的な情報を記載すること（必要に応じて適宜補足頁を追加すること）。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前頁、前々頁を踏まえた主要顧客ごとにそれぞれ頁を分けて記載すること（複数ある場合は複数頁になる）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7FF6F-BC87-3000-0BF3-FC7674E0631C}"/>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9C21A735-26C9-A59A-3E7A-11DB2AA4616A}"/>
              </a:ext>
            </a:extLst>
          </p:cNvPr>
          <p:cNvGraphicFramePr>
            <a:graphicFrameLocks noChangeAspect="1"/>
          </p:cNvGraphicFramePr>
          <p:nvPr>
            <p:custDataLst>
              <p:tags r:id="rId1"/>
            </p:custDataLst>
            <p:extLst>
              <p:ext uri="{D42A27DB-BD31-4B8C-83A1-F6EECF244321}">
                <p14:modId xmlns:p14="http://schemas.microsoft.com/office/powerpoint/2010/main" val="35168727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9C21A735-26C9-A59A-3E7A-11DB2AA4616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6E2E6613-D4B2-7D55-BE34-AB78CD16ED4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F64E2414-8516-5DAA-8865-34E51E63D11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7B075FC2-B86E-49F7-741A-42BFAE4E6D84}"/>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特に</a:t>
            </a:r>
            <a:r>
              <a:rPr lang="en-US" altLang="ja-JP">
                <a:solidFill>
                  <a:schemeClr val="tx1"/>
                </a:solidFill>
              </a:rPr>
              <a:t>SC</a:t>
            </a:r>
            <a:r>
              <a:rPr lang="ja-JP" altLang="en-US">
                <a:solidFill>
                  <a:schemeClr val="tx1"/>
                </a:solidFill>
              </a:rPr>
              <a:t>の強靭化の観点では、</a:t>
            </a:r>
            <a:r>
              <a:rPr lang="en-US" altLang="ja-JP">
                <a:solidFill>
                  <a:schemeClr val="tx1"/>
                </a:solidFill>
              </a:rPr>
              <a:t>xx</a:t>
            </a:r>
            <a:r>
              <a:rPr lang="ja-JP" altLang="en-US">
                <a:solidFill>
                  <a:schemeClr val="tx1"/>
                </a:solidFill>
              </a:rPr>
              <a:t>に取り組む</a:t>
            </a:r>
            <a:endParaRPr lang="en-US" altLang="ja-JP">
              <a:solidFill>
                <a:schemeClr val="tx1"/>
              </a:solidFill>
            </a:endParaRPr>
          </a:p>
        </p:txBody>
      </p:sp>
      <p:cxnSp>
        <p:nvCxnSpPr>
          <p:cNvPr id="21" name="直線コネクタ 20">
            <a:extLst>
              <a:ext uri="{FF2B5EF4-FFF2-40B4-BE49-F238E27FC236}">
                <a16:creationId xmlns:a16="http://schemas.microsoft.com/office/drawing/2014/main" id="{9278A940-518C-2627-3F19-04BE3444B84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4" name="L 字 123">
            <a:extLst>
              <a:ext uri="{FF2B5EF4-FFF2-40B4-BE49-F238E27FC236}">
                <a16:creationId xmlns:a16="http://schemas.microsoft.com/office/drawing/2014/main" id="{FE31028F-EE6C-A050-BEBC-D8FB652386F9}"/>
              </a:ext>
            </a:extLst>
          </p:cNvPr>
          <p:cNvSpPr/>
          <p:nvPr/>
        </p:nvSpPr>
        <p:spPr bwMode="auto">
          <a:xfrm flipV="1">
            <a:off x="1555077" y="4295706"/>
            <a:ext cx="8765544" cy="1225852"/>
          </a:xfrm>
          <a:prstGeom prst="corner">
            <a:avLst>
              <a:gd name="adj1" fmla="val 50000"/>
              <a:gd name="adj2" fmla="val 636603"/>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endParaRPr lang="ja-JP" altLang="en-US" sz="1400">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F7F05E0F-01FD-9FA7-A9F8-D08C056255C3}"/>
              </a:ext>
            </a:extLst>
          </p:cNvPr>
          <p:cNvSpPr txBox="1"/>
          <p:nvPr/>
        </p:nvSpPr>
        <p:spPr>
          <a:xfrm>
            <a:off x="738412" y="3028515"/>
            <a:ext cx="756000" cy="8696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現製品の</a:t>
            </a:r>
            <a:r>
              <a:rPr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301A6A51-4645-FE11-DC40-5A3D1D479461}"/>
              </a:ext>
            </a:extLst>
          </p:cNvPr>
          <p:cNvSpPr/>
          <p:nvPr/>
        </p:nvSpPr>
        <p:spPr bwMode="auto">
          <a:xfrm>
            <a:off x="1555076" y="3028516"/>
            <a:ext cx="5361332" cy="869673"/>
          </a:xfrm>
          <a:prstGeom prst="rect">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r>
              <a:rPr lang="ja-JP" altLang="en-US" sz="1400">
                <a:latin typeface="Meiryo UI" panose="020B0604030504040204" pitchFamily="50" charset="-128"/>
                <a:ea typeface="Meiryo UI" panose="020B0604030504040204" pitchFamily="50" charset="-128"/>
              </a:rPr>
              <a:t>コミュニケーションをとっている範囲</a:t>
            </a:r>
          </a:p>
        </p:txBody>
      </p:sp>
      <p:sp>
        <p:nvSpPr>
          <p:cNvPr id="127" name="矢印: 五方向 126">
            <a:extLst>
              <a:ext uri="{FF2B5EF4-FFF2-40B4-BE49-F238E27FC236}">
                <a16:creationId xmlns:a16="http://schemas.microsoft.com/office/drawing/2014/main" id="{6EDC7E59-1570-1A3C-E71F-3C79B7DA65F2}"/>
              </a:ext>
            </a:extLst>
          </p:cNvPr>
          <p:cNvSpPr/>
          <p:nvPr/>
        </p:nvSpPr>
        <p:spPr bwMode="auto">
          <a:xfrm>
            <a:off x="1555076" y="2670883"/>
            <a:ext cx="1044000" cy="288000"/>
          </a:xfrm>
          <a:prstGeom prst="homePlate">
            <a:avLst/>
          </a:prstGeom>
          <a:solidFill>
            <a:schemeClr val="tx1">
              <a:lumMod val="50000"/>
              <a:lumOff val="50000"/>
            </a:schemeClr>
          </a:solidFill>
          <a:ln w="9525">
            <a:noFill/>
            <a:miter lim="800000"/>
            <a:headEnd/>
            <a:tailEnd/>
          </a:ln>
          <a:effectLst/>
        </p:spPr>
        <p:txBody>
          <a:bodyPr wrap="square" rtlCol="0" anchor="ctr"/>
          <a:lstStyle/>
          <a:p>
            <a:pPr algn="l"/>
            <a:r>
              <a:rPr lang="ja-JP" altLang="en-US" sz="1200">
                <a:solidFill>
                  <a:schemeClr val="bg1"/>
                </a:solidFill>
                <a:latin typeface="Meiryo UI" panose="020B0604030504040204" pitchFamily="50" charset="-128"/>
                <a:ea typeface="Meiryo UI" panose="020B0604030504040204" pitchFamily="50" charset="-128"/>
              </a:rPr>
              <a:t>原料</a:t>
            </a:r>
          </a:p>
        </p:txBody>
      </p:sp>
      <p:sp>
        <p:nvSpPr>
          <p:cNvPr id="128" name="矢印: 五方向 127">
            <a:extLst>
              <a:ext uri="{FF2B5EF4-FFF2-40B4-BE49-F238E27FC236}">
                <a16:creationId xmlns:a16="http://schemas.microsoft.com/office/drawing/2014/main" id="{B03593A8-2FAE-752A-5369-6040340DB3BB}"/>
              </a:ext>
            </a:extLst>
          </p:cNvPr>
          <p:cNvSpPr/>
          <p:nvPr/>
        </p:nvSpPr>
        <p:spPr bwMode="auto">
          <a:xfrm>
            <a:off x="2690015"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基礎化学品</a:t>
            </a:r>
          </a:p>
        </p:txBody>
      </p:sp>
      <p:sp>
        <p:nvSpPr>
          <p:cNvPr id="129" name="矢印: 五方向 128">
            <a:extLst>
              <a:ext uri="{FF2B5EF4-FFF2-40B4-BE49-F238E27FC236}">
                <a16:creationId xmlns:a16="http://schemas.microsoft.com/office/drawing/2014/main" id="{51A72C85-F6D8-744F-4F42-397B079A5DE8}"/>
              </a:ext>
            </a:extLst>
          </p:cNvPr>
          <p:cNvSpPr/>
          <p:nvPr/>
        </p:nvSpPr>
        <p:spPr bwMode="auto">
          <a:xfrm>
            <a:off x="3824954" y="2670883"/>
            <a:ext cx="3096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誘導体・機能材</a:t>
            </a:r>
          </a:p>
        </p:txBody>
      </p:sp>
      <p:sp>
        <p:nvSpPr>
          <p:cNvPr id="130" name="矢印: 五方向 129">
            <a:extLst>
              <a:ext uri="{FF2B5EF4-FFF2-40B4-BE49-F238E27FC236}">
                <a16:creationId xmlns:a16="http://schemas.microsoft.com/office/drawing/2014/main" id="{3DC9283F-4996-FB65-B413-446CE05DE4EF}"/>
              </a:ext>
            </a:extLst>
          </p:cNvPr>
          <p:cNvSpPr/>
          <p:nvPr/>
        </p:nvSpPr>
        <p:spPr bwMode="auto">
          <a:xfrm>
            <a:off x="814683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最終製品</a:t>
            </a:r>
          </a:p>
        </p:txBody>
      </p:sp>
      <p:sp>
        <p:nvSpPr>
          <p:cNvPr id="131" name="矢印: 五方向 130">
            <a:extLst>
              <a:ext uri="{FF2B5EF4-FFF2-40B4-BE49-F238E27FC236}">
                <a16:creationId xmlns:a16="http://schemas.microsoft.com/office/drawing/2014/main" id="{6B746B15-FC90-FDFF-9621-2BFC301E82CF}"/>
              </a:ext>
            </a:extLst>
          </p:cNvPr>
          <p:cNvSpPr/>
          <p:nvPr/>
        </p:nvSpPr>
        <p:spPr bwMode="auto">
          <a:xfrm>
            <a:off x="928177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卸・流通</a:t>
            </a:r>
          </a:p>
        </p:txBody>
      </p:sp>
      <p:sp>
        <p:nvSpPr>
          <p:cNvPr id="132" name="矢印: 五方向 131">
            <a:extLst>
              <a:ext uri="{FF2B5EF4-FFF2-40B4-BE49-F238E27FC236}">
                <a16:creationId xmlns:a16="http://schemas.microsoft.com/office/drawing/2014/main" id="{640E94CE-1A21-F606-85EC-F90C04B4A8AD}"/>
              </a:ext>
            </a:extLst>
          </p:cNvPr>
          <p:cNvSpPr/>
          <p:nvPr/>
        </p:nvSpPr>
        <p:spPr bwMode="auto">
          <a:xfrm>
            <a:off x="1041671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消費者</a:t>
            </a:r>
          </a:p>
        </p:txBody>
      </p:sp>
      <p:sp>
        <p:nvSpPr>
          <p:cNvPr id="133" name="矢印: 五方向 132">
            <a:extLst>
              <a:ext uri="{FF2B5EF4-FFF2-40B4-BE49-F238E27FC236}">
                <a16:creationId xmlns:a16="http://schemas.microsoft.com/office/drawing/2014/main" id="{4472323E-67C1-AB49-4BB0-CABE9C2D946B}"/>
              </a:ext>
            </a:extLst>
          </p:cNvPr>
          <p:cNvSpPr/>
          <p:nvPr/>
        </p:nvSpPr>
        <p:spPr bwMode="auto">
          <a:xfrm>
            <a:off x="701189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部材</a:t>
            </a:r>
            <a:r>
              <a:rPr lang="en-US" altLang="ja-JP" sz="1200">
                <a:solidFill>
                  <a:schemeClr val="bg1"/>
                </a:solidFill>
                <a:latin typeface="Meiryo UI" panose="020B0604030504040204" pitchFamily="50" charset="-128"/>
                <a:ea typeface="Meiryo UI" panose="020B0604030504040204" pitchFamily="50" charset="-128"/>
              </a:rPr>
              <a:t>/</a:t>
            </a:r>
            <a:r>
              <a:rPr lang="ja-JP" altLang="en-US" sz="1200">
                <a:solidFill>
                  <a:schemeClr val="bg1"/>
                </a:solidFill>
                <a:latin typeface="Meiryo UI" panose="020B0604030504040204" pitchFamily="50" charset="-128"/>
                <a:ea typeface="Meiryo UI" panose="020B0604030504040204" pitchFamily="50" charset="-128"/>
              </a:rPr>
              <a:t>部品</a:t>
            </a:r>
          </a:p>
        </p:txBody>
      </p:sp>
      <p:sp>
        <p:nvSpPr>
          <p:cNvPr id="134" name="正方形/長方形 133">
            <a:extLst>
              <a:ext uri="{FF2B5EF4-FFF2-40B4-BE49-F238E27FC236}">
                <a16:creationId xmlns:a16="http://schemas.microsoft.com/office/drawing/2014/main" id="{872A0D1A-FBBD-3B98-240C-985A7E99AB49}"/>
              </a:ext>
            </a:extLst>
          </p:cNvPr>
          <p:cNvSpPr/>
          <p:nvPr/>
        </p:nvSpPr>
        <p:spPr bwMode="auto">
          <a:xfrm>
            <a:off x="1729783"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5" name="正方形/長方形 134">
            <a:extLst>
              <a:ext uri="{FF2B5EF4-FFF2-40B4-BE49-F238E27FC236}">
                <a16:creationId xmlns:a16="http://schemas.microsoft.com/office/drawing/2014/main" id="{99BA27FA-5B34-7332-0860-244309ED5BC5}"/>
              </a:ext>
            </a:extLst>
          </p:cNvPr>
          <p:cNvSpPr/>
          <p:nvPr/>
        </p:nvSpPr>
        <p:spPr bwMode="auto">
          <a:xfrm>
            <a:off x="2906015"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7F96AC99-3236-782D-2339-1FC9E8CDC859}"/>
              </a:ext>
            </a:extLst>
          </p:cNvPr>
          <p:cNvSpPr/>
          <p:nvPr/>
        </p:nvSpPr>
        <p:spPr bwMode="auto">
          <a:xfrm>
            <a:off x="3880846"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7" name="正方形/長方形 136">
            <a:extLst>
              <a:ext uri="{FF2B5EF4-FFF2-40B4-BE49-F238E27FC236}">
                <a16:creationId xmlns:a16="http://schemas.microsoft.com/office/drawing/2014/main" id="{573AA43D-4DB6-96B9-CF75-14302C68B91F}"/>
              </a:ext>
            </a:extLst>
          </p:cNvPr>
          <p:cNvSpPr/>
          <p:nvPr/>
        </p:nvSpPr>
        <p:spPr bwMode="auto">
          <a:xfrm>
            <a:off x="6239544"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8" name="正方形/長方形 137">
            <a:extLst>
              <a:ext uri="{FF2B5EF4-FFF2-40B4-BE49-F238E27FC236}">
                <a16:creationId xmlns:a16="http://schemas.microsoft.com/office/drawing/2014/main" id="{B67A0E92-2765-69CF-5B7E-978FF6B21D2A}"/>
              </a:ext>
            </a:extLst>
          </p:cNvPr>
          <p:cNvSpPr/>
          <p:nvPr/>
        </p:nvSpPr>
        <p:spPr bwMode="auto">
          <a:xfrm>
            <a:off x="5453312"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cxnSp>
        <p:nvCxnSpPr>
          <p:cNvPr id="139" name="直線矢印コネクタ 138">
            <a:extLst>
              <a:ext uri="{FF2B5EF4-FFF2-40B4-BE49-F238E27FC236}">
                <a16:creationId xmlns:a16="http://schemas.microsoft.com/office/drawing/2014/main" id="{2498146C-0C46-15D0-6FB0-43507848B85C}"/>
              </a:ext>
            </a:extLst>
          </p:cNvPr>
          <p:cNvCxnSpPr>
            <a:cxnSpLocks/>
            <a:stCxn id="134" idx="3"/>
            <a:endCxn id="135" idx="1"/>
          </p:cNvCxnSpPr>
          <p:nvPr/>
        </p:nvCxnSpPr>
        <p:spPr>
          <a:xfrm>
            <a:off x="2341783" y="3387699"/>
            <a:ext cx="56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E925EB08-0A3A-6420-6C88-C30FE8728497}"/>
              </a:ext>
            </a:extLst>
          </p:cNvPr>
          <p:cNvCxnSpPr>
            <a:cxnSpLocks/>
            <a:stCxn id="135" idx="3"/>
            <a:endCxn id="136" idx="1"/>
          </p:cNvCxnSpPr>
          <p:nvPr/>
        </p:nvCxnSpPr>
        <p:spPr>
          <a:xfrm>
            <a:off x="3518015" y="3387699"/>
            <a:ext cx="36283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線矢印コネクタ 140">
            <a:extLst>
              <a:ext uri="{FF2B5EF4-FFF2-40B4-BE49-F238E27FC236}">
                <a16:creationId xmlns:a16="http://schemas.microsoft.com/office/drawing/2014/main" id="{E1CEDFB1-D37E-9F9A-B336-524C6AF9AABB}"/>
              </a:ext>
            </a:extLst>
          </p:cNvPr>
          <p:cNvCxnSpPr>
            <a:cxnSpLocks/>
            <a:stCxn id="151" idx="3"/>
            <a:endCxn id="138" idx="1"/>
          </p:cNvCxnSpPr>
          <p:nvPr/>
        </p:nvCxnSpPr>
        <p:spPr>
          <a:xfrm>
            <a:off x="5279079"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直線矢印コネクタ 141">
            <a:extLst>
              <a:ext uri="{FF2B5EF4-FFF2-40B4-BE49-F238E27FC236}">
                <a16:creationId xmlns:a16="http://schemas.microsoft.com/office/drawing/2014/main" id="{7E93116C-A5D7-C681-1A8B-48F462E486E7}"/>
              </a:ext>
            </a:extLst>
          </p:cNvPr>
          <p:cNvCxnSpPr>
            <a:cxnSpLocks/>
            <a:stCxn id="138" idx="3"/>
            <a:endCxn id="137" idx="1"/>
          </p:cNvCxnSpPr>
          <p:nvPr/>
        </p:nvCxnSpPr>
        <p:spPr>
          <a:xfrm>
            <a:off x="6065312" y="3387699"/>
            <a:ext cx="17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 name="正方形/長方形 142">
            <a:extLst>
              <a:ext uri="{FF2B5EF4-FFF2-40B4-BE49-F238E27FC236}">
                <a16:creationId xmlns:a16="http://schemas.microsoft.com/office/drawing/2014/main" id="{68A4943A-D7D3-28E1-C4BC-485046AB313F}"/>
              </a:ext>
            </a:extLst>
          </p:cNvPr>
          <p:cNvSpPr/>
          <p:nvPr/>
        </p:nvSpPr>
        <p:spPr bwMode="auto">
          <a:xfrm>
            <a:off x="729055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4" name="正方形/長方形 143">
            <a:extLst>
              <a:ext uri="{FF2B5EF4-FFF2-40B4-BE49-F238E27FC236}">
                <a16:creationId xmlns:a16="http://schemas.microsoft.com/office/drawing/2014/main" id="{2381A5BA-1137-0BB4-BC9E-2F1E51E0A943}"/>
              </a:ext>
            </a:extLst>
          </p:cNvPr>
          <p:cNvSpPr/>
          <p:nvPr/>
        </p:nvSpPr>
        <p:spPr bwMode="auto">
          <a:xfrm>
            <a:off x="842846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5" name="正方形/長方形 144">
            <a:extLst>
              <a:ext uri="{FF2B5EF4-FFF2-40B4-BE49-F238E27FC236}">
                <a16:creationId xmlns:a16="http://schemas.microsoft.com/office/drawing/2014/main" id="{471FBA89-B06D-2846-B957-1C0D0E29C041}"/>
              </a:ext>
            </a:extLst>
          </p:cNvPr>
          <p:cNvSpPr/>
          <p:nvPr/>
        </p:nvSpPr>
        <p:spPr bwMode="auto">
          <a:xfrm>
            <a:off x="957022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E83AC95A-0CE9-662C-ED8D-91480ADA7FBE}"/>
              </a:ext>
            </a:extLst>
          </p:cNvPr>
          <p:cNvSpPr/>
          <p:nvPr/>
        </p:nvSpPr>
        <p:spPr bwMode="auto">
          <a:xfrm>
            <a:off x="10589217"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cxnSp>
        <p:nvCxnSpPr>
          <p:cNvPr id="147" name="直線矢印コネクタ 146">
            <a:extLst>
              <a:ext uri="{FF2B5EF4-FFF2-40B4-BE49-F238E27FC236}">
                <a16:creationId xmlns:a16="http://schemas.microsoft.com/office/drawing/2014/main" id="{605890B6-ED3A-9F5C-8837-CA4E16DEF6D9}"/>
              </a:ext>
            </a:extLst>
          </p:cNvPr>
          <p:cNvCxnSpPr>
            <a:cxnSpLocks/>
            <a:stCxn id="137" idx="3"/>
            <a:endCxn id="143" idx="1"/>
          </p:cNvCxnSpPr>
          <p:nvPr/>
        </p:nvCxnSpPr>
        <p:spPr>
          <a:xfrm>
            <a:off x="6851544" y="3387699"/>
            <a:ext cx="4390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直線矢印コネクタ 147">
            <a:extLst>
              <a:ext uri="{FF2B5EF4-FFF2-40B4-BE49-F238E27FC236}">
                <a16:creationId xmlns:a16="http://schemas.microsoft.com/office/drawing/2014/main" id="{1CD2AD2B-C3D5-BDFC-F765-34207FDC52E8}"/>
              </a:ext>
            </a:extLst>
          </p:cNvPr>
          <p:cNvCxnSpPr>
            <a:cxnSpLocks/>
            <a:stCxn id="143" idx="3"/>
            <a:endCxn id="144" idx="1"/>
          </p:cNvCxnSpPr>
          <p:nvPr/>
        </p:nvCxnSpPr>
        <p:spPr>
          <a:xfrm>
            <a:off x="7902558" y="3387699"/>
            <a:ext cx="5259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直線矢印コネクタ 148">
            <a:extLst>
              <a:ext uri="{FF2B5EF4-FFF2-40B4-BE49-F238E27FC236}">
                <a16:creationId xmlns:a16="http://schemas.microsoft.com/office/drawing/2014/main" id="{54F9A235-6E30-4484-AF72-47703BD86D5C}"/>
              </a:ext>
            </a:extLst>
          </p:cNvPr>
          <p:cNvCxnSpPr>
            <a:cxnSpLocks/>
            <a:stCxn id="144" idx="3"/>
            <a:endCxn id="145" idx="1"/>
          </p:cNvCxnSpPr>
          <p:nvPr/>
        </p:nvCxnSpPr>
        <p:spPr>
          <a:xfrm>
            <a:off x="9040468" y="3387699"/>
            <a:ext cx="529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直線矢印コネクタ 149">
            <a:extLst>
              <a:ext uri="{FF2B5EF4-FFF2-40B4-BE49-F238E27FC236}">
                <a16:creationId xmlns:a16="http://schemas.microsoft.com/office/drawing/2014/main" id="{0E67A5E2-D155-C374-8AF7-6BEC283A20B6}"/>
              </a:ext>
            </a:extLst>
          </p:cNvPr>
          <p:cNvCxnSpPr>
            <a:cxnSpLocks/>
            <a:stCxn id="145" idx="3"/>
            <a:endCxn id="146" idx="1"/>
          </p:cNvCxnSpPr>
          <p:nvPr/>
        </p:nvCxnSpPr>
        <p:spPr>
          <a:xfrm>
            <a:off x="10182228" y="3387699"/>
            <a:ext cx="4069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正方形/長方形 150">
            <a:extLst>
              <a:ext uri="{FF2B5EF4-FFF2-40B4-BE49-F238E27FC236}">
                <a16:creationId xmlns:a16="http://schemas.microsoft.com/office/drawing/2014/main" id="{8A6A2162-EE12-7DC6-B226-EB948AB5BB09}"/>
              </a:ext>
            </a:extLst>
          </p:cNvPr>
          <p:cNvSpPr/>
          <p:nvPr/>
        </p:nvSpPr>
        <p:spPr bwMode="auto">
          <a:xfrm>
            <a:off x="4667079"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grpSp>
        <p:nvGrpSpPr>
          <p:cNvPr id="152" name="グループ化 151">
            <a:extLst>
              <a:ext uri="{FF2B5EF4-FFF2-40B4-BE49-F238E27FC236}">
                <a16:creationId xmlns:a16="http://schemas.microsoft.com/office/drawing/2014/main" id="{E57374D9-5B5C-FA9B-5A30-FA340C774DAD}"/>
              </a:ext>
            </a:extLst>
          </p:cNvPr>
          <p:cNvGrpSpPr/>
          <p:nvPr/>
        </p:nvGrpSpPr>
        <p:grpSpPr>
          <a:xfrm>
            <a:off x="1349689" y="2379158"/>
            <a:ext cx="6797145" cy="257177"/>
            <a:chOff x="2157052" y="1158627"/>
            <a:chExt cx="7392966" cy="257177"/>
          </a:xfrm>
        </p:grpSpPr>
        <p:cxnSp>
          <p:nvCxnSpPr>
            <p:cNvPr id="153" name="直線コネクタ 152">
              <a:extLst>
                <a:ext uri="{FF2B5EF4-FFF2-40B4-BE49-F238E27FC236}">
                  <a16:creationId xmlns:a16="http://schemas.microsoft.com/office/drawing/2014/main" id="{D8E2DD5B-13AC-D851-F4C7-34572F7DA203}"/>
                </a:ext>
              </a:extLst>
            </p:cNvPr>
            <p:cNvCxnSpPr>
              <a:cxnSpLocks/>
            </p:cNvCxnSpPr>
            <p:nvPr/>
          </p:nvCxnSpPr>
          <p:spPr>
            <a:xfrm>
              <a:off x="7437742" y="1206143"/>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4" name="グループ化 153">
              <a:extLst>
                <a:ext uri="{FF2B5EF4-FFF2-40B4-BE49-F238E27FC236}">
                  <a16:creationId xmlns:a16="http://schemas.microsoft.com/office/drawing/2014/main" id="{3E0AF543-F05F-8210-992C-5931AEFD031D}"/>
                </a:ext>
              </a:extLst>
            </p:cNvPr>
            <p:cNvGrpSpPr/>
            <p:nvPr/>
          </p:nvGrpSpPr>
          <p:grpSpPr>
            <a:xfrm>
              <a:off x="2157052" y="1158627"/>
              <a:ext cx="7392966" cy="257177"/>
              <a:chOff x="2130534" y="1402883"/>
              <a:chExt cx="7392966" cy="257177"/>
            </a:xfrm>
          </p:grpSpPr>
          <p:cxnSp>
            <p:nvCxnSpPr>
              <p:cNvPr id="155" name="直線コネクタ 154">
                <a:extLst>
                  <a:ext uri="{FF2B5EF4-FFF2-40B4-BE49-F238E27FC236}">
                    <a16:creationId xmlns:a16="http://schemas.microsoft.com/office/drawing/2014/main" id="{D0703E3F-0F9A-9554-1364-A8229C581068}"/>
                  </a:ext>
                </a:extLst>
              </p:cNvPr>
              <p:cNvCxnSpPr>
                <a:cxnSpLocks/>
              </p:cNvCxnSpPr>
              <p:nvPr/>
            </p:nvCxnSpPr>
            <p:spPr>
              <a:xfrm>
                <a:off x="2130534"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直線矢印コネクタ 155">
                <a:extLst>
                  <a:ext uri="{FF2B5EF4-FFF2-40B4-BE49-F238E27FC236}">
                    <a16:creationId xmlns:a16="http://schemas.microsoft.com/office/drawing/2014/main" id="{106743C9-DBBD-F425-8057-0477BA68DCC6}"/>
                  </a:ext>
                </a:extLst>
              </p:cNvPr>
              <p:cNvCxnSpPr>
                <a:cxnSpLocks/>
              </p:cNvCxnSpPr>
              <p:nvPr/>
            </p:nvCxnSpPr>
            <p:spPr>
              <a:xfrm>
                <a:off x="3186672" y="1555229"/>
                <a:ext cx="4224552"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7" name="直線矢印コネクタ 156">
                <a:extLst>
                  <a:ext uri="{FF2B5EF4-FFF2-40B4-BE49-F238E27FC236}">
                    <a16:creationId xmlns:a16="http://schemas.microsoft.com/office/drawing/2014/main" id="{5B04555A-3906-9453-076E-0D670FE4DEA3}"/>
                  </a:ext>
                </a:extLst>
              </p:cNvPr>
              <p:cNvCxnSpPr>
                <a:cxnSpLocks/>
              </p:cNvCxnSpPr>
              <p:nvPr/>
            </p:nvCxnSpPr>
            <p:spPr>
              <a:xfrm flipH="1">
                <a:off x="2130534" y="1555229"/>
                <a:ext cx="105613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8" name="正方形/長方形 157">
                <a:extLst>
                  <a:ext uri="{FF2B5EF4-FFF2-40B4-BE49-F238E27FC236}">
                    <a16:creationId xmlns:a16="http://schemas.microsoft.com/office/drawing/2014/main" id="{98AD256A-F08E-646B-FFFF-98254271BD7E}"/>
                  </a:ext>
                </a:extLst>
              </p:cNvPr>
              <p:cNvSpPr/>
              <p:nvPr/>
            </p:nvSpPr>
            <p:spPr bwMode="auto">
              <a:xfrm>
                <a:off x="4204968"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素材産業</a:t>
                </a:r>
              </a:p>
            </p:txBody>
          </p:sp>
          <p:cxnSp>
            <p:nvCxnSpPr>
              <p:cNvPr id="159" name="直線矢印コネクタ 158">
                <a:extLst>
                  <a:ext uri="{FF2B5EF4-FFF2-40B4-BE49-F238E27FC236}">
                    <a16:creationId xmlns:a16="http://schemas.microsoft.com/office/drawing/2014/main" id="{9E152C70-3F59-99EB-28B4-864D66081BC0}"/>
                  </a:ext>
                </a:extLst>
              </p:cNvPr>
              <p:cNvCxnSpPr>
                <a:cxnSpLocks/>
              </p:cNvCxnSpPr>
              <p:nvPr/>
            </p:nvCxnSpPr>
            <p:spPr>
              <a:xfrm>
                <a:off x="7411224" y="1555229"/>
                <a:ext cx="211227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0" name="正方形/長方形 159">
                <a:extLst>
                  <a:ext uri="{FF2B5EF4-FFF2-40B4-BE49-F238E27FC236}">
                    <a16:creationId xmlns:a16="http://schemas.microsoft.com/office/drawing/2014/main" id="{94EC921C-B2D1-36C2-F3B5-9CECF640AA73}"/>
                  </a:ext>
                </a:extLst>
              </p:cNvPr>
              <p:cNvSpPr/>
              <p:nvPr/>
            </p:nvSpPr>
            <p:spPr bwMode="auto">
              <a:xfrm>
                <a:off x="7873246"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川下産業</a:t>
                </a:r>
              </a:p>
            </p:txBody>
          </p:sp>
          <p:cxnSp>
            <p:nvCxnSpPr>
              <p:cNvPr id="161" name="直線コネクタ 160">
                <a:extLst>
                  <a:ext uri="{FF2B5EF4-FFF2-40B4-BE49-F238E27FC236}">
                    <a16:creationId xmlns:a16="http://schemas.microsoft.com/office/drawing/2014/main" id="{9C4D016D-3D86-2EC1-100B-F7B08943251F}"/>
                  </a:ext>
                </a:extLst>
              </p:cNvPr>
              <p:cNvCxnSpPr>
                <a:cxnSpLocks/>
              </p:cNvCxnSpPr>
              <p:nvPr/>
            </p:nvCxnSpPr>
            <p:spPr>
              <a:xfrm>
                <a:off x="9523500"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2" name="グループ化 161">
            <a:extLst>
              <a:ext uri="{FF2B5EF4-FFF2-40B4-BE49-F238E27FC236}">
                <a16:creationId xmlns:a16="http://schemas.microsoft.com/office/drawing/2014/main" id="{7CD4CC59-B763-66D7-4709-86AF48D16FCF}"/>
              </a:ext>
            </a:extLst>
          </p:cNvPr>
          <p:cNvGrpSpPr/>
          <p:nvPr/>
        </p:nvGrpSpPr>
        <p:grpSpPr>
          <a:xfrm>
            <a:off x="9787849" y="2053591"/>
            <a:ext cx="804223" cy="464417"/>
            <a:chOff x="5512804" y="1231819"/>
            <a:chExt cx="804223" cy="464417"/>
          </a:xfrm>
        </p:grpSpPr>
        <p:grpSp>
          <p:nvGrpSpPr>
            <p:cNvPr id="163" name="グループ化 162">
              <a:extLst>
                <a:ext uri="{FF2B5EF4-FFF2-40B4-BE49-F238E27FC236}">
                  <a16:creationId xmlns:a16="http://schemas.microsoft.com/office/drawing/2014/main" id="{FC0B92A5-90B5-3105-E535-BD8F829F7925}"/>
                </a:ext>
              </a:extLst>
            </p:cNvPr>
            <p:cNvGrpSpPr/>
            <p:nvPr/>
          </p:nvGrpSpPr>
          <p:grpSpPr>
            <a:xfrm>
              <a:off x="5512804" y="1231819"/>
              <a:ext cx="804223" cy="108000"/>
              <a:chOff x="8333426" y="1407769"/>
              <a:chExt cx="804223" cy="108000"/>
            </a:xfrm>
          </p:grpSpPr>
          <p:sp>
            <p:nvSpPr>
              <p:cNvPr id="170" name="正方形/長方形 169">
                <a:extLst>
                  <a:ext uri="{FF2B5EF4-FFF2-40B4-BE49-F238E27FC236}">
                    <a16:creationId xmlns:a16="http://schemas.microsoft.com/office/drawing/2014/main" id="{0791C333-45DE-5930-80A7-D890A5A2B41E}"/>
                  </a:ext>
                </a:extLst>
              </p:cNvPr>
              <p:cNvSpPr/>
              <p:nvPr/>
            </p:nvSpPr>
            <p:spPr bwMode="auto">
              <a:xfrm>
                <a:off x="8333426" y="1407769"/>
                <a:ext cx="216000" cy="108000"/>
              </a:xfrm>
              <a:prstGeom prst="rect">
                <a:avLst/>
              </a:prstGeom>
              <a:solidFill>
                <a:schemeClr val="accent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71" name="正方形/長方形 170">
                <a:extLst>
                  <a:ext uri="{FF2B5EF4-FFF2-40B4-BE49-F238E27FC236}">
                    <a16:creationId xmlns:a16="http://schemas.microsoft.com/office/drawing/2014/main" id="{2B02261C-3051-B191-3856-C56E3515A340}"/>
                  </a:ext>
                </a:extLst>
              </p:cNvPr>
              <p:cNvSpPr/>
              <p:nvPr/>
            </p:nvSpPr>
            <p:spPr bwMode="auto">
              <a:xfrm>
                <a:off x="8613552" y="1407769"/>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化学メーカー（自社）</a:t>
                </a:r>
              </a:p>
            </p:txBody>
          </p:sp>
        </p:grpSp>
        <p:grpSp>
          <p:nvGrpSpPr>
            <p:cNvPr id="164" name="グループ化 163">
              <a:extLst>
                <a:ext uri="{FF2B5EF4-FFF2-40B4-BE49-F238E27FC236}">
                  <a16:creationId xmlns:a16="http://schemas.microsoft.com/office/drawing/2014/main" id="{3BF33621-2E5D-5481-54B5-0C9086D88188}"/>
                </a:ext>
              </a:extLst>
            </p:cNvPr>
            <p:cNvGrpSpPr/>
            <p:nvPr/>
          </p:nvGrpSpPr>
          <p:grpSpPr>
            <a:xfrm>
              <a:off x="5512804" y="1413230"/>
              <a:ext cx="804223" cy="108000"/>
              <a:chOff x="6433532" y="1589180"/>
              <a:chExt cx="804223" cy="108000"/>
            </a:xfrm>
          </p:grpSpPr>
          <p:sp>
            <p:nvSpPr>
              <p:cNvPr id="168" name="正方形/長方形 167">
                <a:extLst>
                  <a:ext uri="{FF2B5EF4-FFF2-40B4-BE49-F238E27FC236}">
                    <a16:creationId xmlns:a16="http://schemas.microsoft.com/office/drawing/2014/main" id="{6C881814-C157-B13A-1705-12E66D2ADFED}"/>
                  </a:ext>
                </a:extLst>
              </p:cNvPr>
              <p:cNvSpPr/>
              <p:nvPr/>
            </p:nvSpPr>
            <p:spPr bwMode="auto">
              <a:xfrm>
                <a:off x="6433532" y="1589180"/>
                <a:ext cx="216000" cy="108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2B0CF7A1-1EB2-527A-F170-DB4CF8CE65C4}"/>
                  </a:ext>
                </a:extLst>
              </p:cNvPr>
              <p:cNvSpPr/>
              <p:nvPr/>
            </p:nvSpPr>
            <p:spPr bwMode="auto">
              <a:xfrm>
                <a:off x="6713658" y="1589180"/>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化学メーカー（他社）</a:t>
                </a:r>
              </a:p>
            </p:txBody>
          </p:sp>
        </p:grpSp>
        <p:grpSp>
          <p:nvGrpSpPr>
            <p:cNvPr id="165" name="グループ化 164">
              <a:extLst>
                <a:ext uri="{FF2B5EF4-FFF2-40B4-BE49-F238E27FC236}">
                  <a16:creationId xmlns:a16="http://schemas.microsoft.com/office/drawing/2014/main" id="{4C9C6C7A-A039-1972-6329-580E1BAC5399}"/>
                </a:ext>
              </a:extLst>
            </p:cNvPr>
            <p:cNvGrpSpPr/>
            <p:nvPr/>
          </p:nvGrpSpPr>
          <p:grpSpPr>
            <a:xfrm>
              <a:off x="5512804" y="1588236"/>
              <a:ext cx="804223" cy="108000"/>
              <a:chOff x="4619206" y="1764186"/>
              <a:chExt cx="804223" cy="108000"/>
            </a:xfrm>
          </p:grpSpPr>
          <p:sp>
            <p:nvSpPr>
              <p:cNvPr id="166" name="正方形/長方形 165">
                <a:extLst>
                  <a:ext uri="{FF2B5EF4-FFF2-40B4-BE49-F238E27FC236}">
                    <a16:creationId xmlns:a16="http://schemas.microsoft.com/office/drawing/2014/main" id="{6E968FDC-1DB2-B4D1-718F-B932FF6248D6}"/>
                  </a:ext>
                </a:extLst>
              </p:cNvPr>
              <p:cNvSpPr/>
              <p:nvPr/>
            </p:nvSpPr>
            <p:spPr bwMode="auto">
              <a:xfrm>
                <a:off x="4619206" y="1764186"/>
                <a:ext cx="216000" cy="108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521CF87F-B8C0-AD5E-BB32-67D0490CD33F}"/>
                  </a:ext>
                </a:extLst>
              </p:cNvPr>
              <p:cNvSpPr/>
              <p:nvPr/>
            </p:nvSpPr>
            <p:spPr bwMode="auto">
              <a:xfrm>
                <a:off x="4899332" y="1764186"/>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他社（他業界）</a:t>
                </a:r>
              </a:p>
            </p:txBody>
          </p:sp>
        </p:grpSp>
      </p:grpSp>
      <p:sp>
        <p:nvSpPr>
          <p:cNvPr id="172" name="テキスト ボックス 171">
            <a:extLst>
              <a:ext uri="{FF2B5EF4-FFF2-40B4-BE49-F238E27FC236}">
                <a16:creationId xmlns:a16="http://schemas.microsoft.com/office/drawing/2014/main" id="{6D81C577-DFFD-46D1-B063-CA653591D273}"/>
              </a:ext>
            </a:extLst>
          </p:cNvPr>
          <p:cNvSpPr txBox="1"/>
          <p:nvPr/>
        </p:nvSpPr>
        <p:spPr>
          <a:xfrm>
            <a:off x="736885" y="3998165"/>
            <a:ext cx="756000" cy="152339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グリーン製品の</a:t>
            </a:r>
            <a:r>
              <a:rPr kumimoji="1"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74" name="正方形/長方形 173">
            <a:extLst>
              <a:ext uri="{FF2B5EF4-FFF2-40B4-BE49-F238E27FC236}">
                <a16:creationId xmlns:a16="http://schemas.microsoft.com/office/drawing/2014/main" id="{E2DF01EB-543A-7744-7165-76517F220FF6}"/>
              </a:ext>
            </a:extLst>
          </p:cNvPr>
          <p:cNvSpPr/>
          <p:nvPr/>
        </p:nvSpPr>
        <p:spPr bwMode="auto">
          <a:xfrm>
            <a:off x="1664956"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海外</a:t>
            </a:r>
            <a:r>
              <a:rPr lang="en-US" altLang="ja-JP" sz="1050">
                <a:latin typeface="Meiryo UI" panose="020B0604030504040204" pitchFamily="50" charset="-128"/>
                <a:ea typeface="Meiryo UI" panose="020B0604030504040204" pitchFamily="50" charset="-128"/>
              </a:rPr>
              <a:t>A</a:t>
            </a:r>
            <a:r>
              <a:rPr lang="ja-JP" altLang="en-US" sz="1050">
                <a:latin typeface="Meiryo UI" panose="020B0604030504040204" pitchFamily="50" charset="-128"/>
                <a:ea typeface="Meiryo UI" panose="020B0604030504040204" pitchFamily="50" charset="-128"/>
              </a:rPr>
              <a:t>社</a:t>
            </a:r>
          </a:p>
        </p:txBody>
      </p:sp>
      <p:sp>
        <p:nvSpPr>
          <p:cNvPr id="175" name="正方形/長方形 174">
            <a:extLst>
              <a:ext uri="{FF2B5EF4-FFF2-40B4-BE49-F238E27FC236}">
                <a16:creationId xmlns:a16="http://schemas.microsoft.com/office/drawing/2014/main" id="{CCF8B918-7A33-B477-4257-888915CB2ABB}"/>
              </a:ext>
            </a:extLst>
          </p:cNvPr>
          <p:cNvSpPr/>
          <p:nvPr/>
        </p:nvSpPr>
        <p:spPr bwMode="auto">
          <a:xfrm>
            <a:off x="2852015" y="4392082"/>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エチレン</a:t>
            </a:r>
          </a:p>
        </p:txBody>
      </p:sp>
      <p:sp>
        <p:nvSpPr>
          <p:cNvPr id="176" name="正方形/長方形 175">
            <a:extLst>
              <a:ext uri="{FF2B5EF4-FFF2-40B4-BE49-F238E27FC236}">
                <a16:creationId xmlns:a16="http://schemas.microsoft.com/office/drawing/2014/main" id="{629B89EE-8926-BBF1-5C2A-717B03C1FD35}"/>
              </a:ext>
            </a:extLst>
          </p:cNvPr>
          <p:cNvSpPr/>
          <p:nvPr/>
        </p:nvSpPr>
        <p:spPr bwMode="auto">
          <a:xfrm>
            <a:off x="4863429" y="4392082"/>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PE</a:t>
            </a:r>
            <a:endParaRPr lang="ja-JP" altLang="en-US" sz="1050">
              <a:solidFill>
                <a:schemeClr val="bg1"/>
              </a:solidFill>
              <a:latin typeface="Meiryo UI" panose="020B0604030504040204" pitchFamily="50" charset="-128"/>
              <a:ea typeface="Meiryo UI" panose="020B0604030504040204" pitchFamily="50" charset="-128"/>
            </a:endParaRPr>
          </a:p>
        </p:txBody>
      </p:sp>
      <p:sp>
        <p:nvSpPr>
          <p:cNvPr id="177" name="正方形/長方形 176">
            <a:extLst>
              <a:ext uri="{FF2B5EF4-FFF2-40B4-BE49-F238E27FC236}">
                <a16:creationId xmlns:a16="http://schemas.microsoft.com/office/drawing/2014/main" id="{169C31E4-4DC8-C0AD-363A-DAD19ED84BAD}"/>
              </a:ext>
            </a:extLst>
          </p:cNvPr>
          <p:cNvSpPr/>
          <p:nvPr/>
        </p:nvSpPr>
        <p:spPr bwMode="auto">
          <a:xfrm>
            <a:off x="5892542" y="4392082"/>
            <a:ext cx="720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C</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cxnSp>
        <p:nvCxnSpPr>
          <p:cNvPr id="178" name="直線矢印コネクタ 177">
            <a:extLst>
              <a:ext uri="{FF2B5EF4-FFF2-40B4-BE49-F238E27FC236}">
                <a16:creationId xmlns:a16="http://schemas.microsoft.com/office/drawing/2014/main" id="{24040965-7616-3B2C-4D07-154816395FC6}"/>
              </a:ext>
            </a:extLst>
          </p:cNvPr>
          <p:cNvCxnSpPr>
            <a:cxnSpLocks/>
            <a:stCxn id="174" idx="3"/>
            <a:endCxn id="175" idx="1"/>
          </p:cNvCxnSpPr>
          <p:nvPr/>
        </p:nvCxnSpPr>
        <p:spPr>
          <a:xfrm>
            <a:off x="2384956" y="4572082"/>
            <a:ext cx="46705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直線矢印コネクタ 178">
            <a:extLst>
              <a:ext uri="{FF2B5EF4-FFF2-40B4-BE49-F238E27FC236}">
                <a16:creationId xmlns:a16="http://schemas.microsoft.com/office/drawing/2014/main" id="{145A71BA-F3C6-5FAD-DAB6-0DE9317F2B55}"/>
              </a:ext>
            </a:extLst>
          </p:cNvPr>
          <p:cNvCxnSpPr>
            <a:cxnSpLocks/>
            <a:stCxn id="175" idx="3"/>
            <a:endCxn id="176" idx="1"/>
          </p:cNvCxnSpPr>
          <p:nvPr/>
        </p:nvCxnSpPr>
        <p:spPr>
          <a:xfrm>
            <a:off x="3572015" y="4572082"/>
            <a:ext cx="12914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直線矢印コネクタ 179">
            <a:extLst>
              <a:ext uri="{FF2B5EF4-FFF2-40B4-BE49-F238E27FC236}">
                <a16:creationId xmlns:a16="http://schemas.microsoft.com/office/drawing/2014/main" id="{7D0E3491-75AB-ECF0-2367-F2E0751B11B7}"/>
              </a:ext>
            </a:extLst>
          </p:cNvPr>
          <p:cNvCxnSpPr>
            <a:cxnSpLocks/>
            <a:stCxn id="176" idx="3"/>
            <a:endCxn id="177" idx="1"/>
          </p:cNvCxnSpPr>
          <p:nvPr/>
        </p:nvCxnSpPr>
        <p:spPr>
          <a:xfrm>
            <a:off x="5583429" y="4572082"/>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1" name="正方形/長方形 180">
            <a:extLst>
              <a:ext uri="{FF2B5EF4-FFF2-40B4-BE49-F238E27FC236}">
                <a16:creationId xmlns:a16="http://schemas.microsoft.com/office/drawing/2014/main" id="{24DA22B3-D61A-61A4-8C5F-D6463CA5932B}"/>
              </a:ext>
            </a:extLst>
          </p:cNvPr>
          <p:cNvSpPr/>
          <p:nvPr/>
        </p:nvSpPr>
        <p:spPr bwMode="auto">
          <a:xfrm>
            <a:off x="7230769"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D</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2" name="正方形/長方形 181">
            <a:extLst>
              <a:ext uri="{FF2B5EF4-FFF2-40B4-BE49-F238E27FC236}">
                <a16:creationId xmlns:a16="http://schemas.microsoft.com/office/drawing/2014/main" id="{FCA6AB1C-6E11-F051-DE71-FA602ECD7169}"/>
              </a:ext>
            </a:extLst>
          </p:cNvPr>
          <p:cNvSpPr/>
          <p:nvPr/>
        </p:nvSpPr>
        <p:spPr bwMode="auto">
          <a:xfrm>
            <a:off x="837446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E</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3" name="正方形/長方形 182">
            <a:extLst>
              <a:ext uri="{FF2B5EF4-FFF2-40B4-BE49-F238E27FC236}">
                <a16:creationId xmlns:a16="http://schemas.microsoft.com/office/drawing/2014/main" id="{F56A1270-F5CF-5C77-112D-5990C4F26005}"/>
              </a:ext>
            </a:extLst>
          </p:cNvPr>
          <p:cNvSpPr/>
          <p:nvPr/>
        </p:nvSpPr>
        <p:spPr bwMode="auto">
          <a:xfrm>
            <a:off x="951622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F</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○○向け</a:t>
            </a:r>
          </a:p>
        </p:txBody>
      </p:sp>
      <p:sp>
        <p:nvSpPr>
          <p:cNvPr id="184" name="正方形/長方形 183">
            <a:extLst>
              <a:ext uri="{FF2B5EF4-FFF2-40B4-BE49-F238E27FC236}">
                <a16:creationId xmlns:a16="http://schemas.microsoft.com/office/drawing/2014/main" id="{F034AD33-DB99-A531-5203-ABBE5B407654}"/>
              </a:ext>
            </a:extLst>
          </p:cNvPr>
          <p:cNvSpPr/>
          <p:nvPr/>
        </p:nvSpPr>
        <p:spPr bwMode="auto">
          <a:xfrm>
            <a:off x="10530061"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85" name="直線矢印コネクタ 184">
            <a:extLst>
              <a:ext uri="{FF2B5EF4-FFF2-40B4-BE49-F238E27FC236}">
                <a16:creationId xmlns:a16="http://schemas.microsoft.com/office/drawing/2014/main" id="{77A604DE-97C6-66FA-2CA9-BB10C28E89B8}"/>
              </a:ext>
            </a:extLst>
          </p:cNvPr>
          <p:cNvCxnSpPr>
            <a:cxnSpLocks/>
            <a:stCxn id="177" idx="3"/>
            <a:endCxn id="181" idx="1"/>
          </p:cNvCxnSpPr>
          <p:nvPr/>
        </p:nvCxnSpPr>
        <p:spPr>
          <a:xfrm>
            <a:off x="6612542" y="4572082"/>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6" name="直線矢印コネクタ 185">
            <a:extLst>
              <a:ext uri="{FF2B5EF4-FFF2-40B4-BE49-F238E27FC236}">
                <a16:creationId xmlns:a16="http://schemas.microsoft.com/office/drawing/2014/main" id="{C409AB6B-525B-B5AE-B579-5C4B2B966D20}"/>
              </a:ext>
            </a:extLst>
          </p:cNvPr>
          <p:cNvCxnSpPr>
            <a:cxnSpLocks/>
            <a:stCxn id="181" idx="3"/>
            <a:endCxn id="182" idx="1"/>
          </p:cNvCxnSpPr>
          <p:nvPr/>
        </p:nvCxnSpPr>
        <p:spPr>
          <a:xfrm>
            <a:off x="7950769" y="4572082"/>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7" name="直線矢印コネクタ 186">
            <a:extLst>
              <a:ext uri="{FF2B5EF4-FFF2-40B4-BE49-F238E27FC236}">
                <a16:creationId xmlns:a16="http://schemas.microsoft.com/office/drawing/2014/main" id="{6F99B26D-2643-F89F-DE7A-F981630E0888}"/>
              </a:ext>
            </a:extLst>
          </p:cNvPr>
          <p:cNvCxnSpPr>
            <a:cxnSpLocks/>
            <a:stCxn id="182" idx="3"/>
            <a:endCxn id="183" idx="1"/>
          </p:cNvCxnSpPr>
          <p:nvPr/>
        </p:nvCxnSpPr>
        <p:spPr>
          <a:xfrm>
            <a:off x="9094468" y="4572082"/>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直線矢印コネクタ 187">
            <a:extLst>
              <a:ext uri="{FF2B5EF4-FFF2-40B4-BE49-F238E27FC236}">
                <a16:creationId xmlns:a16="http://schemas.microsoft.com/office/drawing/2014/main" id="{0F7DF730-E51E-D7EB-F670-D2D7C20503FB}"/>
              </a:ext>
            </a:extLst>
          </p:cNvPr>
          <p:cNvCxnSpPr>
            <a:cxnSpLocks/>
            <a:stCxn id="183" idx="3"/>
            <a:endCxn id="184" idx="1"/>
          </p:cNvCxnSpPr>
          <p:nvPr/>
        </p:nvCxnSpPr>
        <p:spPr>
          <a:xfrm>
            <a:off x="10236228" y="4572082"/>
            <a:ext cx="2938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9" name="正方形/長方形 188">
            <a:extLst>
              <a:ext uri="{FF2B5EF4-FFF2-40B4-BE49-F238E27FC236}">
                <a16:creationId xmlns:a16="http://schemas.microsoft.com/office/drawing/2014/main" id="{07C5E9A1-9ADC-3F59-6FA9-00D25F426B92}"/>
              </a:ext>
            </a:extLst>
          </p:cNvPr>
          <p:cNvSpPr/>
          <p:nvPr/>
        </p:nvSpPr>
        <p:spPr bwMode="auto">
          <a:xfrm>
            <a:off x="1664956"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国内</a:t>
            </a:r>
            <a:r>
              <a:rPr lang="en-US" altLang="ja-JP" sz="1050">
                <a:latin typeface="Meiryo UI" panose="020B0604030504040204" pitchFamily="50" charset="-128"/>
                <a:ea typeface="Meiryo UI" panose="020B0604030504040204" pitchFamily="50" charset="-128"/>
              </a:rPr>
              <a:t>B</a:t>
            </a:r>
            <a:r>
              <a:rPr lang="ja-JP" altLang="en-US" sz="1050">
                <a:latin typeface="Meiryo UI" panose="020B0604030504040204" pitchFamily="50" charset="-128"/>
                <a:ea typeface="Meiryo UI" panose="020B0604030504040204" pitchFamily="50" charset="-128"/>
              </a:rPr>
              <a:t>社</a:t>
            </a:r>
          </a:p>
        </p:txBody>
      </p:sp>
      <p:cxnSp>
        <p:nvCxnSpPr>
          <p:cNvPr id="190" name="コネクタ: カギ線 189">
            <a:extLst>
              <a:ext uri="{FF2B5EF4-FFF2-40B4-BE49-F238E27FC236}">
                <a16:creationId xmlns:a16="http://schemas.microsoft.com/office/drawing/2014/main" id="{14B66BBD-DFC6-1425-C1F7-7914AAE94B37}"/>
              </a:ext>
            </a:extLst>
          </p:cNvPr>
          <p:cNvCxnSpPr>
            <a:cxnSpLocks/>
            <a:stCxn id="189" idx="3"/>
            <a:endCxn id="175" idx="1"/>
          </p:cNvCxnSpPr>
          <p:nvPr/>
        </p:nvCxnSpPr>
        <p:spPr>
          <a:xfrm flipV="1">
            <a:off x="2384956" y="4572082"/>
            <a:ext cx="467059" cy="63790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1" name="正方形/長方形 190">
            <a:extLst>
              <a:ext uri="{FF2B5EF4-FFF2-40B4-BE49-F238E27FC236}">
                <a16:creationId xmlns:a16="http://schemas.microsoft.com/office/drawing/2014/main" id="{E6281373-AC29-D430-4B71-3A078B571323}"/>
              </a:ext>
            </a:extLst>
          </p:cNvPr>
          <p:cNvSpPr/>
          <p:nvPr/>
        </p:nvSpPr>
        <p:spPr bwMode="auto">
          <a:xfrm>
            <a:off x="4863429" y="5029989"/>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スチレン</a:t>
            </a:r>
            <a:endParaRPr lang="en-US" altLang="ja-JP" sz="1050">
              <a:solidFill>
                <a:schemeClr val="bg1"/>
              </a:solidFill>
              <a:latin typeface="Meiryo UI" panose="020B0604030504040204" pitchFamily="50" charset="-128"/>
              <a:ea typeface="Meiryo UI" panose="020B0604030504040204" pitchFamily="50" charset="-128"/>
            </a:endParaRPr>
          </a:p>
          <a:p>
            <a:pPr algn="ctr"/>
            <a:r>
              <a:rPr lang="ja-JP" altLang="en-US" sz="1050">
                <a:solidFill>
                  <a:schemeClr val="bg1"/>
                </a:solidFill>
                <a:latin typeface="Meiryo UI" panose="020B0604030504040204" pitchFamily="50" charset="-128"/>
                <a:ea typeface="Meiryo UI" panose="020B0604030504040204" pitchFamily="50" charset="-128"/>
              </a:rPr>
              <a:t>モノマー</a:t>
            </a:r>
          </a:p>
        </p:txBody>
      </p:sp>
      <p:cxnSp>
        <p:nvCxnSpPr>
          <p:cNvPr id="192" name="コネクタ: カギ線 191">
            <a:extLst>
              <a:ext uri="{FF2B5EF4-FFF2-40B4-BE49-F238E27FC236}">
                <a16:creationId xmlns:a16="http://schemas.microsoft.com/office/drawing/2014/main" id="{B2B6E9C1-044C-C7FE-22E5-1CF5EA2C58F6}"/>
              </a:ext>
            </a:extLst>
          </p:cNvPr>
          <p:cNvCxnSpPr>
            <a:cxnSpLocks/>
            <a:stCxn id="175" idx="3"/>
            <a:endCxn id="191" idx="1"/>
          </p:cNvCxnSpPr>
          <p:nvPr/>
        </p:nvCxnSpPr>
        <p:spPr>
          <a:xfrm>
            <a:off x="3572015" y="4572082"/>
            <a:ext cx="1291414" cy="637907"/>
          </a:xfrm>
          <a:prstGeom prst="bentConnector3">
            <a:avLst>
              <a:gd name="adj1" fmla="val 8245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3" name="正方形/長方形 192">
            <a:extLst>
              <a:ext uri="{FF2B5EF4-FFF2-40B4-BE49-F238E27FC236}">
                <a16:creationId xmlns:a16="http://schemas.microsoft.com/office/drawing/2014/main" id="{701FB5AC-323F-A483-B34A-632C77003EE2}"/>
              </a:ext>
            </a:extLst>
          </p:cNvPr>
          <p:cNvSpPr/>
          <p:nvPr/>
        </p:nvSpPr>
        <p:spPr bwMode="auto">
          <a:xfrm>
            <a:off x="5892542" y="5029989"/>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PS</a:t>
            </a:r>
            <a:endParaRPr lang="ja-JP" altLang="en-US" sz="1050">
              <a:solidFill>
                <a:schemeClr val="bg1"/>
              </a:solidFill>
              <a:latin typeface="Meiryo UI" panose="020B0604030504040204" pitchFamily="50" charset="-128"/>
              <a:ea typeface="Meiryo UI" panose="020B0604030504040204" pitchFamily="50" charset="-128"/>
            </a:endParaRPr>
          </a:p>
        </p:txBody>
      </p:sp>
      <p:cxnSp>
        <p:nvCxnSpPr>
          <p:cNvPr id="194" name="直線矢印コネクタ 193">
            <a:extLst>
              <a:ext uri="{FF2B5EF4-FFF2-40B4-BE49-F238E27FC236}">
                <a16:creationId xmlns:a16="http://schemas.microsoft.com/office/drawing/2014/main" id="{FC81AB7F-8BC8-924C-125A-12213AF730BD}"/>
              </a:ext>
            </a:extLst>
          </p:cNvPr>
          <p:cNvCxnSpPr>
            <a:cxnSpLocks/>
            <a:stCxn id="191" idx="3"/>
            <a:endCxn id="193" idx="1"/>
          </p:cNvCxnSpPr>
          <p:nvPr/>
        </p:nvCxnSpPr>
        <p:spPr>
          <a:xfrm>
            <a:off x="5583429" y="5209989"/>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5" name="正方形/長方形 194">
            <a:extLst>
              <a:ext uri="{FF2B5EF4-FFF2-40B4-BE49-F238E27FC236}">
                <a16:creationId xmlns:a16="http://schemas.microsoft.com/office/drawing/2014/main" id="{E0D1113B-935D-CC83-5230-D377CAE7534C}"/>
              </a:ext>
            </a:extLst>
          </p:cNvPr>
          <p:cNvSpPr/>
          <p:nvPr/>
        </p:nvSpPr>
        <p:spPr bwMode="auto">
          <a:xfrm>
            <a:off x="7230769"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G</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6" name="正方形/長方形 195">
            <a:extLst>
              <a:ext uri="{FF2B5EF4-FFF2-40B4-BE49-F238E27FC236}">
                <a16:creationId xmlns:a16="http://schemas.microsoft.com/office/drawing/2014/main" id="{037722DE-2BB3-EBC9-BEE0-C7B3B81CB64E}"/>
              </a:ext>
            </a:extLst>
          </p:cNvPr>
          <p:cNvSpPr/>
          <p:nvPr/>
        </p:nvSpPr>
        <p:spPr bwMode="auto">
          <a:xfrm>
            <a:off x="837446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H</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7" name="正方形/長方形 196">
            <a:extLst>
              <a:ext uri="{FF2B5EF4-FFF2-40B4-BE49-F238E27FC236}">
                <a16:creationId xmlns:a16="http://schemas.microsoft.com/office/drawing/2014/main" id="{68A1E98B-B622-26BB-C8A9-C44B25043103}"/>
              </a:ext>
            </a:extLst>
          </p:cNvPr>
          <p:cNvSpPr/>
          <p:nvPr/>
        </p:nvSpPr>
        <p:spPr bwMode="auto">
          <a:xfrm>
            <a:off x="951622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sp>
        <p:nvSpPr>
          <p:cNvPr id="198" name="正方形/長方形 197">
            <a:extLst>
              <a:ext uri="{FF2B5EF4-FFF2-40B4-BE49-F238E27FC236}">
                <a16:creationId xmlns:a16="http://schemas.microsoft.com/office/drawing/2014/main" id="{6931B3DA-A6FF-CCE3-D8FF-5D84527DFED7}"/>
              </a:ext>
            </a:extLst>
          </p:cNvPr>
          <p:cNvSpPr/>
          <p:nvPr/>
        </p:nvSpPr>
        <p:spPr bwMode="auto">
          <a:xfrm>
            <a:off x="10518772"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99" name="直線矢印コネクタ 198">
            <a:extLst>
              <a:ext uri="{FF2B5EF4-FFF2-40B4-BE49-F238E27FC236}">
                <a16:creationId xmlns:a16="http://schemas.microsoft.com/office/drawing/2014/main" id="{98AFF25A-266B-14FE-DE14-47498D7DC906}"/>
              </a:ext>
            </a:extLst>
          </p:cNvPr>
          <p:cNvCxnSpPr>
            <a:cxnSpLocks/>
            <a:stCxn id="193" idx="3"/>
            <a:endCxn id="195" idx="1"/>
          </p:cNvCxnSpPr>
          <p:nvPr/>
        </p:nvCxnSpPr>
        <p:spPr>
          <a:xfrm>
            <a:off x="6612542" y="5209989"/>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直線矢印コネクタ 199">
            <a:extLst>
              <a:ext uri="{FF2B5EF4-FFF2-40B4-BE49-F238E27FC236}">
                <a16:creationId xmlns:a16="http://schemas.microsoft.com/office/drawing/2014/main" id="{4A33D8B9-00DF-9AB9-D768-652F6F843294}"/>
              </a:ext>
            </a:extLst>
          </p:cNvPr>
          <p:cNvCxnSpPr>
            <a:cxnSpLocks/>
            <a:stCxn id="195" idx="3"/>
            <a:endCxn id="196" idx="1"/>
          </p:cNvCxnSpPr>
          <p:nvPr/>
        </p:nvCxnSpPr>
        <p:spPr>
          <a:xfrm>
            <a:off x="7950769" y="5209989"/>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直線矢印コネクタ 200">
            <a:extLst>
              <a:ext uri="{FF2B5EF4-FFF2-40B4-BE49-F238E27FC236}">
                <a16:creationId xmlns:a16="http://schemas.microsoft.com/office/drawing/2014/main" id="{21B53119-B4D7-094B-0155-D5E534619EE5}"/>
              </a:ext>
            </a:extLst>
          </p:cNvPr>
          <p:cNvCxnSpPr>
            <a:cxnSpLocks/>
            <a:stCxn id="196" idx="3"/>
            <a:endCxn id="197" idx="1"/>
          </p:cNvCxnSpPr>
          <p:nvPr/>
        </p:nvCxnSpPr>
        <p:spPr>
          <a:xfrm>
            <a:off x="9094468" y="5209989"/>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2" name="直線矢印コネクタ 201">
            <a:extLst>
              <a:ext uri="{FF2B5EF4-FFF2-40B4-BE49-F238E27FC236}">
                <a16:creationId xmlns:a16="http://schemas.microsoft.com/office/drawing/2014/main" id="{D2B6FB3C-FDC5-5626-7BEE-57869E02AE8A}"/>
              </a:ext>
            </a:extLst>
          </p:cNvPr>
          <p:cNvCxnSpPr>
            <a:cxnSpLocks/>
            <a:stCxn id="197" idx="3"/>
            <a:endCxn id="198" idx="1"/>
          </p:cNvCxnSpPr>
          <p:nvPr/>
        </p:nvCxnSpPr>
        <p:spPr>
          <a:xfrm>
            <a:off x="10236228" y="5209989"/>
            <a:ext cx="2825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テキスト ボックス 202">
            <a:extLst>
              <a:ext uri="{FF2B5EF4-FFF2-40B4-BE49-F238E27FC236}">
                <a16:creationId xmlns:a16="http://schemas.microsoft.com/office/drawing/2014/main" id="{33387FF1-13B8-484E-F0C2-E4F0B7CDA698}"/>
              </a:ext>
            </a:extLst>
          </p:cNvPr>
          <p:cNvSpPr txBox="1"/>
          <p:nvPr/>
        </p:nvSpPr>
        <p:spPr>
          <a:xfrm>
            <a:off x="1555076" y="3936349"/>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＜バイオケミカル＞</a:t>
            </a:r>
          </a:p>
        </p:txBody>
      </p:sp>
      <p:sp>
        <p:nvSpPr>
          <p:cNvPr id="204" name="テキスト ボックス 203">
            <a:extLst>
              <a:ext uri="{FF2B5EF4-FFF2-40B4-BE49-F238E27FC236}">
                <a16:creationId xmlns:a16="http://schemas.microsoft.com/office/drawing/2014/main" id="{721380A3-D89F-E9B4-E445-8D8917F9F398}"/>
              </a:ext>
            </a:extLst>
          </p:cNvPr>
          <p:cNvSpPr txBox="1"/>
          <p:nvPr/>
        </p:nvSpPr>
        <p:spPr>
          <a:xfrm>
            <a:off x="1796836" y="4798559"/>
            <a:ext cx="530753" cy="1606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バイオエタノール</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05" name="テキスト ボックス 204">
            <a:extLst>
              <a:ext uri="{FF2B5EF4-FFF2-40B4-BE49-F238E27FC236}">
                <a16:creationId xmlns:a16="http://schemas.microsoft.com/office/drawing/2014/main" id="{70B772B6-8222-22F0-3998-058E3DB792BD}"/>
              </a:ext>
            </a:extLst>
          </p:cNvPr>
          <p:cNvSpPr txBox="1"/>
          <p:nvPr/>
        </p:nvSpPr>
        <p:spPr>
          <a:xfrm>
            <a:off x="736885" y="5639121"/>
            <a:ext cx="756000" cy="111717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SC</a:t>
            </a:r>
          </a:p>
          <a:p>
            <a:pPr algn="ctr"/>
            <a:r>
              <a:rPr kumimoji="1" lang="ja-JP" altLang="en-US" sz="1400">
                <a:solidFill>
                  <a:schemeClr val="tx1"/>
                </a:solidFill>
                <a:latin typeface="Meiryo UI" panose="020B0604030504040204" pitchFamily="50" charset="-128"/>
                <a:ea typeface="Meiryo UI" panose="020B0604030504040204" pitchFamily="50" charset="-128"/>
              </a:rPr>
              <a:t>強靭化に向けた取組</a:t>
            </a:r>
          </a:p>
        </p:txBody>
      </p:sp>
      <p:sp>
        <p:nvSpPr>
          <p:cNvPr id="206" name="正方形/長方形 205">
            <a:extLst>
              <a:ext uri="{FF2B5EF4-FFF2-40B4-BE49-F238E27FC236}">
                <a16:creationId xmlns:a16="http://schemas.microsoft.com/office/drawing/2014/main" id="{75916E85-DB64-1DB3-6473-0745998E248B}"/>
              </a:ext>
            </a:extLst>
          </p:cNvPr>
          <p:cNvSpPr/>
          <p:nvPr/>
        </p:nvSpPr>
        <p:spPr>
          <a:xfrm>
            <a:off x="1555076"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（課題</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グリーン製品は顧客が限定的</a:t>
            </a:r>
            <a:r>
              <a:rPr lang="ja-JP" altLang="en-US" sz="1400" dirty="0">
                <a:solidFill>
                  <a:schemeClr val="tx1"/>
                </a:solidFill>
                <a:latin typeface="Meiryo UI" panose="020B0604030504040204" pitchFamily="50" charset="-128"/>
                <a:ea typeface="Meiryo UI" panose="020B0604030504040204" pitchFamily="50" charset="-128"/>
              </a:rPr>
              <a:t>であり、</a:t>
            </a:r>
            <a:r>
              <a:rPr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という課題がある</a:t>
            </a:r>
            <a:r>
              <a:rPr kumimoji="1" lang="ja-JP" altLang="en-US" sz="1400" dirty="0">
                <a:solidFill>
                  <a:schemeClr val="tx1"/>
                </a:solidFill>
                <a:latin typeface="Meiryo UI" panose="020B0604030504040204" pitchFamily="50" charset="-128"/>
                <a:ea typeface="Meiryo UI" panose="020B0604030504040204" pitchFamily="50" charset="-128"/>
              </a:rPr>
              <a:t>ため、既存商流とは異なる明瞭なサプライチェーン、限定的な顧客とのサプライチェーンの構築が必要</a:t>
            </a:r>
          </a:p>
          <a:p>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08" name="正方形/長方形 207">
            <a:extLst>
              <a:ext uri="{FF2B5EF4-FFF2-40B4-BE49-F238E27FC236}">
                <a16:creationId xmlns:a16="http://schemas.microsoft.com/office/drawing/2014/main" id="{222E73D3-D9EF-9347-B5A9-06A9EB763DF3}"/>
              </a:ext>
            </a:extLst>
          </p:cNvPr>
          <p:cNvSpPr/>
          <p:nvPr/>
        </p:nvSpPr>
        <p:spPr>
          <a:xfrm>
            <a:off x="6851543"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実施済の取組</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r>
              <a:rPr lang="ja-JP" altLang="en-US" sz="1400" dirty="0">
                <a:solidFill>
                  <a:schemeClr val="tx1"/>
                </a:solidFill>
                <a:latin typeface="Meiryo UI" panose="020B0604030504040204" pitchFamily="50" charset="-128"/>
                <a:ea typeface="Meiryo UI" panose="020B0604030504040204" pitchFamily="50" charset="-128"/>
              </a:rPr>
              <a:t>（今後の取組）</a:t>
            </a:r>
            <a:endParaRPr lang="en-US" altLang="ja-JP" sz="1400" dirty="0">
              <a:solidFill>
                <a:schemeClr val="tx1"/>
              </a:solidFill>
              <a:latin typeface="Meiryo UI" panose="020B0604030504040204" pitchFamily="50" charset="-128"/>
              <a:ea typeface="Meiryo UI" panose="020B0604030504040204" pitchFamily="50" charset="-128"/>
            </a:endParaRPr>
          </a:p>
          <a:p>
            <a:pPr marL="266700" indent="-26670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想定するブランドオーナーである</a:t>
            </a:r>
            <a:r>
              <a:rPr lang="en-US" altLang="ja-JP" sz="1400" dirty="0">
                <a:solidFill>
                  <a:srgbClr val="2E3558"/>
                </a:solidFill>
                <a:latin typeface="Meiryo UI" panose="020B0604030504040204" pitchFamily="50" charset="-128"/>
                <a:ea typeface="Meiryo UI" panose="020B0604030504040204" pitchFamily="50" charset="-128"/>
              </a:rPr>
              <a:t>xx</a:t>
            </a:r>
            <a:r>
              <a:rPr lang="ja-JP" altLang="en-US" sz="1400" dirty="0">
                <a:solidFill>
                  <a:srgbClr val="2E3558"/>
                </a:solidFill>
                <a:latin typeface="Meiryo UI" panose="020B0604030504040204" pitchFamily="50" charset="-128"/>
                <a:ea typeface="Meiryo UI" panose="020B0604030504040204" pitchFamily="50" charset="-128"/>
              </a:rPr>
              <a:t>と直接商談し、商流を確認</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0" name="テキスト ボックス 209">
            <a:extLst>
              <a:ext uri="{FF2B5EF4-FFF2-40B4-BE49-F238E27FC236}">
                <a16:creationId xmlns:a16="http://schemas.microsoft.com/office/drawing/2014/main" id="{42222C92-7D34-13AD-DD92-413D5D37DC0F}"/>
              </a:ext>
            </a:extLst>
          </p:cNvPr>
          <p:cNvSpPr txBox="1"/>
          <p:nvPr/>
        </p:nvSpPr>
        <p:spPr>
          <a:xfrm>
            <a:off x="2877566" y="5075670"/>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コミュニケーションを</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とっている範囲</a:t>
            </a:r>
          </a:p>
        </p:txBody>
      </p:sp>
      <p:cxnSp>
        <p:nvCxnSpPr>
          <p:cNvPr id="211" name="直線矢印コネクタ 210">
            <a:extLst>
              <a:ext uri="{FF2B5EF4-FFF2-40B4-BE49-F238E27FC236}">
                <a16:creationId xmlns:a16="http://schemas.microsoft.com/office/drawing/2014/main" id="{39B5EAC9-179E-4182-38D5-316B5873B8FD}"/>
              </a:ext>
            </a:extLst>
          </p:cNvPr>
          <p:cNvCxnSpPr>
            <a:cxnSpLocks/>
            <a:stCxn id="136" idx="3"/>
            <a:endCxn id="151" idx="1"/>
          </p:cNvCxnSpPr>
          <p:nvPr/>
        </p:nvCxnSpPr>
        <p:spPr>
          <a:xfrm>
            <a:off x="4492846"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14" name="Group 41">
            <a:extLst>
              <a:ext uri="{FF2B5EF4-FFF2-40B4-BE49-F238E27FC236}">
                <a16:creationId xmlns:a16="http://schemas.microsoft.com/office/drawing/2014/main" id="{E45C61FD-A8E2-E1AF-2733-50F94E560474}"/>
              </a:ext>
            </a:extLst>
          </p:cNvPr>
          <p:cNvGrpSpPr/>
          <p:nvPr/>
        </p:nvGrpSpPr>
        <p:grpSpPr>
          <a:xfrm rot="10800000" flipH="1">
            <a:off x="6396542" y="6197121"/>
            <a:ext cx="216000" cy="216000"/>
            <a:chOff x="5937564" y="3833745"/>
            <a:chExt cx="306171" cy="306910"/>
          </a:xfrm>
        </p:grpSpPr>
        <p:sp>
          <p:nvSpPr>
            <p:cNvPr id="215" name="Freeform 94">
              <a:extLst>
                <a:ext uri="{FF2B5EF4-FFF2-40B4-BE49-F238E27FC236}">
                  <a16:creationId xmlns:a16="http://schemas.microsoft.com/office/drawing/2014/main" id="{6EB0E6EE-38A5-384E-1D9E-5ACBC32CCD3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16" name="Freeform 95">
              <a:extLst>
                <a:ext uri="{FF2B5EF4-FFF2-40B4-BE49-F238E27FC236}">
                  <a16:creationId xmlns:a16="http://schemas.microsoft.com/office/drawing/2014/main" id="{8BC9B20B-D888-5BAC-4FF7-DF68E94DAEC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217" name="Straight Connector 40">
            <a:extLst>
              <a:ext uri="{FF2B5EF4-FFF2-40B4-BE49-F238E27FC236}">
                <a16:creationId xmlns:a16="http://schemas.microsoft.com/office/drawing/2014/main" id="{6E2FF832-9FB3-5B4B-B9D4-26BCB7703B7C}"/>
              </a:ext>
            </a:extLst>
          </p:cNvPr>
          <p:cNvCxnSpPr>
            <a:cxnSpLocks/>
          </p:cNvCxnSpPr>
          <p:nvPr/>
        </p:nvCxnSpPr>
        <p:spPr>
          <a:xfrm flipH="1">
            <a:off x="738412" y="3948176"/>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222" name="Straight Connector 40">
            <a:extLst>
              <a:ext uri="{FF2B5EF4-FFF2-40B4-BE49-F238E27FC236}">
                <a16:creationId xmlns:a16="http://schemas.microsoft.com/office/drawing/2014/main" id="{10C24388-AAEA-2707-F5F6-835CB7500E1B}"/>
              </a:ext>
            </a:extLst>
          </p:cNvPr>
          <p:cNvCxnSpPr>
            <a:cxnSpLocks/>
          </p:cNvCxnSpPr>
          <p:nvPr/>
        </p:nvCxnSpPr>
        <p:spPr>
          <a:xfrm flipH="1">
            <a:off x="738412" y="5580339"/>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 name="グループ化 8">
            <a:extLst>
              <a:ext uri="{FF2B5EF4-FFF2-40B4-BE49-F238E27FC236}">
                <a16:creationId xmlns:a16="http://schemas.microsoft.com/office/drawing/2014/main" id="{3650CEE1-DB84-394E-D76B-458005FD0ABE}"/>
              </a:ext>
            </a:extLst>
          </p:cNvPr>
          <p:cNvGrpSpPr/>
          <p:nvPr/>
        </p:nvGrpSpPr>
        <p:grpSpPr>
          <a:xfrm>
            <a:off x="180000" y="1624859"/>
            <a:ext cx="11856000" cy="288000"/>
            <a:chOff x="156000" y="1879963"/>
            <a:chExt cx="5760000" cy="288000"/>
          </a:xfrm>
        </p:grpSpPr>
        <p:sp>
          <p:nvSpPr>
            <p:cNvPr id="10" name="正方形/長方形 9">
              <a:extLst>
                <a:ext uri="{FF2B5EF4-FFF2-40B4-BE49-F238E27FC236}">
                  <a16:creationId xmlns:a16="http://schemas.microsoft.com/office/drawing/2014/main" id="{D09E0D41-219E-C2C6-78AC-A39059AB308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11" name="直線コネクタ 10">
              <a:extLst>
                <a:ext uri="{FF2B5EF4-FFF2-40B4-BE49-F238E27FC236}">
                  <a16:creationId xmlns:a16="http://schemas.microsoft.com/office/drawing/2014/main" id="{97C9ED6D-3443-4F8C-60A9-8666CB40E4C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E5174E2D-5546-4276-4D38-90ABDF6BA77C}"/>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sp>
        <p:nvSpPr>
          <p:cNvPr id="223" name="正方形/長方形 222">
            <a:extLst>
              <a:ext uri="{FF2B5EF4-FFF2-40B4-BE49-F238E27FC236}">
                <a16:creationId xmlns:a16="http://schemas.microsoft.com/office/drawing/2014/main" id="{2D0E8466-E55E-21A0-59F9-56F00FA0261E}"/>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現製品の</a:t>
            </a:r>
            <a:r>
              <a:rPr kumimoji="1" lang="en-US" altLang="ja-JP" sz="1400" dirty="0">
                <a:solidFill>
                  <a:srgbClr val="FF0000"/>
                </a:solidFill>
                <a:latin typeface="Meiryo UI" panose="020B0604030504040204" pitchFamily="50" charset="-128"/>
                <a:ea typeface="Meiryo UI" panose="020B0604030504040204" pitchFamily="50" charset="-128"/>
              </a:rPr>
              <a:t>SC</a:t>
            </a:r>
            <a:r>
              <a:rPr kumimoji="1" lang="ja-JP" altLang="en-US" sz="1400" dirty="0">
                <a:solidFill>
                  <a:srgbClr val="FF0000"/>
                </a:solidFill>
                <a:latin typeface="Meiryo UI" panose="020B0604030504040204" pitchFamily="50" charset="-128"/>
                <a:ea typeface="Meiryo UI" panose="020B0604030504040204" pitchFamily="50" charset="-128"/>
              </a:rPr>
              <a:t>・グリーン製品の</a:t>
            </a:r>
            <a:r>
              <a:rPr kumimoji="1" lang="en-US" altLang="ja-JP" sz="1400" dirty="0">
                <a:solidFill>
                  <a:srgbClr val="FF0000"/>
                </a:solidFill>
                <a:latin typeface="Meiryo UI" panose="020B0604030504040204" pitchFamily="50" charset="-128"/>
                <a:ea typeface="Meiryo UI" panose="020B0604030504040204" pitchFamily="50" charset="-128"/>
              </a:rPr>
              <a:t>SC</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→凡例を参考に、適宜図を編集して記載すること。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SC</a:t>
            </a:r>
            <a:r>
              <a:rPr lang="ja-JP" altLang="en-US" sz="1400" dirty="0">
                <a:solidFill>
                  <a:srgbClr val="FF0000"/>
                </a:solidFill>
                <a:latin typeface="Meiryo UI" panose="020B0604030504040204" pitchFamily="50" charset="-128"/>
                <a:ea typeface="Meiryo UI" panose="020B0604030504040204" pitchFamily="50" charset="-128"/>
              </a:rPr>
              <a:t>強靭化に向けた取組</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前頁と同様に先述を踏まえた主要顧客ごとにそれぞれ頁を分けて記載すること（複数ある場合は複数頁になる）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72272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6966D4-0803-8847-4E49-2E1A2594506C}"/>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0219F8A8-03C0-8B28-63E6-1213E8EDB850}"/>
              </a:ext>
            </a:extLst>
          </p:cNvPr>
          <p:cNvGraphicFramePr>
            <a:graphicFrameLocks noChangeAspect="1"/>
          </p:cNvGraphicFramePr>
          <p:nvPr>
            <p:custDataLst>
              <p:tags r:id="rId1"/>
            </p:custDataLst>
            <p:extLst>
              <p:ext uri="{D42A27DB-BD31-4B8C-83A1-F6EECF244321}">
                <p14:modId xmlns:p14="http://schemas.microsoft.com/office/powerpoint/2010/main" val="2168018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0219F8A8-03C0-8B28-63E6-1213E8EDB8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626F7417-0433-4EF7-F508-D1F55AF5435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49B920D6-5E2C-224A-0985-B06599397AB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1EE94696-02EF-6D50-744E-5BAF761F5D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b="0" dirty="0">
                <a:solidFill>
                  <a:schemeClr val="tx1"/>
                </a:solidFill>
              </a:rPr>
              <a:t>CFP</a:t>
            </a:r>
            <a:r>
              <a:rPr lang="ja-JP" altLang="en-US" b="0" dirty="0">
                <a:solidFill>
                  <a:schemeClr val="tx1"/>
                </a:solidFill>
              </a:rPr>
              <a:t>の見える化などにより、グリーンプレミアムを訴求する</a:t>
            </a:r>
            <a:endParaRPr kumimoji="1" lang="en-US" altLang="ja-JP" strike="sngStrike" dirty="0">
              <a:solidFill>
                <a:schemeClr val="tx1"/>
              </a:solidFill>
            </a:endParaRPr>
          </a:p>
        </p:txBody>
      </p:sp>
      <p:cxnSp>
        <p:nvCxnSpPr>
          <p:cNvPr id="4" name="直線コネクタ 3">
            <a:extLst>
              <a:ext uri="{FF2B5EF4-FFF2-40B4-BE49-F238E27FC236}">
                <a16:creationId xmlns:a16="http://schemas.microsoft.com/office/drawing/2014/main" id="{E1B0948F-A610-1716-6093-28DE70E148F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808AA6C-D6AC-A2BE-710A-25C73F7DB818}"/>
              </a:ext>
            </a:extLst>
          </p:cNvPr>
          <p:cNvSpPr/>
          <p:nvPr/>
        </p:nvSpPr>
        <p:spPr>
          <a:xfrm>
            <a:off x="181475" y="2539473"/>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AC0F98AA-16F2-726B-D42B-001E64B07DA4}"/>
              </a:ext>
            </a:extLst>
          </p:cNvPr>
          <p:cNvSpPr/>
          <p:nvPr/>
        </p:nvSpPr>
        <p:spPr>
          <a:xfrm>
            <a:off x="1304697" y="2539473"/>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CDFBFA32-4B91-26EF-CD8B-825DC899CB2E}"/>
              </a:ext>
            </a:extLst>
          </p:cNvPr>
          <p:cNvGrpSpPr/>
          <p:nvPr/>
        </p:nvGrpSpPr>
        <p:grpSpPr>
          <a:xfrm rot="10800000" flipH="1">
            <a:off x="6000000" y="3286969"/>
            <a:ext cx="216000" cy="216000"/>
            <a:chOff x="5937564" y="3833745"/>
            <a:chExt cx="306171" cy="306910"/>
          </a:xfrm>
        </p:grpSpPr>
        <p:sp>
          <p:nvSpPr>
            <p:cNvPr id="16" name="Freeform 94">
              <a:extLst>
                <a:ext uri="{FF2B5EF4-FFF2-40B4-BE49-F238E27FC236}">
                  <a16:creationId xmlns:a16="http://schemas.microsoft.com/office/drawing/2014/main" id="{CA668C19-F31F-BF9F-6D96-2D1880E3566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8C3680C5-1B2A-A213-2569-094114F48406}"/>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FC62A934-8CA3-6FDA-13AA-13968130F129}"/>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F33D6B5C-8C1E-FE6C-6078-922035EFBB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グリーンプレミアム訴求に向けた具体的な取組・背景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4EF1D601-42BD-625B-A417-64F91E1F56D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065AF274-E6EA-6F7C-F95C-95D43867257A}"/>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D758E78E-1674-04D6-CB0B-233EC45E4B0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価格転嫁の具体的なスケジュールと</a:t>
              </a:r>
              <a:r>
                <a:rPr lang="en-US" altLang="ja-JP" sz="1400">
                  <a:solidFill>
                    <a:schemeClr val="tx1"/>
                  </a:solidFill>
                  <a:latin typeface="Meiryo UI" panose="020B0604030504040204" pitchFamily="50" charset="-128"/>
                  <a:ea typeface="Meiryo UI" panose="020B0604030504040204" pitchFamily="50" charset="-128"/>
                </a:rPr>
                <a:t>KPI</a:t>
              </a:r>
              <a:endParaRPr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A7A57465-B09E-AD07-1620-F4EA194FB54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正方形/長方形 24">
            <a:extLst>
              <a:ext uri="{FF2B5EF4-FFF2-40B4-BE49-F238E27FC236}">
                <a16:creationId xmlns:a16="http://schemas.microsoft.com/office/drawing/2014/main" id="{EC09C74B-3D2D-D318-4045-C3AB82BDA04E}"/>
              </a:ext>
            </a:extLst>
          </p:cNvPr>
          <p:cNvSpPr/>
          <p:nvPr/>
        </p:nvSpPr>
        <p:spPr>
          <a:xfrm>
            <a:off x="181475" y="4412968"/>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700175E-65BD-98AA-4364-1994EAB45452}"/>
              </a:ext>
            </a:extLst>
          </p:cNvPr>
          <p:cNvSpPr/>
          <p:nvPr/>
        </p:nvSpPr>
        <p:spPr>
          <a:xfrm>
            <a:off x="1304697" y="4412968"/>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C396DAC0-8424-A245-26B6-3ED28436219C}"/>
              </a:ext>
            </a:extLst>
          </p:cNvPr>
          <p:cNvSpPr/>
          <p:nvPr/>
        </p:nvSpPr>
        <p:spPr>
          <a:xfrm>
            <a:off x="633359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a:t>
            </a:r>
            <a:r>
              <a:rPr kumimoji="1" lang="en-US" altLang="ja-JP" sz="1200">
                <a:solidFill>
                  <a:schemeClr val="tx1"/>
                </a:solidFill>
                <a:latin typeface="Meiryo UI" panose="020B0604030504040204" pitchFamily="50" charset="-128"/>
                <a:ea typeface="Meiryo UI" panose="020B0604030504040204" pitchFamily="50" charset="-128"/>
              </a:rPr>
              <a:t>2030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矢印: 五方向 27">
            <a:extLst>
              <a:ext uri="{FF2B5EF4-FFF2-40B4-BE49-F238E27FC236}">
                <a16:creationId xmlns:a16="http://schemas.microsoft.com/office/drawing/2014/main" id="{077BC87E-E4B1-916E-9C82-41F83DA34EE0}"/>
              </a:ext>
            </a:extLst>
          </p:cNvPr>
          <p:cNvSpPr/>
          <p:nvPr/>
        </p:nvSpPr>
        <p:spPr>
          <a:xfrm>
            <a:off x="8291164"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2035</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9" name="矢印: 五方向 28">
            <a:extLst>
              <a:ext uri="{FF2B5EF4-FFF2-40B4-BE49-F238E27FC236}">
                <a16:creationId xmlns:a16="http://schemas.microsoft.com/office/drawing/2014/main" id="{803BF857-C48E-9A55-9E5A-7A1D1040398D}"/>
              </a:ext>
            </a:extLst>
          </p:cNvPr>
          <p:cNvSpPr/>
          <p:nvPr/>
        </p:nvSpPr>
        <p:spPr>
          <a:xfrm>
            <a:off x="1024872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2040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4" name="正方形/長方形 33">
            <a:extLst>
              <a:ext uri="{FF2B5EF4-FFF2-40B4-BE49-F238E27FC236}">
                <a16:creationId xmlns:a16="http://schemas.microsoft.com/office/drawing/2014/main" id="{35FB6043-42A2-C1EC-BB9B-763B677C6FD7}"/>
              </a:ext>
            </a:extLst>
          </p:cNvPr>
          <p:cNvSpPr/>
          <p:nvPr/>
        </p:nvSpPr>
        <p:spPr>
          <a:xfrm>
            <a:off x="633359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5" name="正方形/長方形 34">
            <a:extLst>
              <a:ext uri="{FF2B5EF4-FFF2-40B4-BE49-F238E27FC236}">
                <a16:creationId xmlns:a16="http://schemas.microsoft.com/office/drawing/2014/main" id="{E401E843-E921-4C22-CED6-DC67A01BF3FE}"/>
              </a:ext>
            </a:extLst>
          </p:cNvPr>
          <p:cNvSpPr/>
          <p:nvPr/>
        </p:nvSpPr>
        <p:spPr>
          <a:xfrm>
            <a:off x="633359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6" name="正方形/長方形 35">
            <a:extLst>
              <a:ext uri="{FF2B5EF4-FFF2-40B4-BE49-F238E27FC236}">
                <a16:creationId xmlns:a16="http://schemas.microsoft.com/office/drawing/2014/main" id="{122BE0C2-B6E1-6FD9-7DAA-F0B8A45768E8}"/>
              </a:ext>
            </a:extLst>
          </p:cNvPr>
          <p:cNvSpPr/>
          <p:nvPr/>
        </p:nvSpPr>
        <p:spPr>
          <a:xfrm>
            <a:off x="1024872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7" name="正方形/長方形 36">
            <a:extLst>
              <a:ext uri="{FF2B5EF4-FFF2-40B4-BE49-F238E27FC236}">
                <a16:creationId xmlns:a16="http://schemas.microsoft.com/office/drawing/2014/main" id="{135539D0-B508-19FD-B67E-57E64A8F5BEF}"/>
              </a:ext>
            </a:extLst>
          </p:cNvPr>
          <p:cNvSpPr/>
          <p:nvPr/>
        </p:nvSpPr>
        <p:spPr>
          <a:xfrm>
            <a:off x="1024872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8" name="正方形/長方形 37">
            <a:extLst>
              <a:ext uri="{FF2B5EF4-FFF2-40B4-BE49-F238E27FC236}">
                <a16:creationId xmlns:a16="http://schemas.microsoft.com/office/drawing/2014/main" id="{E3ABD667-D6AF-445B-49B8-B981FBBE9299}"/>
              </a:ext>
            </a:extLst>
          </p:cNvPr>
          <p:cNvSpPr/>
          <p:nvPr/>
        </p:nvSpPr>
        <p:spPr>
          <a:xfrm>
            <a:off x="8291167"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9" name="正方形/長方形 38">
            <a:extLst>
              <a:ext uri="{FF2B5EF4-FFF2-40B4-BE49-F238E27FC236}">
                <a16:creationId xmlns:a16="http://schemas.microsoft.com/office/drawing/2014/main" id="{C36FE640-71F0-D281-2551-C67056E87537}"/>
              </a:ext>
            </a:extLst>
          </p:cNvPr>
          <p:cNvSpPr/>
          <p:nvPr/>
        </p:nvSpPr>
        <p:spPr>
          <a:xfrm>
            <a:off x="8291167"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grpSp>
        <p:nvGrpSpPr>
          <p:cNvPr id="42" name="Group 41">
            <a:extLst>
              <a:ext uri="{FF2B5EF4-FFF2-40B4-BE49-F238E27FC236}">
                <a16:creationId xmlns:a16="http://schemas.microsoft.com/office/drawing/2014/main" id="{DD118EBC-FBCB-5653-1D5F-A36EE74B95DE}"/>
              </a:ext>
            </a:extLst>
          </p:cNvPr>
          <p:cNvGrpSpPr/>
          <p:nvPr/>
        </p:nvGrpSpPr>
        <p:grpSpPr>
          <a:xfrm rot="10800000" flipH="1">
            <a:off x="6000000" y="5165460"/>
            <a:ext cx="216000" cy="216000"/>
            <a:chOff x="5937564" y="3833745"/>
            <a:chExt cx="306171" cy="306910"/>
          </a:xfrm>
        </p:grpSpPr>
        <p:sp>
          <p:nvSpPr>
            <p:cNvPr id="43" name="Freeform 94">
              <a:extLst>
                <a:ext uri="{FF2B5EF4-FFF2-40B4-BE49-F238E27FC236}">
                  <a16:creationId xmlns:a16="http://schemas.microsoft.com/office/drawing/2014/main" id="{0965C149-D11C-E2E1-A725-3B6784BAAD3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4" name="Freeform 95">
              <a:extLst>
                <a:ext uri="{FF2B5EF4-FFF2-40B4-BE49-F238E27FC236}">
                  <a16:creationId xmlns:a16="http://schemas.microsoft.com/office/drawing/2014/main" id="{B54CFB40-194C-25E3-3A74-646C5F666EE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2F528025-8646-C7A2-5DDF-D7330404AEEA}"/>
              </a:ext>
            </a:extLst>
          </p:cNvPr>
          <p:cNvSpPr/>
          <p:nvPr/>
        </p:nvSpPr>
        <p:spPr>
          <a:xfrm>
            <a:off x="2161954" y="1646912"/>
            <a:ext cx="7868093" cy="35641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グリーンプレミアム訴求に向けた具体的な取組・背景</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→具体的な取組を記載したうえで、それに取り組む理由や期待される効果等を記載すること。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価格転嫁の具体的なスケジュールと</a:t>
            </a:r>
            <a:r>
              <a:rPr lang="en-US" altLang="ja-JP" sz="1400" dirty="0">
                <a:solidFill>
                  <a:srgbClr val="FF0000"/>
                </a:solidFill>
                <a:latin typeface="Meiryo UI" panose="020B0604030504040204" pitchFamily="50" charset="-128"/>
                <a:ea typeface="Meiryo UI" panose="020B0604030504040204" pitchFamily="50" charset="-128"/>
              </a:rPr>
              <a:t>KPI</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→時間軸を設けたうえで、スケジュールやそれぞれの</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等を記載すること。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742263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D0849-C9FD-5858-0BB1-EA931C090653}"/>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F98E526E-29CB-32F2-0FFD-C70B7D1E5CE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F98E526E-29CB-32F2-0FFD-C70B7D1E5CE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876D1057-4CCD-84B1-FCCC-B552CEC059B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BB0D28BB-B0A8-CE7F-3CA2-F2F40452D6E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684CB73B-9B1B-7092-F981-B05064AAB3B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b="0">
                <a:solidFill>
                  <a:schemeClr val="tx1"/>
                </a:solidFill>
              </a:rPr>
              <a:t>GX</a:t>
            </a:r>
            <a:r>
              <a:rPr lang="ja-JP" altLang="en-US" b="0">
                <a:solidFill>
                  <a:schemeClr val="tx1"/>
                </a:solidFill>
              </a:rPr>
              <a:t>製品の普及に向けた、売価向上・コストダウンの道筋は以下の通り</a:t>
            </a:r>
          </a:p>
        </p:txBody>
      </p:sp>
      <p:cxnSp>
        <p:nvCxnSpPr>
          <p:cNvPr id="4" name="直線コネクタ 3">
            <a:extLst>
              <a:ext uri="{FF2B5EF4-FFF2-40B4-BE49-F238E27FC236}">
                <a16:creationId xmlns:a16="http://schemas.microsoft.com/office/drawing/2014/main" id="{02F00193-3649-B041-3625-B22B6FAE15B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DDDC4519-B56A-5025-1832-3CBF351580A4}"/>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C10AEE87-A247-8847-F400-80119C62BB1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GX</a:t>
              </a:r>
              <a:r>
                <a:rPr lang="ja-JP" altLang="en-US" sz="1200">
                  <a:solidFill>
                    <a:schemeClr val="tx1"/>
                  </a:solidFill>
                  <a:latin typeface="Meiryo UI" panose="020B0604030504040204" pitchFamily="50" charset="-128"/>
                  <a:ea typeface="Meiryo UI" panose="020B0604030504040204" pitchFamily="50" charset="-128"/>
                </a:rPr>
                <a:t>製品単価・コスト構造のイメージ</a:t>
              </a:r>
            </a:p>
          </p:txBody>
        </p:sp>
        <p:cxnSp>
          <p:nvCxnSpPr>
            <p:cNvPr id="20" name="直線コネクタ 19">
              <a:extLst>
                <a:ext uri="{FF2B5EF4-FFF2-40B4-BE49-F238E27FC236}">
                  <a16:creationId xmlns:a16="http://schemas.microsoft.com/office/drawing/2014/main" id="{6C6981C4-2434-7BC8-913B-0032BAD1719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50209BCA-9D9A-AE90-030C-97154D6ED144}"/>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3B428A6D-DE9F-516B-1198-C2102E88B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GX</a:t>
              </a:r>
              <a:r>
                <a:rPr lang="ja-JP" altLang="en-US" sz="1200" dirty="0">
                  <a:solidFill>
                    <a:schemeClr val="tx1"/>
                  </a:solidFill>
                  <a:latin typeface="Meiryo UI" panose="020B0604030504040204" pitchFamily="50" charset="-128"/>
                  <a:ea typeface="Meiryo UI" panose="020B0604030504040204" pitchFamily="50" charset="-128"/>
                </a:rPr>
                <a:t>製品の単価向上・コストダウンに向けた</a:t>
              </a:r>
              <a:r>
                <a:rPr lang="en-US" altLang="ja-JP" sz="1200" dirty="0">
                  <a:solidFill>
                    <a:schemeClr val="tx1"/>
                  </a:solidFill>
                  <a:latin typeface="Meiryo UI" panose="020B0604030504040204" pitchFamily="50" charset="-128"/>
                  <a:ea typeface="Meiryo UI" panose="020B0604030504040204" pitchFamily="50" charset="-128"/>
                </a:rPr>
                <a:t>KPI</a:t>
              </a:r>
              <a:r>
                <a:rPr lang="ja-JP" altLang="en-US" sz="1200" dirty="0">
                  <a:solidFill>
                    <a:schemeClr val="tx1"/>
                  </a:solidFill>
                  <a:latin typeface="Meiryo UI" panose="020B0604030504040204" pitchFamily="50" charset="-128"/>
                  <a:ea typeface="Meiryo UI" panose="020B0604030504040204" pitchFamily="50" charset="-128"/>
                </a:rPr>
                <a:t>・取組</a:t>
              </a:r>
            </a:p>
          </p:txBody>
        </p:sp>
        <p:cxnSp>
          <p:nvCxnSpPr>
            <p:cNvPr id="23" name="直線コネクタ 22">
              <a:extLst>
                <a:ext uri="{FF2B5EF4-FFF2-40B4-BE49-F238E27FC236}">
                  <a16:creationId xmlns:a16="http://schemas.microsoft.com/office/drawing/2014/main" id="{7778E957-B868-ED4B-BD40-A35816ED61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01491B78-E3FE-1A81-5F87-F7522E0A51EC}"/>
              </a:ext>
            </a:extLst>
          </p:cNvPr>
          <p:cNvSpPr/>
          <p:nvPr/>
        </p:nvSpPr>
        <p:spPr bwMode="gray">
          <a:xfrm>
            <a:off x="3201581" y="2618106"/>
            <a:ext cx="1663559" cy="2188106"/>
          </a:xfrm>
          <a:prstGeom prst="rect">
            <a:avLst/>
          </a:prstGeom>
          <a:solidFill>
            <a:schemeClr val="bg1">
              <a:lumMod val="95000"/>
            </a:schemeClr>
          </a:solidFill>
          <a:ln>
            <a:solidFill>
              <a:schemeClr val="bg1">
                <a:lumMod val="50000"/>
              </a:schemeClr>
            </a:solidFill>
            <a:prstDash val="dash"/>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cxnSp>
        <p:nvCxnSpPr>
          <p:cNvPr id="57" name="直線コネクタ 56">
            <a:extLst>
              <a:ext uri="{FF2B5EF4-FFF2-40B4-BE49-F238E27FC236}">
                <a16:creationId xmlns:a16="http://schemas.microsoft.com/office/drawing/2014/main" id="{E43FFC6B-2F9D-C89B-6361-3332990BE8CF}"/>
              </a:ext>
            </a:extLst>
          </p:cNvPr>
          <p:cNvCxnSpPr>
            <a:cxnSpLocks/>
          </p:cNvCxnSpPr>
          <p:nvPr/>
        </p:nvCxnSpPr>
        <p:spPr>
          <a:xfrm>
            <a:off x="171853" y="5921730"/>
            <a:ext cx="6004901"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nvGrpSpPr>
          <p:cNvPr id="58" name="グループ化 57">
            <a:extLst>
              <a:ext uri="{FF2B5EF4-FFF2-40B4-BE49-F238E27FC236}">
                <a16:creationId xmlns:a16="http://schemas.microsoft.com/office/drawing/2014/main" id="{30204135-1D23-29CF-72A3-D56D6B64EA63}"/>
              </a:ext>
            </a:extLst>
          </p:cNvPr>
          <p:cNvGrpSpPr/>
          <p:nvPr/>
        </p:nvGrpSpPr>
        <p:grpSpPr>
          <a:xfrm>
            <a:off x="436473" y="3151896"/>
            <a:ext cx="769321" cy="2769838"/>
            <a:chOff x="403654" y="3607395"/>
            <a:chExt cx="720000" cy="2052000"/>
          </a:xfrm>
        </p:grpSpPr>
        <p:sp>
          <p:nvSpPr>
            <p:cNvPr id="59" name="正方形/長方形 58">
              <a:extLst>
                <a:ext uri="{FF2B5EF4-FFF2-40B4-BE49-F238E27FC236}">
                  <a16:creationId xmlns:a16="http://schemas.microsoft.com/office/drawing/2014/main" id="{AC2E7371-31E9-9042-2ED7-0BA5838230EA}"/>
                </a:ext>
              </a:extLst>
            </p:cNvPr>
            <p:cNvSpPr/>
            <p:nvPr/>
          </p:nvSpPr>
          <p:spPr bwMode="gray">
            <a:xfrm>
              <a:off x="403654" y="4219395"/>
              <a:ext cx="720000" cy="1440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0" name="正方形/長方形 59">
              <a:extLst>
                <a:ext uri="{FF2B5EF4-FFF2-40B4-BE49-F238E27FC236}">
                  <a16:creationId xmlns:a16="http://schemas.microsoft.com/office/drawing/2014/main" id="{6D30D563-C8FD-2A6B-BBC2-FB9AA54A9CC1}"/>
                </a:ext>
              </a:extLst>
            </p:cNvPr>
            <p:cNvSpPr/>
            <p:nvPr/>
          </p:nvSpPr>
          <p:spPr bwMode="gray">
            <a:xfrm>
              <a:off x="403654" y="3607395"/>
              <a:ext cx="720000" cy="612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grpSp>
        <p:nvGrpSpPr>
          <p:cNvPr id="61" name="グループ化 60">
            <a:extLst>
              <a:ext uri="{FF2B5EF4-FFF2-40B4-BE49-F238E27FC236}">
                <a16:creationId xmlns:a16="http://schemas.microsoft.com/office/drawing/2014/main" id="{5252534B-2DA1-D19E-9107-BD3D3A5307F2}"/>
              </a:ext>
            </a:extLst>
          </p:cNvPr>
          <p:cNvGrpSpPr/>
          <p:nvPr/>
        </p:nvGrpSpPr>
        <p:grpSpPr>
          <a:xfrm>
            <a:off x="2341841" y="2202070"/>
            <a:ext cx="769322" cy="3719661"/>
            <a:chOff x="2532600" y="2903730"/>
            <a:chExt cx="720001" cy="2755665"/>
          </a:xfrm>
        </p:grpSpPr>
        <p:sp>
          <p:nvSpPr>
            <p:cNvPr id="62" name="正方形/長方形 61">
              <a:extLst>
                <a:ext uri="{FF2B5EF4-FFF2-40B4-BE49-F238E27FC236}">
                  <a16:creationId xmlns:a16="http://schemas.microsoft.com/office/drawing/2014/main" id="{97ABA890-2229-DEDF-FAAF-FB4930FB3EF1}"/>
                </a:ext>
              </a:extLst>
            </p:cNvPr>
            <p:cNvSpPr/>
            <p:nvPr/>
          </p:nvSpPr>
          <p:spPr bwMode="gray">
            <a:xfrm>
              <a:off x="2532600" y="4597793"/>
              <a:ext cx="720000" cy="106160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3" name="正方形/長方形 62">
              <a:extLst>
                <a:ext uri="{FF2B5EF4-FFF2-40B4-BE49-F238E27FC236}">
                  <a16:creationId xmlns:a16="http://schemas.microsoft.com/office/drawing/2014/main" id="{D2A9F75B-9F1F-7601-AD16-33705DB9225F}"/>
                </a:ext>
              </a:extLst>
            </p:cNvPr>
            <p:cNvSpPr/>
            <p:nvPr/>
          </p:nvSpPr>
          <p:spPr bwMode="gray">
            <a:xfrm>
              <a:off x="2532601" y="3254360"/>
              <a:ext cx="720000" cy="1366070"/>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latin typeface="Meiryo UI" panose="020B0604030504040204" pitchFamily="50" charset="-128"/>
                  <a:ea typeface="Meiryo UI" panose="020B0604030504040204" pitchFamily="50" charset="-128"/>
                </a:rPr>
                <a:t>）</a:t>
              </a:r>
            </a:p>
          </p:txBody>
        </p:sp>
        <p:sp>
          <p:nvSpPr>
            <p:cNvPr id="64" name="正方形/長方形 63">
              <a:extLst>
                <a:ext uri="{FF2B5EF4-FFF2-40B4-BE49-F238E27FC236}">
                  <a16:creationId xmlns:a16="http://schemas.microsoft.com/office/drawing/2014/main" id="{D88CBE3B-F36B-B1B8-772A-A075DA80048B}"/>
                </a:ext>
              </a:extLst>
            </p:cNvPr>
            <p:cNvSpPr/>
            <p:nvPr/>
          </p:nvSpPr>
          <p:spPr bwMode="gray">
            <a:xfrm>
              <a:off x="2532600" y="2903730"/>
              <a:ext cx="720000" cy="3422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sp>
        <p:nvSpPr>
          <p:cNvPr id="69" name="正方形/長方形 68">
            <a:extLst>
              <a:ext uri="{FF2B5EF4-FFF2-40B4-BE49-F238E27FC236}">
                <a16:creationId xmlns:a16="http://schemas.microsoft.com/office/drawing/2014/main" id="{F43A940B-F895-AA96-B28C-9141749E755A}"/>
              </a:ext>
            </a:extLst>
          </p:cNvPr>
          <p:cNvSpPr/>
          <p:nvPr/>
        </p:nvSpPr>
        <p:spPr bwMode="gray">
          <a:xfrm>
            <a:off x="5107408" y="4783040"/>
            <a:ext cx="769320" cy="1138688"/>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70" name="正方形/長方形 69">
            <a:extLst>
              <a:ext uri="{FF2B5EF4-FFF2-40B4-BE49-F238E27FC236}">
                <a16:creationId xmlns:a16="http://schemas.microsoft.com/office/drawing/2014/main" id="{842D4665-D3D4-3906-4B58-62CAA22734CE}"/>
              </a:ext>
            </a:extLst>
          </p:cNvPr>
          <p:cNvSpPr/>
          <p:nvPr/>
        </p:nvSpPr>
        <p:spPr bwMode="gray">
          <a:xfrm>
            <a:off x="5107408" y="3842130"/>
            <a:ext cx="769320" cy="930284"/>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solidFill>
                  <a:srgbClr val="00B0F0"/>
                </a:solidFill>
                <a:latin typeface="Meiryo UI" panose="020B0604030504040204" pitchFamily="50" charset="-128"/>
                <a:ea typeface="Meiryo UI" panose="020B0604030504040204" pitchFamily="50" charset="-128"/>
              </a:rPr>
              <a:t>）</a:t>
            </a:r>
          </a:p>
        </p:txBody>
      </p:sp>
      <p:sp>
        <p:nvSpPr>
          <p:cNvPr id="71" name="正方形/長方形 70">
            <a:extLst>
              <a:ext uri="{FF2B5EF4-FFF2-40B4-BE49-F238E27FC236}">
                <a16:creationId xmlns:a16="http://schemas.microsoft.com/office/drawing/2014/main" id="{3E7535AC-0B59-D087-6928-AD5425E7EABE}"/>
              </a:ext>
            </a:extLst>
          </p:cNvPr>
          <p:cNvSpPr/>
          <p:nvPr/>
        </p:nvSpPr>
        <p:spPr bwMode="gray">
          <a:xfrm>
            <a:off x="5107408" y="2202067"/>
            <a:ext cx="769320" cy="164005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cxnSp>
        <p:nvCxnSpPr>
          <p:cNvPr id="74" name="直線コネクタ 73">
            <a:extLst>
              <a:ext uri="{FF2B5EF4-FFF2-40B4-BE49-F238E27FC236}">
                <a16:creationId xmlns:a16="http://schemas.microsoft.com/office/drawing/2014/main" id="{4E90EEF6-45B0-C9C7-5E35-A3476BE9026C}"/>
              </a:ext>
            </a:extLst>
          </p:cNvPr>
          <p:cNvCxnSpPr>
            <a:cxnSpLocks/>
          </p:cNvCxnSpPr>
          <p:nvPr/>
        </p:nvCxnSpPr>
        <p:spPr>
          <a:xfrm>
            <a:off x="821133" y="2207808"/>
            <a:ext cx="906620"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5" name="直線矢印コネクタ 74">
            <a:extLst>
              <a:ext uri="{FF2B5EF4-FFF2-40B4-BE49-F238E27FC236}">
                <a16:creationId xmlns:a16="http://schemas.microsoft.com/office/drawing/2014/main" id="{00149487-2A06-8EF9-9DB9-B3CECD2C572B}"/>
              </a:ext>
            </a:extLst>
          </p:cNvPr>
          <p:cNvCxnSpPr>
            <a:cxnSpLocks/>
            <a:stCxn id="60" idx="0"/>
          </p:cNvCxnSpPr>
          <p:nvPr/>
        </p:nvCxnSpPr>
        <p:spPr>
          <a:xfrm flipV="1">
            <a:off x="821133" y="2279374"/>
            <a:ext cx="0" cy="87251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813110FD-E507-4147-6F1E-6DB673BE4691}"/>
              </a:ext>
            </a:extLst>
          </p:cNvPr>
          <p:cNvSpPr/>
          <p:nvPr/>
        </p:nvSpPr>
        <p:spPr bwMode="gray">
          <a:xfrm>
            <a:off x="254004" y="2565198"/>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単価向上</a:t>
            </a:r>
          </a:p>
        </p:txBody>
      </p:sp>
      <p:sp>
        <p:nvSpPr>
          <p:cNvPr id="78" name="正方形/長方形 77">
            <a:extLst>
              <a:ext uri="{FF2B5EF4-FFF2-40B4-BE49-F238E27FC236}">
                <a16:creationId xmlns:a16="http://schemas.microsoft.com/office/drawing/2014/main" id="{87D336DC-81BA-C5C8-1777-45EEACC71E00}"/>
              </a:ext>
            </a:extLst>
          </p:cNvPr>
          <p:cNvSpPr/>
          <p:nvPr/>
        </p:nvSpPr>
        <p:spPr bwMode="gray">
          <a:xfrm>
            <a:off x="1713250" y="5962856"/>
            <a:ext cx="2005523"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②</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（グリーン製品製造開始時）</a:t>
            </a:r>
          </a:p>
        </p:txBody>
      </p:sp>
      <p:sp>
        <p:nvSpPr>
          <p:cNvPr id="79" name="正方形/長方形 78">
            <a:extLst>
              <a:ext uri="{FF2B5EF4-FFF2-40B4-BE49-F238E27FC236}">
                <a16:creationId xmlns:a16="http://schemas.microsoft.com/office/drawing/2014/main" id="{81653D0C-EFD4-548A-43CD-9CEF29ECCBF7}"/>
              </a:ext>
            </a:extLst>
          </p:cNvPr>
          <p:cNvSpPr/>
          <p:nvPr/>
        </p:nvSpPr>
        <p:spPr bwMode="gray">
          <a:xfrm>
            <a:off x="4610923" y="5962856"/>
            <a:ext cx="1762290" cy="54203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③</a:t>
            </a:r>
            <a:r>
              <a:rPr kumimoji="0" lang="en-US" altLang="ja-JP" sz="1200" dirty="0">
                <a:latin typeface="Meiryo UI" panose="020B0604030504040204" pitchFamily="50" charset="-128"/>
                <a:ea typeface="Meiryo UI" panose="020B0604030504040204" pitchFamily="50" charset="-128"/>
              </a:rPr>
              <a:t>20</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製造開始</a:t>
            </a:r>
            <a:r>
              <a:rPr kumimoji="0" lang="en-US" altLang="ja-JP" sz="1200" dirty="0">
                <a:latin typeface="Meiryo UI" panose="020B0604030504040204" pitchFamily="50" charset="-128"/>
                <a:ea typeface="Meiryo UI" panose="020B0604030504040204" pitchFamily="50" charset="-128"/>
              </a:rPr>
              <a:t>x</a:t>
            </a:r>
            <a:r>
              <a:rPr kumimoji="0" lang="ja-JP" altLang="en-US" sz="1200" dirty="0">
                <a:latin typeface="Meiryo UI" panose="020B0604030504040204" pitchFamily="50" charset="-128"/>
                <a:ea typeface="Meiryo UI" panose="020B0604030504040204" pitchFamily="50" charset="-128"/>
              </a:rPr>
              <a:t>年後）</a:t>
            </a:r>
          </a:p>
        </p:txBody>
      </p:sp>
      <p:sp>
        <p:nvSpPr>
          <p:cNvPr id="105" name="楕円 104">
            <a:extLst>
              <a:ext uri="{FF2B5EF4-FFF2-40B4-BE49-F238E27FC236}">
                <a16:creationId xmlns:a16="http://schemas.microsoft.com/office/drawing/2014/main" id="{F1CC5C46-64AC-99F6-0CEF-04776E2E0167}"/>
              </a:ext>
            </a:extLst>
          </p:cNvPr>
          <p:cNvSpPr/>
          <p:nvPr/>
        </p:nvSpPr>
        <p:spPr bwMode="gray">
          <a:xfrm>
            <a:off x="3639960" y="2322760"/>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コストダウン</a:t>
            </a:r>
          </a:p>
        </p:txBody>
      </p:sp>
      <p:grpSp>
        <p:nvGrpSpPr>
          <p:cNvPr id="81" name="グループ化 80">
            <a:extLst>
              <a:ext uri="{FF2B5EF4-FFF2-40B4-BE49-F238E27FC236}">
                <a16:creationId xmlns:a16="http://schemas.microsoft.com/office/drawing/2014/main" id="{B83C79C2-C335-2E61-3527-E53724FFEA3B}"/>
              </a:ext>
            </a:extLst>
          </p:cNvPr>
          <p:cNvGrpSpPr/>
          <p:nvPr/>
        </p:nvGrpSpPr>
        <p:grpSpPr>
          <a:xfrm>
            <a:off x="8555969" y="1976775"/>
            <a:ext cx="3476250" cy="360000"/>
            <a:chOff x="543578" y="1377175"/>
            <a:chExt cx="5239039" cy="360000"/>
          </a:xfrm>
        </p:grpSpPr>
        <p:cxnSp>
          <p:nvCxnSpPr>
            <p:cNvPr id="82" name="Straight Connector 18">
              <a:extLst>
                <a:ext uri="{FF2B5EF4-FFF2-40B4-BE49-F238E27FC236}">
                  <a16:creationId xmlns:a16="http://schemas.microsoft.com/office/drawing/2014/main" id="{EF2CC7F2-E92E-2758-DBD5-391B3DA97E3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23">
              <a:extLst>
                <a:ext uri="{FF2B5EF4-FFF2-40B4-BE49-F238E27FC236}">
                  <a16:creationId xmlns:a16="http://schemas.microsoft.com/office/drawing/2014/main" id="{B7718A07-CBB3-417F-6C8E-02382B86604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実施する取組</a:t>
              </a:r>
              <a:endParaRPr lang="en-US" altLang="ja-JP" sz="1200">
                <a:solidFill>
                  <a:schemeClr val="tx1"/>
                </a:solidFill>
              </a:endParaRPr>
            </a:p>
          </p:txBody>
        </p:sp>
      </p:grpSp>
      <p:sp>
        <p:nvSpPr>
          <p:cNvPr id="85" name="正方形/長方形 84">
            <a:extLst>
              <a:ext uri="{FF2B5EF4-FFF2-40B4-BE49-F238E27FC236}">
                <a16:creationId xmlns:a16="http://schemas.microsoft.com/office/drawing/2014/main" id="{876B2126-CC11-0468-BD87-8E95ADA9248D}"/>
              </a:ext>
            </a:extLst>
          </p:cNvPr>
          <p:cNvSpPr/>
          <p:nvPr/>
        </p:nvSpPr>
        <p:spPr>
          <a:xfrm>
            <a:off x="8553285" y="4525771"/>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87" name="グループ化 86">
            <a:extLst>
              <a:ext uri="{FF2B5EF4-FFF2-40B4-BE49-F238E27FC236}">
                <a16:creationId xmlns:a16="http://schemas.microsoft.com/office/drawing/2014/main" id="{31CAC863-1852-36EF-0C69-30645EFB727F}"/>
              </a:ext>
            </a:extLst>
          </p:cNvPr>
          <p:cNvGrpSpPr/>
          <p:nvPr/>
        </p:nvGrpSpPr>
        <p:grpSpPr>
          <a:xfrm>
            <a:off x="6333601" y="1976775"/>
            <a:ext cx="831607" cy="360000"/>
            <a:chOff x="543578" y="1377175"/>
            <a:chExt cx="5239039" cy="360000"/>
          </a:xfrm>
        </p:grpSpPr>
        <p:cxnSp>
          <p:nvCxnSpPr>
            <p:cNvPr id="88" name="Straight Connector 18">
              <a:extLst>
                <a:ext uri="{FF2B5EF4-FFF2-40B4-BE49-F238E27FC236}">
                  <a16:creationId xmlns:a16="http://schemas.microsoft.com/office/drawing/2014/main" id="{6969DDAE-D44F-11EE-E571-5FEDC338442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9" name="TextBox 23">
              <a:extLst>
                <a:ext uri="{FF2B5EF4-FFF2-40B4-BE49-F238E27FC236}">
                  <a16:creationId xmlns:a16="http://schemas.microsoft.com/office/drawing/2014/main" id="{355F7DFD-AC18-6575-FD36-DD0704B4709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dirty="0">
                  <a:solidFill>
                    <a:schemeClr val="tx1"/>
                  </a:solidFill>
                </a:rPr>
                <a:t>項目</a:t>
              </a:r>
              <a:endParaRPr lang="en-US" altLang="ja-JP" sz="1200" dirty="0">
                <a:solidFill>
                  <a:schemeClr val="tx1"/>
                </a:solidFill>
              </a:endParaRPr>
            </a:p>
          </p:txBody>
        </p:sp>
      </p:grpSp>
      <p:sp>
        <p:nvSpPr>
          <p:cNvPr id="91" name="正方形/長方形 90">
            <a:extLst>
              <a:ext uri="{FF2B5EF4-FFF2-40B4-BE49-F238E27FC236}">
                <a16:creationId xmlns:a16="http://schemas.microsoft.com/office/drawing/2014/main" id="{781FDFC7-3592-7E18-1951-52E6F6F77B46}"/>
              </a:ext>
            </a:extLst>
          </p:cNvPr>
          <p:cNvSpPr/>
          <p:nvPr/>
        </p:nvSpPr>
        <p:spPr>
          <a:xfrm>
            <a:off x="6688410" y="4525771"/>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050">
                <a:solidFill>
                  <a:schemeClr val="tx1"/>
                </a:solidFill>
                <a:latin typeface="Meiryo UI" panose="020B0604030504040204" pitchFamily="50" charset="-128"/>
                <a:ea typeface="Meiryo UI" panose="020B0604030504040204" pitchFamily="50" charset="-128"/>
              </a:rPr>
              <a:t>固定費</a:t>
            </a:r>
            <a:r>
              <a:rPr lang="en-US" altLang="ja-JP" sz="1050">
                <a:solidFill>
                  <a:schemeClr val="tx1"/>
                </a:solidFill>
                <a:latin typeface="Meiryo UI" panose="020B0604030504040204" pitchFamily="50" charset="-128"/>
                <a:ea typeface="Meiryo UI" panose="020B0604030504040204" pitchFamily="50" charset="-128"/>
              </a:rPr>
              <a:t>B</a:t>
            </a: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93" name="グループ化 92">
            <a:extLst>
              <a:ext uri="{FF2B5EF4-FFF2-40B4-BE49-F238E27FC236}">
                <a16:creationId xmlns:a16="http://schemas.microsoft.com/office/drawing/2014/main" id="{A54F4F08-3762-406D-0DC3-249B57EC2D57}"/>
              </a:ext>
            </a:extLst>
          </p:cNvPr>
          <p:cNvGrpSpPr/>
          <p:nvPr/>
        </p:nvGrpSpPr>
        <p:grpSpPr>
          <a:xfrm>
            <a:off x="7252803" y="1976775"/>
            <a:ext cx="1220021" cy="360000"/>
            <a:chOff x="562617" y="1377175"/>
            <a:chExt cx="5220000" cy="360000"/>
          </a:xfrm>
        </p:grpSpPr>
        <p:cxnSp>
          <p:nvCxnSpPr>
            <p:cNvPr id="94" name="Straight Connector 18">
              <a:extLst>
                <a:ext uri="{FF2B5EF4-FFF2-40B4-BE49-F238E27FC236}">
                  <a16:creationId xmlns:a16="http://schemas.microsoft.com/office/drawing/2014/main" id="{6DFF4DE1-7E3B-F710-0578-D2DF92E9A8A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5" name="TextBox 23">
              <a:extLst>
                <a:ext uri="{FF2B5EF4-FFF2-40B4-BE49-F238E27FC236}">
                  <a16:creationId xmlns:a16="http://schemas.microsoft.com/office/drawing/2014/main" id="{4ACC226E-F8BD-88EF-297E-17104EA02A9A}"/>
                </a:ext>
              </a:extLst>
            </p:cNvPr>
            <p:cNvSpPr txBox="1"/>
            <p:nvPr/>
          </p:nvSpPr>
          <p:spPr>
            <a:xfrm>
              <a:off x="562618" y="1377175"/>
              <a:ext cx="520095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200" dirty="0">
                  <a:solidFill>
                    <a:schemeClr val="tx1"/>
                  </a:solidFill>
                </a:rPr>
                <a:t>KPI</a:t>
              </a:r>
            </a:p>
          </p:txBody>
        </p:sp>
      </p:grpSp>
      <p:sp>
        <p:nvSpPr>
          <p:cNvPr id="97" name="正方形/長方形 96">
            <a:extLst>
              <a:ext uri="{FF2B5EF4-FFF2-40B4-BE49-F238E27FC236}">
                <a16:creationId xmlns:a16="http://schemas.microsoft.com/office/drawing/2014/main" id="{5B2BF08E-68C1-FA60-7613-197767436D86}"/>
              </a:ext>
            </a:extLst>
          </p:cNvPr>
          <p:cNvSpPr/>
          <p:nvPr/>
        </p:nvSpPr>
        <p:spPr>
          <a:xfrm>
            <a:off x="7248354" y="4525771"/>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00" name="正方形/長方形 99">
            <a:extLst>
              <a:ext uri="{FF2B5EF4-FFF2-40B4-BE49-F238E27FC236}">
                <a16:creationId xmlns:a16="http://schemas.microsoft.com/office/drawing/2014/main" id="{5DC45F3D-3884-3A1F-F766-C6AB14BE40D3}"/>
              </a:ext>
            </a:extLst>
          </p:cNvPr>
          <p:cNvSpPr/>
          <p:nvPr/>
        </p:nvSpPr>
        <p:spPr>
          <a:xfrm>
            <a:off x="8553285" y="5246449"/>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DB5FA259-7002-F5C0-9B06-D71DD323C197}"/>
              </a:ext>
            </a:extLst>
          </p:cNvPr>
          <p:cNvSpPr/>
          <p:nvPr/>
        </p:nvSpPr>
        <p:spPr>
          <a:xfrm>
            <a:off x="6688410" y="5246449"/>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変動費</a:t>
            </a:r>
            <a:r>
              <a:rPr kumimoji="1" lang="en-US" altLang="ja-JP" sz="1050" dirty="0">
                <a:solidFill>
                  <a:schemeClr val="tx1"/>
                </a:solidFill>
                <a:latin typeface="Meiryo UI" panose="020B0604030504040204" pitchFamily="50" charset="-128"/>
                <a:ea typeface="Meiryo UI" panose="020B0604030504040204" pitchFamily="50" charset="-128"/>
              </a:rPr>
              <a:t>C</a:t>
            </a:r>
          </a:p>
        </p:txBody>
      </p:sp>
      <p:sp>
        <p:nvSpPr>
          <p:cNvPr id="104" name="正方形/長方形 103">
            <a:extLst>
              <a:ext uri="{FF2B5EF4-FFF2-40B4-BE49-F238E27FC236}">
                <a16:creationId xmlns:a16="http://schemas.microsoft.com/office/drawing/2014/main" id="{7F0EC70F-F1F9-0EF0-4F2E-50A863CC0A84}"/>
              </a:ext>
            </a:extLst>
          </p:cNvPr>
          <p:cNvSpPr/>
          <p:nvPr/>
        </p:nvSpPr>
        <p:spPr>
          <a:xfrm>
            <a:off x="7248354" y="5246449"/>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06" name="テキスト ボックス 105">
            <a:extLst>
              <a:ext uri="{FF2B5EF4-FFF2-40B4-BE49-F238E27FC236}">
                <a16:creationId xmlns:a16="http://schemas.microsoft.com/office/drawing/2014/main" id="{C631094A-F62B-6631-1754-03DEA6A4EFA7}"/>
              </a:ext>
            </a:extLst>
          </p:cNvPr>
          <p:cNvSpPr txBox="1"/>
          <p:nvPr/>
        </p:nvSpPr>
        <p:spPr>
          <a:xfrm>
            <a:off x="6333601" y="2363737"/>
            <a:ext cx="274352" cy="141439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単価向上</a:t>
            </a:r>
          </a:p>
        </p:txBody>
      </p:sp>
      <p:sp>
        <p:nvSpPr>
          <p:cNvPr id="107" name="テキスト ボックス 106">
            <a:extLst>
              <a:ext uri="{FF2B5EF4-FFF2-40B4-BE49-F238E27FC236}">
                <a16:creationId xmlns:a16="http://schemas.microsoft.com/office/drawing/2014/main" id="{4A852A70-BA8B-4157-AE3D-5E6B11DD7E0D}"/>
              </a:ext>
            </a:extLst>
          </p:cNvPr>
          <p:cNvSpPr txBox="1"/>
          <p:nvPr/>
        </p:nvSpPr>
        <p:spPr>
          <a:xfrm>
            <a:off x="6333601" y="3805093"/>
            <a:ext cx="274352" cy="28568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コストダウン</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7C32990-117E-C723-3E10-62FFC1AAAC2F}"/>
              </a:ext>
            </a:extLst>
          </p:cNvPr>
          <p:cNvSpPr/>
          <p:nvPr/>
        </p:nvSpPr>
        <p:spPr>
          <a:xfrm>
            <a:off x="8553285" y="2363737"/>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752618F6-0118-4398-A882-9C9A748C4676}"/>
              </a:ext>
            </a:extLst>
          </p:cNvPr>
          <p:cNvSpPr/>
          <p:nvPr/>
        </p:nvSpPr>
        <p:spPr>
          <a:xfrm>
            <a:off x="6688410" y="2363737"/>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グリーン</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プレミ</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アム</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520FD84C-9EA4-E65C-FF6A-047470295660}"/>
              </a:ext>
            </a:extLst>
          </p:cNvPr>
          <p:cNvSpPr/>
          <p:nvPr/>
        </p:nvSpPr>
        <p:spPr>
          <a:xfrm>
            <a:off x="7248354" y="2363737"/>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11" name="正方形/長方形 110">
            <a:extLst>
              <a:ext uri="{FF2B5EF4-FFF2-40B4-BE49-F238E27FC236}">
                <a16:creationId xmlns:a16="http://schemas.microsoft.com/office/drawing/2014/main" id="{0776310D-4407-A5C0-AE64-09EC52D0624B}"/>
              </a:ext>
            </a:extLst>
          </p:cNvPr>
          <p:cNvSpPr/>
          <p:nvPr/>
        </p:nvSpPr>
        <p:spPr>
          <a:xfrm>
            <a:off x="8553285" y="3084415"/>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D39A66F3-68D6-3CE7-33C4-9AD52526F91C}"/>
              </a:ext>
            </a:extLst>
          </p:cNvPr>
          <p:cNvSpPr/>
          <p:nvPr/>
        </p:nvSpPr>
        <p:spPr>
          <a:xfrm>
            <a:off x="6688410" y="3084415"/>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その他</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9F4F298E-5825-2064-01F6-114E39B5A2E4}"/>
              </a:ext>
            </a:extLst>
          </p:cNvPr>
          <p:cNvSpPr/>
          <p:nvPr/>
        </p:nvSpPr>
        <p:spPr>
          <a:xfrm>
            <a:off x="7248354" y="3084415"/>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6251CBF-B0B7-C4B5-4CFB-29EDBFB536A0}"/>
              </a:ext>
            </a:extLst>
          </p:cNvPr>
          <p:cNvCxnSpPr>
            <a:cxnSpLocks/>
            <a:stCxn id="63" idx="1"/>
            <a:endCxn id="63" idx="3"/>
          </p:cNvCxnSpPr>
          <p:nvPr/>
        </p:nvCxnSpPr>
        <p:spPr>
          <a:xfrm>
            <a:off x="2341842" y="359733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3DCB5641-7123-6162-98A3-A0267E662A0C}"/>
              </a:ext>
            </a:extLst>
          </p:cNvPr>
          <p:cNvCxnSpPr/>
          <p:nvPr/>
        </p:nvCxnSpPr>
        <p:spPr>
          <a:xfrm>
            <a:off x="5121114" y="427205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31" name="正方形/長方形 30">
            <a:extLst>
              <a:ext uri="{FF2B5EF4-FFF2-40B4-BE49-F238E27FC236}">
                <a16:creationId xmlns:a16="http://schemas.microsoft.com/office/drawing/2014/main" id="{51BF216C-B287-A301-3E9E-8CB9F83E635F}"/>
              </a:ext>
            </a:extLst>
          </p:cNvPr>
          <p:cNvSpPr/>
          <p:nvPr/>
        </p:nvSpPr>
        <p:spPr bwMode="gray">
          <a:xfrm>
            <a:off x="1419650" y="3970606"/>
            <a:ext cx="769321" cy="548706"/>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050">
                <a:solidFill>
                  <a:srgbClr val="00B0F0"/>
                </a:solidFill>
                <a:latin typeface="Meiryo UI" panose="020B0604030504040204" pitchFamily="50" charset="-128"/>
                <a:ea typeface="Meiryo UI" panose="020B0604030504040204" pitchFamily="50" charset="-128"/>
              </a:rPr>
              <a:t>ETS</a:t>
            </a:r>
            <a:r>
              <a:rPr kumimoji="0" lang="ja-JP" altLang="en-US" sz="1050">
                <a:solidFill>
                  <a:srgbClr val="00B0F0"/>
                </a:solidFill>
                <a:latin typeface="Meiryo UI" panose="020B0604030504040204" pitchFamily="50" charset="-128"/>
                <a:ea typeface="Meiryo UI" panose="020B0604030504040204" pitchFamily="50" charset="-128"/>
              </a:rPr>
              <a:t>回避額</a:t>
            </a:r>
            <a:endParaRPr kumimoji="0" lang="en-US" altLang="ja-JP" sz="1050">
              <a:solidFill>
                <a:srgbClr val="00B0F0"/>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ADE33560-FD0C-E173-FB9C-8CD79AAD045A}"/>
              </a:ext>
            </a:extLst>
          </p:cNvPr>
          <p:cNvSpPr/>
          <p:nvPr/>
        </p:nvSpPr>
        <p:spPr bwMode="gray">
          <a:xfrm>
            <a:off x="3245101" y="2650988"/>
            <a:ext cx="480150" cy="4439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固定費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p>
        </p:txBody>
      </p:sp>
      <p:sp>
        <p:nvSpPr>
          <p:cNvPr id="36" name="正方形/長方形 35">
            <a:extLst>
              <a:ext uri="{FF2B5EF4-FFF2-40B4-BE49-F238E27FC236}">
                <a16:creationId xmlns:a16="http://schemas.microsoft.com/office/drawing/2014/main" id="{49865053-4BD5-D15C-16F8-C653907AE772}"/>
              </a:ext>
            </a:extLst>
          </p:cNvPr>
          <p:cNvSpPr/>
          <p:nvPr/>
        </p:nvSpPr>
        <p:spPr bwMode="gray">
          <a:xfrm>
            <a:off x="3802897" y="3083824"/>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変動費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FC40B7B5-1D4F-4586-2CA1-905215CED7B8}"/>
              </a:ext>
            </a:extLst>
          </p:cNvPr>
          <p:cNvSpPr txBox="1"/>
          <p:nvPr/>
        </p:nvSpPr>
        <p:spPr>
          <a:xfrm>
            <a:off x="999865" y="6478571"/>
            <a:ext cx="1489510" cy="276999"/>
          </a:xfrm>
          <a:prstGeom prst="rect">
            <a:avLst/>
          </a:prstGeom>
          <a:noFill/>
        </p:spPr>
        <p:txBody>
          <a:bodyPr wrap="non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①と②は同一年度</a:t>
            </a:r>
            <a:endParaRPr kumimoji="1" lang="ja-JP" altLang="en-US" sz="1200" dirty="0">
              <a:latin typeface="Meiryo UI" panose="020B0604030504040204" pitchFamily="50" charset="-128"/>
              <a:ea typeface="Meiryo UI" panose="020B0604030504040204" pitchFamily="50" charset="-128"/>
            </a:endParaRPr>
          </a:p>
        </p:txBody>
      </p:sp>
      <p:cxnSp>
        <p:nvCxnSpPr>
          <p:cNvPr id="49" name="直線コネクタ 48">
            <a:extLst>
              <a:ext uri="{FF2B5EF4-FFF2-40B4-BE49-F238E27FC236}">
                <a16:creationId xmlns:a16="http://schemas.microsoft.com/office/drawing/2014/main" id="{07A87FC5-6EA8-9558-502D-0FE19E891FE6}"/>
              </a:ext>
            </a:extLst>
          </p:cNvPr>
          <p:cNvCxnSpPr>
            <a:cxnSpLocks/>
          </p:cNvCxnSpPr>
          <p:nvPr/>
        </p:nvCxnSpPr>
        <p:spPr>
          <a:xfrm>
            <a:off x="2018346" y="4519312"/>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1E2EFAB4-F8F5-C511-88B1-3B7DB0A9362A}"/>
              </a:ext>
            </a:extLst>
          </p:cNvPr>
          <p:cNvCxnSpPr>
            <a:cxnSpLocks/>
          </p:cNvCxnSpPr>
          <p:nvPr/>
        </p:nvCxnSpPr>
        <p:spPr>
          <a:xfrm>
            <a:off x="1058705" y="3994951"/>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6BBD357D-1168-0B85-E3A1-D1FB42EECC5B}"/>
              </a:ext>
            </a:extLst>
          </p:cNvPr>
          <p:cNvCxnSpPr>
            <a:cxnSpLocks/>
          </p:cNvCxnSpPr>
          <p:nvPr/>
        </p:nvCxnSpPr>
        <p:spPr>
          <a:xfrm>
            <a:off x="2880837" y="2675359"/>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127DA679-61DA-D5A5-9E61-0AB5FCA7E439}"/>
              </a:ext>
            </a:extLst>
          </p:cNvPr>
          <p:cNvCxnSpPr>
            <a:cxnSpLocks/>
          </p:cNvCxnSpPr>
          <p:nvPr/>
        </p:nvCxnSpPr>
        <p:spPr>
          <a:xfrm>
            <a:off x="4497860" y="4806214"/>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423A57AD-C39B-39C9-8D09-081172A86E2E}"/>
              </a:ext>
            </a:extLst>
          </p:cNvPr>
          <p:cNvSpPr/>
          <p:nvPr/>
        </p:nvSpPr>
        <p:spPr bwMode="gray">
          <a:xfrm>
            <a:off x="4338991" y="3456135"/>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200">
                <a:latin typeface="Meiryo UI" panose="020B0604030504040204" pitchFamily="50" charset="-128"/>
                <a:ea typeface="Meiryo UI" panose="020B0604030504040204" pitchFamily="50" charset="-128"/>
              </a:rPr>
              <a:t>ETS</a:t>
            </a: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回避額</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4CDD72E0-C386-D602-2092-F03AF752DEA3}"/>
              </a:ext>
            </a:extLst>
          </p:cNvPr>
          <p:cNvSpPr txBox="1"/>
          <p:nvPr/>
        </p:nvSpPr>
        <p:spPr>
          <a:xfrm>
            <a:off x="1626216" y="3620825"/>
            <a:ext cx="356188"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A</a:t>
            </a:r>
            <a:endParaRPr kumimoji="1" lang="ja-JP" altLang="en-US" b="1"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82C2BCB9-3B44-0A6D-60E5-F069BF087EFE}"/>
              </a:ext>
            </a:extLst>
          </p:cNvPr>
          <p:cNvSpPr txBox="1"/>
          <p:nvPr/>
        </p:nvSpPr>
        <p:spPr>
          <a:xfrm>
            <a:off x="3308685" y="2317767"/>
            <a:ext cx="352982"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B</a:t>
            </a:r>
            <a:endParaRPr kumimoji="1" lang="ja-JP" altLang="en-US" b="1"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80220D4C-69CB-51C5-D1D1-AA6FE83D5C4D}"/>
              </a:ext>
            </a:extLst>
          </p:cNvPr>
          <p:cNvSpPr txBox="1"/>
          <p:nvPr/>
        </p:nvSpPr>
        <p:spPr>
          <a:xfrm>
            <a:off x="3855789" y="2776283"/>
            <a:ext cx="349776"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C</a:t>
            </a:r>
            <a:endParaRPr kumimoji="1" lang="ja-JP" altLang="en-US" b="1" dirty="0">
              <a:latin typeface="Meiryo UI" panose="020B0604030504040204" pitchFamily="50" charset="-128"/>
              <a:ea typeface="Meiryo UI" panose="020B0604030504040204" pitchFamily="50" charset="-128"/>
            </a:endParaRPr>
          </a:p>
        </p:txBody>
      </p:sp>
      <p:sp>
        <p:nvSpPr>
          <p:cNvPr id="86" name="テキスト ボックス 85">
            <a:extLst>
              <a:ext uri="{FF2B5EF4-FFF2-40B4-BE49-F238E27FC236}">
                <a16:creationId xmlns:a16="http://schemas.microsoft.com/office/drawing/2014/main" id="{2CA8ACB6-D712-B5C5-7AA3-6FA48D831481}"/>
              </a:ext>
            </a:extLst>
          </p:cNvPr>
          <p:cNvSpPr txBox="1"/>
          <p:nvPr/>
        </p:nvSpPr>
        <p:spPr>
          <a:xfrm>
            <a:off x="4383067" y="3091022"/>
            <a:ext cx="367408"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D</a:t>
            </a:r>
            <a:endParaRPr kumimoji="1" lang="ja-JP" altLang="en-US" b="1">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EB739EDB-3644-9F5F-26B1-8BDDD5B549E9}"/>
              </a:ext>
            </a:extLst>
          </p:cNvPr>
          <p:cNvSpPr/>
          <p:nvPr/>
        </p:nvSpPr>
        <p:spPr>
          <a:xfrm>
            <a:off x="8553285" y="3805093"/>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3FC257F4-8B32-42EF-9170-E59E82045A5B}"/>
              </a:ext>
            </a:extLst>
          </p:cNvPr>
          <p:cNvSpPr/>
          <p:nvPr/>
        </p:nvSpPr>
        <p:spPr>
          <a:xfrm>
            <a:off x="6688410" y="3805093"/>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en-US" altLang="ja-JP" sz="1050" dirty="0">
                <a:solidFill>
                  <a:schemeClr val="tx1"/>
                </a:solidFill>
                <a:latin typeface="Meiryo UI" panose="020B0604030504040204" pitchFamily="50" charset="-128"/>
                <a:ea typeface="Meiryo UI" panose="020B0604030504040204" pitchFamily="50" charset="-128"/>
              </a:rPr>
              <a:t>ETS</a:t>
            </a:r>
          </a:p>
          <a:p>
            <a:pPr algn="ctr"/>
            <a:r>
              <a:rPr lang="ja-JP" altLang="en-US" sz="1050" dirty="0">
                <a:solidFill>
                  <a:schemeClr val="tx1"/>
                </a:solidFill>
                <a:latin typeface="Meiryo UI" panose="020B0604030504040204" pitchFamily="50" charset="-128"/>
                <a:ea typeface="Meiryo UI" panose="020B0604030504040204" pitchFamily="50" charset="-128"/>
              </a:rPr>
              <a:t>回避額</a:t>
            </a:r>
            <a:r>
              <a:rPr lang="en-US" altLang="ja-JP" sz="1050" dirty="0">
                <a:solidFill>
                  <a:schemeClr val="tx1"/>
                </a:solidFill>
                <a:latin typeface="Meiryo UI" panose="020B0604030504040204" pitchFamily="50" charset="-128"/>
                <a:ea typeface="Meiryo UI" panose="020B0604030504040204" pitchFamily="50" charset="-128"/>
              </a:rPr>
              <a:t>A</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B41A9731-7FE7-2D19-DB4A-302E2EFADF1A}"/>
              </a:ext>
            </a:extLst>
          </p:cNvPr>
          <p:cNvSpPr/>
          <p:nvPr/>
        </p:nvSpPr>
        <p:spPr>
          <a:xfrm>
            <a:off x="7248354" y="3805093"/>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98" name="正方形/長方形 97">
            <a:extLst>
              <a:ext uri="{FF2B5EF4-FFF2-40B4-BE49-F238E27FC236}">
                <a16:creationId xmlns:a16="http://schemas.microsoft.com/office/drawing/2014/main" id="{2A8A7AC1-C317-C719-CA1F-913012B1093B}"/>
              </a:ext>
            </a:extLst>
          </p:cNvPr>
          <p:cNvSpPr/>
          <p:nvPr/>
        </p:nvSpPr>
        <p:spPr>
          <a:xfrm>
            <a:off x="8553285" y="5967126"/>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4C075685-DF4D-2533-DEE4-65C1BF434B76}"/>
              </a:ext>
            </a:extLst>
          </p:cNvPr>
          <p:cNvSpPr/>
          <p:nvPr/>
        </p:nvSpPr>
        <p:spPr>
          <a:xfrm>
            <a:off x="6688410" y="5967126"/>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ETS</a:t>
            </a:r>
          </a:p>
          <a:p>
            <a:pPr algn="ctr"/>
            <a:r>
              <a:rPr kumimoji="1" lang="ja-JP" altLang="en-US" sz="1050" dirty="0">
                <a:solidFill>
                  <a:schemeClr val="tx1"/>
                </a:solidFill>
                <a:latin typeface="Meiryo UI" panose="020B0604030504040204" pitchFamily="50" charset="-128"/>
                <a:ea typeface="Meiryo UI" panose="020B0604030504040204" pitchFamily="50" charset="-128"/>
              </a:rPr>
              <a:t>回避額</a:t>
            </a:r>
            <a:r>
              <a:rPr kumimoji="1" lang="en-US" altLang="ja-JP" sz="1050" dirty="0">
                <a:solidFill>
                  <a:schemeClr val="tx1"/>
                </a:solidFill>
                <a:latin typeface="Meiryo UI" panose="020B0604030504040204" pitchFamily="50" charset="-128"/>
                <a:ea typeface="Meiryo UI" panose="020B0604030504040204" pitchFamily="50" charset="-128"/>
              </a:rPr>
              <a:t>D</a:t>
            </a:r>
          </a:p>
        </p:txBody>
      </p:sp>
      <p:sp>
        <p:nvSpPr>
          <p:cNvPr id="101" name="正方形/長方形 100">
            <a:extLst>
              <a:ext uri="{FF2B5EF4-FFF2-40B4-BE49-F238E27FC236}">
                <a16:creationId xmlns:a16="http://schemas.microsoft.com/office/drawing/2014/main" id="{85139CA9-D5B0-9D6B-01E7-23D29AE3602A}"/>
              </a:ext>
            </a:extLst>
          </p:cNvPr>
          <p:cNvSpPr/>
          <p:nvPr/>
        </p:nvSpPr>
        <p:spPr>
          <a:xfrm>
            <a:off x="7248354" y="5967126"/>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7BBFCC07-8F15-E01C-036F-7EFF7BAF09AF}"/>
              </a:ext>
            </a:extLst>
          </p:cNvPr>
          <p:cNvSpPr/>
          <p:nvPr/>
        </p:nvSpPr>
        <p:spPr>
          <a:xfrm>
            <a:off x="1632656" y="814347"/>
            <a:ext cx="8926688" cy="52293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製品単価・コスト構造のイメージ</a:t>
            </a:r>
            <a:endParaRPr lang="en-US" altLang="ja-JP" sz="1400" dirty="0">
              <a:solidFill>
                <a:srgbClr val="FF0000"/>
              </a:solidFill>
              <a:latin typeface="Meiryo UI" panose="020B0604030504040204" pitchFamily="50" charset="-128"/>
              <a:ea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rPr>
              <a:t>　　→以下に注意すること。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ETS</a:t>
            </a:r>
            <a:r>
              <a:rPr lang="ja-JP" altLang="en-US" sz="1400" dirty="0">
                <a:solidFill>
                  <a:srgbClr val="FF0000"/>
                </a:solidFill>
                <a:latin typeface="Meiryo UI" panose="020B0604030504040204" pitchFamily="50" charset="-128"/>
                <a:ea typeface="Meiryo UI" panose="020B0604030504040204" pitchFamily="50" charset="-128"/>
              </a:rPr>
              <a:t>回避額：</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（図の</a:t>
            </a: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炭素価格（</a:t>
            </a:r>
            <a:r>
              <a:rPr lang="en-US" altLang="ja-JP" sz="1400" dirty="0">
                <a:solidFill>
                  <a:srgbClr val="FF0000"/>
                </a:solidFill>
                <a:latin typeface="Meiryo UI" panose="020B0604030504040204" pitchFamily="50" charset="-128"/>
                <a:ea typeface="Meiryo UI" panose="020B0604030504040204" pitchFamily="50" charset="-128"/>
              </a:rPr>
              <a:t>20xx</a:t>
            </a:r>
            <a:r>
              <a:rPr lang="ja-JP" altLang="en-US" sz="1400" dirty="0">
                <a:solidFill>
                  <a:srgbClr val="FF0000"/>
                </a:solidFill>
                <a:latin typeface="Meiryo UI" panose="020B0604030504040204" pitchFamily="50" charset="-128"/>
                <a:ea typeface="Meiryo UI" panose="020B0604030504040204" pitchFamily="50" charset="-128"/>
              </a:rPr>
              <a:t>年）で積算すること。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（図の</a:t>
            </a:r>
            <a:r>
              <a:rPr kumimoji="0" lang="en-US" altLang="ja-JP" sz="1400" dirty="0">
                <a:solidFill>
                  <a:srgbClr val="FF0000"/>
                </a:solidFill>
                <a:latin typeface="Meiryo UI" panose="020B0604030504040204" pitchFamily="50" charset="-128"/>
                <a:ea typeface="Meiryo UI" panose="020B0604030504040204" pitchFamily="50" charset="-128"/>
              </a:rPr>
              <a:t>D</a:t>
            </a:r>
            <a:r>
              <a:rPr kumimoji="0"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 </a:t>
            </a:r>
            <a:r>
              <a:rPr lang="ja-JP" altLang="en-US" sz="1400" dirty="0">
                <a:solidFill>
                  <a:srgbClr val="FF0000"/>
                </a:solidFill>
                <a:latin typeface="Meiryo UI" panose="020B0604030504040204" pitchFamily="50" charset="-128"/>
                <a:ea typeface="Meiryo UI" panose="020B0604030504040204" pitchFamily="50" charset="-128"/>
              </a:rPr>
              <a:t>炭素価格</a:t>
            </a:r>
            <a:r>
              <a:rPr lang="ja-JP" altLang="en-US" sz="1400" b="1" u="sng" dirty="0">
                <a:solidFill>
                  <a:srgbClr val="FF0000"/>
                </a:solidFill>
                <a:latin typeface="Meiryo UI" panose="020B0604030504040204" pitchFamily="50" charset="-128"/>
                <a:ea typeface="Meiryo UI" panose="020B0604030504040204" pitchFamily="50" charset="-128"/>
              </a:rPr>
              <a:t>差</a:t>
            </a:r>
            <a:r>
              <a:rPr lang="ja-JP" altLang="en-US" sz="1400" dirty="0">
                <a:solidFill>
                  <a:srgbClr val="FF0000"/>
                </a:solidFill>
                <a:latin typeface="Meiryo UI" panose="020B0604030504040204" pitchFamily="50" charset="-128"/>
                <a:ea typeface="Meiryo UI" panose="020B0604030504040204" pitchFamily="50" charset="-128"/>
              </a:rPr>
              <a:t>（</a:t>
            </a:r>
            <a:r>
              <a:rPr kumimoji="0" lang="ja-JP" altLang="en-US" sz="1400" dirty="0">
                <a:solidFill>
                  <a:srgbClr val="FF0000"/>
                </a:solidFill>
                <a:latin typeface="Meiryo UI" panose="020B0604030504040204" pitchFamily="50" charset="-128"/>
                <a:ea typeface="Meiryo UI" panose="020B0604030504040204" pitchFamily="50" charset="-128"/>
              </a:rPr>
              <a:t>②の</a:t>
            </a:r>
            <a:r>
              <a:rPr kumimoji="0" lang="en-US" altLang="ja-JP" sz="1400" u="sng" dirty="0">
                <a:solidFill>
                  <a:srgbClr val="FF0000"/>
                </a:solidFill>
                <a:latin typeface="Meiryo UI" panose="020B0604030504040204" pitchFamily="50" charset="-128"/>
                <a:ea typeface="Meiryo UI" panose="020B0604030504040204" pitchFamily="50" charset="-128"/>
              </a:rPr>
              <a:t>20xx</a:t>
            </a:r>
            <a:r>
              <a:rPr kumimoji="0" lang="ja-JP" altLang="en-US" sz="1400" u="sng" dirty="0">
                <a:solidFill>
                  <a:srgbClr val="FF0000"/>
                </a:solidFill>
                <a:latin typeface="Meiryo UI" panose="020B0604030504040204" pitchFamily="50" charset="-128"/>
                <a:ea typeface="Meiryo UI" panose="020B0604030504040204" pitchFamily="50" charset="-128"/>
              </a:rPr>
              <a:t>年から</a:t>
            </a:r>
            <a:r>
              <a:rPr kumimoji="0" lang="ja-JP" altLang="en-US" sz="1400" dirty="0">
                <a:solidFill>
                  <a:srgbClr val="FF0000"/>
                </a:solidFill>
                <a:latin typeface="Meiryo UI" panose="020B0604030504040204" pitchFamily="50" charset="-128"/>
                <a:ea typeface="Meiryo UI" panose="020B0604030504040204" pitchFamily="50" charset="-128"/>
              </a:rPr>
              <a:t>、③の</a:t>
            </a:r>
            <a:r>
              <a:rPr kumimoji="0" lang="en-US" altLang="ja-JP" sz="1400" u="sng" dirty="0">
                <a:solidFill>
                  <a:srgbClr val="FF0000"/>
                </a:solidFill>
                <a:latin typeface="Meiryo UI" panose="020B0604030504040204" pitchFamily="50" charset="-128"/>
                <a:ea typeface="Meiryo UI" panose="020B0604030504040204" pitchFamily="50" charset="-128"/>
              </a:rPr>
              <a:t>20</a:t>
            </a:r>
            <a:r>
              <a:rPr kumimoji="0" lang="ja-JP" altLang="en-US" sz="1400" u="sng" dirty="0">
                <a:solidFill>
                  <a:srgbClr val="FF0000"/>
                </a:solidFill>
                <a:latin typeface="Meiryo UI" panose="020B0604030504040204" pitchFamily="50" charset="-128"/>
                <a:ea typeface="Meiryo UI" panose="020B0604030504040204" pitchFamily="50" charset="-128"/>
              </a:rPr>
              <a:t>▲▲年にかけて</a:t>
            </a:r>
            <a:r>
              <a:rPr kumimoji="0" lang="ja-JP" altLang="en-US" sz="1400" dirty="0">
                <a:solidFill>
                  <a:srgbClr val="FF0000"/>
                </a:solidFill>
                <a:latin typeface="Meiryo UI" panose="020B0604030504040204" pitchFamily="50" charset="-128"/>
                <a:ea typeface="Meiryo UI" panose="020B0604030504040204" pitchFamily="50" charset="-128"/>
              </a:rPr>
              <a:t>増減すると予想した炭素価格差）で積算すること。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上記の計算に用いた</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排出削減量、炭素価格、炭素価格差について、その値も示すこと（別紙として構わない）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固定費削減（図の</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）：グリーン化に資する部分とグリーン化以外の削減効果を合算して記載すること。変動費削減（図の</a:t>
            </a:r>
            <a:r>
              <a:rPr kumimoji="0" lang="en-US" altLang="ja-JP" sz="1400" dirty="0">
                <a:solidFill>
                  <a:srgbClr val="FF0000"/>
                </a:solidFill>
                <a:latin typeface="Meiryo UI" panose="020B0604030504040204" pitchFamily="50" charset="-128"/>
                <a:ea typeface="Meiryo UI" panose="020B0604030504040204" pitchFamily="50" charset="-128"/>
              </a:rPr>
              <a:t>C</a:t>
            </a:r>
            <a:r>
              <a:rPr kumimoji="0" lang="ja-JP" altLang="en-US" sz="1400" dirty="0">
                <a:solidFill>
                  <a:srgbClr val="FF0000"/>
                </a:solidFill>
                <a:latin typeface="Meiryo UI" panose="020B0604030504040204" pitchFamily="50" charset="-128"/>
                <a:ea typeface="Meiryo UI" panose="020B0604030504040204" pitchFamily="50" charset="-128"/>
              </a:rPr>
              <a:t>）も同様の扱いとする。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その他：時間軸は、①と②が同一であり、③のみ①②より後の年度となる。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製品の単価向上・コストダウンに向けた</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単価向上：</a:t>
            </a:r>
            <a:r>
              <a:rPr kumimoji="0" lang="ja-JP" altLang="en-US" sz="1400" dirty="0">
                <a:solidFill>
                  <a:srgbClr val="FF0000"/>
                </a:solidFill>
                <a:latin typeface="Meiryo UI" panose="020B0604030504040204" pitchFamily="50" charset="-128"/>
                <a:ea typeface="Meiryo UI" panose="020B0604030504040204" pitchFamily="50" charset="-128"/>
              </a:rPr>
              <a:t>グリーンプレミアムとその他の価値訴求によるものを分けて記載すること。ただし、特に</a:t>
            </a:r>
            <a:r>
              <a:rPr kumimoji="0" lang="en-US" altLang="ja-JP" sz="1400" dirty="0">
                <a:solidFill>
                  <a:srgbClr val="FF0000"/>
                </a:solidFill>
                <a:latin typeface="Meiryo UI" panose="020B0604030504040204" pitchFamily="50" charset="-128"/>
                <a:ea typeface="Meiryo UI" panose="020B0604030504040204" pitchFamily="50" charset="-128"/>
              </a:rPr>
              <a:t>KPI</a:t>
            </a:r>
            <a:r>
              <a:rPr kumimoji="0" lang="ja-JP" altLang="en-US" sz="1400" dirty="0">
                <a:solidFill>
                  <a:srgbClr val="FF0000"/>
                </a:solidFill>
                <a:latin typeface="Meiryo UI" panose="020B0604030504040204" pitchFamily="50" charset="-128"/>
                <a:ea typeface="Meiryo UI" panose="020B0604030504040204" pitchFamily="50" charset="-128"/>
              </a:rPr>
              <a:t>について、グリーンプレミアムとその他価値による区分けが難しい場合には、一つにまとめて記載しても良い。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コストダウン：</a:t>
            </a:r>
            <a:r>
              <a:rPr kumimoji="0" lang="en-US" altLang="ja-JP" sz="1400" dirty="0">
                <a:solidFill>
                  <a:srgbClr val="FF0000"/>
                </a:solidFill>
                <a:latin typeface="Meiryo UI" panose="020B0604030504040204" pitchFamily="50" charset="-128"/>
                <a:ea typeface="Meiryo UI" panose="020B0604030504040204" pitchFamily="50" charset="-128"/>
              </a:rPr>
              <a:t>ETS</a:t>
            </a:r>
            <a:r>
              <a:rPr kumimoji="0" lang="ja-JP" altLang="en-US" sz="1400" dirty="0">
                <a:solidFill>
                  <a:srgbClr val="FF0000"/>
                </a:solidFill>
                <a:latin typeface="Meiryo UI" panose="020B0604030504040204" pitchFamily="50" charset="-128"/>
                <a:ea typeface="Meiryo UI" panose="020B0604030504040204" pitchFamily="50" charset="-128"/>
              </a:rPr>
              <a:t>回避額、固定費、変動費を分けて記載すること。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kumimoji="0"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92A3D32E-AD5B-CCB2-A186-46DEBEB25FAF}"/>
              </a:ext>
            </a:extLst>
          </p:cNvPr>
          <p:cNvSpPr/>
          <p:nvPr/>
        </p:nvSpPr>
        <p:spPr bwMode="gray">
          <a:xfrm>
            <a:off x="-60046" y="5954021"/>
            <a:ext cx="1762291"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①</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（グリーン化しない場合）</a:t>
            </a:r>
          </a:p>
        </p:txBody>
      </p:sp>
    </p:spTree>
    <p:extLst>
      <p:ext uri="{BB962C8B-B14F-4D97-AF65-F5344CB8AC3E}">
        <p14:creationId xmlns:p14="http://schemas.microsoft.com/office/powerpoint/2010/main" val="30451626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BD8B32-6C58-A25A-9420-DB6F1C39A970}"/>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7BFBFBFA-AB33-E7DB-09DA-3FDC4615A8D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5D715632-2F79-C7FC-70DE-32F047E9FA1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テキスト ボックス 14">
            <a:extLst>
              <a:ext uri="{FF2B5EF4-FFF2-40B4-BE49-F238E27FC236}">
                <a16:creationId xmlns:a16="http://schemas.microsoft.com/office/drawing/2014/main" id="{90174B0D-8800-FC2B-FE8F-3A723DA2F2A1}"/>
              </a:ext>
            </a:extLst>
          </p:cNvPr>
          <p:cNvSpPr txBox="1"/>
          <p:nvPr/>
        </p:nvSpPr>
        <p:spPr>
          <a:xfrm>
            <a:off x="777063" y="2934540"/>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CB367A6C-1BFC-6DB3-4CAD-7290D3FD9258}"/>
              </a:ext>
            </a:extLst>
          </p:cNvPr>
          <p:cNvSpPr txBox="1"/>
          <p:nvPr/>
        </p:nvSpPr>
        <p:spPr>
          <a:xfrm>
            <a:off x="778208" y="3785088"/>
            <a:ext cx="1152000" cy="187842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B8B6D1BA-F329-5AE0-E53E-283BE8F885BF}"/>
              </a:ext>
            </a:extLst>
          </p:cNvPr>
          <p:cNvSpPr/>
          <p:nvPr/>
        </p:nvSpPr>
        <p:spPr>
          <a:xfrm>
            <a:off x="2034155" y="2934540"/>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E6C3E95C-435F-B751-FE97-C6714CB56EC2}"/>
              </a:ext>
            </a:extLst>
          </p:cNvPr>
          <p:cNvSpPr/>
          <p:nvPr/>
        </p:nvSpPr>
        <p:spPr>
          <a:xfrm>
            <a:off x="2034155" y="3276649"/>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D4AD52C9-7F53-0B17-9DDA-415E377078A5}"/>
              </a:ext>
            </a:extLst>
          </p:cNvPr>
          <p:cNvSpPr/>
          <p:nvPr/>
        </p:nvSpPr>
        <p:spPr>
          <a:xfrm>
            <a:off x="4764702" y="3276649"/>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73F1C55-EFBF-F196-53B1-30462AF87CEC}"/>
              </a:ext>
            </a:extLst>
          </p:cNvPr>
          <p:cNvSpPr/>
          <p:nvPr/>
        </p:nvSpPr>
        <p:spPr>
          <a:xfrm>
            <a:off x="8860517" y="3276649"/>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3A022C72-0F5B-D932-34E2-C9AC0276703B}"/>
              </a:ext>
            </a:extLst>
          </p:cNvPr>
          <p:cNvSpPr/>
          <p:nvPr/>
        </p:nvSpPr>
        <p:spPr>
          <a:xfrm>
            <a:off x="2032493" y="3785088"/>
            <a:ext cx="2562797"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A9618ECD-BFA3-B77F-DF87-C583EBCAE01D}"/>
              </a:ext>
            </a:extLst>
          </p:cNvPr>
          <p:cNvSpPr/>
          <p:nvPr/>
        </p:nvSpPr>
        <p:spPr>
          <a:xfrm>
            <a:off x="2034154" y="4751356"/>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A97007DD-CBC5-100F-A088-3EDCADD263C7}"/>
              </a:ext>
            </a:extLst>
          </p:cNvPr>
          <p:cNvSpPr/>
          <p:nvPr/>
        </p:nvSpPr>
        <p:spPr>
          <a:xfrm>
            <a:off x="2034157"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DC56CEE5-422C-57EB-3361-35DDFF621200}"/>
              </a:ext>
            </a:extLst>
          </p:cNvPr>
          <p:cNvSpPr/>
          <p:nvPr/>
        </p:nvSpPr>
        <p:spPr>
          <a:xfrm>
            <a:off x="3399429"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551697F0-A54C-91D5-2B41-BF2A85FC545C}"/>
              </a:ext>
            </a:extLst>
          </p:cNvPr>
          <p:cNvSpPr/>
          <p:nvPr/>
        </p:nvSpPr>
        <p:spPr>
          <a:xfrm>
            <a:off x="4764701"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C4437710-678B-1AEB-D3D4-23641A8A953D}"/>
              </a:ext>
            </a:extLst>
          </p:cNvPr>
          <p:cNvSpPr/>
          <p:nvPr/>
        </p:nvSpPr>
        <p:spPr>
          <a:xfrm>
            <a:off x="6129973"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EFE6F652-DE17-1637-9D67-FFDBD8D0540F}"/>
              </a:ext>
            </a:extLst>
          </p:cNvPr>
          <p:cNvSpPr/>
          <p:nvPr/>
        </p:nvSpPr>
        <p:spPr>
          <a:xfrm>
            <a:off x="7495245"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F08FE2DD-16AE-3A10-0BDD-4594E6F7754F}"/>
              </a:ext>
            </a:extLst>
          </p:cNvPr>
          <p:cNvSpPr/>
          <p:nvPr/>
        </p:nvSpPr>
        <p:spPr>
          <a:xfrm>
            <a:off x="8860518"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299D33F6-2EB5-4B91-629A-B86447A1A22E}"/>
              </a:ext>
            </a:extLst>
          </p:cNvPr>
          <p:cNvSpPr/>
          <p:nvPr/>
        </p:nvSpPr>
        <p:spPr>
          <a:xfrm>
            <a:off x="10225792"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EA8162D9-B80A-1BD9-D868-D266AFD98566}"/>
              </a:ext>
            </a:extLst>
          </p:cNvPr>
          <p:cNvSpPr txBox="1"/>
          <p:nvPr/>
        </p:nvSpPr>
        <p:spPr>
          <a:xfrm>
            <a:off x="777063" y="3276649"/>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975BAC72-B764-2894-7541-6154386931E0}"/>
              </a:ext>
            </a:extLst>
          </p:cNvPr>
          <p:cNvSpPr/>
          <p:nvPr/>
        </p:nvSpPr>
        <p:spPr>
          <a:xfrm>
            <a:off x="2034156" y="2083992"/>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BD8FDAFF-D827-8530-DB48-BE5AFB2901BF}"/>
              </a:ext>
            </a:extLst>
          </p:cNvPr>
          <p:cNvSpPr/>
          <p:nvPr/>
        </p:nvSpPr>
        <p:spPr>
          <a:xfrm>
            <a:off x="4764702" y="2083992"/>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071C2DC0-B7D2-0481-C2EA-97AE1C8BD651}"/>
              </a:ext>
            </a:extLst>
          </p:cNvPr>
          <p:cNvSpPr/>
          <p:nvPr/>
        </p:nvSpPr>
        <p:spPr>
          <a:xfrm>
            <a:off x="8860517" y="2083992"/>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3" name="テキスト ボックス 42">
            <a:extLst>
              <a:ext uri="{FF2B5EF4-FFF2-40B4-BE49-F238E27FC236}">
                <a16:creationId xmlns:a16="http://schemas.microsoft.com/office/drawing/2014/main" id="{F5B150A7-921D-3B03-A714-553F69EB7640}"/>
              </a:ext>
            </a:extLst>
          </p:cNvPr>
          <p:cNvSpPr txBox="1"/>
          <p:nvPr/>
        </p:nvSpPr>
        <p:spPr>
          <a:xfrm>
            <a:off x="777063" y="208399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2499EE7D-DD83-E43E-A9C5-16A21A07D92B}"/>
              </a:ext>
            </a:extLst>
          </p:cNvPr>
          <p:cNvSpPr/>
          <p:nvPr/>
        </p:nvSpPr>
        <p:spPr>
          <a:xfrm>
            <a:off x="4764700" y="3785088"/>
            <a:ext cx="6649091"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9C62A2F2-BD93-06D3-322A-807AB91B17D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ⅳ</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C7B84240-27C2-D6DB-FD36-E239FF13FAD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a:t>
            </a:r>
            <a:r>
              <a:rPr kumimoji="1" lang="ja-JP" altLang="en-US" dirty="0">
                <a:solidFill>
                  <a:schemeClr val="tx1"/>
                </a:solidFill>
              </a:rPr>
              <a:t>個社による計画・取組</a:t>
            </a:r>
            <a:r>
              <a:rPr kumimoji="1" lang="en-US" altLang="ja-JP" dirty="0">
                <a:solidFill>
                  <a:schemeClr val="tx1"/>
                </a:solidFill>
              </a:rPr>
              <a:t>】</a:t>
            </a:r>
            <a:r>
              <a:rPr kumimoji="1" lang="ja-JP" altLang="en-US" dirty="0">
                <a:solidFill>
                  <a:schemeClr val="tx1"/>
                </a:solidFill>
              </a:rPr>
              <a:t>原料</a:t>
            </a:r>
            <a:r>
              <a:rPr lang="ja-JP" altLang="en-US" dirty="0">
                <a:solidFill>
                  <a:schemeClr val="tx1"/>
                </a:solidFill>
              </a:rPr>
              <a:t>については、</a:t>
            </a:r>
            <a:r>
              <a:rPr kumimoji="1" lang="ja-JP" altLang="en-US" dirty="0">
                <a:solidFill>
                  <a:schemeClr val="tx1"/>
                </a:solidFill>
              </a:rPr>
              <a:t>調達先の分散化や</a:t>
            </a:r>
            <a:r>
              <a:rPr kumimoji="1" lang="en-US" altLang="ja-JP" dirty="0">
                <a:solidFill>
                  <a:schemeClr val="tx1"/>
                </a:solidFill>
              </a:rPr>
              <a:t>xx</a:t>
            </a:r>
            <a:r>
              <a:rPr kumimoji="1" lang="ja-JP" altLang="en-US" dirty="0">
                <a:solidFill>
                  <a:schemeClr val="tx1"/>
                </a:solidFill>
              </a:rPr>
              <a:t>により安定調達を図る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698686B5-2665-A309-F2AA-689DA01116E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0FF5AD03-BB60-A14E-8AC5-8CA67D6301A1}"/>
              </a:ext>
            </a:extLst>
          </p:cNvPr>
          <p:cNvSpPr txBox="1"/>
          <p:nvPr/>
        </p:nvSpPr>
        <p:spPr>
          <a:xfrm>
            <a:off x="1920271" y="1446775"/>
            <a:ext cx="1864613"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（グリーン製品生産開始）</a:t>
            </a:r>
            <a:endParaRPr kumimoji="1" lang="en-US" altLang="ja-JP" sz="12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10797595-9C45-0225-CF12-AAAB5338AC9B}"/>
              </a:ext>
            </a:extLst>
          </p:cNvPr>
          <p:cNvSpPr/>
          <p:nvPr/>
        </p:nvSpPr>
        <p:spPr>
          <a:xfrm>
            <a:off x="2034154" y="5717625"/>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2AE88D33-4092-CE1D-F21D-831CF9922166}"/>
              </a:ext>
            </a:extLst>
          </p:cNvPr>
          <p:cNvSpPr txBox="1"/>
          <p:nvPr/>
        </p:nvSpPr>
        <p:spPr>
          <a:xfrm>
            <a:off x="778208" y="5725166"/>
            <a:ext cx="1152000" cy="90461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272D0AC-2D7D-6161-3EC9-0C7DD4814FF9}"/>
              </a:ext>
            </a:extLst>
          </p:cNvPr>
          <p:cNvSpPr/>
          <p:nvPr/>
        </p:nvSpPr>
        <p:spPr>
          <a:xfrm>
            <a:off x="2034155" y="242610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873D61B-06E4-B5F0-CA7F-BD3CE4BEBF58}"/>
              </a:ext>
            </a:extLst>
          </p:cNvPr>
          <p:cNvSpPr/>
          <p:nvPr/>
        </p:nvSpPr>
        <p:spPr>
          <a:xfrm>
            <a:off x="4764702" y="242610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B7F6C39-0492-9F9D-5A89-82D5A948321D}"/>
              </a:ext>
            </a:extLst>
          </p:cNvPr>
          <p:cNvSpPr/>
          <p:nvPr/>
        </p:nvSpPr>
        <p:spPr>
          <a:xfrm>
            <a:off x="8860517" y="242610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8E253ABE-829A-DD86-509E-BD8EF3CCDCBD}"/>
              </a:ext>
            </a:extLst>
          </p:cNvPr>
          <p:cNvSpPr txBox="1"/>
          <p:nvPr/>
        </p:nvSpPr>
        <p:spPr>
          <a:xfrm>
            <a:off x="777063" y="242610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12" name="正方形/長方形 11">
            <a:extLst>
              <a:ext uri="{FF2B5EF4-FFF2-40B4-BE49-F238E27FC236}">
                <a16:creationId xmlns:a16="http://schemas.microsoft.com/office/drawing/2014/main" id="{06DA1CC1-D733-F104-C1E4-C10FD6381A06}"/>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a:t>
            </a:r>
            <a:r>
              <a:rPr lang="ja-JP" altLang="en-US" sz="1400" b="1" dirty="0">
                <a:solidFill>
                  <a:srgbClr val="FF0000"/>
                </a:solidFill>
                <a:latin typeface="Meiryo UI" panose="020B0604030504040204" pitchFamily="50" charset="-128"/>
                <a:ea typeface="Meiryo UI" panose="020B0604030504040204" pitchFamily="50" charset="-128"/>
              </a:rPr>
              <a:t>個社の計画・取組</a:t>
            </a:r>
            <a:r>
              <a:rPr lang="ja-JP" altLang="en-US" sz="1400" dirty="0">
                <a:solidFill>
                  <a:srgbClr val="FF0000"/>
                </a:solidFill>
                <a:latin typeface="Meiryo UI" panose="020B0604030504040204" pitchFamily="50" charset="-128"/>
                <a:ea typeface="Meiryo UI" panose="020B0604030504040204" pitchFamily="50" charset="-128"/>
              </a:rPr>
              <a:t>）</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→生産物・量、生産物の用途先、使用原料、調達量を明記の上、原料の調達候補先、調達量、交渉状況、安定調達に向けた取組等について、時間軸で記載すること。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申請における、個社の計画・取組について記載すること。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5853C0CF-65AE-7EF2-0E98-CAC7E5C002A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055393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④排出削減への貢献に関する審査</a:t>
            </a:r>
            <a:endParaRPr lang="en-US" altLang="ja-JP" sz="4800" dirty="0">
              <a:solidFill>
                <a:prstClr val="black"/>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該当頁なし）</a:t>
            </a:r>
            <a:endParaRPr kumimoji="1" 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C9FA1F62-E9E3-0D43-F25C-D06191387514}"/>
              </a:ext>
            </a:extLst>
          </p:cNvPr>
          <p:cNvGraphicFramePr>
            <a:graphicFrameLocks noChangeAspect="1"/>
          </p:cNvGraphicFramePr>
          <p:nvPr>
            <p:custDataLst>
              <p:tags r:id="rId1"/>
            </p:custDataLst>
            <p:extLst>
              <p:ext uri="{D42A27DB-BD31-4B8C-83A1-F6EECF244321}">
                <p14:modId xmlns:p14="http://schemas.microsoft.com/office/powerpoint/2010/main" val="27534900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50" name="think-cell data - do not delete" hidden="1">
                        <a:extLst>
                          <a:ext uri="{FF2B5EF4-FFF2-40B4-BE49-F238E27FC236}">
                            <a16:creationId xmlns:a16="http://schemas.microsoft.com/office/drawing/2014/main" id="{C9FA1F62-E9E3-0D43-F25C-D0619138751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自社の基準値</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a:t>
            </a:r>
            <a:r>
              <a:rPr lang="ja-JP" altLang="en-US">
                <a:solidFill>
                  <a:schemeClr val="tx1"/>
                </a:solidFill>
              </a:rPr>
              <a:t>を前提としない場合</a:t>
            </a:r>
            <a:r>
              <a:rPr kumimoji="1" lang="ja-JP" altLang="en-US">
                <a:solidFill>
                  <a:schemeClr val="tx1"/>
                </a:solidFill>
              </a:rPr>
              <a:t>、自社の投資判断基準を満たさないため、投資が困難</a:t>
            </a:r>
            <a:endParaRPr kumimoji="1" lang="en-US" altLang="ja-JP">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161954" y="1461962"/>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投資判断基準</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補助対象となる設備投資計画が、補助を前提としない場合には、投資計画の</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internal rate of return</a:t>
            </a:r>
            <a:r>
              <a:rPr lang="ja-JP" altLang="en-US" sz="1400" dirty="0">
                <a:solidFill>
                  <a:srgbClr val="FF0000"/>
                </a:solidFill>
                <a:latin typeface="Meiryo UI" panose="020B0604030504040204" pitchFamily="50" charset="-128"/>
                <a:ea typeface="Meiryo UI" panose="020B0604030504040204" pitchFamily="50" charset="-128"/>
              </a:rPr>
              <a:t>：内部収益率）や  投資回収期間が投資判断に至る水準には達しないが、補助対象となることで</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465249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510841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会社全体の売上高、</a:t>
              </a:r>
              <a:r>
                <a:rPr kumimoji="1" lang="en-US" altLang="ja-JP" sz="1400" dirty="0">
                  <a:solidFill>
                    <a:schemeClr val="tx1"/>
                  </a:solidFill>
                  <a:latin typeface="Meiryo UI" panose="020B0604030504040204" pitchFamily="50" charset="-128"/>
                  <a:ea typeface="Meiryo UI" panose="020B0604030504040204" pitchFamily="50" charset="-128"/>
                </a:rPr>
                <a:t>EBITDA</a:t>
              </a:r>
              <a:r>
                <a:rPr kumimoji="1" lang="ja-JP" altLang="en-US" sz="1400" dirty="0">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⑤ウ その他定性的基準</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補助を前提としない場合、間接補助</a:t>
            </a:r>
            <a:r>
              <a:rPr kumimoji="1" lang="ja-JP" altLang="en-US">
                <a:solidFill>
                  <a:schemeClr val="tx1"/>
                </a:solidFill>
              </a:rPr>
              <a:t>事業は自社にとって大規模な投資であ</a:t>
            </a:r>
            <a:r>
              <a:rPr lang="ja-JP" altLang="en-US">
                <a:solidFill>
                  <a:schemeClr val="tx1"/>
                </a:solidFill>
              </a:rPr>
              <a:t>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161954" y="1968544"/>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に対する補助対象事業総事業費比率</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（直近３事業年度の平均）に対する補助対象事業の総事業費比率を記載すること。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分母は部門の売上高、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ではなく、会社全体の売上高、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とし、分子は補助対象事業総事業費とすること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5495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altLang="ja-JP" sz="4800" dirty="0">
              <a:solidFill>
                <a:schemeClr val="tx1"/>
              </a:solidFill>
              <a:latin typeface="Meiryo UI" panose="020B0604030504040204" pitchFamily="50" charset="-128"/>
              <a:ea typeface="Meiryo UI" panose="020B0604030504040204" pitchFamily="50" charset="-128"/>
            </a:endParaRPr>
          </a:p>
          <a:p>
            <a:pPr algn="ctr">
              <a:lnSpc>
                <a:spcPts val="6000"/>
              </a:lnSpc>
            </a:pPr>
            <a:r>
              <a:rPr lang="ja-JP" altLang="en-US" sz="4800" dirty="0">
                <a:solidFill>
                  <a:schemeClr val="tx1"/>
                </a:solidFill>
                <a:latin typeface="Meiryo UI" panose="020B0604030504040204" pitchFamily="50" charset="-128"/>
                <a:ea typeface="Meiryo UI" panose="020B0604030504040204" pitchFamily="50" charset="-128"/>
              </a:rPr>
              <a:t>（</a:t>
            </a:r>
            <a:r>
              <a:rPr lang="en-US" altLang="ja-JP" sz="4800" dirty="0">
                <a:solidFill>
                  <a:schemeClr val="tx1"/>
                </a:solidFill>
                <a:latin typeface="Meiryo UI" panose="020B0604030504040204" pitchFamily="50" charset="-128"/>
                <a:ea typeface="Meiryo UI" panose="020B0604030504040204" pitchFamily="50" charset="-128"/>
              </a:rPr>
              <a:t>※</a:t>
            </a:r>
            <a:r>
              <a:rPr lang="ja-JP" altLang="en-US" sz="4800" dirty="0">
                <a:solidFill>
                  <a:schemeClr val="tx1"/>
                </a:solidFill>
                <a:latin typeface="Meiryo UI" panose="020B0604030504040204" pitchFamily="50" charset="-128"/>
                <a:ea typeface="Meiryo UI" panose="020B0604030504040204" pitchFamily="50" charset="-128"/>
              </a:rPr>
              <a:t>該当頁なし）</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B3299896-10AA-511B-CA5F-B4100FB1BEE2}"/>
              </a:ext>
            </a:extLst>
          </p:cNvPr>
          <p:cNvGraphicFramePr>
            <a:graphicFrameLocks noChangeAspect="1"/>
          </p:cNvGraphicFramePr>
          <p:nvPr>
            <p:custDataLst>
              <p:tags r:id="rId1"/>
            </p:custDataLst>
            <p:extLst>
              <p:ext uri="{D42A27DB-BD31-4B8C-83A1-F6EECF244321}">
                <p14:modId xmlns:p14="http://schemas.microsoft.com/office/powerpoint/2010/main" val="2668620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28" name="グループ化 27">
            <a:extLst>
              <a:ext uri="{FF2B5EF4-FFF2-40B4-BE49-F238E27FC236}">
                <a16:creationId xmlns:a16="http://schemas.microsoft.com/office/drawing/2014/main" id="{0AF3516E-F7B1-8014-198B-D539F47B804F}"/>
              </a:ext>
            </a:extLst>
          </p:cNvPr>
          <p:cNvGrpSpPr/>
          <p:nvPr/>
        </p:nvGrpSpPr>
        <p:grpSpPr>
          <a:xfrm>
            <a:off x="625495" y="890816"/>
            <a:ext cx="10954864" cy="4563990"/>
            <a:chOff x="625495" y="890816"/>
            <a:chExt cx="10954864" cy="4563990"/>
          </a:xfrm>
        </p:grpSpPr>
        <p:pic>
          <p:nvPicPr>
            <p:cNvPr id="27" name="図 26" descr="図形&#10;&#10;AI によって生成されたコンテンツは間違っている可能性があります。">
              <a:extLst>
                <a:ext uri="{FF2B5EF4-FFF2-40B4-BE49-F238E27FC236}">
                  <a16:creationId xmlns:a16="http://schemas.microsoft.com/office/drawing/2014/main" id="{472BD82B-C8F4-D661-7CC7-383037359F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5495" y="2800249"/>
              <a:ext cx="10756774" cy="2654557"/>
            </a:xfrm>
            <a:prstGeom prst="rect">
              <a:avLst/>
            </a:prstGeom>
          </p:spPr>
        </p:pic>
        <p:pic>
          <p:nvPicPr>
            <p:cNvPr id="24" name="図 23" descr="図形&#10;&#10;AI によって生成されたコンテンツは間違っている可能性があります。">
              <a:extLst>
                <a:ext uri="{FF2B5EF4-FFF2-40B4-BE49-F238E27FC236}">
                  <a16:creationId xmlns:a16="http://schemas.microsoft.com/office/drawing/2014/main" id="{328EB646-2B0F-7DC8-281C-27F95C9287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731" y="1278705"/>
              <a:ext cx="5278633" cy="1374384"/>
            </a:xfrm>
            <a:prstGeom prst="rect">
              <a:avLst/>
            </a:prstGeom>
          </p:spPr>
        </p:pic>
        <p:pic>
          <p:nvPicPr>
            <p:cNvPr id="21" name="図 20" descr="図形&#10;&#10;AI によって生成されたコンテンツは間違っている可能性があります。">
              <a:extLst>
                <a:ext uri="{FF2B5EF4-FFF2-40B4-BE49-F238E27FC236}">
                  <a16:creationId xmlns:a16="http://schemas.microsoft.com/office/drawing/2014/main" id="{2F82E5CC-2AF5-EDEC-A5D5-11F221FBA69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9731" y="890816"/>
              <a:ext cx="10770628" cy="642857"/>
            </a:xfrm>
            <a:prstGeom prst="rect">
              <a:avLst/>
            </a:prstGeom>
          </p:spPr>
        </p:pic>
      </p:gr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必須項目（代替手段）</a:t>
            </a:r>
          </a:p>
        </p:txBody>
      </p:sp>
      <p:sp>
        <p:nvSpPr>
          <p:cNvPr id="60" name="ee4pContent3">
            <a:extLst>
              <a:ext uri="{FF2B5EF4-FFF2-40B4-BE49-F238E27FC236}">
                <a16:creationId xmlns:a16="http://schemas.microsoft.com/office/drawing/2014/main" id="{9C46AB21-CA11-F7F0-24BA-52EFF849EEB8}"/>
              </a:ext>
            </a:extLst>
          </p:cNvPr>
          <p:cNvSpPr txBox="1"/>
          <p:nvPr/>
        </p:nvSpPr>
        <p:spPr>
          <a:xfrm>
            <a:off x="8001001" y="605980"/>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8" name="ee4pContent3">
            <a:extLst>
              <a:ext uri="{FF2B5EF4-FFF2-40B4-BE49-F238E27FC236}">
                <a16:creationId xmlns:a16="http://schemas.microsoft.com/office/drawing/2014/main" id="{F57FD571-DBFD-6817-C4AF-9EF87AE05FC0}"/>
              </a:ext>
            </a:extLst>
          </p:cNvPr>
          <p:cNvSpPr txBox="1"/>
          <p:nvPr/>
        </p:nvSpPr>
        <p:spPr>
          <a:xfrm>
            <a:off x="5970251" y="1374554"/>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9" name="ee4pContent3">
            <a:extLst>
              <a:ext uri="{FF2B5EF4-FFF2-40B4-BE49-F238E27FC236}">
                <a16:creationId xmlns:a16="http://schemas.microsoft.com/office/drawing/2014/main" id="{AA2AC334-70F3-2592-327C-58CF9BABD54C}"/>
              </a:ext>
            </a:extLst>
          </p:cNvPr>
          <p:cNvSpPr txBox="1"/>
          <p:nvPr/>
        </p:nvSpPr>
        <p:spPr>
          <a:xfrm>
            <a:off x="5970251" y="1747022"/>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200CEA90-D347-05F5-06C2-0AB817E1FC0C}"/>
              </a:ext>
            </a:extLst>
          </p:cNvPr>
          <p:cNvSpPr txBox="1"/>
          <p:nvPr/>
        </p:nvSpPr>
        <p:spPr>
          <a:xfrm>
            <a:off x="5970251" y="2119490"/>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BEF1924C-022D-1DFA-DA4A-1BBDDA0A1288}"/>
              </a:ext>
            </a:extLst>
          </p:cNvPr>
          <p:cNvSpPr/>
          <p:nvPr/>
        </p:nvSpPr>
        <p:spPr>
          <a:xfrm>
            <a:off x="2161954" y="2818217"/>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本様式の表紙に記載したとおり、</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a:t>
            </a:r>
            <a:r>
              <a:rPr lang="ja-JP" altLang="en-US" sz="1400" dirty="0">
                <a:solidFill>
                  <a:prstClr val="black"/>
                </a:solidFill>
                <a:latin typeface="Meiryo UI" panose="020B0604030504040204" pitchFamily="50" charset="-128"/>
                <a:ea typeface="Meiryo UI" panose="020B0604030504040204" pitchFamily="50" charset="-128"/>
              </a:rPr>
              <a:t>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のうち、幹事会社との資本関係や、間接補助事業における役割等を踏まえたときに、幹事会社と棲み分けて提出する</a:t>
            </a:r>
            <a:r>
              <a:rPr lang="ja-JP" altLang="en-US" sz="1400" dirty="0">
                <a:solidFill>
                  <a:prstClr val="black"/>
                </a:solidFill>
                <a:latin typeface="Meiryo UI" panose="020B0604030504040204" pitchFamily="50" charset="-128"/>
                <a:ea typeface="Meiryo UI" panose="020B0604030504040204" pitchFamily="50" charset="-128"/>
              </a:rPr>
              <a:t>機微情報がない共同実施者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は、本文書を作成・提出することにより、該当頁の提出を省略できる。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なお、本文書を作成する場合は、日付、住所、法人名、代表者の役職・氏名、代替手段で提出を行う理由のみを記載すること。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 name="ee4pContent3">
            <a:extLst>
              <a:ext uri="{FF2B5EF4-FFF2-40B4-BE49-F238E27FC236}">
                <a16:creationId xmlns:a16="http://schemas.microsoft.com/office/drawing/2014/main" id="{393BE524-D4F5-9A52-B3C6-71267A2DEEA4}"/>
              </a:ext>
            </a:extLst>
          </p:cNvPr>
          <p:cNvSpPr txBox="1"/>
          <p:nvPr/>
        </p:nvSpPr>
        <p:spPr>
          <a:xfrm>
            <a:off x="809731" y="5483446"/>
            <a:ext cx="10572538" cy="1109709"/>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indent="266700">
              <a:buNone/>
              <a:defRPr/>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例①</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当社と幹事会社は資本関係等にあり、当社が提出する機微情報については、幹事会社が提出する様式第３に包含されるため。</a:t>
            </a:r>
            <a:endParaRPr lang="en-US" altLang="ja-JP" sz="2400" dirty="0">
              <a:latin typeface="Meiryo UI" panose="020B0604030504040204" pitchFamily="50" charset="-128"/>
              <a:ea typeface="Meiryo UI" panose="020B0604030504040204" pitchFamily="50" charset="-128"/>
            </a:endParaRPr>
          </a:p>
          <a:p>
            <a:pPr indent="263525">
              <a:buNone/>
              <a:defRPr/>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例②</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当社が本事業で担う役割上、別途提出すべき機微情報がないため。　　　等</a:t>
            </a: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0660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328677" y="2311426"/>
            <a:ext cx="5328000" cy="394893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86479" y="2188198"/>
            <a:ext cx="0" cy="39489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DE0EE34F-7FDC-084F-147E-C45F2A241526}"/>
              </a:ext>
            </a:extLst>
          </p:cNvPr>
          <p:cNvGrpSpPr/>
          <p:nvPr/>
        </p:nvGrpSpPr>
        <p:grpSpPr>
          <a:xfrm>
            <a:off x="428104" y="1754486"/>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カーボンニュートラルを踏まえた</a:t>
              </a:r>
              <a:r>
                <a:rPr lang="en-US" altLang="ja-JP">
                  <a:solidFill>
                    <a:schemeClr val="tx1"/>
                  </a:solidFill>
                </a:rPr>
                <a:t>xx</a:t>
              </a:r>
              <a:r>
                <a:rPr lang="ja-JP" altLang="en-US">
                  <a:solidFill>
                    <a:schemeClr val="tx1"/>
                  </a:solidFill>
                </a:rPr>
                <a:t>業界のマクロトレンド</a:t>
              </a:r>
              <a:endParaRPr lang="en-US">
                <a:solidFill>
                  <a:schemeClr val="tx1"/>
                </a:solidFill>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505818" y="1754486"/>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カーボンニュートラル社会における</a:t>
              </a:r>
              <a:r>
                <a:rPr lang="en-US" altLang="ja-JP">
                  <a:solidFill>
                    <a:schemeClr val="tx1"/>
                  </a:solidFill>
                </a:rPr>
                <a:t>xx</a:t>
              </a:r>
              <a:r>
                <a:rPr lang="ja-JP" altLang="en-US">
                  <a:solidFill>
                    <a:schemeClr val="tx1"/>
                  </a:solidFill>
                </a:rPr>
                <a:t>業界の将来像</a:t>
              </a:r>
            </a:p>
          </p:txBody>
        </p:sp>
      </p:grpSp>
      <p:sp>
        <p:nvSpPr>
          <p:cNvPr id="6" name="Title 1">
            <a:extLst>
              <a:ext uri="{FF2B5EF4-FFF2-40B4-BE49-F238E27FC236}">
                <a16:creationId xmlns:a16="http://schemas.microsoft.com/office/drawing/2014/main" id="{319AEBB6-664D-95D0-94D0-02F63D98D32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0" name="Title 1">
            <a:extLst>
              <a:ext uri="{FF2B5EF4-FFF2-40B4-BE49-F238E27FC236}">
                <a16:creationId xmlns:a16="http://schemas.microsoft.com/office/drawing/2014/main" id="{65A352A2-8B34-195E-DF4B-196D9D0A82D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等の変化を踏まえ、</a:t>
            </a:r>
            <a:r>
              <a:rPr lang="en-US" altLang="ja-JP">
                <a:solidFill>
                  <a:schemeClr val="tx1"/>
                </a:solidFill>
              </a:rPr>
              <a:t>xx</a:t>
            </a:r>
            <a:r>
              <a:rPr lang="ja-JP" altLang="en-US">
                <a:solidFill>
                  <a:schemeClr val="tx1"/>
                </a:solidFill>
              </a:rPr>
              <a:t>のグリーン市場が急拡大すると想定</a:t>
            </a:r>
            <a:endParaRPr kumimoji="1" lang="en-US" altLang="ja-JP">
              <a:solidFill>
                <a:schemeClr val="tx1"/>
              </a:solidFill>
            </a:endParaRPr>
          </a:p>
        </p:txBody>
      </p:sp>
      <p:cxnSp>
        <p:nvCxnSpPr>
          <p:cNvPr id="21" name="直線コネクタ 20">
            <a:extLst>
              <a:ext uri="{FF2B5EF4-FFF2-40B4-BE49-F238E27FC236}">
                <a16:creationId xmlns:a16="http://schemas.microsoft.com/office/drawing/2014/main" id="{B7D22EC5-FD19-874F-31B1-40512EAEE64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Freeform 94">
            <a:extLst>
              <a:ext uri="{FF2B5EF4-FFF2-40B4-BE49-F238E27FC236}">
                <a16:creationId xmlns:a16="http://schemas.microsoft.com/office/drawing/2014/main" id="{66E7A13C-53EC-8601-AA26-8E03D9EE6152}"/>
              </a:ext>
            </a:extLst>
          </p:cNvPr>
          <p:cNvSpPr>
            <a:spLocks/>
          </p:cNvSpPr>
          <p:nvPr/>
        </p:nvSpPr>
        <p:spPr bwMode="gray">
          <a:xfrm flipH="1">
            <a:off x="5978480" y="4170783"/>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6F18356-C369-9BBF-8AAB-8CE9ED28ABFC}"/>
              </a:ext>
            </a:extLst>
          </p:cNvPr>
          <p:cNvSpPr/>
          <p:nvPr/>
        </p:nvSpPr>
        <p:spPr>
          <a:xfrm>
            <a:off x="2275578" y="2743319"/>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カーボンニュートラルを踏まえた</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業界のマクロトレンド</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→フレームワークは問わないが、社会・経済・政策・技術面等の観点から自社の認識を正確に記載すること。</a:t>
            </a: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カーボンニュートラル社会における</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業界の将来像</a:t>
            </a:r>
            <a:br>
              <a:rPr kumimoji="1"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2050</a:t>
            </a:r>
            <a:r>
              <a:rPr lang="ja-JP" altLang="en-US" sz="1400">
                <a:solidFill>
                  <a:srgbClr val="FF0000"/>
                </a:solidFill>
                <a:latin typeface="Meiryo UI" panose="020B0604030504040204" pitchFamily="50" charset="-128"/>
                <a:ea typeface="Meiryo UI" panose="020B0604030504040204" pitchFamily="50" charset="-128"/>
              </a:rPr>
              <a:t>年</a:t>
            </a: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の実現のために、本事業実施の前提となる将来像を記載すること。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（例：業界・市場動向やエネルギー需給構造の変化等）</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6892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1C79DDD9-9B72-8329-42F8-B9FBDD784C22}"/>
              </a:ext>
            </a:extLst>
          </p:cNvPr>
          <p:cNvGraphicFramePr>
            <a:graphicFrameLocks noChangeAspect="1"/>
          </p:cNvGraphicFramePr>
          <p:nvPr>
            <p:custDataLst>
              <p:tags r:id="rId1"/>
            </p:custDataLst>
            <p:extLst>
              <p:ext uri="{D42A27DB-BD31-4B8C-83A1-F6EECF244321}">
                <p14:modId xmlns:p14="http://schemas.microsoft.com/office/powerpoint/2010/main" val="23913698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1C79DDD9-9B72-8329-42F8-B9FBDD784C2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現状、市場は</a:t>
            </a:r>
            <a:r>
              <a:rPr lang="en-US" altLang="ja-JP">
                <a:solidFill>
                  <a:schemeClr val="tx1"/>
                </a:solidFill>
              </a:rPr>
              <a:t>xx</a:t>
            </a:r>
            <a:r>
              <a:rPr lang="ja-JP" altLang="en-US">
                <a:solidFill>
                  <a:schemeClr val="tx1"/>
                </a:solidFill>
              </a:rPr>
              <a:t>のように変化する中、競合は</a:t>
            </a:r>
            <a:r>
              <a:rPr lang="en-US" altLang="ja-JP">
                <a:solidFill>
                  <a:schemeClr val="tx1"/>
                </a:solidFill>
              </a:rPr>
              <a:t>xx</a:t>
            </a:r>
            <a:r>
              <a:rPr lang="ja-JP" altLang="en-US">
                <a:solidFill>
                  <a:schemeClr val="tx1"/>
                </a:solidFill>
              </a:rPr>
              <a:t>に注力。自社は</a:t>
            </a:r>
            <a:r>
              <a:rPr lang="en-US" altLang="ja-JP">
                <a:solidFill>
                  <a:schemeClr val="tx1"/>
                </a:solidFill>
              </a:rPr>
              <a:t>xx</a:t>
            </a:r>
            <a:r>
              <a:rPr lang="ja-JP" altLang="en-US">
                <a:solidFill>
                  <a:schemeClr val="tx1"/>
                </a:solidFill>
              </a:rPr>
              <a:t>の方針</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dirty="0">
                  <a:solidFill>
                    <a:schemeClr val="tx1"/>
                  </a:solidFill>
                </a:rPr>
                <a:t>xx</a:t>
              </a:r>
              <a:r>
                <a:rPr lang="ja-JP" altLang="en-US" dirty="0">
                  <a:solidFill>
                    <a:schemeClr val="tx1"/>
                  </a:solidFill>
                </a:rPr>
                <a:t>業界の事業環境と自社のポジショニング</a:t>
              </a:r>
              <a:endParaRPr lang="en-US" altLang="ja-JP" dirty="0">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今後の自社の</a:t>
              </a:r>
              <a:r>
                <a:rPr lang="en-US" altLang="ja-JP" dirty="0">
                  <a:solidFill>
                    <a:schemeClr val="tx1"/>
                  </a:solidFill>
                </a:rPr>
                <a:t>GX</a:t>
              </a:r>
              <a:r>
                <a:rPr lang="ja-JP" altLang="en-US" dirty="0">
                  <a:solidFill>
                    <a:schemeClr val="tx1"/>
                  </a:solidFill>
                </a:rPr>
                <a:t>の位置づけ</a:t>
              </a:r>
              <a:endParaRPr lang="ja-JP" altLang="en-US" strike="sngStrike" dirty="0">
                <a:solidFill>
                  <a:schemeClr val="tx1"/>
                </a:solidFill>
              </a:endParaRP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市場</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市場規模は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事業の全体戦略</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業界の事業環境と自社のポジショニング</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市場、競合、自社の観点については、漏れなく記載すること。</a:t>
            </a:r>
            <a:r>
              <a:rPr lang="ja-JP" altLang="en-US" sz="1400" dirty="0">
                <a:solidFill>
                  <a:srgbClr val="FF0000"/>
                </a:solidFill>
                <a:latin typeface="Meiryo UI" panose="020B0604030504040204" pitchFamily="50" charset="-128"/>
                <a:ea typeface="Meiryo UI" panose="020B0604030504040204" pitchFamily="50" charset="-128"/>
              </a:rPr>
              <a:t>市場規模は、国内市場か海外市場（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国、</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地域）を明記すること。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今後の自社の事業戦略</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→今後の自社にとっての</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の位置づけ（</a:t>
            </a:r>
            <a:r>
              <a:rPr lang="en-US" altLang="ja-JP" sz="1400" dirty="0">
                <a:solidFill>
                  <a:srgbClr val="FF0000"/>
                </a:solidFill>
                <a:latin typeface="Meiryo UI" panose="020B0604030504040204" pitchFamily="50" charset="-128"/>
                <a:ea typeface="Meiryo UI" panose="020B0604030504040204" pitchFamily="50" charset="-128"/>
              </a:rPr>
              <a:t> GX</a:t>
            </a:r>
            <a:r>
              <a:rPr lang="ja-JP" altLang="en-US" sz="1400" dirty="0">
                <a:solidFill>
                  <a:srgbClr val="FF0000"/>
                </a:solidFill>
                <a:latin typeface="Meiryo UI" panose="020B0604030504040204" pitchFamily="50" charset="-128"/>
                <a:ea typeface="Meiryo UI" panose="020B0604030504040204" pitchFamily="50" charset="-128"/>
              </a:rPr>
              <a:t>がどの領域の競争力強化に必要となるか）についても記載すること。また、その理由についても、市場・顧客からの要請、競合との差別化、自社にとってのその事業（製品）の重要性（売上、利益貢献度が高い等）を踏まえて記載すること。</a:t>
            </a:r>
            <a:endParaRPr lang="ja-JP" altLang="en-US" sz="1400" dirty="0">
              <a:solidFill>
                <a:srgbClr val="00B0F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rgbClr val="00B0F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48CA1-F470-7609-DD54-F42734A88807}"/>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6AD74B62-8B05-3998-301A-72296D2FDA4C}"/>
              </a:ext>
            </a:extLst>
          </p:cNvPr>
          <p:cNvGraphicFramePr>
            <a:graphicFrameLocks noChangeAspect="1"/>
          </p:cNvGraphicFramePr>
          <p:nvPr>
            <p:custDataLst>
              <p:tags r:id="rId1"/>
            </p:custDataLst>
            <p:extLst>
              <p:ext uri="{D42A27DB-BD31-4B8C-83A1-F6EECF244321}">
                <p14:modId xmlns:p14="http://schemas.microsoft.com/office/powerpoint/2010/main" val="29615167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5" imgW="561" imgH="561" progId="TCLayout.ActiveDocument.1">
                  <p:embed/>
                </p:oleObj>
              </mc:Choice>
              <mc:Fallback>
                <p:oleObj name="think-cellスライド" r:id="rId15" imgW="561" imgH="561" progId="TCLayout.ActiveDocument.1">
                  <p:embed/>
                  <p:pic>
                    <p:nvPicPr>
                      <p:cNvPr id="38" name="think-cell data - do not delete" hidden="1">
                        <a:extLst>
                          <a:ext uri="{FF2B5EF4-FFF2-40B4-BE49-F238E27FC236}">
                            <a16:creationId xmlns:a16="http://schemas.microsoft.com/office/drawing/2014/main" id="{6AD74B62-8B05-3998-301A-72296D2FDA4C}"/>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3BFB7E0-1B46-D22D-D09A-F01B8CD796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5E41E1F1-C7BE-CBDF-EC9C-E6650CD285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年にグリーン製品での売上高</a:t>
            </a:r>
            <a:r>
              <a:rPr lang="en-US" altLang="ja-JP">
                <a:solidFill>
                  <a:schemeClr val="tx1"/>
                </a:solidFill>
              </a:rPr>
              <a:t>xx</a:t>
            </a:r>
            <a:r>
              <a:rPr lang="ja-JP" altLang="en-US">
                <a:solidFill>
                  <a:schemeClr val="tx1"/>
                </a:solidFill>
              </a:rPr>
              <a:t>億円を目指す</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3BAE4A4E-F8A3-83CD-1467-F4802ED732C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576DE72-9AF1-0F50-8299-EDA50FEC640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3" name="グループ化 2">
            <a:extLst>
              <a:ext uri="{FF2B5EF4-FFF2-40B4-BE49-F238E27FC236}">
                <a16:creationId xmlns:a16="http://schemas.microsoft.com/office/drawing/2014/main" id="{01F90AE8-BB4B-29AD-419A-182518F6F154}"/>
              </a:ext>
            </a:extLst>
          </p:cNvPr>
          <p:cNvGrpSpPr/>
          <p:nvPr/>
        </p:nvGrpSpPr>
        <p:grpSpPr>
          <a:xfrm>
            <a:off x="4768487" y="1729003"/>
            <a:ext cx="4217290" cy="288000"/>
            <a:chOff x="6384000" y="1597513"/>
            <a:chExt cx="5652000" cy="324000"/>
          </a:xfrm>
        </p:grpSpPr>
        <p:sp>
          <p:nvSpPr>
            <p:cNvPr id="6" name="正方形/長方形 5">
              <a:extLst>
                <a:ext uri="{FF2B5EF4-FFF2-40B4-BE49-F238E27FC236}">
                  <a16:creationId xmlns:a16="http://schemas.microsoft.com/office/drawing/2014/main" id="{230D1AE8-A6C9-24E6-BEB2-5F9FC82CB64A}"/>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自社における全事業（製品）の概要</a:t>
              </a:r>
            </a:p>
          </p:txBody>
        </p:sp>
        <p:cxnSp>
          <p:nvCxnSpPr>
            <p:cNvPr id="8" name="直線コネクタ 7">
              <a:extLst>
                <a:ext uri="{FF2B5EF4-FFF2-40B4-BE49-F238E27FC236}">
                  <a16:creationId xmlns:a16="http://schemas.microsoft.com/office/drawing/2014/main" id="{6EED59AA-5C7F-46DA-4304-1690D92F233F}"/>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9" name="正方形/長方形 8">
            <a:extLst>
              <a:ext uri="{FF2B5EF4-FFF2-40B4-BE49-F238E27FC236}">
                <a16:creationId xmlns:a16="http://schemas.microsoft.com/office/drawing/2014/main" id="{D6984507-87E2-F8CE-F0D6-1DA8C4800AE5}"/>
              </a:ext>
            </a:extLst>
          </p:cNvPr>
          <p:cNvSpPr/>
          <p:nvPr/>
        </p:nvSpPr>
        <p:spPr bwMode="gray">
          <a:xfrm>
            <a:off x="4768487" y="2152941"/>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A</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0" name="正方形/長方形 9">
            <a:extLst>
              <a:ext uri="{FF2B5EF4-FFF2-40B4-BE49-F238E27FC236}">
                <a16:creationId xmlns:a16="http://schemas.microsoft.com/office/drawing/2014/main" id="{D805D214-5092-E8F0-32C2-5EC16C320EA9}"/>
              </a:ext>
            </a:extLst>
          </p:cNvPr>
          <p:cNvSpPr/>
          <p:nvPr/>
        </p:nvSpPr>
        <p:spPr bwMode="gray">
          <a:xfrm>
            <a:off x="4768487" y="2875378"/>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B</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1" name="正方形/長方形 10">
            <a:extLst>
              <a:ext uri="{FF2B5EF4-FFF2-40B4-BE49-F238E27FC236}">
                <a16:creationId xmlns:a16="http://schemas.microsoft.com/office/drawing/2014/main" id="{8A4C8983-692B-C196-E461-F5D9E7B04FF8}"/>
              </a:ext>
            </a:extLst>
          </p:cNvPr>
          <p:cNvSpPr/>
          <p:nvPr/>
        </p:nvSpPr>
        <p:spPr bwMode="gray">
          <a:xfrm>
            <a:off x="5319304" y="3597815"/>
            <a:ext cx="1002661" cy="664036"/>
          </a:xfrm>
          <a:prstGeom prst="rect">
            <a:avLst/>
          </a:prstGeom>
          <a:solidFill>
            <a:schemeClr val="accent6">
              <a:lumMod val="20000"/>
              <a:lumOff val="80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latin typeface="Meiryo UI" panose="020B0604030504040204" pitchFamily="50" charset="-128"/>
                <a:ea typeface="Meiryo UI" panose="020B0604030504040204" pitchFamily="50" charset="-128"/>
              </a:rPr>
              <a:t>C</a:t>
            </a:r>
            <a:r>
              <a:rPr kumimoji="0" lang="ja-JP" altLang="en-US" sz="1400" dirty="0">
                <a:latin typeface="Meiryo UI" panose="020B0604030504040204" pitchFamily="50" charset="-128"/>
                <a:ea typeface="Meiryo UI" panose="020B0604030504040204" pitchFamily="50" charset="-128"/>
              </a:rPr>
              <a:t>事業</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latin typeface="Meiryo UI" panose="020B0604030504040204" pitchFamily="50" charset="-128"/>
                <a:ea typeface="Meiryo UI" panose="020B0604030504040204" pitchFamily="50" charset="-128"/>
              </a:rPr>
              <a:t>（製品）</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latin typeface="Meiryo UI" panose="020B0604030504040204" pitchFamily="50" charset="-128"/>
                <a:ea typeface="Meiryo UI" panose="020B0604030504040204" pitchFamily="50" charset="-128"/>
              </a:rPr>
              <a:t>（既存の一部）</a:t>
            </a:r>
            <a:endParaRPr kumimoji="0" lang="en-US" altLang="ja-JP"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EA7DEED-C814-89A5-EA7B-DC8B2BE30099}"/>
              </a:ext>
            </a:extLst>
          </p:cNvPr>
          <p:cNvSpPr/>
          <p:nvPr/>
        </p:nvSpPr>
        <p:spPr bwMode="gray">
          <a:xfrm>
            <a:off x="6379654" y="2875377"/>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FA0934BC-B725-ADE5-4A60-B3D8FE2C8953}"/>
              </a:ext>
            </a:extLst>
          </p:cNvPr>
          <p:cNvSpPr/>
          <p:nvPr/>
        </p:nvSpPr>
        <p:spPr bwMode="gray">
          <a:xfrm>
            <a:off x="6379654" y="3597814"/>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E193098F-0F95-8B6D-F476-C6F65DC86AA0}"/>
              </a:ext>
            </a:extLst>
          </p:cNvPr>
          <p:cNvSpPr/>
          <p:nvPr/>
        </p:nvSpPr>
        <p:spPr bwMode="gray">
          <a:xfrm>
            <a:off x="6379654" y="4320249"/>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9F11FB3-BD14-C38D-3EDE-C5549FBFC959}"/>
              </a:ext>
            </a:extLst>
          </p:cNvPr>
          <p:cNvSpPr/>
          <p:nvPr/>
        </p:nvSpPr>
        <p:spPr bwMode="gray">
          <a:xfrm>
            <a:off x="5319304" y="4320250"/>
            <a:ext cx="1002661" cy="664036"/>
          </a:xfrm>
          <a:prstGeom prst="rect">
            <a:avLst/>
          </a:prstGeom>
          <a:solidFill>
            <a:schemeClr val="accent3"/>
          </a:solidFill>
          <a:ln>
            <a:solidFill>
              <a:schemeClr val="tx1"/>
            </a:solidFill>
          </a:ln>
        </p:spPr>
        <p:txBody>
          <a:bodyPr vert="horz" wrap="non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solidFill>
                  <a:schemeClr val="bg1"/>
                </a:solidFill>
                <a:latin typeface="Meiryo UI" panose="020B0604030504040204" pitchFamily="50" charset="-128"/>
                <a:ea typeface="Meiryo UI" panose="020B0604030504040204" pitchFamily="50" charset="-128"/>
              </a:rPr>
              <a:t>D</a:t>
            </a:r>
            <a:r>
              <a:rPr kumimoji="0" lang="ja-JP" altLang="en-US" sz="1400" dirty="0">
                <a:solidFill>
                  <a:schemeClr val="bg1"/>
                </a:solidFill>
                <a:latin typeface="Meiryo UI" panose="020B0604030504040204" pitchFamily="50" charset="-128"/>
                <a:ea typeface="Meiryo UI" panose="020B0604030504040204" pitchFamily="50" charset="-128"/>
              </a:rPr>
              <a:t>事業</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solidFill>
                  <a:schemeClr val="bg1"/>
                </a:solidFill>
                <a:latin typeface="Meiryo UI" panose="020B0604030504040204" pitchFamily="50" charset="-128"/>
                <a:ea typeface="Meiryo UI" panose="020B0604030504040204" pitchFamily="50" charset="-128"/>
              </a:rPr>
              <a:t>（製品）</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solidFill>
                  <a:schemeClr val="bg1"/>
                </a:solidFill>
                <a:latin typeface="Meiryo UI" panose="020B0604030504040204" pitchFamily="50" charset="-128"/>
                <a:ea typeface="Meiryo UI" panose="020B0604030504040204" pitchFamily="50" charset="-128"/>
              </a:rPr>
              <a:t>（新規）</a:t>
            </a:r>
            <a:endParaRPr kumimoji="0" lang="en-US" altLang="ja-JP" sz="900" dirty="0">
              <a:solidFill>
                <a:schemeClr val="bg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4B8A957-F584-00FF-9EB3-574F25C0E26B}"/>
              </a:ext>
            </a:extLst>
          </p:cNvPr>
          <p:cNvSpPr/>
          <p:nvPr/>
        </p:nvSpPr>
        <p:spPr bwMode="gray">
          <a:xfrm>
            <a:off x="9099715" y="215294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9BA3DFCB-23EF-71E0-4F5F-D91A9E98E4A2}"/>
              </a:ext>
            </a:extLst>
          </p:cNvPr>
          <p:cNvSpPr/>
          <p:nvPr/>
        </p:nvSpPr>
        <p:spPr bwMode="gray">
          <a:xfrm>
            <a:off x="9099715" y="2875378"/>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CC9E8D5-EB8B-5C70-9F9E-09495339C0D1}"/>
              </a:ext>
            </a:extLst>
          </p:cNvPr>
          <p:cNvSpPr/>
          <p:nvPr/>
        </p:nvSpPr>
        <p:spPr bwMode="gray">
          <a:xfrm>
            <a:off x="9099715" y="3597815"/>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0204787-861F-7AF6-0B56-3D8C4FC9C6CB}"/>
              </a:ext>
            </a:extLst>
          </p:cNvPr>
          <p:cNvSpPr/>
          <p:nvPr/>
        </p:nvSpPr>
        <p:spPr bwMode="gray">
          <a:xfrm>
            <a:off x="9099715" y="432025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grpSp>
        <p:nvGrpSpPr>
          <p:cNvPr id="37" name="グループ化 36">
            <a:extLst>
              <a:ext uri="{FF2B5EF4-FFF2-40B4-BE49-F238E27FC236}">
                <a16:creationId xmlns:a16="http://schemas.microsoft.com/office/drawing/2014/main" id="{F7AC0484-626B-B8D7-8F0E-AEDF0ED109AF}"/>
              </a:ext>
            </a:extLst>
          </p:cNvPr>
          <p:cNvGrpSpPr/>
          <p:nvPr/>
        </p:nvGrpSpPr>
        <p:grpSpPr>
          <a:xfrm>
            <a:off x="9099715" y="1729003"/>
            <a:ext cx="2936285" cy="288000"/>
            <a:chOff x="6384000" y="1597513"/>
            <a:chExt cx="5652000" cy="324000"/>
          </a:xfrm>
        </p:grpSpPr>
        <p:sp>
          <p:nvSpPr>
            <p:cNvPr id="39" name="正方形/長方形 38">
              <a:extLst>
                <a:ext uri="{FF2B5EF4-FFF2-40B4-BE49-F238E27FC236}">
                  <a16:creationId xmlns:a16="http://schemas.microsoft.com/office/drawing/2014/main" id="{51650AB2-8447-8779-660B-7F59C5F7B53E}"/>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今後の戦略方針</a:t>
              </a:r>
            </a:p>
          </p:txBody>
        </p:sp>
        <p:cxnSp>
          <p:nvCxnSpPr>
            <p:cNvPr id="40" name="直線コネクタ 39">
              <a:extLst>
                <a:ext uri="{FF2B5EF4-FFF2-40B4-BE49-F238E27FC236}">
                  <a16:creationId xmlns:a16="http://schemas.microsoft.com/office/drawing/2014/main" id="{E897350B-A093-83AE-34F9-E1BDDD4C7053}"/>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1" name="正方形/長方形 40">
            <a:extLst>
              <a:ext uri="{FF2B5EF4-FFF2-40B4-BE49-F238E27FC236}">
                <a16:creationId xmlns:a16="http://schemas.microsoft.com/office/drawing/2014/main" id="{222533ED-1240-847A-41E7-A1B2053EDE9A}"/>
              </a:ext>
            </a:extLst>
          </p:cNvPr>
          <p:cNvSpPr/>
          <p:nvPr/>
        </p:nvSpPr>
        <p:spPr bwMode="gray">
          <a:xfrm>
            <a:off x="6379654" y="2152941"/>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76775A70-D1D0-7A26-401F-BBB48F3F2817}"/>
              </a:ext>
            </a:extLst>
          </p:cNvPr>
          <p:cNvSpPr/>
          <p:nvPr/>
        </p:nvSpPr>
        <p:spPr bwMode="gray">
          <a:xfrm>
            <a:off x="4768487" y="3597812"/>
            <a:ext cx="493127" cy="1386473"/>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グリーン事業（製品）</a:t>
            </a:r>
            <a:r>
              <a:rPr kumimoji="0" lang="en-US" altLang="ja-JP" sz="1400" baseline="30000">
                <a:latin typeface="Meiryo UI" panose="020B0604030504040204" pitchFamily="50" charset="-128"/>
                <a:ea typeface="Meiryo UI" panose="020B0604030504040204" pitchFamily="50" charset="-128"/>
              </a:rPr>
              <a:t>※</a:t>
            </a:r>
            <a:endParaRPr kumimoji="0" lang="ja-JP" altLang="en-US" sz="1400" baseline="30000">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D2DA92C9-4A5F-E731-E68A-84F369B6B702}"/>
              </a:ext>
            </a:extLst>
          </p:cNvPr>
          <p:cNvSpPr/>
          <p:nvPr/>
        </p:nvSpPr>
        <p:spPr>
          <a:xfrm>
            <a:off x="180000" y="6253892"/>
            <a:ext cx="11856000"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グリーンプレミアムを訴求する事業（製品）。</a:t>
            </a:r>
            <a:br>
              <a:rPr kumimoji="1" lang="en-US" altLang="ja-JP" sz="1000" strike="sngStrike" dirty="0">
                <a:solidFill>
                  <a:schemeClr val="tx1"/>
                </a:solidFill>
                <a:latin typeface="Meiryo UI" panose="020B0604030504040204" pitchFamily="50" charset="-128"/>
                <a:ea typeface="Meiryo UI" panose="020B0604030504040204" pitchFamily="50" charset="-128"/>
              </a:rPr>
            </a:br>
            <a:r>
              <a:rPr kumimoji="1" lang="ja-JP" altLang="en-US" sz="1000" dirty="0">
                <a:solidFill>
                  <a:schemeClr val="tx1"/>
                </a:solidFill>
                <a:latin typeface="Meiryo UI" panose="020B0604030504040204" pitchFamily="50" charset="-128"/>
                <a:ea typeface="Meiryo UI" panose="020B0604030504040204" pitchFamily="50" charset="-128"/>
              </a:rPr>
              <a:t>なお、既存事業（製品）の一部について低・脱炭素化によってグリーンプレミアムを訴求するものは「既存の一部」、新規に立ち上げてグリーンプレミアムを訴求する事業（製品）は「新規」と表す。</a:t>
            </a:r>
          </a:p>
        </p:txBody>
      </p:sp>
      <p:grpSp>
        <p:nvGrpSpPr>
          <p:cNvPr id="7" name="グループ化 6">
            <a:extLst>
              <a:ext uri="{FF2B5EF4-FFF2-40B4-BE49-F238E27FC236}">
                <a16:creationId xmlns:a16="http://schemas.microsoft.com/office/drawing/2014/main" id="{D7A5EE1C-7FFD-88A3-90FF-4625D8A6734C}"/>
              </a:ext>
            </a:extLst>
          </p:cNvPr>
          <p:cNvGrpSpPr/>
          <p:nvPr/>
        </p:nvGrpSpPr>
        <p:grpSpPr>
          <a:xfrm>
            <a:off x="179999" y="1729003"/>
            <a:ext cx="4474549" cy="288000"/>
            <a:chOff x="6384000" y="1597513"/>
            <a:chExt cx="5652000" cy="324000"/>
          </a:xfrm>
        </p:grpSpPr>
        <p:sp>
          <p:nvSpPr>
            <p:cNvPr id="12" name="正方形/長方形 11">
              <a:extLst>
                <a:ext uri="{FF2B5EF4-FFF2-40B4-BE49-F238E27FC236}">
                  <a16:creationId xmlns:a16="http://schemas.microsoft.com/office/drawing/2014/main" id="{4EB3749D-DDC8-E405-9A53-047D94D3F17F}"/>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自社における全事業（製品）の現状売上・目標売上</a:t>
              </a:r>
              <a:r>
                <a:rPr kumimoji="0" lang="ja-JP" altLang="en-US" sz="900">
                  <a:latin typeface="Meiryo UI" panose="020B0604030504040204" pitchFamily="50" charset="-128"/>
                  <a:ea typeface="Meiryo UI" panose="020B0604030504040204" pitchFamily="50" charset="-128"/>
                </a:rPr>
                <a:t>（億円）</a:t>
              </a:r>
              <a:endParaRPr kumimoji="0" lang="ja-JP" altLang="en-US" sz="1400">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30D80ACA-6E59-BB78-435A-24B751BF028B}"/>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graphicFrame>
        <p:nvGraphicFramePr>
          <p:cNvPr id="68" name="Chart 3">
            <a:extLst>
              <a:ext uri="{FF2B5EF4-FFF2-40B4-BE49-F238E27FC236}">
                <a16:creationId xmlns:a16="http://schemas.microsoft.com/office/drawing/2014/main" id="{1EAE9445-B6E4-67C7-4C29-F8FFD1B934DC}"/>
              </a:ext>
            </a:extLst>
          </p:cNvPr>
          <p:cNvGraphicFramePr/>
          <p:nvPr>
            <p:custDataLst>
              <p:tags r:id="rId2"/>
            </p:custDataLst>
            <p:extLst>
              <p:ext uri="{D42A27DB-BD31-4B8C-83A1-F6EECF244321}">
                <p14:modId xmlns:p14="http://schemas.microsoft.com/office/powerpoint/2010/main" val="2308807068"/>
              </p:ext>
            </p:extLst>
          </p:nvPr>
        </p:nvGraphicFramePr>
        <p:xfrm>
          <a:off x="17463" y="2066925"/>
          <a:ext cx="2913062" cy="4106863"/>
        </p:xfrm>
        <a:graphic>
          <a:graphicData uri="http://schemas.openxmlformats.org/drawingml/2006/chart">
            <c:chart xmlns:c="http://schemas.openxmlformats.org/drawingml/2006/chart" xmlns:r="http://schemas.openxmlformats.org/officeDocument/2006/relationships" r:id="rId17"/>
          </a:graphicData>
        </a:graphic>
      </p:graphicFrame>
      <p:cxnSp>
        <p:nvCxnSpPr>
          <p:cNvPr id="58" name="直線コネクタ 57">
            <a:extLst>
              <a:ext uri="{FF2B5EF4-FFF2-40B4-BE49-F238E27FC236}">
                <a16:creationId xmlns:a16="http://schemas.microsoft.com/office/drawing/2014/main" id="{5FAEA3D9-B4E5-E2AE-60FD-590942D96BC5}"/>
              </a:ext>
            </a:extLst>
          </p:cNvPr>
          <p:cNvCxnSpPr/>
          <p:nvPr>
            <p:custDataLst>
              <p:tags r:id="rId3"/>
            </p:custDataLst>
          </p:nvPr>
        </p:nvCxnSpPr>
        <p:spPr bwMode="auto">
          <a:xfrm flipH="1" flipV="1">
            <a:off x="2517775" y="2716214"/>
            <a:ext cx="58738" cy="1635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6" name="テキスト プレースホルダー 2">
            <a:extLst>
              <a:ext uri="{FF2B5EF4-FFF2-40B4-BE49-F238E27FC236}">
                <a16:creationId xmlns:a16="http://schemas.microsoft.com/office/drawing/2014/main" id="{27CA5CB8-70E3-CE13-3662-49658D0CA28D}"/>
              </a:ext>
            </a:extLst>
          </p:cNvPr>
          <p:cNvSpPr>
            <a:spLocks noGrp="1"/>
          </p:cNvSpPr>
          <p:nvPr>
            <p:custDataLst>
              <p:tags r:id="rId4"/>
            </p:custDataLst>
          </p:nvPr>
        </p:nvSpPr>
        <p:spPr bwMode="auto">
          <a:xfrm>
            <a:off x="258764" y="5957888"/>
            <a:ext cx="113347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2D463E8-B196-4861-AB97-8365160B0BEB}" type="datetime'''現''''''''''''''状（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現状（20xx年）</a:t>
            </a:fld>
            <a:endParaRPr kumimoji="1" lang="ja-JP" altLang="en-US" sz="1200">
              <a:latin typeface="Meiryo UI" panose="020B0604030504040204" pitchFamily="50" charset="-128"/>
              <a:ea typeface="Meiryo UI" panose="020B0604030504040204" pitchFamily="50" charset="-128"/>
            </a:endParaRPr>
          </a:p>
        </p:txBody>
      </p:sp>
      <p:sp>
        <p:nvSpPr>
          <p:cNvPr id="18" name="テキスト プレースホルダー 2">
            <a:extLst>
              <a:ext uri="{FF2B5EF4-FFF2-40B4-BE49-F238E27FC236}">
                <a16:creationId xmlns:a16="http://schemas.microsoft.com/office/drawing/2014/main" id="{64A30614-247C-E72B-0534-EDAEACB24D75}"/>
              </a:ext>
            </a:extLst>
          </p:cNvPr>
          <p:cNvSpPr>
            <a:spLocks noGrp="1"/>
          </p:cNvSpPr>
          <p:nvPr>
            <p:custDataLst>
              <p:tags r:id="rId5"/>
            </p:custDataLst>
          </p:nvPr>
        </p:nvSpPr>
        <p:spPr bwMode="auto">
          <a:xfrm>
            <a:off x="1638300" y="5957888"/>
            <a:ext cx="96202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D92D60E-0FCD-4A23-8064-46170FD92246}" type="datetime'目標''''''''(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目標(20xx年)</a:t>
            </a:fld>
            <a:endParaRPr kumimoji="1" lang="ja-JP" altLang="en-US" sz="1200">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FEB78E07-05B7-3631-127C-373E0A81C82A}"/>
              </a:ext>
            </a:extLst>
          </p:cNvPr>
          <p:cNvSpPr>
            <a:spLocks noGrp="1"/>
          </p:cNvSpPr>
          <p:nvPr>
            <p:custDataLst>
              <p:tags r:id="rId6"/>
            </p:custDataLst>
          </p:nvPr>
        </p:nvSpPr>
        <p:spPr bwMode="auto">
          <a:xfrm>
            <a:off x="2601913" y="2333625"/>
            <a:ext cx="1511300"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F8EADC6C-DA90-425D-91AB-045CA46FB100}" type="datetime'D事''''''''''''業&#10;（グ''リ''ー''''ン''''''''事業''''''：''''''''新''規）'''">
              <a:rPr lang="en-US" altLang="en-US" sz="1200" smtClean="0">
                <a:latin typeface="Meiryo UI" panose="020B0604030504040204" pitchFamily="50" charset="-128"/>
                <a:ea typeface="Meiryo UI" panose="020B0604030504040204" pitchFamily="50" charset="-128"/>
              </a:rPr>
              <a:pPr/>
              <a:t>D事業
（グリーン事業：新規）</a:t>
            </a:fld>
            <a:endParaRPr kumimoji="1" lang="ja-JP" altLang="en-US" sz="1200">
              <a:latin typeface="Meiryo UI" panose="020B0604030504040204" pitchFamily="50" charset="-128"/>
              <a:ea typeface="Meiryo UI" panose="020B0604030504040204" pitchFamily="50" charset="-128"/>
            </a:endParaRPr>
          </a:p>
        </p:txBody>
      </p:sp>
      <p:sp>
        <p:nvSpPr>
          <p:cNvPr id="24" name="テキスト プレースホルダー 2">
            <a:extLst>
              <a:ext uri="{FF2B5EF4-FFF2-40B4-BE49-F238E27FC236}">
                <a16:creationId xmlns:a16="http://schemas.microsoft.com/office/drawing/2014/main" id="{B1C37BF2-80C3-A9F3-5A14-0BC1459F3C9B}"/>
              </a:ext>
            </a:extLst>
          </p:cNvPr>
          <p:cNvSpPr>
            <a:spLocks noGrp="1"/>
          </p:cNvSpPr>
          <p:nvPr>
            <p:custDataLst>
              <p:tags r:id="rId7"/>
            </p:custDataLst>
          </p:nvPr>
        </p:nvSpPr>
        <p:spPr bwMode="auto">
          <a:xfrm>
            <a:off x="2601913" y="2714625"/>
            <a:ext cx="1939925"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7337224B-19D7-4D46-8B53-1B4EF6639645}" type="datetime'''''''''C事''''業''''&#10;''''（グリー''''''''ン''事業：''既存''の''一''''部）'">
              <a:rPr lang="en-US" altLang="en-US" sz="1200" smtClean="0">
                <a:latin typeface="Meiryo UI" panose="020B0604030504040204" pitchFamily="50" charset="-128"/>
                <a:ea typeface="Meiryo UI" panose="020B0604030504040204" pitchFamily="50" charset="-128"/>
              </a:rPr>
              <a:pPr/>
              <a:t>C事業
（グリーン事業：既存の一部）</a:t>
            </a:fld>
            <a:endParaRPr kumimoji="1" lang="ja-JP" altLang="en-US" sz="1200">
              <a:latin typeface="Meiryo UI" panose="020B0604030504040204" pitchFamily="50" charset="-128"/>
              <a:ea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3331F068-7EEA-AEC1-BB37-5FB6665D033E}"/>
              </a:ext>
            </a:extLst>
          </p:cNvPr>
          <p:cNvSpPr>
            <a:spLocks noGrp="1"/>
          </p:cNvSpPr>
          <p:nvPr>
            <p:custDataLst>
              <p:tags r:id="rId8"/>
            </p:custDataLst>
          </p:nvPr>
        </p:nvSpPr>
        <p:spPr bwMode="auto">
          <a:xfrm>
            <a:off x="2601913" y="3095625"/>
            <a:ext cx="10175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7FF97E9-7176-4E31-94CB-8FF5BA48E69F}" type="datetime'''''C''事''''''''''''''業''''''''''''（既''''''''''''''''''存）'">
              <a:rPr lang="en-US" altLang="en-US" sz="1200" smtClean="0">
                <a:latin typeface="Meiryo UI" panose="020B0604030504040204" pitchFamily="50" charset="-128"/>
                <a:ea typeface="Meiryo UI" panose="020B0604030504040204" pitchFamily="50" charset="-128"/>
              </a:rPr>
              <a:pPr/>
              <a:t>C事業（既存）</a:t>
            </a:fld>
            <a:endParaRPr kumimoji="1" lang="ja-JP" altLang="en-US" sz="1200">
              <a:latin typeface="Meiryo UI" panose="020B0604030504040204" pitchFamily="50" charset="-128"/>
              <a:ea typeface="Meiryo UI" panose="020B0604030504040204" pitchFamily="50" charset="-128"/>
            </a:endParaRPr>
          </a:p>
        </p:txBody>
      </p:sp>
      <p:sp>
        <p:nvSpPr>
          <p:cNvPr id="30" name="テキスト プレースホルダー 2">
            <a:extLst>
              <a:ext uri="{FF2B5EF4-FFF2-40B4-BE49-F238E27FC236}">
                <a16:creationId xmlns:a16="http://schemas.microsoft.com/office/drawing/2014/main" id="{200364B3-FDD5-9E15-3D2E-7AE1D5437B1B}"/>
              </a:ext>
            </a:extLst>
          </p:cNvPr>
          <p:cNvSpPr>
            <a:spLocks noGrp="1"/>
          </p:cNvSpPr>
          <p:nvPr>
            <p:custDataLst>
              <p:tags r:id="rId9"/>
            </p:custDataLst>
          </p:nvPr>
        </p:nvSpPr>
        <p:spPr bwMode="auto">
          <a:xfrm>
            <a:off x="2601913" y="531336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B37EDB33-E470-43DA-ADBA-4061A2762FA4}" type="datetime'''''A事''業'''''''''''''''''">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A事業</a:t>
            </a:fld>
            <a:endParaRPr kumimoji="1" lang="ja-JP" altLang="en-US" sz="1200">
              <a:latin typeface="Meiryo UI" panose="020B0604030504040204" pitchFamily="50" charset="-128"/>
              <a:ea typeface="Meiryo UI" panose="020B0604030504040204" pitchFamily="50" charset="-128"/>
            </a:endParaRPr>
          </a:p>
        </p:txBody>
      </p:sp>
      <p:sp>
        <p:nvSpPr>
          <p:cNvPr id="31" name="テキスト プレースホルダー 2">
            <a:extLst>
              <a:ext uri="{FF2B5EF4-FFF2-40B4-BE49-F238E27FC236}">
                <a16:creationId xmlns:a16="http://schemas.microsoft.com/office/drawing/2014/main" id="{926BAE6A-83B4-3254-A691-3B90C83FE35A}"/>
              </a:ext>
            </a:extLst>
          </p:cNvPr>
          <p:cNvSpPr>
            <a:spLocks noGrp="1"/>
          </p:cNvSpPr>
          <p:nvPr>
            <p:custDataLst>
              <p:tags r:id="rId10"/>
            </p:custDataLst>
          </p:nvPr>
        </p:nvSpPr>
        <p:spPr bwMode="gray">
          <a:xfrm>
            <a:off x="585788" y="3657600"/>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334AEC57-2414-4620-BD6D-C7192E78F207}" type="datetime'4'',''''''''''''''0''''''''00'">
              <a:rPr lang="ja-JP" altLang="en-US" sz="1200" smtClean="0"/>
              <a:pPr/>
              <a:t>4,000</a:t>
            </a:fld>
            <a:endParaRPr kumimoji="1" lang="ja-JP" altLang="en-US" sz="1200"/>
          </a:p>
        </p:txBody>
      </p:sp>
      <p:sp>
        <p:nvSpPr>
          <p:cNvPr id="32" name="テキスト プレースホルダー 2">
            <a:extLst>
              <a:ext uri="{FF2B5EF4-FFF2-40B4-BE49-F238E27FC236}">
                <a16:creationId xmlns:a16="http://schemas.microsoft.com/office/drawing/2014/main" id="{D18DDD2B-5771-AA7C-3034-6A19E49309BD}"/>
              </a:ext>
            </a:extLst>
          </p:cNvPr>
          <p:cNvSpPr>
            <a:spLocks noGrp="1"/>
          </p:cNvSpPr>
          <p:nvPr>
            <p:custDataLst>
              <p:tags r:id="rId11"/>
            </p:custDataLst>
          </p:nvPr>
        </p:nvSpPr>
        <p:spPr bwMode="gray">
          <a:xfrm>
            <a:off x="1879600" y="2125663"/>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74372D8B-8A71-4716-9498-5F1440C3EF3A}" type="datetime'''''''7'''''''''''',0''''''''0''''''''''''''''''''0'">
              <a:rPr lang="ja-JP" altLang="en-US" sz="1200" smtClean="0"/>
              <a:pPr/>
              <a:t>7,000</a:t>
            </a:fld>
            <a:endParaRPr kumimoji="1" lang="ja-JP" altLang="en-US" sz="1200"/>
          </a:p>
        </p:txBody>
      </p:sp>
      <p:sp>
        <p:nvSpPr>
          <p:cNvPr id="47" name="テキスト プレースホルダー 2">
            <a:extLst>
              <a:ext uri="{FF2B5EF4-FFF2-40B4-BE49-F238E27FC236}">
                <a16:creationId xmlns:a16="http://schemas.microsoft.com/office/drawing/2014/main" id="{7DC1A08D-80A2-F6C5-645C-9026DCB1F62D}"/>
              </a:ext>
            </a:extLst>
          </p:cNvPr>
          <p:cNvSpPr>
            <a:spLocks noGrp="1"/>
          </p:cNvSpPr>
          <p:nvPr>
            <p:custDataLst>
              <p:tags r:id="rId12"/>
            </p:custDataLst>
          </p:nvPr>
        </p:nvSpPr>
        <p:spPr bwMode="auto">
          <a:xfrm>
            <a:off x="2601913" y="403701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AF9EF1DB-9911-443E-815E-43F9BF1C943B}" type="datetime'''''''B''''''''''''''''''''''''''''''''''''''''事''''業'''''''">
              <a:rPr lang="en-US" altLang="en-US" sz="1200" smtClean="0">
                <a:latin typeface="Meiryo UI" panose="020B0604030504040204" pitchFamily="50" charset="-128"/>
                <a:ea typeface="Meiryo UI" panose="020B0604030504040204" pitchFamily="50" charset="-128"/>
              </a:rPr>
              <a:pPr/>
              <a:t>B事業</a:t>
            </a:fld>
            <a:endParaRPr kumimoji="1" lang="ja-JP" altLang="en-US" sz="1200">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B3E20ED0-1FB6-5175-98FA-06D298DE0465}"/>
              </a:ext>
            </a:extLst>
          </p:cNvPr>
          <p:cNvSpPr/>
          <p:nvPr/>
        </p:nvSpPr>
        <p:spPr>
          <a:xfrm>
            <a:off x="1421848" y="1225723"/>
            <a:ext cx="9348304" cy="440655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自社における全事業（製品）の現状売上・目標売上</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r>
              <a:rPr kumimoji="1" lang="ja-JP" altLang="en-US" sz="1400" dirty="0">
                <a:solidFill>
                  <a:srgbClr val="FF0000"/>
                </a:solidFill>
                <a:latin typeface="Meiryo UI" panose="020B0604030504040204" pitchFamily="50" charset="-128"/>
                <a:ea typeface="Meiryo UI" panose="020B0604030504040204" pitchFamily="50" charset="-128"/>
              </a:rPr>
              <a:t>。</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申請企業の全事業（グリーンプレミアムを訴求しない既存事業も含めて）を記載すること。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燃料転換の場合は、燃料転換による低・脱炭素化）によって、獲得を目指すグリーン事業（製品）の売上高を明記すること。なお、グリーン事業（製品）の内、新たに立ち上げる新規事業（製品）がある場合は、既存事業と分けて記載すること。</a:t>
            </a: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例示の</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事業は、既存事業（製品）の内、一部の製品について低・脱炭素化によってグリーンプレミアムを訴求する事業があるもの。</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事業は、新規に立ち上げるグリーンプレミアムを訴求する事業（製品）を示す。</a:t>
            </a:r>
          </a:p>
          <a:p>
            <a:pPr lvl="1"/>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自社における全事業（製品）の概要・今後の戦略方針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各事業の概要、及び今後の事業戦略、特に全社における当該事業の位置づけを踏まえた戦略を記載すること。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グリーンプレミアム事業については、戦略方針の中で、グリーンプレミアムの訴求方法について記載すること。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24963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82868-A840-A50F-20EF-A1D01F6A77A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B45CE90-0F36-7F09-53BB-54DF272C93E9}"/>
              </a:ext>
            </a:extLst>
          </p:cNvPr>
          <p:cNvGraphicFramePr>
            <a:graphicFrameLocks noChangeAspect="1"/>
          </p:cNvGraphicFramePr>
          <p:nvPr>
            <p:custDataLst>
              <p:tags r:id="rId1"/>
            </p:custDataLst>
            <p:extLst>
              <p:ext uri="{D42A27DB-BD31-4B8C-83A1-F6EECF244321}">
                <p14:modId xmlns:p14="http://schemas.microsoft.com/office/powerpoint/2010/main" val="29081897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0" imgW="561" imgH="561" progId="TCLayout.ActiveDocument.1">
                  <p:embed/>
                </p:oleObj>
              </mc:Choice>
              <mc:Fallback>
                <p:oleObj name="think-cellスライド" r:id="rId10" imgW="561" imgH="561" progId="TCLayout.ActiveDocument.1">
                  <p:embed/>
                  <p:pic>
                    <p:nvPicPr>
                      <p:cNvPr id="38" name="think-cell data - do not delete" hidden="1">
                        <a:extLst>
                          <a:ext uri="{FF2B5EF4-FFF2-40B4-BE49-F238E27FC236}">
                            <a16:creationId xmlns:a16="http://schemas.microsoft.com/office/drawing/2014/main" id="{AB45CE90-0F36-7F09-53BB-54DF272C93E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1FB0420-10C6-43A1-235C-6BC78E2BAB1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91D8215-C455-FC16-AA32-48A57777DAF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製品</a:t>
            </a:r>
            <a:r>
              <a:rPr lang="en-US" altLang="ja-JP">
                <a:solidFill>
                  <a:schemeClr val="tx1"/>
                </a:solidFill>
              </a:rPr>
              <a:t>】</a:t>
            </a:r>
            <a:r>
              <a:rPr lang="ja-JP" altLang="en-US">
                <a:solidFill>
                  <a:schemeClr val="tx1"/>
                </a:solidFill>
              </a:rPr>
              <a:t>　</a:t>
            </a:r>
            <a:r>
              <a:rPr lang="en-US" altLang="ja-JP">
                <a:solidFill>
                  <a:schemeClr val="tx1"/>
                </a:solidFill>
              </a:rPr>
              <a:t>xx</a:t>
            </a:r>
            <a:r>
              <a:rPr lang="ja-JP" altLang="en-US">
                <a:solidFill>
                  <a:schemeClr val="tx1"/>
                </a:solidFill>
              </a:rPr>
              <a:t>によって市場成長が見込める</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BB3CA569-E2A0-8D78-98CE-666F6EED3FE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5E7443D-1050-AD14-6354-46C73958172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32CC05D8-EA55-9E31-CC8E-843DDCDFAD51}"/>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BA8DCD0C-1E9B-59BB-6166-DC12861936A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14FBE450-19FA-4501-438E-23087B45795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グリーン市場（</a:t>
              </a:r>
              <a:r>
                <a:rPr lang="en-US" altLang="ja-JP">
                  <a:solidFill>
                    <a:schemeClr val="tx1"/>
                  </a:solidFill>
                </a:rPr>
                <a:t>xx</a:t>
              </a:r>
              <a:r>
                <a:rPr lang="ja-JP" altLang="en-US">
                  <a:solidFill>
                    <a:schemeClr val="tx1"/>
                  </a:solidFill>
                </a:rPr>
                <a:t>製品）の市場予測（億円）</a:t>
              </a:r>
              <a:endParaRPr lang="en-US" altLang="ja-JP">
                <a:solidFill>
                  <a:schemeClr val="tx1"/>
                </a:solidFill>
              </a:endParaRPr>
            </a:p>
          </p:txBody>
        </p:sp>
      </p:grpSp>
      <p:grpSp>
        <p:nvGrpSpPr>
          <p:cNvPr id="13" name="グループ化 12">
            <a:extLst>
              <a:ext uri="{FF2B5EF4-FFF2-40B4-BE49-F238E27FC236}">
                <a16:creationId xmlns:a16="http://schemas.microsoft.com/office/drawing/2014/main" id="{5A74FAB7-3F3C-25F6-D61E-C4086FCC45DF}"/>
              </a:ext>
            </a:extLst>
          </p:cNvPr>
          <p:cNvGrpSpPr/>
          <p:nvPr/>
        </p:nvGrpSpPr>
        <p:grpSpPr>
          <a:xfrm>
            <a:off x="6092684" y="1659077"/>
            <a:ext cx="5943316" cy="360000"/>
            <a:chOff x="543578" y="1377175"/>
            <a:chExt cx="5239039" cy="360000"/>
          </a:xfrm>
        </p:grpSpPr>
        <p:cxnSp>
          <p:nvCxnSpPr>
            <p:cNvPr id="15" name="Straight Connector 18">
              <a:extLst>
                <a:ext uri="{FF2B5EF4-FFF2-40B4-BE49-F238E27FC236}">
                  <a16:creationId xmlns:a16="http://schemas.microsoft.com/office/drawing/2014/main" id="{CA56A420-6FCF-08F0-DA05-7973CAACF5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CC371482-6AA7-AEEA-880A-27EECAE6DBC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左記の根拠及び将来的な市場成長が見込める根拠</a:t>
              </a:r>
            </a:p>
          </p:txBody>
        </p:sp>
      </p:grpSp>
      <p:sp>
        <p:nvSpPr>
          <p:cNvPr id="18" name="正方形/長方形 17">
            <a:extLst>
              <a:ext uri="{FF2B5EF4-FFF2-40B4-BE49-F238E27FC236}">
                <a16:creationId xmlns:a16="http://schemas.microsoft.com/office/drawing/2014/main" id="{A10B54F4-E02E-8F01-C3F9-D3E5922C0850}"/>
              </a:ext>
            </a:extLst>
          </p:cNvPr>
          <p:cNvSpPr/>
          <p:nvPr/>
        </p:nvSpPr>
        <p:spPr>
          <a:xfrm>
            <a:off x="6111722" y="2132897"/>
            <a:ext cx="5921715" cy="391384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4155ECB-BB89-B8BD-51EC-3F77E3D522E2}"/>
              </a:ext>
            </a:extLst>
          </p:cNvPr>
          <p:cNvSpPr/>
          <p:nvPr/>
        </p:nvSpPr>
        <p:spPr bwMode="gray">
          <a:xfrm>
            <a:off x="199039" y="2132896"/>
            <a:ext cx="428886" cy="2330820"/>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市場規模</a:t>
            </a:r>
            <a:endParaRPr kumimoji="0" lang="ja-JP" altLang="en-US" sz="1400" baseline="3000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43167FB-4A01-3FAF-3750-D0F5B5117DA1}"/>
              </a:ext>
            </a:extLst>
          </p:cNvPr>
          <p:cNvSpPr/>
          <p:nvPr/>
        </p:nvSpPr>
        <p:spPr bwMode="gray">
          <a:xfrm>
            <a:off x="199039" y="4830140"/>
            <a:ext cx="428886" cy="1570257"/>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市場シェア</a:t>
            </a:r>
            <a:endParaRPr kumimoji="0" lang="ja-JP" altLang="en-US" sz="1400" baseline="300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0311EEAC-B0CD-5DCD-C816-4B322D91CEF1}"/>
              </a:ext>
            </a:extLst>
          </p:cNvPr>
          <p:cNvSpPr/>
          <p:nvPr/>
        </p:nvSpPr>
        <p:spPr bwMode="gray">
          <a:xfrm>
            <a:off x="810814" y="4830140"/>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自社</a:t>
            </a:r>
            <a:endParaRPr kumimoji="0" lang="en-US" altLang="ja-JP" sz="140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B6E944B-9257-C323-F56D-134A7A319931}"/>
              </a:ext>
            </a:extLst>
          </p:cNvPr>
          <p:cNvSpPr/>
          <p:nvPr/>
        </p:nvSpPr>
        <p:spPr bwMode="gray">
          <a:xfrm>
            <a:off x="810814" y="5379122"/>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A</a:t>
            </a:r>
          </a:p>
        </p:txBody>
      </p:sp>
      <p:sp>
        <p:nvSpPr>
          <p:cNvPr id="8" name="正方形/長方形 7">
            <a:extLst>
              <a:ext uri="{FF2B5EF4-FFF2-40B4-BE49-F238E27FC236}">
                <a16:creationId xmlns:a16="http://schemas.microsoft.com/office/drawing/2014/main" id="{E3AED9D0-B1A8-45DF-9E5F-2CFBA6807C8A}"/>
              </a:ext>
            </a:extLst>
          </p:cNvPr>
          <p:cNvSpPr/>
          <p:nvPr/>
        </p:nvSpPr>
        <p:spPr bwMode="gray">
          <a:xfrm>
            <a:off x="810814" y="5928105"/>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B</a:t>
            </a:r>
          </a:p>
        </p:txBody>
      </p:sp>
      <p:sp>
        <p:nvSpPr>
          <p:cNvPr id="9" name="正方形/長方形 8">
            <a:extLst>
              <a:ext uri="{FF2B5EF4-FFF2-40B4-BE49-F238E27FC236}">
                <a16:creationId xmlns:a16="http://schemas.microsoft.com/office/drawing/2014/main" id="{F5207F24-4163-239C-B2B1-CB2312C09D3A}"/>
              </a:ext>
            </a:extLst>
          </p:cNvPr>
          <p:cNvSpPr/>
          <p:nvPr/>
        </p:nvSpPr>
        <p:spPr bwMode="gray">
          <a:xfrm>
            <a:off x="2606810" y="4830140"/>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73C8ACF-6024-E56C-36AD-546333B24D5D}"/>
              </a:ext>
            </a:extLst>
          </p:cNvPr>
          <p:cNvSpPr/>
          <p:nvPr/>
        </p:nvSpPr>
        <p:spPr bwMode="gray">
          <a:xfrm>
            <a:off x="2606810" y="5379122"/>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3125673-686B-0740-5C78-D185604D9D09}"/>
              </a:ext>
            </a:extLst>
          </p:cNvPr>
          <p:cNvSpPr/>
          <p:nvPr/>
        </p:nvSpPr>
        <p:spPr bwMode="gray">
          <a:xfrm>
            <a:off x="2606810" y="5928105"/>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graphicFrame>
        <p:nvGraphicFramePr>
          <p:cNvPr id="48" name="Chart 3">
            <a:extLst>
              <a:ext uri="{FF2B5EF4-FFF2-40B4-BE49-F238E27FC236}">
                <a16:creationId xmlns:a16="http://schemas.microsoft.com/office/drawing/2014/main" id="{3E44E4AC-70E0-28D5-5258-7BFB26FD75B1}"/>
              </a:ext>
            </a:extLst>
          </p:cNvPr>
          <p:cNvGraphicFramePr/>
          <p:nvPr>
            <p:custDataLst>
              <p:tags r:id="rId2"/>
            </p:custDataLst>
            <p:extLst>
              <p:ext uri="{D42A27DB-BD31-4B8C-83A1-F6EECF244321}">
                <p14:modId xmlns:p14="http://schemas.microsoft.com/office/powerpoint/2010/main" val="2068127942"/>
              </p:ext>
            </p:extLst>
          </p:nvPr>
        </p:nvGraphicFramePr>
        <p:xfrm>
          <a:off x="703263" y="1841500"/>
          <a:ext cx="4935537" cy="2649538"/>
        </p:xfrm>
        <a:graphic>
          <a:graphicData uri="http://schemas.openxmlformats.org/drawingml/2006/chart">
            <c:chart xmlns:c="http://schemas.openxmlformats.org/drawingml/2006/chart" xmlns:r="http://schemas.openxmlformats.org/officeDocument/2006/relationships" r:id="rId12"/>
          </a:graphicData>
        </a:graphic>
      </p:graphicFrame>
      <p:sp>
        <p:nvSpPr>
          <p:cNvPr id="17" name="テキスト プレースホルダー 2">
            <a:extLst>
              <a:ext uri="{FF2B5EF4-FFF2-40B4-BE49-F238E27FC236}">
                <a16:creationId xmlns:a16="http://schemas.microsoft.com/office/drawing/2014/main" id="{AFAA194E-956B-8CA4-6748-DC27AB33CE38}"/>
              </a:ext>
            </a:extLst>
          </p:cNvPr>
          <p:cNvSpPr>
            <a:spLocks noGrp="1"/>
          </p:cNvSpPr>
          <p:nvPr>
            <p:custDataLst>
              <p:tags r:id="rId3"/>
            </p:custDataLst>
          </p:nvPr>
        </p:nvSpPr>
        <p:spPr bwMode="auto">
          <a:xfrm>
            <a:off x="105886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85B72F9-3EB2-419A-9185-ACB9234EB068}"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0" name="テキスト プレースホルダー 2">
            <a:extLst>
              <a:ext uri="{FF2B5EF4-FFF2-40B4-BE49-F238E27FC236}">
                <a16:creationId xmlns:a16="http://schemas.microsoft.com/office/drawing/2014/main" id="{8695150F-10F3-EAD3-1509-FEF7FD256ACD}"/>
              </a:ext>
            </a:extLst>
          </p:cNvPr>
          <p:cNvSpPr>
            <a:spLocks noGrp="1"/>
          </p:cNvSpPr>
          <p:nvPr>
            <p:custDataLst>
              <p:tags r:id="rId4"/>
            </p:custDataLst>
          </p:nvPr>
        </p:nvSpPr>
        <p:spPr bwMode="auto">
          <a:xfrm>
            <a:off x="2012950"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7EB3A70-2E21-4C37-8F16-EACCC416215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2" name="テキスト プレースホルダー 2">
            <a:extLst>
              <a:ext uri="{FF2B5EF4-FFF2-40B4-BE49-F238E27FC236}">
                <a16:creationId xmlns:a16="http://schemas.microsoft.com/office/drawing/2014/main" id="{67E5C438-538A-85E1-54E2-44E4207BA9B0}"/>
              </a:ext>
            </a:extLst>
          </p:cNvPr>
          <p:cNvSpPr>
            <a:spLocks noGrp="1"/>
          </p:cNvSpPr>
          <p:nvPr>
            <p:custDataLst>
              <p:tags r:id="rId5"/>
            </p:custDataLst>
          </p:nvPr>
        </p:nvSpPr>
        <p:spPr bwMode="auto">
          <a:xfrm>
            <a:off x="2967038"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F4328CF5-BE36-4DFF-931C-CB9C915F5BB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3" name="テキスト プレースホルダー 2">
            <a:extLst>
              <a:ext uri="{FF2B5EF4-FFF2-40B4-BE49-F238E27FC236}">
                <a16:creationId xmlns:a16="http://schemas.microsoft.com/office/drawing/2014/main" id="{AF01A6B9-0595-9A92-C3FB-906C157C5FA9}"/>
              </a:ext>
            </a:extLst>
          </p:cNvPr>
          <p:cNvSpPr>
            <a:spLocks noGrp="1"/>
          </p:cNvSpPr>
          <p:nvPr>
            <p:custDataLst>
              <p:tags r:id="rId6"/>
            </p:custDataLst>
          </p:nvPr>
        </p:nvSpPr>
        <p:spPr bwMode="auto">
          <a:xfrm>
            <a:off x="3921125"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CD07E41-B5CE-4DC7-88B4-D5A914FA184A}"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711766DF-3650-A8DF-DE23-D73A2D5FB78F}"/>
              </a:ext>
            </a:extLst>
          </p:cNvPr>
          <p:cNvSpPr>
            <a:spLocks noGrp="1"/>
          </p:cNvSpPr>
          <p:nvPr>
            <p:custDataLst>
              <p:tags r:id="rId7"/>
            </p:custDataLst>
          </p:nvPr>
        </p:nvSpPr>
        <p:spPr bwMode="auto">
          <a:xfrm>
            <a:off x="487521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CAC8C82-6F9A-49A5-8D74-1E76A4CF3794}"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34" name="直線コネクタ 33">
            <a:extLst>
              <a:ext uri="{FF2B5EF4-FFF2-40B4-BE49-F238E27FC236}">
                <a16:creationId xmlns:a16="http://schemas.microsoft.com/office/drawing/2014/main" id="{59D063A0-E8E1-D167-1216-AFA9B6140E7F}"/>
              </a:ext>
            </a:extLst>
          </p:cNvPr>
          <p:cNvCxnSpPr>
            <a:cxnSpLocks/>
          </p:cNvCxnSpPr>
          <p:nvPr/>
        </p:nvCxnSpPr>
        <p:spPr>
          <a:xfrm>
            <a:off x="155999" y="4664257"/>
            <a:ext cx="5400000" cy="0"/>
          </a:xfrm>
          <a:prstGeom prst="line">
            <a:avLst/>
          </a:prstGeom>
          <a:ln w="9525">
            <a:solidFill>
              <a:schemeClr val="bg1">
                <a:lumMod val="50000"/>
              </a:schemeClr>
            </a:solidFill>
            <a:prstDash val="dash"/>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A4C86070-462E-5A73-CC9B-780C39582444}"/>
              </a:ext>
            </a:extLst>
          </p:cNvPr>
          <p:cNvGrpSpPr/>
          <p:nvPr/>
        </p:nvGrpSpPr>
        <p:grpSpPr>
          <a:xfrm>
            <a:off x="5647861" y="2092789"/>
            <a:ext cx="216000" cy="4371988"/>
            <a:chOff x="6120034" y="2188198"/>
            <a:chExt cx="216000" cy="4371988"/>
          </a:xfrm>
        </p:grpSpPr>
        <p:cxnSp>
          <p:nvCxnSpPr>
            <p:cNvPr id="37" name="Straight Connector 40">
              <a:extLst>
                <a:ext uri="{FF2B5EF4-FFF2-40B4-BE49-F238E27FC236}">
                  <a16:creationId xmlns:a16="http://schemas.microsoft.com/office/drawing/2014/main" id="{908A3875-9505-A63E-92E8-1DC643EA3E14}"/>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Freeform 94">
              <a:extLst>
                <a:ext uri="{FF2B5EF4-FFF2-40B4-BE49-F238E27FC236}">
                  <a16:creationId xmlns:a16="http://schemas.microsoft.com/office/drawing/2014/main" id="{02E8E935-A89A-1156-234A-7284B58AB155}"/>
                </a:ext>
              </a:extLst>
            </p:cNvPr>
            <p:cNvSpPr>
              <a:spLocks/>
            </p:cNvSpPr>
            <p:nvPr/>
          </p:nvSpPr>
          <p:spPr bwMode="gray">
            <a:xfrm rot="10800000"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A6FDAFF4-5D78-1A5F-2D8A-F49354F1BA69}"/>
              </a:ext>
            </a:extLst>
          </p:cNvPr>
          <p:cNvSpPr/>
          <p:nvPr/>
        </p:nvSpPr>
        <p:spPr>
          <a:xfrm>
            <a:off x="2161953" y="1743647"/>
            <a:ext cx="7868093" cy="33707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製品）の市場予測</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→市場規模については、適宜表やグラフを用いて、金額・数量のどちらかデータ取得が可能な過去</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年程度の実績と、将来見込みを記載すること。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市場シェアについては、適宜表やグラフを用いて、数量シェア・金額シェアのどちらであるか、いつ時点のシェアであるかを記載すること。また、足元のシェアも記載すること。その際に、主要な競合他社のシェアも可能な限り記載すること（推測値でも可）。</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左記の根拠及び将来的な市場成長が見込める根拠</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前頁に記載したグリーン事業（製品）毎に本頁を作成すること。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54962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BDC4C-9545-FC74-2AAC-3FF127F2A43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F5524CEC-E118-892C-7A09-7D19B5675B76}"/>
              </a:ext>
            </a:extLst>
          </p:cNvPr>
          <p:cNvGraphicFramePr>
            <a:graphicFrameLocks noChangeAspect="1"/>
          </p:cNvGraphicFramePr>
          <p:nvPr>
            <p:custDataLst>
              <p:tags r:id="rId1"/>
            </p:custDataLst>
            <p:extLst>
              <p:ext uri="{D42A27DB-BD31-4B8C-83A1-F6EECF244321}">
                <p14:modId xmlns:p14="http://schemas.microsoft.com/office/powerpoint/2010/main" val="33313009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F5524CEC-E118-892C-7A09-7D19B5675B7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34AA3D3B-3A24-1F99-D9F5-E839E575899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E90E65C-2766-121D-5145-C70C941ACB2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という理由で</a:t>
            </a:r>
            <a:r>
              <a:rPr lang="en-US" altLang="ja-JP">
                <a:solidFill>
                  <a:schemeClr val="tx1"/>
                </a:solidFill>
              </a:rPr>
              <a:t>xx</a:t>
            </a:r>
            <a:r>
              <a:rPr lang="ja-JP" altLang="en-US">
                <a:solidFill>
                  <a:schemeClr val="tx1"/>
                </a:solidFill>
              </a:rPr>
              <a:t>事業所を選定する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33001307-59F4-8581-870A-52C209E3684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A3D8BAAE-A70D-FC3F-DBAF-75E65B57129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716A87E-662C-F8C7-3411-254DE4D39840}"/>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BCB54AE6-0377-ABAA-9179-EB0CBCE2B64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a:t>
              </a:r>
              <a:r>
                <a:rPr lang="ja-JP" altLang="en-US" sz="1400">
                  <a:solidFill>
                    <a:schemeClr val="tx1"/>
                  </a:solidFill>
                  <a:latin typeface="Meiryo UI" panose="020B0604030504040204" pitchFamily="50" charset="-128"/>
                  <a:ea typeface="Meiryo UI" panose="020B0604030504040204" pitchFamily="50" charset="-128"/>
                </a:rPr>
                <a:t>を実施する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事業所の位置付け</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4" name="直線コネクタ 13">
              <a:extLst>
                <a:ext uri="{FF2B5EF4-FFF2-40B4-BE49-F238E27FC236}">
                  <a16:creationId xmlns:a16="http://schemas.microsoft.com/office/drawing/2014/main" id="{68A3A81E-64C8-7888-695B-8E83272CDE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2A47793A-577B-BD9F-358E-2DF4C546A808}"/>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3C3AD709-3ED5-3D45-31B6-347D636DCC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事業所の選定理由</a:t>
              </a:r>
            </a:p>
          </p:txBody>
        </p:sp>
        <p:cxnSp>
          <p:nvCxnSpPr>
            <p:cNvPr id="18" name="直線コネクタ 17">
              <a:extLst>
                <a:ext uri="{FF2B5EF4-FFF2-40B4-BE49-F238E27FC236}">
                  <a16:creationId xmlns:a16="http://schemas.microsoft.com/office/drawing/2014/main" id="{85BE9E46-3102-3F00-2753-93AB91CF04D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pic>
        <p:nvPicPr>
          <p:cNvPr id="6" name="図 5">
            <a:extLst>
              <a:ext uri="{FF2B5EF4-FFF2-40B4-BE49-F238E27FC236}">
                <a16:creationId xmlns:a16="http://schemas.microsoft.com/office/drawing/2014/main" id="{252664D1-3D9C-D90B-A4EF-356B9D376740}"/>
              </a:ext>
            </a:extLst>
          </p:cNvPr>
          <p:cNvPicPr>
            <a:picLocks noChangeAspect="1"/>
          </p:cNvPicPr>
          <p:nvPr/>
        </p:nvPicPr>
        <p:blipFill>
          <a:blip r:embed="rId6"/>
          <a:srcRect/>
          <a:stretch>
            <a:fillRect/>
          </a:stretch>
        </p:blipFill>
        <p:spPr>
          <a:xfrm>
            <a:off x="1641538" y="2028540"/>
            <a:ext cx="3965918" cy="4282664"/>
          </a:xfrm>
          <a:custGeom>
            <a:avLst/>
            <a:gdLst>
              <a:gd name="connsiteX0" fmla="*/ 0 w 5725324"/>
              <a:gd name="connsiteY0" fmla="*/ 0 h 6182588"/>
              <a:gd name="connsiteX1" fmla="*/ 5725324 w 5725324"/>
              <a:gd name="connsiteY1" fmla="*/ 0 h 6182588"/>
              <a:gd name="connsiteX2" fmla="*/ 5725324 w 5725324"/>
              <a:gd name="connsiteY2" fmla="*/ 4089451 h 6182588"/>
              <a:gd name="connsiteX3" fmla="*/ 4056019 w 5725324"/>
              <a:gd name="connsiteY3" fmla="*/ 4089451 h 6182588"/>
              <a:gd name="connsiteX4" fmla="*/ 4056019 w 5725324"/>
              <a:gd name="connsiteY4" fmla="*/ 6182588 h 6182588"/>
              <a:gd name="connsiteX5" fmla="*/ 0 w 5725324"/>
              <a:gd name="connsiteY5" fmla="*/ 6182588 h 618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5324" h="6182588">
                <a:moveTo>
                  <a:pt x="0" y="0"/>
                </a:moveTo>
                <a:lnTo>
                  <a:pt x="5725324" y="0"/>
                </a:lnTo>
                <a:lnTo>
                  <a:pt x="5725324" y="4089451"/>
                </a:lnTo>
                <a:lnTo>
                  <a:pt x="4056019" y="4089451"/>
                </a:lnTo>
                <a:lnTo>
                  <a:pt x="4056019" y="6182588"/>
                </a:lnTo>
                <a:lnTo>
                  <a:pt x="0" y="6182588"/>
                </a:lnTo>
                <a:close/>
              </a:path>
            </a:pathLst>
          </a:custGeom>
        </p:spPr>
      </p:pic>
      <p:sp>
        <p:nvSpPr>
          <p:cNvPr id="48" name="正方形/長方形 47">
            <a:extLst>
              <a:ext uri="{FF2B5EF4-FFF2-40B4-BE49-F238E27FC236}">
                <a16:creationId xmlns:a16="http://schemas.microsoft.com/office/drawing/2014/main" id="{07097FEE-AB44-A726-FD25-E967DB7E7F34}"/>
              </a:ext>
            </a:extLst>
          </p:cNvPr>
          <p:cNvSpPr/>
          <p:nvPr/>
        </p:nvSpPr>
        <p:spPr bwMode="auto">
          <a:xfrm>
            <a:off x="261998" y="2090940"/>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49" name="正方形/長方形 48">
            <a:extLst>
              <a:ext uri="{FF2B5EF4-FFF2-40B4-BE49-F238E27FC236}">
                <a16:creationId xmlns:a16="http://schemas.microsoft.com/office/drawing/2014/main" id="{BCC6E96F-F065-219A-8E98-4BC1F817136D}"/>
              </a:ext>
            </a:extLst>
          </p:cNvPr>
          <p:cNvSpPr/>
          <p:nvPr/>
        </p:nvSpPr>
        <p:spPr bwMode="auto">
          <a:xfrm>
            <a:off x="2067855" y="2132838"/>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685AECF1-6842-44F7-EBB9-BC166A2C6E17}"/>
              </a:ext>
            </a:extLst>
          </p:cNvPr>
          <p:cNvSpPr/>
          <p:nvPr/>
        </p:nvSpPr>
        <p:spPr bwMode="auto">
          <a:xfrm>
            <a:off x="2775516" y="2132838"/>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52" name="正方形/長方形 51">
            <a:extLst>
              <a:ext uri="{FF2B5EF4-FFF2-40B4-BE49-F238E27FC236}">
                <a16:creationId xmlns:a16="http://schemas.microsoft.com/office/drawing/2014/main" id="{7E15DCD5-F61A-F787-F8DE-766C2E2846DE}"/>
              </a:ext>
            </a:extLst>
          </p:cNvPr>
          <p:cNvSpPr/>
          <p:nvPr/>
        </p:nvSpPr>
        <p:spPr bwMode="auto">
          <a:xfrm>
            <a:off x="377079" y="2838081"/>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3" name="正方形/長方形 52">
            <a:extLst>
              <a:ext uri="{FF2B5EF4-FFF2-40B4-BE49-F238E27FC236}">
                <a16:creationId xmlns:a16="http://schemas.microsoft.com/office/drawing/2014/main" id="{F617C80D-2688-08FB-78F8-B2F9EC81D682}"/>
              </a:ext>
            </a:extLst>
          </p:cNvPr>
          <p:cNvSpPr/>
          <p:nvPr/>
        </p:nvSpPr>
        <p:spPr bwMode="auto">
          <a:xfrm>
            <a:off x="377079" y="2484998"/>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4" name="正方形/長方形 53">
            <a:extLst>
              <a:ext uri="{FF2B5EF4-FFF2-40B4-BE49-F238E27FC236}">
                <a16:creationId xmlns:a16="http://schemas.microsoft.com/office/drawing/2014/main" id="{75ED847A-C07C-D427-75B2-B57296A13CDE}"/>
              </a:ext>
            </a:extLst>
          </p:cNvPr>
          <p:cNvSpPr/>
          <p:nvPr/>
        </p:nvSpPr>
        <p:spPr bwMode="auto">
          <a:xfrm>
            <a:off x="1369264" y="2838081"/>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84B4DA78-7685-B0E4-2AED-4D940FF3DF5D}"/>
              </a:ext>
            </a:extLst>
          </p:cNvPr>
          <p:cNvSpPr/>
          <p:nvPr/>
        </p:nvSpPr>
        <p:spPr bwMode="auto">
          <a:xfrm>
            <a:off x="1369264" y="2484998"/>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30t</a:t>
            </a:r>
            <a:endParaRPr kumimoji="0" lang="ja-JP" altLang="en-US" sz="1200">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7941C4E0-1104-93D5-E0C6-B47AA8B602D4}"/>
              </a:ext>
            </a:extLst>
          </p:cNvPr>
          <p:cNvSpPr/>
          <p:nvPr/>
        </p:nvSpPr>
        <p:spPr bwMode="auto">
          <a:xfrm>
            <a:off x="1950178" y="2838081"/>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57" name="正方形/長方形 56">
            <a:extLst>
              <a:ext uri="{FF2B5EF4-FFF2-40B4-BE49-F238E27FC236}">
                <a16:creationId xmlns:a16="http://schemas.microsoft.com/office/drawing/2014/main" id="{2C904A5A-4C6F-C6BE-5E61-9F6867F24015}"/>
              </a:ext>
            </a:extLst>
          </p:cNvPr>
          <p:cNvSpPr/>
          <p:nvPr/>
        </p:nvSpPr>
        <p:spPr bwMode="auto">
          <a:xfrm>
            <a:off x="1950178" y="2484998"/>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cxnSp>
        <p:nvCxnSpPr>
          <p:cNvPr id="9" name="コネクタ: カギ線 8">
            <a:extLst>
              <a:ext uri="{FF2B5EF4-FFF2-40B4-BE49-F238E27FC236}">
                <a16:creationId xmlns:a16="http://schemas.microsoft.com/office/drawing/2014/main" id="{678B7F9F-CA5F-0D22-32C1-D926DA0A5370}"/>
              </a:ext>
            </a:extLst>
          </p:cNvPr>
          <p:cNvCxnSpPr>
            <a:cxnSpLocks/>
            <a:stCxn id="50" idx="3"/>
            <a:endCxn id="12" idx="0"/>
          </p:cNvCxnSpPr>
          <p:nvPr/>
        </p:nvCxnSpPr>
        <p:spPr>
          <a:xfrm>
            <a:off x="3363844" y="2276838"/>
            <a:ext cx="1476475" cy="563857"/>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12" name="楕円 11">
            <a:extLst>
              <a:ext uri="{FF2B5EF4-FFF2-40B4-BE49-F238E27FC236}">
                <a16:creationId xmlns:a16="http://schemas.microsoft.com/office/drawing/2014/main" id="{92E5C291-234D-9352-AB03-23E3CAE83CC9}"/>
              </a:ext>
            </a:extLst>
          </p:cNvPr>
          <p:cNvSpPr/>
          <p:nvPr/>
        </p:nvSpPr>
        <p:spPr bwMode="gray">
          <a:xfrm>
            <a:off x="4799327" y="2840695"/>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17" name="コネクタ: カギ線 16">
            <a:extLst>
              <a:ext uri="{FF2B5EF4-FFF2-40B4-BE49-F238E27FC236}">
                <a16:creationId xmlns:a16="http://schemas.microsoft.com/office/drawing/2014/main" id="{5A33E28C-C6E4-0EB3-A21C-426499BCE0CD}"/>
              </a:ext>
            </a:extLst>
          </p:cNvPr>
          <p:cNvCxnSpPr>
            <a:cxnSpLocks/>
          </p:cNvCxnSpPr>
          <p:nvPr/>
        </p:nvCxnSpPr>
        <p:spPr>
          <a:xfrm rot="16200000" flipH="1">
            <a:off x="3297173" y="3912300"/>
            <a:ext cx="558568" cy="301693"/>
          </a:xfrm>
          <a:prstGeom prst="bentConnector3">
            <a:avLst>
              <a:gd name="adj1" fmla="val 50000"/>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0" name="楕円 19">
            <a:extLst>
              <a:ext uri="{FF2B5EF4-FFF2-40B4-BE49-F238E27FC236}">
                <a16:creationId xmlns:a16="http://schemas.microsoft.com/office/drawing/2014/main" id="{589192E6-86A7-2F21-348B-2FCAB44F79CB}"/>
              </a:ext>
            </a:extLst>
          </p:cNvPr>
          <p:cNvSpPr/>
          <p:nvPr/>
        </p:nvSpPr>
        <p:spPr bwMode="gray">
          <a:xfrm>
            <a:off x="3708966" y="4303760"/>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22" name="コネクタ: カギ線 21">
            <a:extLst>
              <a:ext uri="{FF2B5EF4-FFF2-40B4-BE49-F238E27FC236}">
                <a16:creationId xmlns:a16="http://schemas.microsoft.com/office/drawing/2014/main" id="{ED00F995-55CF-0D75-B4B5-7B08A6040271}"/>
              </a:ext>
            </a:extLst>
          </p:cNvPr>
          <p:cNvCxnSpPr>
            <a:cxnSpLocks/>
          </p:cNvCxnSpPr>
          <p:nvPr/>
        </p:nvCxnSpPr>
        <p:spPr>
          <a:xfrm>
            <a:off x="3727304" y="5170993"/>
            <a:ext cx="595447" cy="292446"/>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8CEC2A12-7D87-723C-C87A-A1172DEDBB0D}"/>
              </a:ext>
            </a:extLst>
          </p:cNvPr>
          <p:cNvSpPr txBox="1"/>
          <p:nvPr/>
        </p:nvSpPr>
        <p:spPr>
          <a:xfrm>
            <a:off x="3501217" y="4953786"/>
            <a:ext cx="415498" cy="369332"/>
          </a:xfrm>
          <a:prstGeom prst="rect">
            <a:avLst/>
          </a:prstGeom>
          <a:noFill/>
        </p:spPr>
        <p:txBody>
          <a:bodyPr wrap="none" rtlCol="0">
            <a:spAutoFit/>
          </a:bodyPr>
          <a:lstStyle/>
          <a:p>
            <a:r>
              <a:rPr kumimoji="1" lang="ja-JP" altLang="en-US">
                <a:solidFill>
                  <a:srgbClr val="FF0000"/>
                </a:solidFill>
              </a:rPr>
              <a:t>★</a:t>
            </a:r>
          </a:p>
        </p:txBody>
      </p:sp>
      <p:sp>
        <p:nvSpPr>
          <p:cNvPr id="100" name="正方形/長方形 99">
            <a:extLst>
              <a:ext uri="{FF2B5EF4-FFF2-40B4-BE49-F238E27FC236}">
                <a16:creationId xmlns:a16="http://schemas.microsoft.com/office/drawing/2014/main" id="{4BBE5B98-716B-3B39-DA92-FE707B167E69}"/>
              </a:ext>
            </a:extLst>
          </p:cNvPr>
          <p:cNvSpPr/>
          <p:nvPr/>
        </p:nvSpPr>
        <p:spPr>
          <a:xfrm>
            <a:off x="7339796" y="3245646"/>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4C79A86F-0C82-CCE8-E6F6-D150EBDCF408}"/>
              </a:ext>
            </a:extLst>
          </p:cNvPr>
          <p:cNvSpPr/>
          <p:nvPr/>
        </p:nvSpPr>
        <p:spPr>
          <a:xfrm>
            <a:off x="6333600" y="3245646"/>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脱炭素化による</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競争力の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獲得可能性</a:t>
            </a:r>
          </a:p>
        </p:txBody>
      </p:sp>
      <p:sp>
        <p:nvSpPr>
          <p:cNvPr id="103" name="正方形/長方形 102">
            <a:extLst>
              <a:ext uri="{FF2B5EF4-FFF2-40B4-BE49-F238E27FC236}">
                <a16:creationId xmlns:a16="http://schemas.microsoft.com/office/drawing/2014/main" id="{C4372FF6-6BEB-0454-95A9-C7F0A2C8289D}"/>
              </a:ext>
            </a:extLst>
          </p:cNvPr>
          <p:cNvSpPr/>
          <p:nvPr/>
        </p:nvSpPr>
        <p:spPr>
          <a:xfrm>
            <a:off x="7339796" y="4365459"/>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7067C3A3-0C0A-0883-9A6D-D3E3F2B7B938}"/>
              </a:ext>
            </a:extLst>
          </p:cNvPr>
          <p:cNvSpPr/>
          <p:nvPr/>
        </p:nvSpPr>
        <p:spPr>
          <a:xfrm>
            <a:off x="6333600" y="4365459"/>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rgbClr val="00B0F0"/>
                </a:solidFill>
                <a:latin typeface="Meiryo UI" panose="020B0604030504040204" pitchFamily="50" charset="-128"/>
                <a:ea typeface="Meiryo UI" panose="020B0604030504040204" pitchFamily="50" charset="-128"/>
              </a:rPr>
              <a:t>燃料・</a:t>
            </a:r>
            <a:r>
              <a:rPr kumimoji="1" lang="ja-JP" altLang="en-US" sz="1200">
                <a:solidFill>
                  <a:schemeClr val="tx1"/>
                </a:solidFill>
                <a:latin typeface="Meiryo UI" panose="020B0604030504040204" pitchFamily="50" charset="-128"/>
                <a:ea typeface="Meiryo UI" panose="020B0604030504040204" pitchFamily="50" charset="-128"/>
              </a:rPr>
              <a:t>原料調達の安定性</a:t>
            </a:r>
          </a:p>
        </p:txBody>
      </p:sp>
      <p:sp>
        <p:nvSpPr>
          <p:cNvPr id="106" name="正方形/長方形 105">
            <a:extLst>
              <a:ext uri="{FF2B5EF4-FFF2-40B4-BE49-F238E27FC236}">
                <a16:creationId xmlns:a16="http://schemas.microsoft.com/office/drawing/2014/main" id="{ED125E6C-3F4D-4D61-926F-7F0EC4B69F13}"/>
              </a:ext>
            </a:extLst>
          </p:cNvPr>
          <p:cNvSpPr/>
          <p:nvPr/>
        </p:nvSpPr>
        <p:spPr>
          <a:xfrm>
            <a:off x="7339796" y="5485272"/>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9135E2CA-DA94-AFE6-A36F-46719A132D4C}"/>
              </a:ext>
            </a:extLst>
          </p:cNvPr>
          <p:cNvSpPr/>
          <p:nvPr/>
        </p:nvSpPr>
        <p:spPr>
          <a:xfrm>
            <a:off x="6333600" y="5485272"/>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その他</a:t>
            </a:r>
          </a:p>
        </p:txBody>
      </p:sp>
      <p:sp>
        <p:nvSpPr>
          <p:cNvPr id="109" name="正方形/長方形 108">
            <a:extLst>
              <a:ext uri="{FF2B5EF4-FFF2-40B4-BE49-F238E27FC236}">
                <a16:creationId xmlns:a16="http://schemas.microsoft.com/office/drawing/2014/main" id="{80E0721D-FA09-8F99-3A6D-ACE38E02A72D}"/>
              </a:ext>
            </a:extLst>
          </p:cNvPr>
          <p:cNvSpPr/>
          <p:nvPr/>
        </p:nvSpPr>
        <p:spPr>
          <a:xfrm>
            <a:off x="7339796" y="2125833"/>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C49A660A-96B1-794C-9C3D-B2E4BB287933}"/>
              </a:ext>
            </a:extLst>
          </p:cNvPr>
          <p:cNvSpPr/>
          <p:nvPr/>
        </p:nvSpPr>
        <p:spPr>
          <a:xfrm>
            <a:off x="6333600" y="2125833"/>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CO2</a:t>
            </a:r>
          </a:p>
          <a:p>
            <a:r>
              <a:rPr kumimoji="1" lang="ja-JP" altLang="en-US" sz="1200">
                <a:solidFill>
                  <a:schemeClr val="tx1"/>
                </a:solidFill>
                <a:latin typeface="Meiryo UI" panose="020B0604030504040204" pitchFamily="50" charset="-128"/>
                <a:ea typeface="Meiryo UI" panose="020B0604030504040204" pitchFamily="50" charset="-128"/>
              </a:rPr>
              <a:t>排出量の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削減余地</a:t>
            </a:r>
          </a:p>
        </p:txBody>
      </p:sp>
      <p:sp>
        <p:nvSpPr>
          <p:cNvPr id="37" name="正方形/長方形 36">
            <a:extLst>
              <a:ext uri="{FF2B5EF4-FFF2-40B4-BE49-F238E27FC236}">
                <a16:creationId xmlns:a16="http://schemas.microsoft.com/office/drawing/2014/main" id="{A5FCB591-0025-CEF0-34F2-6B25E8DDA878}"/>
              </a:ext>
            </a:extLst>
          </p:cNvPr>
          <p:cNvSpPr/>
          <p:nvPr/>
        </p:nvSpPr>
        <p:spPr bwMode="auto">
          <a:xfrm>
            <a:off x="261998" y="3388269"/>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39" name="正方形/長方形 38">
            <a:extLst>
              <a:ext uri="{FF2B5EF4-FFF2-40B4-BE49-F238E27FC236}">
                <a16:creationId xmlns:a16="http://schemas.microsoft.com/office/drawing/2014/main" id="{918F9C8F-8FE2-475C-3DEF-C2C4D0DA4CE9}"/>
              </a:ext>
            </a:extLst>
          </p:cNvPr>
          <p:cNvSpPr/>
          <p:nvPr/>
        </p:nvSpPr>
        <p:spPr bwMode="auto">
          <a:xfrm>
            <a:off x="2067855" y="3430167"/>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3F803C81-ECD5-1791-9D37-54593CC09B87}"/>
              </a:ext>
            </a:extLst>
          </p:cNvPr>
          <p:cNvSpPr/>
          <p:nvPr/>
        </p:nvSpPr>
        <p:spPr bwMode="auto">
          <a:xfrm>
            <a:off x="377079" y="4135410"/>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3" name="正方形/長方形 42">
            <a:extLst>
              <a:ext uri="{FF2B5EF4-FFF2-40B4-BE49-F238E27FC236}">
                <a16:creationId xmlns:a16="http://schemas.microsoft.com/office/drawing/2014/main" id="{5F0F3F93-4B77-DD17-B7BC-3D21E3A4D909}"/>
              </a:ext>
            </a:extLst>
          </p:cNvPr>
          <p:cNvSpPr/>
          <p:nvPr/>
        </p:nvSpPr>
        <p:spPr bwMode="auto">
          <a:xfrm>
            <a:off x="377079" y="378232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4" name="正方形/長方形 43">
            <a:extLst>
              <a:ext uri="{FF2B5EF4-FFF2-40B4-BE49-F238E27FC236}">
                <a16:creationId xmlns:a16="http://schemas.microsoft.com/office/drawing/2014/main" id="{84EDF18A-6A54-9204-7D59-105E2B212D83}"/>
              </a:ext>
            </a:extLst>
          </p:cNvPr>
          <p:cNvSpPr/>
          <p:nvPr/>
        </p:nvSpPr>
        <p:spPr bwMode="auto">
          <a:xfrm>
            <a:off x="1369264" y="4135410"/>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BC240392-CE07-D6E4-330F-037C7F8EB43C}"/>
              </a:ext>
            </a:extLst>
          </p:cNvPr>
          <p:cNvSpPr/>
          <p:nvPr/>
        </p:nvSpPr>
        <p:spPr bwMode="auto">
          <a:xfrm>
            <a:off x="1369264" y="378232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81AAE394-04AB-0AA2-2B92-04713B374273}"/>
              </a:ext>
            </a:extLst>
          </p:cNvPr>
          <p:cNvSpPr/>
          <p:nvPr/>
        </p:nvSpPr>
        <p:spPr bwMode="auto">
          <a:xfrm>
            <a:off x="1950178" y="4135410"/>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47" name="正方形/長方形 46">
            <a:extLst>
              <a:ext uri="{FF2B5EF4-FFF2-40B4-BE49-F238E27FC236}">
                <a16:creationId xmlns:a16="http://schemas.microsoft.com/office/drawing/2014/main" id="{3FCA09BB-3F82-7691-31CE-07623522981F}"/>
              </a:ext>
            </a:extLst>
          </p:cNvPr>
          <p:cNvSpPr/>
          <p:nvPr/>
        </p:nvSpPr>
        <p:spPr bwMode="auto">
          <a:xfrm>
            <a:off x="1950178" y="378232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12" name="正方形/長方形 111">
            <a:extLst>
              <a:ext uri="{FF2B5EF4-FFF2-40B4-BE49-F238E27FC236}">
                <a16:creationId xmlns:a16="http://schemas.microsoft.com/office/drawing/2014/main" id="{92114840-18DD-06FF-E487-D01BED87E7F3}"/>
              </a:ext>
            </a:extLst>
          </p:cNvPr>
          <p:cNvSpPr/>
          <p:nvPr/>
        </p:nvSpPr>
        <p:spPr bwMode="auto">
          <a:xfrm>
            <a:off x="2784339" y="3429244"/>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127" name="正方形/長方形 126">
            <a:extLst>
              <a:ext uri="{FF2B5EF4-FFF2-40B4-BE49-F238E27FC236}">
                <a16:creationId xmlns:a16="http://schemas.microsoft.com/office/drawing/2014/main" id="{814E0027-A652-DEED-6450-AD5E3686FD0B}"/>
              </a:ext>
            </a:extLst>
          </p:cNvPr>
          <p:cNvSpPr/>
          <p:nvPr/>
        </p:nvSpPr>
        <p:spPr bwMode="auto">
          <a:xfrm>
            <a:off x="2740944" y="5462846"/>
            <a:ext cx="3163614" cy="1080000"/>
          </a:xfrm>
          <a:prstGeom prst="rect">
            <a:avLst/>
          </a:prstGeom>
          <a:solidFill>
            <a:schemeClr val="bg1"/>
          </a:solidFill>
          <a:ln w="38100">
            <a:solidFill>
              <a:srgbClr val="C00000"/>
            </a:solidFill>
            <a:miter lim="800000"/>
            <a:headEnd/>
            <a:tailEnd/>
          </a:ln>
          <a:effectLst/>
        </p:spPr>
        <p:txBody>
          <a:bodyPr wrap="square" rtlCol="0" anchor="t"/>
          <a:lstStyle/>
          <a:p>
            <a:pPr algn="l"/>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128" name="正方形/長方形 127">
            <a:extLst>
              <a:ext uri="{FF2B5EF4-FFF2-40B4-BE49-F238E27FC236}">
                <a16:creationId xmlns:a16="http://schemas.microsoft.com/office/drawing/2014/main" id="{5DD630D1-85A5-D99D-AD7F-A43435AB2AF2}"/>
              </a:ext>
            </a:extLst>
          </p:cNvPr>
          <p:cNvSpPr/>
          <p:nvPr/>
        </p:nvSpPr>
        <p:spPr bwMode="auto">
          <a:xfrm>
            <a:off x="4546801" y="5504744"/>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E26CC22E-C6B3-9086-8248-B095AA4B306C}"/>
              </a:ext>
            </a:extLst>
          </p:cNvPr>
          <p:cNvSpPr/>
          <p:nvPr/>
        </p:nvSpPr>
        <p:spPr bwMode="auto">
          <a:xfrm>
            <a:off x="2856025" y="620998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1" name="正方形/長方形 130">
            <a:extLst>
              <a:ext uri="{FF2B5EF4-FFF2-40B4-BE49-F238E27FC236}">
                <a16:creationId xmlns:a16="http://schemas.microsoft.com/office/drawing/2014/main" id="{94F1B866-40B5-B67F-AE01-CA1CBEDB47EB}"/>
              </a:ext>
            </a:extLst>
          </p:cNvPr>
          <p:cNvSpPr/>
          <p:nvPr/>
        </p:nvSpPr>
        <p:spPr bwMode="auto">
          <a:xfrm>
            <a:off x="2856025" y="5856904"/>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2" name="正方形/長方形 131">
            <a:extLst>
              <a:ext uri="{FF2B5EF4-FFF2-40B4-BE49-F238E27FC236}">
                <a16:creationId xmlns:a16="http://schemas.microsoft.com/office/drawing/2014/main" id="{F10D4FD0-E2E0-5269-DD49-91AFB4B2FD7E}"/>
              </a:ext>
            </a:extLst>
          </p:cNvPr>
          <p:cNvSpPr/>
          <p:nvPr/>
        </p:nvSpPr>
        <p:spPr bwMode="auto">
          <a:xfrm>
            <a:off x="3848210" y="620998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DCB3F4A9-1D3A-3376-049C-7B5E81EB4B86}"/>
              </a:ext>
            </a:extLst>
          </p:cNvPr>
          <p:cNvSpPr/>
          <p:nvPr/>
        </p:nvSpPr>
        <p:spPr bwMode="auto">
          <a:xfrm>
            <a:off x="3848210" y="5856904"/>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B63354F6-4073-B6A3-3AD7-E75517878CF7}"/>
              </a:ext>
            </a:extLst>
          </p:cNvPr>
          <p:cNvSpPr/>
          <p:nvPr/>
        </p:nvSpPr>
        <p:spPr bwMode="auto">
          <a:xfrm>
            <a:off x="4429124" y="620998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35" name="正方形/長方形 134">
            <a:extLst>
              <a:ext uri="{FF2B5EF4-FFF2-40B4-BE49-F238E27FC236}">
                <a16:creationId xmlns:a16="http://schemas.microsoft.com/office/drawing/2014/main" id="{E9D3E560-C7E2-0C6A-6DC4-3539E33A416B}"/>
              </a:ext>
            </a:extLst>
          </p:cNvPr>
          <p:cNvSpPr/>
          <p:nvPr/>
        </p:nvSpPr>
        <p:spPr bwMode="auto">
          <a:xfrm>
            <a:off x="4429124" y="5856904"/>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26" name="正方形/長方形 125">
            <a:extLst>
              <a:ext uri="{FF2B5EF4-FFF2-40B4-BE49-F238E27FC236}">
                <a16:creationId xmlns:a16="http://schemas.microsoft.com/office/drawing/2014/main" id="{430206E1-7310-8C57-8A11-95D2364B97BE}"/>
              </a:ext>
            </a:extLst>
          </p:cNvPr>
          <p:cNvSpPr/>
          <p:nvPr/>
        </p:nvSpPr>
        <p:spPr bwMode="auto">
          <a:xfrm>
            <a:off x="5263285" y="5503821"/>
            <a:ext cx="588328" cy="288000"/>
          </a:xfrm>
          <a:prstGeom prst="rect">
            <a:avLst/>
          </a:prstGeom>
          <a:solidFill>
            <a:schemeClr val="accent1"/>
          </a:solidFill>
          <a:ln w="9525">
            <a:noFill/>
            <a:miter lim="800000"/>
            <a:headEnd/>
            <a:tailEnd/>
          </a:ln>
          <a:effectLst/>
        </p:spPr>
        <p:txBody>
          <a:bodyPr wrap="square" rtlCol="0" anchor="ctr"/>
          <a:lstStyle/>
          <a:p>
            <a:pPr algn="ctr"/>
            <a:r>
              <a:rPr kumimoji="0" lang="ja-JP" altLang="en-US" sz="1200">
                <a:solidFill>
                  <a:schemeClr val="bg1"/>
                </a:solidFill>
                <a:latin typeface="Meiryo UI" panose="020B0604030504040204" pitchFamily="50" charset="-128"/>
                <a:ea typeface="Meiryo UI" panose="020B0604030504040204" pitchFamily="50" charset="-128"/>
              </a:rPr>
              <a:t>生産</a:t>
            </a:r>
          </a:p>
        </p:txBody>
      </p:sp>
      <p:sp>
        <p:nvSpPr>
          <p:cNvPr id="7" name="正方形/長方形 6">
            <a:extLst>
              <a:ext uri="{FF2B5EF4-FFF2-40B4-BE49-F238E27FC236}">
                <a16:creationId xmlns:a16="http://schemas.microsoft.com/office/drawing/2014/main" id="{ABA9D31E-2032-1BE9-4B4A-7A8F5FC33B24}"/>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間接補助事業を実施する</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事業所の位置付け</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→他の事業所も参考情報として言及したうえで、間接補助事業を実施する事業所の位置付けを記載すること。その際、各事業所が</a:t>
            </a:r>
            <a:r>
              <a:rPr lang="en-US" altLang="ja-JP" sz="1400" dirty="0">
                <a:solidFill>
                  <a:srgbClr val="FF0000"/>
                </a:solidFill>
                <a:latin typeface="Meiryo UI" panose="020B0604030504040204" pitchFamily="50" charset="-128"/>
                <a:ea typeface="Meiryo UI" panose="020B0604030504040204" pitchFamily="50" charset="-128"/>
              </a:rPr>
              <a:t>R&amp;D</a:t>
            </a:r>
            <a:r>
              <a:rPr lang="ja-JP" altLang="en-US" sz="1400" dirty="0">
                <a:solidFill>
                  <a:srgbClr val="FF0000"/>
                </a:solidFill>
                <a:latin typeface="Meiryo UI" panose="020B0604030504040204" pitchFamily="50" charset="-128"/>
                <a:ea typeface="Meiryo UI" panose="020B0604030504040204" pitchFamily="50" charset="-128"/>
              </a:rPr>
              <a:t>や生産の機能を持つか否かについても記載すること。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事業所の選定理由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→本頁に記載している項目（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排出量の削減余地等）は必ずしも網羅する必要はないが、選定の視点、事業実施場所を選定した理由が必要十分であるように記載すること。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7535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間接補助事業の遂行において、経営層は</a:t>
            </a:r>
            <a:r>
              <a:rPr lang="en-US" altLang="ja-JP">
                <a:solidFill>
                  <a:schemeClr val="tx1"/>
                </a:solidFill>
              </a:rPr>
              <a:t>xx</a:t>
            </a:r>
            <a:r>
              <a:rPr lang="ja-JP" altLang="en-US">
                <a:solidFill>
                  <a:schemeClr val="tx1"/>
                </a:solidFill>
              </a:rPr>
              <a:t>の役割を担う</a:t>
            </a:r>
            <a:endParaRPr kumimoji="1" lang="en-US" altLang="ja-JP">
              <a:solidFill>
                <a:schemeClr val="tx1"/>
              </a:solidFill>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45"/>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確実な燃料転換・製造プロセス転換・構造転換を実現する上で、各担当部門と連携した実施体制を構築し、体制図に記載すること。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事業の競争力強化や成長に向けた事業体制（ 例：マーケティング部門など）も構築していれば記載すること。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g17U_bHVVKZvQJFvBXNSR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JbboekozS5vU.OtXIJn12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T0r_flENtEabzxgGtXkqH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QWSqJQjObwlc0rU4ATzo3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m2C8InYntj14G8eTSjoDn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gZqzbsspur1zI6_ojtUZc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Yan7L4Tm7TqaKuH0jwKrJ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Lf8P5qOBBRIBSi3G4HHCK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oVjVV_if61P76xSOSv_Fe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R1wNO0WRan8zWZE4_de2f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zimyVBWnhab62KflOEr8J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WNC1B8M9BbNp5uQt..mMQ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7XaJiAai8Hv3yYNyalWrg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R60bfuS1XhcC7npZ34Kob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3hZ8L78MbKE.qoLmTn_rL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sfj_saLa.unfWeTfvj.Et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4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4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4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3.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KeqyzHlhknrXaxwoxPdhYg"/>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9757</Words>
  <PresentationFormat>ワイド画面</PresentationFormat>
  <Paragraphs>1188</Paragraphs>
  <Slides>38</Slides>
  <Notes>23</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38</vt:i4>
      </vt:variant>
    </vt:vector>
  </HeadingPairs>
  <TitlesOfParts>
    <vt:vector size="46"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2025-06-11T10:44:17Z</dcterms:created>
  <dcterms:modified xsi:type="dcterms:W3CDTF">2025-06-11T12:39:55Z</dcterms:modified>
</cp:coreProperties>
</file>