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b" ContentType="application/vnd.ms-excel.sheet.binary.macroEnabled.12"/>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3.xml" ContentType="application/vnd.openxmlformats-officedocument.presentationml.tags+xml"/>
  <Override PartName="/ppt/notesSlides/notesSlide8.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notesSlides/notesSlide11.xml" ContentType="application/vnd.openxmlformats-officedocument.presentationml.notesSlide+xml"/>
  <Override PartName="/ppt/tags/tag17.xml" ContentType="application/vnd.openxmlformats-officedocument.presentationml.tags+xml"/>
  <Override PartName="/ppt/notesSlides/notesSlide12.xml" ContentType="application/vnd.openxmlformats-officedocument.presentationml.notesSlide+xml"/>
  <Override PartName="/ppt/tags/tag18.xml" ContentType="application/vnd.openxmlformats-officedocument.presentationml.tags+xml"/>
  <Override PartName="/ppt/notesSlides/notesSlide13.xml" ContentType="application/vnd.openxmlformats-officedocument.presentationml.notesSlide+xml"/>
  <Override PartName="/ppt/tags/tag19.xml" ContentType="application/vnd.openxmlformats-officedocument.presentationml.tags+xml"/>
  <Override PartName="/ppt/notesSlides/notesSlide1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tags/tag23.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20.xml" ContentType="application/vnd.openxmlformats-officedocument.presentationml.notesSlide+xml"/>
  <Override PartName="/ppt/tags/tag27.xml" ContentType="application/vnd.openxmlformats-officedocument.presentationml.tags+xml"/>
  <Override PartName="/ppt/notesSlides/notesSlide21.xml" ContentType="application/vnd.openxmlformats-officedocument.presentationml.notesSlide+xml"/>
  <Override PartName="/ppt/tags/tag28.xml" ContentType="application/vnd.openxmlformats-officedocument.presentationml.tags+xml"/>
  <Override PartName="/ppt/notesSlides/notesSlide22.xml" ContentType="application/vnd.openxmlformats-officedocument.presentationml.notesSlide+xml"/>
  <Override PartName="/ppt/tags/tag29.xml" ContentType="application/vnd.openxmlformats-officedocument.presentationml.tags+xml"/>
  <Override PartName="/ppt/notesSlides/notesSlide23.xml" ContentType="application/vnd.openxmlformats-officedocument.presentationml.notesSlide+xml"/>
  <Override PartName="/ppt/tags/tag30.xml" ContentType="application/vnd.openxmlformats-officedocument.presentationml.tags+xml"/>
  <Override PartName="/ppt/notesSlides/notesSlide24.xml" ContentType="application/vnd.openxmlformats-officedocument.presentationml.notesSlide+xml"/>
  <Override PartName="/ppt/tags/tag31.xml" ContentType="application/vnd.openxmlformats-officedocument.presentationml.tags+xml"/>
  <Override PartName="/ppt/notesSlides/notesSlide25.xml" ContentType="application/vnd.openxmlformats-officedocument.presentationml.notesSlide+xml"/>
  <Override PartName="/ppt/tags/tag32.xml" ContentType="application/vnd.openxmlformats-officedocument.presentationml.tags+xml"/>
  <Override PartName="/ppt/notesSlides/notesSlide26.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7.xml" ContentType="application/vnd.openxmlformats-officedocument.presentationml.notesSlide+xml"/>
  <Override PartName="/ppt/tags/tag35.xml" ContentType="application/vnd.openxmlformats-officedocument.presentationml.tags+xml"/>
  <Override PartName="/ppt/notesSlides/notesSlide28.xml" ContentType="application/vnd.openxmlformats-officedocument.presentationml.notesSlide+xml"/>
  <Override PartName="/ppt/tags/tag36.xml" ContentType="application/vnd.openxmlformats-officedocument.presentationml.tags+xml"/>
  <Override PartName="/ppt/notesSlides/notesSlide29.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30.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31.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32.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3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8"/>
  </p:notesMasterIdLst>
  <p:sldIdLst>
    <p:sldId id="2145705059" r:id="rId5"/>
    <p:sldId id="2145705333" r:id="rId6"/>
    <p:sldId id="2147483285" r:id="rId7"/>
    <p:sldId id="267" r:id="rId8"/>
    <p:sldId id="2145705308" r:id="rId9"/>
    <p:sldId id="2147483313" r:id="rId10"/>
    <p:sldId id="2147483288" r:id="rId11"/>
    <p:sldId id="2147483319" r:id="rId12"/>
    <p:sldId id="2147483320" r:id="rId13"/>
    <p:sldId id="2147483321" r:id="rId14"/>
    <p:sldId id="2147483322" r:id="rId15"/>
    <p:sldId id="2147483315" r:id="rId16"/>
    <p:sldId id="2147483289" r:id="rId17"/>
    <p:sldId id="2147483290" r:id="rId18"/>
    <p:sldId id="2147483291" r:id="rId19"/>
    <p:sldId id="2147483292" r:id="rId20"/>
    <p:sldId id="2147483279" r:id="rId21"/>
    <p:sldId id="2147483257" r:id="rId22"/>
    <p:sldId id="2145705340" r:id="rId23"/>
    <p:sldId id="2147483331" r:id="rId24"/>
    <p:sldId id="2145705269" r:id="rId25"/>
    <p:sldId id="2147483334" r:id="rId26"/>
    <p:sldId id="2147483280" r:id="rId27"/>
    <p:sldId id="2147483309" r:id="rId28"/>
    <p:sldId id="2147483311" r:id="rId29"/>
    <p:sldId id="2147483310" r:id="rId30"/>
    <p:sldId id="2147483269" r:id="rId31"/>
    <p:sldId id="2147483306" r:id="rId32"/>
    <p:sldId id="2147483294" r:id="rId33"/>
    <p:sldId id="2145705278" r:id="rId34"/>
    <p:sldId id="2147483278" r:id="rId35"/>
    <p:sldId id="2147483304" r:id="rId36"/>
    <p:sldId id="2147483305" r:id="rId37"/>
    <p:sldId id="2147483295" r:id="rId38"/>
    <p:sldId id="2145705281" r:id="rId39"/>
    <p:sldId id="2147483326" r:id="rId40"/>
    <p:sldId id="2145705319" r:id="rId41"/>
    <p:sldId id="2147483296" r:id="rId42"/>
    <p:sldId id="2147483297" r:id="rId43"/>
    <p:sldId id="2147483298" r:id="rId44"/>
    <p:sldId id="2147483299" r:id="rId45"/>
    <p:sldId id="2147483267" r:id="rId46"/>
    <p:sldId id="2147483329" r:id="rId47"/>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1FAF97-F24C-87B7-52B9-BB21C2F66C35}" name="NRI飯村舜" initials="MSOffice" userId="NRI飯村舜" providerId="None"/>
  <p188:author id="{00C71EFD-C04B-45A7-B02F-8689AB6AA00C}" name="宍戸　誠(857103)社会システムコンサルティング部" initials="誠宍" userId="S::m2-shishido@cu.nri.co.jp::b847b190-ed87-4733-886c-4b7211a81ff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33" autoAdjust="0"/>
  </p:normalViewPr>
  <p:slideViewPr>
    <p:cSldViewPr snapToGrid="0">
      <p:cViewPr varScale="1">
        <p:scale>
          <a:sx n="110" d="100"/>
          <a:sy n="110" d="100"/>
        </p:scale>
        <p:origin x="516" y="96"/>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有間 光" userId="39764565-8d25-4c51-99d2-e19562a052c3" providerId="ADAL" clId="{55E61E4A-3066-4273-B3C8-A309A3D7034B}"/>
    <pc:docChg chg="undo custSel modSld">
      <pc:chgData name="有間 光" userId="39764565-8d25-4c51-99d2-e19562a052c3" providerId="ADAL" clId="{55E61E4A-3066-4273-B3C8-A309A3D7034B}" dt="2025-06-09T13:37:40.763" v="385" actId="20577"/>
      <pc:docMkLst>
        <pc:docMk/>
      </pc:docMkLst>
      <pc:sldChg chg="modSp mod">
        <pc:chgData name="有間 光" userId="39764565-8d25-4c51-99d2-e19562a052c3" providerId="ADAL" clId="{55E61E4A-3066-4273-B3C8-A309A3D7034B}" dt="2025-06-09T13:15:40.667" v="176" actId="20577"/>
        <pc:sldMkLst>
          <pc:docMk/>
          <pc:sldMk cId="656560686" sldId="2145705059"/>
        </pc:sldMkLst>
        <pc:spChg chg="mod">
          <ac:chgData name="有間 光" userId="39764565-8d25-4c51-99d2-e19562a052c3" providerId="ADAL" clId="{55E61E4A-3066-4273-B3C8-A309A3D7034B}" dt="2025-06-09T13:15:40.667" v="176" actId="20577"/>
          <ac:spMkLst>
            <pc:docMk/>
            <pc:sldMk cId="656560686" sldId="2145705059"/>
            <ac:spMk id="2" creationId="{FC0D0F49-2AB2-BFCE-D269-5F212A45F255}"/>
          </ac:spMkLst>
        </pc:spChg>
        <pc:spChg chg="mod">
          <ac:chgData name="有間 光" userId="39764565-8d25-4c51-99d2-e19562a052c3" providerId="ADAL" clId="{55E61E4A-3066-4273-B3C8-A309A3D7034B}" dt="2025-06-09T13:13:11.160" v="10" actId="207"/>
          <ac:spMkLst>
            <pc:docMk/>
            <pc:sldMk cId="656560686" sldId="2145705059"/>
            <ac:spMk id="4" creationId="{6D45B8AA-DABC-4BAB-8BE1-F7931FEF6B52}"/>
          </ac:spMkLst>
        </pc:spChg>
      </pc:sldChg>
      <pc:sldChg chg="modSp mod">
        <pc:chgData name="有間 光" userId="39764565-8d25-4c51-99d2-e19562a052c3" providerId="ADAL" clId="{55E61E4A-3066-4273-B3C8-A309A3D7034B}" dt="2025-06-09T13:32:08.519" v="274" actId="20577"/>
        <pc:sldMkLst>
          <pc:docMk/>
          <pc:sldMk cId="1233768039" sldId="2145705310"/>
        </pc:sldMkLst>
        <pc:spChg chg="mod">
          <ac:chgData name="有間 光" userId="39764565-8d25-4c51-99d2-e19562a052c3" providerId="ADAL" clId="{55E61E4A-3066-4273-B3C8-A309A3D7034B}" dt="2025-06-09T13:32:08.519" v="274" actId="20577"/>
          <ac:spMkLst>
            <pc:docMk/>
            <pc:sldMk cId="1233768039" sldId="2145705310"/>
            <ac:spMk id="27" creationId="{FFD215CD-68A4-E148-71CF-5D280A338124}"/>
          </ac:spMkLst>
        </pc:spChg>
      </pc:sldChg>
      <pc:sldChg chg="modSp mod">
        <pc:chgData name="有間 光" userId="39764565-8d25-4c51-99d2-e19562a052c3" providerId="ADAL" clId="{55E61E4A-3066-4273-B3C8-A309A3D7034B}" dt="2025-06-09T13:19:44.610" v="180" actId="1076"/>
        <pc:sldMkLst>
          <pc:docMk/>
          <pc:sldMk cId="3578698954" sldId="2147483288"/>
        </pc:sldMkLst>
        <pc:spChg chg="mod">
          <ac:chgData name="有間 光" userId="39764565-8d25-4c51-99d2-e19562a052c3" providerId="ADAL" clId="{55E61E4A-3066-4273-B3C8-A309A3D7034B}" dt="2025-06-09T13:19:44.610" v="180" actId="1076"/>
          <ac:spMkLst>
            <pc:docMk/>
            <pc:sldMk cId="3578698954" sldId="2147483288"/>
            <ac:spMk id="3" creationId="{1D10E32C-4A8C-83AA-A9E4-5C811BB312FC}"/>
          </ac:spMkLst>
        </pc:spChg>
      </pc:sldChg>
      <pc:sldChg chg="modSp mod">
        <pc:chgData name="有間 光" userId="39764565-8d25-4c51-99d2-e19562a052c3" providerId="ADAL" clId="{55E61E4A-3066-4273-B3C8-A309A3D7034B}" dt="2025-06-09T13:20:13.141" v="202" actId="20577"/>
        <pc:sldMkLst>
          <pc:docMk/>
          <pc:sldMk cId="2622100944" sldId="2147483290"/>
        </pc:sldMkLst>
        <pc:spChg chg="mod">
          <ac:chgData name="有間 光" userId="39764565-8d25-4c51-99d2-e19562a052c3" providerId="ADAL" clId="{55E61E4A-3066-4273-B3C8-A309A3D7034B}" dt="2025-06-09T13:20:13.141" v="202" actId="20577"/>
          <ac:spMkLst>
            <pc:docMk/>
            <pc:sldMk cId="2622100944" sldId="2147483290"/>
            <ac:spMk id="12" creationId="{EB928970-2AF8-BEE7-789E-DC9B24B55ED3}"/>
          </ac:spMkLst>
        </pc:spChg>
      </pc:sldChg>
      <pc:sldChg chg="modSp mod">
        <pc:chgData name="有間 光" userId="39764565-8d25-4c51-99d2-e19562a052c3" providerId="ADAL" clId="{55E61E4A-3066-4273-B3C8-A309A3D7034B}" dt="2025-06-09T13:37:40.763" v="385" actId="20577"/>
        <pc:sldMkLst>
          <pc:docMk/>
          <pc:sldMk cId="3892626141" sldId="2147483304"/>
        </pc:sldMkLst>
        <pc:spChg chg="mod">
          <ac:chgData name="有間 光" userId="39764565-8d25-4c51-99d2-e19562a052c3" providerId="ADAL" clId="{55E61E4A-3066-4273-B3C8-A309A3D7034B}" dt="2025-06-09T13:37:40.763" v="385" actId="20577"/>
          <ac:spMkLst>
            <pc:docMk/>
            <pc:sldMk cId="3892626141" sldId="2147483304"/>
            <ac:spMk id="3" creationId="{FDCA5707-ACB9-DC60-F60B-07B8DB32AE0E}"/>
          </ac:spMkLst>
        </pc:spChg>
      </pc:sldChg>
      <pc:sldChg chg="modSp mod">
        <pc:chgData name="有間 光" userId="39764565-8d25-4c51-99d2-e19562a052c3" providerId="ADAL" clId="{55E61E4A-3066-4273-B3C8-A309A3D7034B}" dt="2025-06-09T13:33:47.919" v="276" actId="1076"/>
        <pc:sldMkLst>
          <pc:docMk/>
          <pc:sldMk cId="1972272623" sldId="2147483308"/>
        </pc:sldMkLst>
        <pc:spChg chg="mod">
          <ac:chgData name="有間 光" userId="39764565-8d25-4c51-99d2-e19562a052c3" providerId="ADAL" clId="{55E61E4A-3066-4273-B3C8-A309A3D7034B}" dt="2025-06-09T13:33:47.919" v="276" actId="1076"/>
          <ac:spMkLst>
            <pc:docMk/>
            <pc:sldMk cId="1972272623" sldId="2147483308"/>
            <ac:spMk id="223" creationId="{2D0E8466-E55E-21A0-59F9-56F00FA0261E}"/>
          </ac:spMkLst>
        </pc:spChg>
      </pc:sldChg>
      <pc:sldChg chg="modSp mod">
        <pc:chgData name="有間 光" userId="39764565-8d25-4c51-99d2-e19562a052c3" providerId="ADAL" clId="{55E61E4A-3066-4273-B3C8-A309A3D7034B}" dt="2025-06-09T13:17:27.828" v="178" actId="1076"/>
        <pc:sldMkLst>
          <pc:docMk/>
          <pc:sldMk cId="3024963107" sldId="2147483327"/>
        </pc:sldMkLst>
        <pc:spChg chg="mod">
          <ac:chgData name="有間 光" userId="39764565-8d25-4c51-99d2-e19562a052c3" providerId="ADAL" clId="{55E61E4A-3066-4273-B3C8-A309A3D7034B}" dt="2025-06-09T13:17:27.828" v="178" actId="1076"/>
          <ac:spMkLst>
            <pc:docMk/>
            <pc:sldMk cId="3024963107" sldId="2147483327"/>
            <ac:spMk id="21" creationId="{B3E20ED0-1FB6-5175-98FA-06D298DE0465}"/>
          </ac:spMkLst>
        </pc:spChg>
      </pc:sldChg>
      <pc:sldChg chg="modSp mod">
        <pc:chgData name="有間 光" userId="39764565-8d25-4c51-99d2-e19562a052c3" providerId="ADAL" clId="{55E61E4A-3066-4273-B3C8-A309A3D7034B}" dt="2025-06-09T13:26:14.974" v="247" actId="1076"/>
        <pc:sldMkLst>
          <pc:docMk/>
          <pc:sldMk cId="1930417955" sldId="2147483330"/>
        </pc:sldMkLst>
        <pc:spChg chg="mod">
          <ac:chgData name="有間 光" userId="39764565-8d25-4c51-99d2-e19562a052c3" providerId="ADAL" clId="{55E61E4A-3066-4273-B3C8-A309A3D7034B}" dt="2025-06-09T13:26:14.974" v="247" actId="1076"/>
          <ac:spMkLst>
            <pc:docMk/>
            <pc:sldMk cId="1930417955" sldId="2147483330"/>
            <ac:spMk id="10" creationId="{3DE16054-5D27-A47F-B1A3-63574C4B81AA}"/>
          </ac:spMkLst>
        </pc:spChg>
      </pc:sldChg>
      <pc:sldChg chg="modSp mod">
        <pc:chgData name="有間 光" userId="39764565-8d25-4c51-99d2-e19562a052c3" providerId="ADAL" clId="{55E61E4A-3066-4273-B3C8-A309A3D7034B}" dt="2025-06-09T13:21:44.588" v="245" actId="20577"/>
        <pc:sldMkLst>
          <pc:docMk/>
          <pc:sldMk cId="3100508172" sldId="2147483331"/>
        </pc:sldMkLst>
        <pc:spChg chg="mod">
          <ac:chgData name="有間 光" userId="39764565-8d25-4c51-99d2-e19562a052c3" providerId="ADAL" clId="{55E61E4A-3066-4273-B3C8-A309A3D7034B}" dt="2025-06-09T13:21:44.588" v="245" actId="20577"/>
          <ac:spMkLst>
            <pc:docMk/>
            <pc:sldMk cId="3100508172" sldId="2147483331"/>
            <ac:spMk id="17" creationId="{A095896E-62B0-728F-4F7C-240D07AC2FB5}"/>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Binary_Worksheet2.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961840628506986E-4"/>
          <c:y val="8.8829377550432714E-3"/>
          <c:w val="0.99951038159371497"/>
          <c:h val="0.69668854219190557"/>
        </c:manualLayout>
      </c:layout>
      <c:barChart>
        <c:barDir val="col"/>
        <c:grouping val="percentStacked"/>
        <c:varyColors val="0"/>
        <c:ser>
          <c:idx val="0"/>
          <c:order val="0"/>
          <c:tx>
            <c:strRef>
              <c:f>Sheet1!$B$1</c:f>
              <c:strCache>
                <c:ptCount val="1"/>
                <c:pt idx="0">
                  <c:v>石炭</c:v>
                </c:pt>
              </c:strCache>
            </c:strRef>
          </c:tx>
          <c:spPr>
            <a:solidFill>
              <a:schemeClr val="tx1">
                <a:lumMod val="50000"/>
                <a:lumOff val="50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Sheet1!$B$2:$B$4</c:f>
              <c:numCache>
                <c:formatCode>General</c:formatCode>
                <c:ptCount val="3"/>
                <c:pt idx="0">
                  <c:v>0.8</c:v>
                </c:pt>
                <c:pt idx="1">
                  <c:v>0.1</c:v>
                </c:pt>
                <c:pt idx="2">
                  <c:v>0.05</c:v>
                </c:pt>
              </c:numCache>
            </c:numRef>
          </c:val>
          <c:extLst>
            <c:ext xmlns:c16="http://schemas.microsoft.com/office/drawing/2014/chart" uri="{C3380CC4-5D6E-409C-BE32-E72D297353CC}">
              <c16:uniqueId val="{00000000-7AB0-4D37-B976-50DF10A00B6B}"/>
            </c:ext>
          </c:extLst>
        </c:ser>
        <c:ser>
          <c:idx val="1"/>
          <c:order val="1"/>
          <c:tx>
            <c:strRef>
              <c:f>Sheet1!$C$1</c:f>
              <c:strCache>
                <c:ptCount val="1"/>
                <c:pt idx="0">
                  <c:v>重油</c:v>
                </c:pt>
              </c:strCache>
            </c:strRef>
          </c:tx>
          <c:spPr>
            <a:solidFill>
              <a:schemeClr val="bg2">
                <a:lumMod val="75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Sheet1!$C$2:$C$4</c:f>
              <c:numCache>
                <c:formatCode>General</c:formatCode>
                <c:ptCount val="3"/>
                <c:pt idx="0">
                  <c:v>0.1</c:v>
                </c:pt>
                <c:pt idx="1">
                  <c:v>0.1</c:v>
                </c:pt>
                <c:pt idx="2">
                  <c:v>0.1</c:v>
                </c:pt>
              </c:numCache>
            </c:numRef>
          </c:val>
          <c:extLst>
            <c:ext xmlns:c16="http://schemas.microsoft.com/office/drawing/2014/chart" uri="{C3380CC4-5D6E-409C-BE32-E72D297353CC}">
              <c16:uniqueId val="{00000001-7AB0-4D37-B976-50DF10A00B6B}"/>
            </c:ext>
          </c:extLst>
        </c:ser>
        <c:ser>
          <c:idx val="2"/>
          <c:order val="2"/>
          <c:tx>
            <c:strRef>
              <c:f>Sheet1!$D$1</c:f>
              <c:strCache>
                <c:ptCount val="1"/>
                <c:pt idx="0">
                  <c:v>LNG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Sheet1!$D$2:$D$4</c:f>
              <c:numCache>
                <c:formatCode>General</c:formatCode>
                <c:ptCount val="3"/>
                <c:pt idx="1">
                  <c:v>0.7</c:v>
                </c:pt>
              </c:numCache>
            </c:numRef>
          </c:val>
          <c:extLst>
            <c:ext xmlns:c16="http://schemas.microsoft.com/office/drawing/2014/chart" uri="{C3380CC4-5D6E-409C-BE32-E72D297353CC}">
              <c16:uniqueId val="{00000002-7AB0-4D37-B976-50DF10A00B6B}"/>
            </c:ext>
          </c:extLst>
        </c:ser>
        <c:ser>
          <c:idx val="3"/>
          <c:order val="3"/>
          <c:tx>
            <c:strRef>
              <c:f>Sheet1!$E$1</c:f>
              <c:strCache>
                <c:ptCount val="1"/>
                <c:pt idx="0">
                  <c:v>バイオマス燃料</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Sheet1!$E$2:$E$4</c:f>
              <c:numCache>
                <c:formatCode>General</c:formatCode>
                <c:ptCount val="3"/>
                <c:pt idx="2">
                  <c:v>0.7</c:v>
                </c:pt>
              </c:numCache>
            </c:numRef>
          </c:val>
          <c:extLst>
            <c:ext xmlns:c16="http://schemas.microsoft.com/office/drawing/2014/chart" uri="{C3380CC4-5D6E-409C-BE32-E72D297353CC}">
              <c16:uniqueId val="{00000003-7AB0-4D37-B976-50DF10A00B6B}"/>
            </c:ext>
          </c:extLst>
        </c:ser>
        <c:ser>
          <c:idx val="4"/>
          <c:order val="4"/>
          <c:tx>
            <c:strRef>
              <c:f>Sheet1!$F$1</c:f>
              <c:strCache>
                <c:ptCount val="1"/>
                <c:pt idx="0">
                  <c:v>廃棄物燃料</c:v>
                </c:pt>
              </c:strCache>
            </c:strRef>
          </c:tx>
          <c:spPr>
            <a:solidFill>
              <a:srgbClr val="92D050"/>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Sheet1!$F$2:$F$4</c:f>
              <c:numCache>
                <c:formatCode>General</c:formatCode>
                <c:ptCount val="3"/>
                <c:pt idx="0">
                  <c:v>0.1</c:v>
                </c:pt>
                <c:pt idx="1">
                  <c:v>0.1</c:v>
                </c:pt>
                <c:pt idx="2">
                  <c:v>0.1</c:v>
                </c:pt>
              </c:numCache>
            </c:numRef>
          </c:val>
          <c:extLst>
            <c:ext xmlns:c16="http://schemas.microsoft.com/office/drawing/2014/chart" uri="{C3380CC4-5D6E-409C-BE32-E72D297353CC}">
              <c16:uniqueId val="{00000004-7AB0-4D37-B976-50DF10A00B6B}"/>
            </c:ext>
          </c:extLst>
        </c:ser>
        <c:dLbls>
          <c:dLblPos val="ctr"/>
          <c:showLegendKey val="0"/>
          <c:showVal val="1"/>
          <c:showCatName val="0"/>
          <c:showSerName val="0"/>
          <c:showPercent val="0"/>
          <c:showBubbleSize val="0"/>
        </c:dLbls>
        <c:gapWidth val="150"/>
        <c:overlap val="100"/>
        <c:axId val="1740668208"/>
        <c:axId val="1740663888"/>
      </c:barChart>
      <c:catAx>
        <c:axId val="17406682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740663888"/>
        <c:crosses val="autoZero"/>
        <c:auto val="1"/>
        <c:lblAlgn val="ctr"/>
        <c:lblOffset val="100"/>
        <c:noMultiLvlLbl val="0"/>
      </c:catAx>
      <c:valAx>
        <c:axId val="1740663888"/>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1740668208"/>
        <c:crosses val="autoZero"/>
        <c:crossBetween val="between"/>
      </c:valAx>
      <c:spPr>
        <a:noFill/>
        <a:ln>
          <a:noFill/>
        </a:ln>
        <a:effectLst/>
      </c:spPr>
    </c:plotArea>
    <c:legend>
      <c:legendPos val="b"/>
      <c:layout>
        <c:manualLayout>
          <c:xMode val="edge"/>
          <c:yMode val="edge"/>
          <c:x val="0.11605131172839508"/>
          <c:y val="0.8846305524597613"/>
          <c:w val="0.76344293630751969"/>
          <c:h val="0.1140149257074503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aseline="0">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961840628506986E-4"/>
          <c:y val="8.8829377550432714E-3"/>
          <c:w val="0.99951038159371497"/>
          <c:h val="0.69668854219190557"/>
        </c:manualLayout>
      </c:layout>
      <c:barChart>
        <c:barDir val="col"/>
        <c:grouping val="percentStacked"/>
        <c:varyColors val="0"/>
        <c:ser>
          <c:idx val="0"/>
          <c:order val="0"/>
          <c:tx>
            <c:strRef>
              <c:f>Sheet1!$B$1</c:f>
              <c:strCache>
                <c:ptCount val="1"/>
                <c:pt idx="0">
                  <c:v>石炭</c:v>
                </c:pt>
              </c:strCache>
            </c:strRef>
          </c:tx>
          <c:spPr>
            <a:solidFill>
              <a:schemeClr val="tx1">
                <a:lumMod val="50000"/>
                <a:lumOff val="50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Sheet1!$B$2:$B$4</c:f>
              <c:numCache>
                <c:formatCode>General</c:formatCode>
                <c:ptCount val="3"/>
                <c:pt idx="0">
                  <c:v>0.8</c:v>
                </c:pt>
                <c:pt idx="1">
                  <c:v>0.1</c:v>
                </c:pt>
                <c:pt idx="2">
                  <c:v>0.05</c:v>
                </c:pt>
              </c:numCache>
            </c:numRef>
          </c:val>
          <c:extLst>
            <c:ext xmlns:c16="http://schemas.microsoft.com/office/drawing/2014/chart" uri="{C3380CC4-5D6E-409C-BE32-E72D297353CC}">
              <c16:uniqueId val="{00000000-C783-4549-8A39-56029978C596}"/>
            </c:ext>
          </c:extLst>
        </c:ser>
        <c:ser>
          <c:idx val="1"/>
          <c:order val="1"/>
          <c:tx>
            <c:strRef>
              <c:f>Sheet1!$C$1</c:f>
              <c:strCache>
                <c:ptCount val="1"/>
                <c:pt idx="0">
                  <c:v>重油</c:v>
                </c:pt>
              </c:strCache>
            </c:strRef>
          </c:tx>
          <c:spPr>
            <a:solidFill>
              <a:schemeClr val="bg2">
                <a:lumMod val="75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Sheet1!$C$2:$C$4</c:f>
              <c:numCache>
                <c:formatCode>General</c:formatCode>
                <c:ptCount val="3"/>
                <c:pt idx="0">
                  <c:v>0.1</c:v>
                </c:pt>
                <c:pt idx="1">
                  <c:v>0.1</c:v>
                </c:pt>
                <c:pt idx="2">
                  <c:v>0.1</c:v>
                </c:pt>
              </c:numCache>
            </c:numRef>
          </c:val>
          <c:extLst>
            <c:ext xmlns:c16="http://schemas.microsoft.com/office/drawing/2014/chart" uri="{C3380CC4-5D6E-409C-BE32-E72D297353CC}">
              <c16:uniqueId val="{00000001-C783-4549-8A39-56029978C596}"/>
            </c:ext>
          </c:extLst>
        </c:ser>
        <c:ser>
          <c:idx val="2"/>
          <c:order val="2"/>
          <c:tx>
            <c:strRef>
              <c:f>Sheet1!$D$1</c:f>
              <c:strCache>
                <c:ptCount val="1"/>
                <c:pt idx="0">
                  <c:v>LNG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Sheet1!$D$2:$D$4</c:f>
              <c:numCache>
                <c:formatCode>General</c:formatCode>
                <c:ptCount val="3"/>
                <c:pt idx="1">
                  <c:v>0.7</c:v>
                </c:pt>
              </c:numCache>
            </c:numRef>
          </c:val>
          <c:extLst>
            <c:ext xmlns:c16="http://schemas.microsoft.com/office/drawing/2014/chart" uri="{C3380CC4-5D6E-409C-BE32-E72D297353CC}">
              <c16:uniqueId val="{00000002-C783-4549-8A39-56029978C596}"/>
            </c:ext>
          </c:extLst>
        </c:ser>
        <c:ser>
          <c:idx val="3"/>
          <c:order val="3"/>
          <c:tx>
            <c:strRef>
              <c:f>Sheet1!$E$1</c:f>
              <c:strCache>
                <c:ptCount val="1"/>
                <c:pt idx="0">
                  <c:v>バイオマス燃料</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Sheet1!$E$2:$E$4</c:f>
              <c:numCache>
                <c:formatCode>General</c:formatCode>
                <c:ptCount val="3"/>
                <c:pt idx="2">
                  <c:v>0.7</c:v>
                </c:pt>
              </c:numCache>
            </c:numRef>
          </c:val>
          <c:extLst>
            <c:ext xmlns:c16="http://schemas.microsoft.com/office/drawing/2014/chart" uri="{C3380CC4-5D6E-409C-BE32-E72D297353CC}">
              <c16:uniqueId val="{00000003-C783-4549-8A39-56029978C596}"/>
            </c:ext>
          </c:extLst>
        </c:ser>
        <c:ser>
          <c:idx val="4"/>
          <c:order val="4"/>
          <c:tx>
            <c:strRef>
              <c:f>Sheet1!$F$1</c:f>
              <c:strCache>
                <c:ptCount val="1"/>
                <c:pt idx="0">
                  <c:v>廃棄物燃料</c:v>
                </c:pt>
              </c:strCache>
            </c:strRef>
          </c:tx>
          <c:spPr>
            <a:solidFill>
              <a:srgbClr val="92D050"/>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Sheet1!$F$2:$F$4</c:f>
              <c:numCache>
                <c:formatCode>General</c:formatCode>
                <c:ptCount val="3"/>
                <c:pt idx="0">
                  <c:v>0.1</c:v>
                </c:pt>
                <c:pt idx="1">
                  <c:v>0.1</c:v>
                </c:pt>
                <c:pt idx="2">
                  <c:v>0.1</c:v>
                </c:pt>
              </c:numCache>
            </c:numRef>
          </c:val>
          <c:extLst>
            <c:ext xmlns:c16="http://schemas.microsoft.com/office/drawing/2014/chart" uri="{C3380CC4-5D6E-409C-BE32-E72D297353CC}">
              <c16:uniqueId val="{00000004-C783-4549-8A39-56029978C596}"/>
            </c:ext>
          </c:extLst>
        </c:ser>
        <c:dLbls>
          <c:dLblPos val="ctr"/>
          <c:showLegendKey val="0"/>
          <c:showVal val="1"/>
          <c:showCatName val="0"/>
          <c:showSerName val="0"/>
          <c:showPercent val="0"/>
          <c:showBubbleSize val="0"/>
        </c:dLbls>
        <c:gapWidth val="150"/>
        <c:overlap val="100"/>
        <c:axId val="1740668208"/>
        <c:axId val="1740663888"/>
      </c:barChart>
      <c:catAx>
        <c:axId val="17406682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740663888"/>
        <c:crosses val="autoZero"/>
        <c:auto val="1"/>
        <c:lblAlgn val="ctr"/>
        <c:lblOffset val="100"/>
        <c:noMultiLvlLbl val="0"/>
      </c:catAx>
      <c:valAx>
        <c:axId val="1740663888"/>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1740668208"/>
        <c:crosses val="autoZero"/>
        <c:crossBetween val="between"/>
      </c:valAx>
      <c:spPr>
        <a:noFill/>
        <a:ln>
          <a:noFill/>
        </a:ln>
        <a:effectLst/>
      </c:spPr>
    </c:plotArea>
    <c:legend>
      <c:legendPos val="b"/>
      <c:layout>
        <c:manualLayout>
          <c:xMode val="edge"/>
          <c:yMode val="edge"/>
          <c:x val="0.11605131172839508"/>
          <c:y val="0.8846305524597613"/>
          <c:w val="0.76344293630751969"/>
          <c:h val="0.1140149257074503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aseline="0">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12013694366636E-2"/>
          <c:y val="3.759942154736081E-2"/>
          <c:w val="0.84375972611266725"/>
          <c:h val="0.73101952277657267"/>
        </c:manualLayout>
      </c:layout>
      <c:scatterChart>
        <c:scatterStyle val="lineMarker"/>
        <c:varyColors val="0"/>
        <c:ser>
          <c:idx val="0"/>
          <c:order val="0"/>
          <c:spPr>
            <a:ln w="28575" cmpd="sng" algn="ctr">
              <a:solidFill>
                <a:schemeClr val="accent1"/>
              </a:solidFill>
              <a:prstDash val="solid"/>
            </a:ln>
          </c:spPr>
          <c:marker>
            <c:symbol val="none"/>
          </c:marker>
          <c:xVal>
            <c:numRef>
              <c:f>Sheet1!$A$1:$I$1</c:f>
              <c:numCache>
                <c:formatCode>General</c:formatCode>
                <c:ptCount val="9"/>
                <c:pt idx="0">
                  <c:v>2025</c:v>
                </c:pt>
                <c:pt idx="1">
                  <c:v>2026</c:v>
                </c:pt>
                <c:pt idx="2">
                  <c:v>2027</c:v>
                </c:pt>
                <c:pt idx="3">
                  <c:v>2028</c:v>
                </c:pt>
                <c:pt idx="4">
                  <c:v>2029</c:v>
                </c:pt>
                <c:pt idx="5">
                  <c:v>2030</c:v>
                </c:pt>
                <c:pt idx="6">
                  <c:v>2031</c:v>
                </c:pt>
                <c:pt idx="7">
                  <c:v>2032</c:v>
                </c:pt>
                <c:pt idx="8">
                  <c:v>2033</c:v>
                </c:pt>
              </c:numCache>
            </c:numRef>
          </c:xVal>
          <c:yVal>
            <c:numRef>
              <c:f>Sheet1!$A$2:$I$2</c:f>
              <c:numCache>
                <c:formatCode>General</c:formatCode>
                <c:ptCount val="9"/>
                <c:pt idx="0">
                  <c:v>15.1</c:v>
                </c:pt>
                <c:pt idx="1">
                  <c:v>18</c:v>
                </c:pt>
                <c:pt idx="2">
                  <c:v>17</c:v>
                </c:pt>
                <c:pt idx="3">
                  <c:v>20</c:v>
                </c:pt>
                <c:pt idx="4">
                  <c:v>21</c:v>
                </c:pt>
                <c:pt idx="5">
                  <c:v>21</c:v>
                </c:pt>
                <c:pt idx="6">
                  <c:v>22</c:v>
                </c:pt>
                <c:pt idx="7">
                  <c:v>22</c:v>
                </c:pt>
                <c:pt idx="8">
                  <c:v>24</c:v>
                </c:pt>
              </c:numCache>
            </c:numRef>
          </c:yVal>
          <c:smooth val="0"/>
          <c:extLst>
            <c:ext xmlns:c16="http://schemas.microsoft.com/office/drawing/2014/chart" uri="{C3380CC4-5D6E-409C-BE32-E72D297353CC}">
              <c16:uniqueId val="{00000000-6391-41E9-AECB-84F250927A89}"/>
            </c:ext>
          </c:extLst>
        </c:ser>
        <c:ser>
          <c:idx val="1"/>
          <c:order val="1"/>
          <c:spPr>
            <a:ln w="28575" cmpd="sng" algn="ctr">
              <a:solidFill>
                <a:schemeClr val="accent2"/>
              </a:solidFill>
              <a:prstDash val="solid"/>
            </a:ln>
          </c:spPr>
          <c:marker>
            <c:symbol val="none"/>
          </c:marker>
          <c:xVal>
            <c:numRef>
              <c:f>Sheet1!$A$1:$I$1</c:f>
              <c:numCache>
                <c:formatCode>General</c:formatCode>
                <c:ptCount val="9"/>
                <c:pt idx="0">
                  <c:v>2025</c:v>
                </c:pt>
                <c:pt idx="1">
                  <c:v>2026</c:v>
                </c:pt>
                <c:pt idx="2">
                  <c:v>2027</c:v>
                </c:pt>
                <c:pt idx="3">
                  <c:v>2028</c:v>
                </c:pt>
                <c:pt idx="4">
                  <c:v>2029</c:v>
                </c:pt>
                <c:pt idx="5">
                  <c:v>2030</c:v>
                </c:pt>
                <c:pt idx="6">
                  <c:v>2031</c:v>
                </c:pt>
                <c:pt idx="7">
                  <c:v>2032</c:v>
                </c:pt>
                <c:pt idx="8">
                  <c:v>2033</c:v>
                </c:pt>
              </c:numCache>
            </c:numRef>
          </c:xVal>
          <c:yVal>
            <c:numRef>
              <c:f>Sheet1!$A$3:$I$3</c:f>
              <c:numCache>
                <c:formatCode>General</c:formatCode>
                <c:ptCount val="9"/>
                <c:pt idx="0">
                  <c:v>20</c:v>
                </c:pt>
                <c:pt idx="1">
                  <c:v>19</c:v>
                </c:pt>
                <c:pt idx="2">
                  <c:v>18</c:v>
                </c:pt>
                <c:pt idx="3">
                  <c:v>14</c:v>
                </c:pt>
                <c:pt idx="4">
                  <c:v>12</c:v>
                </c:pt>
                <c:pt idx="5">
                  <c:v>12</c:v>
                </c:pt>
                <c:pt idx="6">
                  <c:v>12</c:v>
                </c:pt>
                <c:pt idx="7">
                  <c:v>12</c:v>
                </c:pt>
                <c:pt idx="8">
                  <c:v>12</c:v>
                </c:pt>
              </c:numCache>
            </c:numRef>
          </c:yVal>
          <c:smooth val="0"/>
          <c:extLst>
            <c:ext xmlns:c16="http://schemas.microsoft.com/office/drawing/2014/chart" uri="{C3380CC4-5D6E-409C-BE32-E72D297353CC}">
              <c16:uniqueId val="{00000001-6391-41E9-AECB-84F250927A89}"/>
            </c:ext>
          </c:extLst>
        </c:ser>
        <c:dLbls>
          <c:showLegendKey val="0"/>
          <c:showVal val="0"/>
          <c:showCatName val="0"/>
          <c:showSerName val="0"/>
          <c:showPercent val="0"/>
          <c:showBubbleSize val="0"/>
        </c:dLbls>
        <c:axId val="4"/>
        <c:axId val="5"/>
      </c:scatterChart>
      <c:valAx>
        <c:axId val="4"/>
        <c:scaling>
          <c:orientation val="minMax"/>
          <c:max val="2033"/>
          <c:min val="2025"/>
        </c:scaling>
        <c:delete val="0"/>
        <c:axPos val="b"/>
        <c:majorGridlines>
          <c:spPr>
            <a:ln>
              <a:noFill/>
            </a:ln>
          </c:spPr>
        </c:majorGridlines>
        <c:numFmt formatCode="0;&quot;-&quot;0" sourceLinked="0"/>
        <c:majorTickMark val="out"/>
        <c:minorTickMark val="none"/>
        <c:tickLblPos val="nextTo"/>
        <c:spPr>
          <a:ln w="9525" cmpd="sng" algn="ctr">
            <a:solidFill>
              <a:schemeClr val="tx1"/>
            </a:solidFill>
            <a:prstDash val="solid"/>
          </a:ln>
        </c:spPr>
        <c:txPr>
          <a:bodyPr wrap="none"/>
          <a:lstStyle/>
          <a:p>
            <a:pPr>
              <a:defRPr kumimoji="1" sz="1400" kern="1200">
                <a:solidFill>
                  <a:schemeClr val="tx1"/>
                </a:solidFill>
                <a:latin typeface="+mn-lt"/>
                <a:ea typeface="游ゴシック"/>
                <a:cs typeface="+mn-cs"/>
              </a:defRPr>
            </a:pPr>
            <a:endParaRPr lang="ja-JP"/>
          </a:p>
        </c:txPr>
        <c:crossAx val="5"/>
        <c:crosses val="min"/>
        <c:crossBetween val="midCat"/>
        <c:majorUnit val="1"/>
      </c:valAx>
      <c:valAx>
        <c:axId val="5"/>
        <c:scaling>
          <c:orientation val="minMax"/>
          <c:max val="25"/>
          <c:min val="0"/>
        </c:scaling>
        <c:delete val="0"/>
        <c:axPos val="l"/>
        <c:majorGridlines>
          <c:spPr>
            <a:ln>
              <a:noFill/>
            </a:ln>
          </c:spPr>
        </c:majorGridlines>
        <c:numFmt formatCode="General" sourceLinked="1"/>
        <c:majorTickMark val="out"/>
        <c:minorTickMark val="none"/>
        <c:tickLblPos val="none"/>
        <c:spPr>
          <a:ln w="9525" cmpd="sng" algn="ctr">
            <a:solidFill>
              <a:schemeClr val="tx1"/>
            </a:solidFill>
            <a:prstDash val="solid"/>
          </a:ln>
        </c:spPr>
        <c:txPr>
          <a:bodyPr wrap="none"/>
          <a:lstStyle/>
          <a:p>
            <a:pPr>
              <a:defRPr kumimoji="1" sz="1400" kern="1200">
                <a:latin typeface="+mn-lt"/>
                <a:ea typeface="游ゴシック"/>
                <a:cs typeface="+mn-cs"/>
              </a:defRPr>
            </a:pPr>
            <a:endParaRPr lang="ja-JP"/>
          </a:p>
        </c:txPr>
        <c:crossAx val="4"/>
        <c:crosses val="min"/>
        <c:crossBetween val="midCat"/>
        <c:majorUnit val="5"/>
      </c:valAx>
    </c:plotArea>
    <c:plotVisOnly val="0"/>
    <c:dispBlanksAs val="gap"/>
    <c:showDLblsOverMax val="1"/>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4578076815250911E-2"/>
          <c:y val="3.972498090145149E-2"/>
          <c:w val="0.97084384636949816"/>
          <c:h val="0.92055003819709702"/>
        </c:manualLayout>
      </c:layout>
      <c:barChart>
        <c:barDir val="col"/>
        <c:grouping val="clustered"/>
        <c:varyColors val="0"/>
        <c:ser>
          <c:idx val="0"/>
          <c:order val="0"/>
          <c:spPr>
            <a:solidFill>
              <a:schemeClr val="accent1"/>
            </a:solidFill>
            <a:ln>
              <a:noFill/>
            </a:ln>
          </c:spPr>
          <c:invertIfNegative val="0"/>
          <c:val>
            <c:numRef>
              <c:f>Sheet1!$A$1:$I$1</c:f>
              <c:numCache>
                <c:formatCode>General</c:formatCode>
                <c:ptCount val="9"/>
                <c:pt idx="0">
                  <c:v>100</c:v>
                </c:pt>
                <c:pt idx="1">
                  <c:v>100</c:v>
                </c:pt>
                <c:pt idx="2">
                  <c:v>100</c:v>
                </c:pt>
                <c:pt idx="3">
                  <c:v>100</c:v>
                </c:pt>
                <c:pt idx="4">
                  <c:v>100</c:v>
                </c:pt>
                <c:pt idx="5">
                  <c:v>100</c:v>
                </c:pt>
                <c:pt idx="6">
                  <c:v>100</c:v>
                </c:pt>
                <c:pt idx="7">
                  <c:v>100</c:v>
                </c:pt>
                <c:pt idx="8">
                  <c:v>100</c:v>
                </c:pt>
              </c:numCache>
            </c:numRef>
          </c:val>
          <c:extLst>
            <c:ext xmlns:c16="http://schemas.microsoft.com/office/drawing/2014/chart" uri="{C3380CC4-5D6E-409C-BE32-E72D297353CC}">
              <c16:uniqueId val="{00000000-53EE-4B4D-B89E-0CF9C8D3B0AB}"/>
            </c:ext>
          </c:extLst>
        </c:ser>
        <c:ser>
          <c:idx val="1"/>
          <c:order val="1"/>
          <c:spPr>
            <a:solidFill>
              <a:schemeClr val="accent2"/>
            </a:solidFill>
            <a:ln>
              <a:noFill/>
            </a:ln>
          </c:spPr>
          <c:invertIfNegative val="0"/>
          <c:val>
            <c:numRef>
              <c:f>Sheet1!$A$2:$I$2</c:f>
              <c:numCache>
                <c:formatCode>General</c:formatCode>
                <c:ptCount val="9"/>
                <c:pt idx="0">
                  <c:v>100</c:v>
                </c:pt>
                <c:pt idx="1">
                  <c:v>100</c:v>
                </c:pt>
                <c:pt idx="2">
                  <c:v>100</c:v>
                </c:pt>
                <c:pt idx="3">
                  <c:v>100</c:v>
                </c:pt>
                <c:pt idx="4">
                  <c:v>55</c:v>
                </c:pt>
                <c:pt idx="5">
                  <c:v>55</c:v>
                </c:pt>
                <c:pt idx="6">
                  <c:v>55</c:v>
                </c:pt>
                <c:pt idx="7">
                  <c:v>55</c:v>
                </c:pt>
                <c:pt idx="8">
                  <c:v>55</c:v>
                </c:pt>
              </c:numCache>
            </c:numRef>
          </c:val>
          <c:extLst>
            <c:ext xmlns:c16="http://schemas.microsoft.com/office/drawing/2014/chart" uri="{C3380CC4-5D6E-409C-BE32-E72D297353CC}">
              <c16:uniqueId val="{00000001-53EE-4B4D-B89E-0CF9C8D3B0AB}"/>
            </c:ext>
          </c:extLst>
        </c:ser>
        <c:dLbls>
          <c:showLegendKey val="0"/>
          <c:showVal val="0"/>
          <c:showCatName val="0"/>
          <c:showSerName val="0"/>
          <c:showPercent val="0"/>
          <c:showBubbleSize val="0"/>
        </c:dLbls>
        <c:gapWidth val="80"/>
        <c:axId val="1712268688"/>
        <c:axId val="1"/>
      </c:barChart>
      <c:catAx>
        <c:axId val="1712268688"/>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100"/>
          <c:min val="0"/>
        </c:scaling>
        <c:delete val="1"/>
        <c:axPos val="l"/>
        <c:numFmt formatCode="General" sourceLinked="1"/>
        <c:majorTickMark val="out"/>
        <c:minorTickMark val="none"/>
        <c:tickLblPos val="nextTo"/>
        <c:crossAx val="1712268688"/>
        <c:crosses val="min"/>
        <c:crossBetween val="between"/>
      </c:valAx>
    </c:plotArea>
    <c:plotVisOnly val="0"/>
    <c:dispBlanksAs val="gap"/>
    <c:showDLblsOverMax val="1"/>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2025/6/13</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6A60C-F831-8CB3-F053-A2179E72781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AF8147D-42FF-B62B-FADE-4C7491A3B9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1CDE767-7DB4-7423-0252-E31DA072798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261087B-915C-625D-5B4B-88490A6487F5}"/>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36021369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2891923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pPr marL="0" indent="0">
              <a:buFont typeface="Wingdings" panose="05000000000000000000" pitchFamily="2" charset="2"/>
              <a:buNone/>
            </a:pPr>
            <a:endParaRPr lang="ja-JP" altLang="en-US" dirty="0"/>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11309341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18</a:t>
            </a:fld>
            <a:endParaRPr kumimoji="1" lang="ja-JP" altLang="en-US"/>
          </a:p>
        </p:txBody>
      </p:sp>
    </p:spTree>
    <p:extLst>
      <p:ext uri="{BB962C8B-B14F-4D97-AF65-F5344CB8AC3E}">
        <p14:creationId xmlns:p14="http://schemas.microsoft.com/office/powerpoint/2010/main" val="633987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306A9-E3F5-B79B-7AD4-BCECE0C800D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55ACDC4-D16B-8A0D-F890-5E4B9514C86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FB911F-15C5-0E47-02CA-1028D388C1C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267DD4D-3724-B66C-F8F9-9EE719E026CE}"/>
              </a:ext>
            </a:extLst>
          </p:cNvPr>
          <p:cNvSpPr>
            <a:spLocks noGrp="1"/>
          </p:cNvSpPr>
          <p:nvPr>
            <p:ph type="sldNum" sz="quarter" idx="5"/>
          </p:nvPr>
        </p:nvSpPr>
        <p:spPr/>
        <p:txBody>
          <a:bodyPr/>
          <a:lstStyle/>
          <a:p>
            <a:fld id="{ACF5F59B-DAE5-4FA1-8DC5-30E8FD087FF0}" type="slidenum">
              <a:rPr kumimoji="1" lang="ja-JP" altLang="en-US" smtClean="0"/>
              <a:t>22</a:t>
            </a:fld>
            <a:endParaRPr kumimoji="1" lang="ja-JP" altLang="en-US"/>
          </a:p>
        </p:txBody>
      </p:sp>
    </p:spTree>
    <p:extLst>
      <p:ext uri="{BB962C8B-B14F-4D97-AF65-F5344CB8AC3E}">
        <p14:creationId xmlns:p14="http://schemas.microsoft.com/office/powerpoint/2010/main" val="4093211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2153481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3992782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8F244-CB3A-0488-DFF2-6ACD9FB670C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6D5F5E3-5205-888C-01E8-CEAF22E74E6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952F92-57B8-9581-D975-DA3B5F8E21D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C4E4894-6B35-5794-15B8-68FBAB5670A4}"/>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4239995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65661-8599-844E-92E8-024FAB935F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0FF61BB-6107-4CE9-D76B-986B7BE0BD8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4671FD-8669-8D88-D2A7-7D1CCDD8FA9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DAF00EDE-0522-FB45-B62C-F800251B5840}"/>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6722859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27</a:t>
            </a:fld>
            <a:endParaRPr kumimoji="1" lang="ja-JP" altLang="en-US"/>
          </a:p>
        </p:txBody>
      </p:sp>
    </p:spTree>
    <p:extLst>
      <p:ext uri="{BB962C8B-B14F-4D97-AF65-F5344CB8AC3E}">
        <p14:creationId xmlns:p14="http://schemas.microsoft.com/office/powerpoint/2010/main" val="262768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28CB3-FBB0-4B1B-85BF-EC3BC41253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976DFF9-1D35-4057-919D-5BB5170DD1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BF27894-7910-9245-2ABE-116DED972D0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F58B6D05-9608-EFC6-FFB6-DE05A616AFE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3561767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30</a:t>
            </a:fld>
            <a:endParaRPr kumimoji="1" lang="ja-JP" altLang="en-US"/>
          </a:p>
        </p:txBody>
      </p:sp>
    </p:spTree>
    <p:extLst>
      <p:ext uri="{BB962C8B-B14F-4D97-AF65-F5344CB8AC3E}">
        <p14:creationId xmlns:p14="http://schemas.microsoft.com/office/powerpoint/2010/main" val="408653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F73B3-4F25-889F-9A2D-DCD2F601CC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A98AD76-A066-BB40-5EA3-1561A7EC979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28EFC3C-3849-337E-A2E0-B1EA35368F1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7933F77-633C-9972-D846-654D400B5481}"/>
              </a:ext>
            </a:extLst>
          </p:cNvPr>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3766214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4C7F0-4D39-E23D-967C-F73C3223CD3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2BBA7F1-D384-6350-9AB9-092E1D3212A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C51ECA-2CDA-8A32-74D4-A9284C13EA1A}"/>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6E2975D-A939-23DA-C3DA-830BEEE61799}"/>
              </a:ext>
            </a:extLst>
          </p:cNvPr>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39519662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34</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F7BA1A-E7AF-CFF2-0FB8-B6926566EEB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DE189B-E2BC-192C-6223-E96991C9ED7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7D0C111-092D-779B-382F-F8373CE1FF16}"/>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45C189EC-89D2-67C6-ABA2-FC17D5665107}"/>
              </a:ext>
            </a:extLst>
          </p:cNvPr>
          <p:cNvSpPr>
            <a:spLocks noGrp="1"/>
          </p:cNvSpPr>
          <p:nvPr>
            <p:ph type="sldNum" sz="quarter" idx="5"/>
          </p:nvPr>
        </p:nvSpPr>
        <p:spPr/>
        <p:txBody>
          <a:bodyPr/>
          <a:lstStyle/>
          <a:p>
            <a:r>
              <a:rPr lang="en-US"/>
              <a:t>Notes view: </a:t>
            </a:r>
            <a:fld id="{128CEAFE-FA94-43E5-B0FF-D47E1CCDD1B4}" type="slidenum">
              <a:rPr lang="en-US" smtClean="0"/>
              <a:pPr/>
              <a:t>36</a:t>
            </a:fld>
            <a:endParaRPr lang="en-US"/>
          </a:p>
        </p:txBody>
      </p:sp>
    </p:spTree>
    <p:extLst>
      <p:ext uri="{BB962C8B-B14F-4D97-AF65-F5344CB8AC3E}">
        <p14:creationId xmlns:p14="http://schemas.microsoft.com/office/powerpoint/2010/main" val="5018822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37</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39</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43</a:t>
            </a:fld>
            <a:endParaRPr kumimoji="1" lang="ja-JP" altLang="en-US"/>
          </a:p>
        </p:txBody>
      </p:sp>
    </p:spTree>
    <p:extLst>
      <p:ext uri="{BB962C8B-B14F-4D97-AF65-F5344CB8AC3E}">
        <p14:creationId xmlns:p14="http://schemas.microsoft.com/office/powerpoint/2010/main" val="1941180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7EDFC-EA74-AB22-F471-68BF4B71730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67818F8-8A33-5E56-3389-DB10DDAE1C3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690DAB4-743C-B9D5-4BEC-663A7177192A}"/>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53943D72-E2C8-BE8E-7AC6-14AC8337DB4C}"/>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2985441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24DFF-1452-148F-A138-6D365860632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2E2696D-2440-E108-97E6-4BA51A5B77E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8967276-CC9B-641F-C923-9144BD1796F2}"/>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0A0D24BA-AFBF-1E27-A2DC-0416A0F7F1AA}"/>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2155539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63AB2-08E7-1F38-DABB-39A6D0428ED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E909E6A-C913-69C2-82A5-3E7F1DD8D67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A6A2336-5870-40D9-1354-49F39685B1E5}"/>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B0CE734E-E46C-8212-D102-FD6C9F2DDA25}"/>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1731978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C978C-EC38-1B58-36E1-84D12CBD1E7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5317E4-3128-10C5-88CF-2E3D6736EAD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B5669E-0EEA-11E2-AF22-1BEF15E19D5E}"/>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B9A183C7-B69C-7D2C-5CC1-52717C26BA23}"/>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73949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8DD606-0556-4EBE-EFFD-F902CD51399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0E592BD-B76B-84B6-8782-B5E3238904C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721BFB2-37BE-B00E-AC2A-40A8C1CBF5E2}"/>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47529AE1-8AE7-3F82-D044-4478DDF49E30}"/>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888440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0C617-0C36-AFBB-936E-1691FC33E23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0172911-389B-C6D0-3C1D-E1035DE1638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78AC99B-DAB8-EB26-1559-D11AECB7C26A}"/>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DDA681E6-CBD6-FFF3-6C1C-0B34EE1EE1DF}"/>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642229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13.xml"/><Relationship Id="rId5" Type="http://schemas.openxmlformats.org/officeDocument/2006/relationships/image" Target="../media/image4.emf"/><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14.xml"/><Relationship Id="rId5" Type="http://schemas.openxmlformats.org/officeDocument/2006/relationships/image" Target="../media/image4.emf"/><Relationship Id="rId4" Type="http://schemas.openxmlformats.org/officeDocument/2006/relationships/oleObject" Target="../embeddings/oleObject1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16.xml"/><Relationship Id="rId5" Type="http://schemas.openxmlformats.org/officeDocument/2006/relationships/image" Target="../media/image4.emf"/><Relationship Id="rId4" Type="http://schemas.openxmlformats.org/officeDocument/2006/relationships/oleObject" Target="../embeddings/oleObject12.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17.xml"/><Relationship Id="rId5" Type="http://schemas.openxmlformats.org/officeDocument/2006/relationships/image" Target="../media/image4.emf"/><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18.xml"/><Relationship Id="rId5" Type="http://schemas.openxmlformats.org/officeDocument/2006/relationships/image" Target="../media/image4.emf"/><Relationship Id="rId4" Type="http://schemas.openxmlformats.org/officeDocument/2006/relationships/oleObject" Target="../embeddings/oleObject13.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19.xml"/><Relationship Id="rId5" Type="http://schemas.openxmlformats.org/officeDocument/2006/relationships/image" Target="../media/image4.emf"/><Relationship Id="rId4" Type="http://schemas.openxmlformats.org/officeDocument/2006/relationships/oleObject" Target="../embeddings/oleObject13.bin"/></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1.xml"/><Relationship Id="rId1" Type="http://schemas.openxmlformats.org/officeDocument/2006/relationships/tags" Target="../tags/tag2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tags" Target="../tags/tag22.xml"/><Relationship Id="rId6" Type="http://schemas.openxmlformats.org/officeDocument/2006/relationships/chart" Target="../charts/chart2.xml"/><Relationship Id="rId5" Type="http://schemas.openxmlformats.org/officeDocument/2006/relationships/image" Target="../media/image5.emf"/><Relationship Id="rId4" Type="http://schemas.openxmlformats.org/officeDocument/2006/relationships/oleObject" Target="../embeddings/oleObject14.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tags" Target="../tags/tag23.xml"/><Relationship Id="rId5" Type="http://schemas.openxmlformats.org/officeDocument/2006/relationships/image" Target="../media/image5.emf"/><Relationship Id="rId4" Type="http://schemas.openxmlformats.org/officeDocument/2006/relationships/oleObject" Target="../embeddings/oleObject15.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5.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tags" Target="../tags/tag26.xml"/><Relationship Id="rId5" Type="http://schemas.openxmlformats.org/officeDocument/2006/relationships/image" Target="../media/image6.emf"/><Relationship Id="rId4" Type="http://schemas.openxmlformats.org/officeDocument/2006/relationships/oleObject" Target="../embeddings/oleObject16.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tags" Target="../tags/tag27.xml"/><Relationship Id="rId5" Type="http://schemas.openxmlformats.org/officeDocument/2006/relationships/image" Target="../media/image6.emf"/><Relationship Id="rId4" Type="http://schemas.openxmlformats.org/officeDocument/2006/relationships/oleObject" Target="../embeddings/oleObject17.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tags" Target="../tags/tag28.xml"/><Relationship Id="rId5" Type="http://schemas.openxmlformats.org/officeDocument/2006/relationships/image" Target="../media/image6.emf"/><Relationship Id="rId4" Type="http://schemas.openxmlformats.org/officeDocument/2006/relationships/oleObject" Target="../embeddings/oleObject18.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tags" Target="../tags/tag29.xml"/><Relationship Id="rId5" Type="http://schemas.openxmlformats.org/officeDocument/2006/relationships/image" Target="../media/image5.emf"/><Relationship Id="rId4" Type="http://schemas.openxmlformats.org/officeDocument/2006/relationships/oleObject" Target="../embeddings/oleObject19.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tags" Target="../tags/tag30.xml"/><Relationship Id="rId5" Type="http://schemas.openxmlformats.org/officeDocument/2006/relationships/image" Target="../media/image4.emf"/><Relationship Id="rId4" Type="http://schemas.openxmlformats.org/officeDocument/2006/relationships/oleObject" Target="../embeddings/oleObject20.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0.xml"/><Relationship Id="rId1" Type="http://schemas.openxmlformats.org/officeDocument/2006/relationships/tags" Target="../tags/tag31.xml"/><Relationship Id="rId5" Type="http://schemas.openxmlformats.org/officeDocument/2006/relationships/image" Target="../media/image7.emf"/><Relationship Id="rId4" Type="http://schemas.openxmlformats.org/officeDocument/2006/relationships/oleObject" Target="../embeddings/oleObject2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5.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tags" Target="../tags/tag32.xml"/><Relationship Id="rId5" Type="http://schemas.openxmlformats.org/officeDocument/2006/relationships/image" Target="../media/image6.emf"/><Relationship Id="rId4" Type="http://schemas.openxmlformats.org/officeDocument/2006/relationships/oleObject" Target="../embeddings/oleObject22.bin"/></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4.xml"/><Relationship Id="rId1" Type="http://schemas.openxmlformats.org/officeDocument/2006/relationships/tags" Target="../tags/tag3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tags" Target="../tags/tag35.xml"/><Relationship Id="rId5" Type="http://schemas.openxmlformats.org/officeDocument/2006/relationships/image" Target="../media/image4.emf"/><Relationship Id="rId4" Type="http://schemas.openxmlformats.org/officeDocument/2006/relationships/oleObject" Target="../embeddings/oleObject23.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tags" Target="../tags/tag36.xml"/><Relationship Id="rId5" Type="http://schemas.openxmlformats.org/officeDocument/2006/relationships/image" Target="../media/image4.emf"/><Relationship Id="rId4" Type="http://schemas.openxmlformats.org/officeDocument/2006/relationships/oleObject" Target="../embeddings/oleObject24.bin"/></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8.xml"/><Relationship Id="rId1" Type="http://schemas.openxmlformats.org/officeDocument/2006/relationships/tags" Target="../tags/tag37.xml"/></Relationships>
</file>

<file path=ppt/slides/_rels/slide36.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tags" Target="../tags/tag51.xml"/><Relationship Id="rId18" Type="http://schemas.openxmlformats.org/officeDocument/2006/relationships/tags" Target="../tags/tag56.xml"/><Relationship Id="rId26" Type="http://schemas.openxmlformats.org/officeDocument/2006/relationships/notesSlide" Target="../notesSlides/notesSlide30.xml"/><Relationship Id="rId3" Type="http://schemas.openxmlformats.org/officeDocument/2006/relationships/tags" Target="../tags/tag41.xml"/><Relationship Id="rId21" Type="http://schemas.openxmlformats.org/officeDocument/2006/relationships/tags" Target="../tags/tag59.xml"/><Relationship Id="rId7" Type="http://schemas.openxmlformats.org/officeDocument/2006/relationships/tags" Target="../tags/tag45.xml"/><Relationship Id="rId12" Type="http://schemas.openxmlformats.org/officeDocument/2006/relationships/tags" Target="../tags/tag50.xml"/><Relationship Id="rId17" Type="http://schemas.openxmlformats.org/officeDocument/2006/relationships/tags" Target="../tags/tag55.xml"/><Relationship Id="rId25" Type="http://schemas.openxmlformats.org/officeDocument/2006/relationships/slideLayout" Target="../slideLayouts/slideLayout10.xml"/><Relationship Id="rId2" Type="http://schemas.openxmlformats.org/officeDocument/2006/relationships/tags" Target="../tags/tag40.xml"/><Relationship Id="rId16" Type="http://schemas.openxmlformats.org/officeDocument/2006/relationships/tags" Target="../tags/tag54.xml"/><Relationship Id="rId20" Type="http://schemas.openxmlformats.org/officeDocument/2006/relationships/tags" Target="../tags/tag58.xml"/><Relationship Id="rId29" Type="http://schemas.openxmlformats.org/officeDocument/2006/relationships/chart" Target="../charts/chart3.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tags" Target="../tags/tag49.xml"/><Relationship Id="rId24" Type="http://schemas.openxmlformats.org/officeDocument/2006/relationships/tags" Target="../tags/tag62.xml"/><Relationship Id="rId5" Type="http://schemas.openxmlformats.org/officeDocument/2006/relationships/tags" Target="../tags/tag43.xml"/><Relationship Id="rId15" Type="http://schemas.openxmlformats.org/officeDocument/2006/relationships/tags" Target="../tags/tag53.xml"/><Relationship Id="rId23" Type="http://schemas.openxmlformats.org/officeDocument/2006/relationships/tags" Target="../tags/tag61.xml"/><Relationship Id="rId28" Type="http://schemas.openxmlformats.org/officeDocument/2006/relationships/image" Target="../media/image6.emf"/><Relationship Id="rId10" Type="http://schemas.openxmlformats.org/officeDocument/2006/relationships/tags" Target="../tags/tag48.xml"/><Relationship Id="rId19" Type="http://schemas.openxmlformats.org/officeDocument/2006/relationships/tags" Target="../tags/tag57.xml"/><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tags" Target="../tags/tag52.xml"/><Relationship Id="rId22" Type="http://schemas.openxmlformats.org/officeDocument/2006/relationships/tags" Target="../tags/tag60.xml"/><Relationship Id="rId27" Type="http://schemas.openxmlformats.org/officeDocument/2006/relationships/oleObject" Target="../embeddings/oleObject25.bin"/><Relationship Id="rId30" Type="http://schemas.openxmlformats.org/officeDocument/2006/relationships/chart" Target="../charts/char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4.xml"/><Relationship Id="rId1" Type="http://schemas.openxmlformats.org/officeDocument/2006/relationships/tags" Target="../tags/tag63.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tags" Target="../tags/tag65.xml"/><Relationship Id="rId5" Type="http://schemas.openxmlformats.org/officeDocument/2006/relationships/image" Target="../media/image4.emf"/><Relationship Id="rId4" Type="http://schemas.openxmlformats.org/officeDocument/2006/relationships/oleObject" Target="../embeddings/oleObject26.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xml"/><Relationship Id="rId1" Type="http://schemas.openxmlformats.org/officeDocument/2006/relationships/tags" Target="../tags/tag6.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7.xml"/><Relationship Id="rId1" Type="http://schemas.openxmlformats.org/officeDocument/2006/relationships/tags" Target="../tags/tag6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8.xml"/></Relationships>
</file>

<file path=ppt/slides/_rels/slide4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33.xml"/><Relationship Id="rId7" Type="http://schemas.openxmlformats.org/officeDocument/2006/relationships/image" Target="../media/image9.png"/><Relationship Id="rId2" Type="http://schemas.openxmlformats.org/officeDocument/2006/relationships/slideLayout" Target="../slideLayouts/slideLayout10.xml"/><Relationship Id="rId1" Type="http://schemas.openxmlformats.org/officeDocument/2006/relationships/tags" Target="../tags/tag69.xml"/><Relationship Id="rId6" Type="http://schemas.openxmlformats.org/officeDocument/2006/relationships/image" Target="../media/image8.png"/><Relationship Id="rId5" Type="http://schemas.openxmlformats.org/officeDocument/2006/relationships/image" Target="../media/image4.emf"/><Relationship Id="rId4" Type="http://schemas.openxmlformats.org/officeDocument/2006/relationships/oleObject" Target="../embeddings/oleObject27.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tags" Target="../tags/tag10.xml"/><Relationship Id="rId5" Type="http://schemas.openxmlformats.org/officeDocument/2006/relationships/image" Target="../media/image4.emf"/><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11.xml"/><Relationship Id="rId5" Type="http://schemas.openxmlformats.org/officeDocument/2006/relationships/image" Target="../media/image4.emf"/><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12.xml"/><Relationship Id="rId6" Type="http://schemas.openxmlformats.org/officeDocument/2006/relationships/chart" Target="../charts/chart1.xml"/><Relationship Id="rId5" Type="http://schemas.openxmlformats.org/officeDocument/2006/relationships/image" Target="../media/image4.emf"/><Relationship Id="rId4"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1074247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a:solidFill>
                  <a:sysClr val="windowText" lastClr="000000"/>
                </a:solidFill>
                <a:latin typeface="Meiryo UI" panose="020B0604030504040204" pitchFamily="50" charset="-128"/>
                <a:ea typeface="Meiryo UI" panose="020B0604030504040204" pitchFamily="50" charset="-128"/>
              </a:rPr>
              <a:t>＠＠＠（</a:t>
            </a:r>
            <a:r>
              <a:rPr lang="ja-JP" altLang="en-US">
                <a:solidFill>
                  <a:sysClr val="windowText" lastClr="000000"/>
                </a:solidFill>
                <a:latin typeface="Meiryo UI" panose="020B0604030504040204" pitchFamily="50" charset="-128"/>
                <a:ea typeface="Meiryo UI" panose="020B0604030504040204" pitchFamily="50" charset="-128"/>
              </a:rPr>
              <a:t>間接</a:t>
            </a:r>
            <a:r>
              <a:rPr kumimoji="1" lang="ja-JP" altLang="en-US">
                <a:solidFill>
                  <a:sysClr val="windowText" lastClr="000000"/>
                </a:solidFill>
                <a:latin typeface="Meiryo UI" panose="020B0604030504040204" pitchFamily="50" charset="-128"/>
                <a:ea typeface="Meiryo UI" panose="020B0604030504040204" pitchFamily="50" charset="-128"/>
              </a:rPr>
              <a:t>補助事業の名称</a:t>
            </a:r>
            <a:r>
              <a:rPr lang="ja-JP" altLang="en-US">
                <a:latin typeface="Meiryo UI" panose="020B0604030504040204" pitchFamily="50" charset="-128"/>
                <a:ea typeface="Meiryo UI" panose="020B0604030504040204" pitchFamily="50" charset="-128"/>
              </a:rPr>
              <a:t>）</a:t>
            </a:r>
            <a:endParaRPr kumimoji="1" lang="en-US" sz="1800">
              <a:solidFill>
                <a:sysClr val="windowText" lastClr="000000"/>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kumimoji="1" lang="ja-JP" altLang="en-US" sz="2000" dirty="0">
                <a:solidFill>
                  <a:sysClr val="windowText" lastClr="000000"/>
                </a:solidFill>
                <a:latin typeface="Meiryo UI" panose="020B0604030504040204" pitchFamily="50" charset="-128"/>
                <a:ea typeface="Meiryo UI" panose="020B0604030504040204" pitchFamily="50" charset="-128"/>
              </a:rPr>
              <a:t>共同提案者</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kumimoji="1" lang="en-US"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排出削減が困難な産業におけるエネルギー・製造プロセス転換支援事業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Ⅱ</a:t>
            </a:r>
            <a:r>
              <a:rPr lang="ja-JP" altLang="en-US" sz="2000" dirty="0">
                <a:solidFill>
                  <a:schemeClr val="tx1"/>
                </a:solidFill>
              </a:rPr>
              <a:t>（化学・紙パルプ・セメント等）</a:t>
            </a:r>
            <a:endParaRPr lang="en-US" altLang="ja-JP" sz="2000" dirty="0">
              <a:solidFill>
                <a:schemeClr val="tx1"/>
              </a:solidFill>
            </a:endParaRPr>
          </a:p>
          <a:p>
            <a:pPr>
              <a:tabLst>
                <a:tab pos="10768013" algn="r"/>
              </a:tabLst>
            </a:pPr>
            <a:r>
              <a:rPr lang="ja-JP" altLang="en-US" sz="2000" b="1" u="sng" dirty="0">
                <a:solidFill>
                  <a:schemeClr val="tx1"/>
                </a:solidFill>
              </a:rPr>
              <a:t>燃料</a:t>
            </a:r>
            <a:r>
              <a:rPr kumimoji="1" lang="ja-JP" altLang="en-US" sz="2000" b="1" u="sng" dirty="0">
                <a:solidFill>
                  <a:schemeClr val="tx1"/>
                </a:solidFill>
              </a:rPr>
              <a:t>転換又は構造転換（燃料転換）</a:t>
            </a:r>
            <a:endParaRPr lang="en-US" altLang="ja-JP" sz="2000" dirty="0">
              <a:solidFill>
                <a:schemeClr val="tx1"/>
              </a:solidFill>
            </a:endParaRPr>
          </a:p>
          <a:p>
            <a:pPr>
              <a:tabLst>
                <a:tab pos="10768013" algn="r"/>
              </a:tabLst>
            </a:pPr>
            <a:br>
              <a:rPr kumimoji="1" lang="en-US" altLang="ja-JP" sz="2800" dirty="0">
                <a:solidFill>
                  <a:schemeClr val="tx1"/>
                </a:solidFill>
              </a:rPr>
            </a:br>
            <a:endParaRPr lang="en-US" sz="2800" dirty="0">
              <a:solidFill>
                <a:schemeClr val="tx1"/>
              </a:solidFill>
            </a:endParaRPr>
          </a:p>
        </p:txBody>
      </p:sp>
      <p:sp>
        <p:nvSpPr>
          <p:cNvPr id="6" name="正方形/長方形 5">
            <a:extLst>
              <a:ext uri="{FF2B5EF4-FFF2-40B4-BE49-F238E27FC236}">
                <a16:creationId xmlns:a16="http://schemas.microsoft.com/office/drawing/2014/main" id="{51F82F5D-A6A5-9FD7-7D4C-F5EA2CD4AD58}"/>
              </a:ext>
            </a:extLst>
          </p:cNvPr>
          <p:cNvSpPr/>
          <p:nvPr/>
        </p:nvSpPr>
        <p:spPr>
          <a:xfrm>
            <a:off x="5828428" y="5754523"/>
            <a:ext cx="6136744" cy="89791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kumimoji="1" lang="en-US" altLang="ja-JP" sz="1400" dirty="0">
                <a:solidFill>
                  <a:schemeClr val="tx1"/>
                </a:solidFill>
                <a:latin typeface="Meiryo UI" panose="020B0604030504040204" pitchFamily="50" charset="-128"/>
                <a:ea typeface="Meiryo UI" panose="020B0604030504040204" pitchFamily="50" charset="-128"/>
              </a:rPr>
              <a:t>CN</a:t>
            </a:r>
            <a:r>
              <a:rPr kumimoji="1" lang="ja-JP" altLang="en-US" sz="1400" dirty="0">
                <a:solidFill>
                  <a:schemeClr val="tx1"/>
                </a:solidFill>
                <a:latin typeface="Meiryo UI" panose="020B0604030504040204" pitchFamily="50" charset="-128"/>
                <a:ea typeface="Meiryo UI" panose="020B0604030504040204" pitchFamily="50" charset="-128"/>
              </a:rPr>
              <a:t>移行期となる場合、本様式におけるトランジション期に係る項目や頁は空欄で構いません。</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4E3E6190-75C2-4A71-C51E-7C1B11A2918E}"/>
              </a:ext>
            </a:extLst>
          </p:cNvPr>
          <p:cNvSpPr txBox="1"/>
          <p:nvPr/>
        </p:nvSpPr>
        <p:spPr>
          <a:xfrm>
            <a:off x="7296150" y="205562"/>
            <a:ext cx="4669022" cy="523643"/>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a:p>
            <a:pPr algn="ctr"/>
            <a:r>
              <a:rPr kumimoji="1" lang="en-US" altLang="ja-JP" sz="1600" b="1" dirty="0">
                <a:solidFill>
                  <a:schemeClr val="tx1"/>
                </a:solidFill>
                <a:latin typeface="Meiryo UI" panose="020B0604030504040204" pitchFamily="50" charset="-128"/>
                <a:ea typeface="Meiryo UI" panose="020B0604030504040204" pitchFamily="50" charset="-128"/>
              </a:rPr>
              <a:t>【</a:t>
            </a:r>
            <a:r>
              <a:rPr kumimoji="1" lang="ja-JP" altLang="en-US" sz="1600" b="1" dirty="0">
                <a:solidFill>
                  <a:schemeClr val="tx1"/>
                </a:solidFill>
                <a:latin typeface="Meiryo UI" panose="020B0604030504040204" pitchFamily="50" charset="-128"/>
                <a:ea typeface="Meiryo UI" panose="020B0604030504040204" pitchFamily="50" charset="-128"/>
              </a:rPr>
              <a:t>共同申請│</a:t>
            </a:r>
            <a:r>
              <a:rPr kumimoji="1" lang="ja-JP" altLang="en-US" sz="1600" b="1" dirty="0">
                <a:solidFill>
                  <a:srgbClr val="FF0000"/>
                </a:solidFill>
                <a:latin typeface="Meiryo UI" panose="020B0604030504040204" pitchFamily="50" charset="-128"/>
                <a:ea typeface="Meiryo UI" panose="020B0604030504040204" pitchFamily="50" charset="-128"/>
              </a:rPr>
              <a:t>共通パート</a:t>
            </a:r>
            <a:r>
              <a:rPr kumimoji="1" lang="en-US" altLang="ja-JP" sz="1600" b="1" dirty="0">
                <a:solidFill>
                  <a:schemeClr val="tx1"/>
                </a:solidFill>
                <a:latin typeface="Meiryo UI" panose="020B0604030504040204" pitchFamily="50" charset="-128"/>
                <a:ea typeface="Meiryo UI" panose="020B0604030504040204" pitchFamily="50" charset="-128"/>
              </a:rPr>
              <a:t>】</a:t>
            </a:r>
          </a:p>
        </p:txBody>
      </p:sp>
      <p:sp>
        <p:nvSpPr>
          <p:cNvPr id="10" name="正方形/長方形 9">
            <a:extLst>
              <a:ext uri="{FF2B5EF4-FFF2-40B4-BE49-F238E27FC236}">
                <a16:creationId xmlns:a16="http://schemas.microsoft.com/office/drawing/2014/main" id="{832BCE04-D414-BDE4-AE3C-F209C49D7677}"/>
              </a:ext>
            </a:extLst>
          </p:cNvPr>
          <p:cNvSpPr/>
          <p:nvPr/>
        </p:nvSpPr>
        <p:spPr>
          <a:xfrm>
            <a:off x="5828428" y="3918178"/>
            <a:ext cx="6136744" cy="108055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幹事会社は、社名に加えて、代表者の役職と氏名を記載してください。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共同実施者についても、同様に記載ください。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C5633E96-1EDF-AF97-67CF-B705A5A56F08}"/>
              </a:ext>
            </a:extLst>
          </p:cNvPr>
          <p:cNvSpPr/>
          <p:nvPr/>
        </p:nvSpPr>
        <p:spPr>
          <a:xfrm>
            <a:off x="5828428" y="2496474"/>
            <a:ext cx="6136744" cy="6667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609981DC-51E9-144C-43DE-464F53E5353D}"/>
              </a:ext>
            </a:extLst>
          </p:cNvPr>
          <p:cNvSpPr/>
          <p:nvPr/>
        </p:nvSpPr>
        <p:spPr bwMode="gray">
          <a:xfrm>
            <a:off x="79417" y="714860"/>
            <a:ext cx="12033165" cy="1182179"/>
          </a:xfrm>
          <a:prstGeom prst="rect">
            <a:avLst/>
          </a:prstGeom>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en-US" altLang="ja-JP" sz="1400" b="1" dirty="0">
                <a:solidFill>
                  <a:srgbClr val="FF0000"/>
                </a:solidFill>
                <a:latin typeface="Meiryo UI" panose="020B0604030504040204" pitchFamily="50" charset="-128"/>
                <a:ea typeface="Meiryo UI" panose="020B0604030504040204" pitchFamily="50" charset="-128"/>
              </a:rPr>
              <a:t>【</a:t>
            </a:r>
            <a:r>
              <a:rPr kumimoji="0" lang="ja-JP" altLang="en-US" sz="1400" b="1" dirty="0">
                <a:solidFill>
                  <a:srgbClr val="FF0000"/>
                </a:solidFill>
                <a:latin typeface="Meiryo UI" panose="020B0604030504040204" pitchFamily="50" charset="-128"/>
                <a:ea typeface="Meiryo UI" panose="020B0604030504040204" pitchFamily="50" charset="-128"/>
              </a:rPr>
              <a:t>共通パート</a:t>
            </a:r>
            <a:r>
              <a:rPr kumimoji="0" lang="en-US" altLang="ja-JP" sz="1400" b="1" dirty="0">
                <a:solidFill>
                  <a:srgbClr val="FF0000"/>
                </a:solidFill>
                <a:latin typeface="Meiryo UI" panose="020B0604030504040204" pitchFamily="50" charset="-128"/>
                <a:ea typeface="Meiryo UI" panose="020B0604030504040204" pitchFamily="50" charset="-128"/>
              </a:rPr>
              <a:t>】</a:t>
            </a:r>
          </a:p>
          <a:p>
            <a:pPr marL="285750" marR="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ja-JP" altLang="en-US" sz="1400" dirty="0">
                <a:solidFill>
                  <a:srgbClr val="FF0000"/>
                </a:solidFill>
                <a:latin typeface="Meiryo UI" panose="020B0604030504040204" pitchFamily="50" charset="-128"/>
                <a:ea typeface="Meiryo UI" panose="020B0604030504040204" pitchFamily="50" charset="-128"/>
              </a:rPr>
              <a:t>本様式（本ファイル）は、各社に共通する申請内容や計画について幹事会社が代表して提出すること。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ただし、機微情報の関係で個社間の共有が難しく、幹事会社がまとめることが不可能な頁がある場合は、「個別パート」で各社それぞれ提出すること。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上記の対応が難しい頁がある場合は、必要に応じて事務局に相談すること。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6D2C3-DFD8-7F9A-C165-AF3A0FCD6AD2}"/>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913AD4C0-FA92-F71B-B7A4-7DED1F2E23DB}"/>
              </a:ext>
            </a:extLst>
          </p:cNvPr>
          <p:cNvGraphicFramePr>
            <a:graphicFrameLocks noChangeAspect="1"/>
          </p:cNvGraphicFramePr>
          <p:nvPr>
            <p:custDataLst>
              <p:tags r:id="rId1"/>
            </p:custDataLst>
            <p:extLst>
              <p:ext uri="{D42A27DB-BD31-4B8C-83A1-F6EECF244321}">
                <p14:modId xmlns:p14="http://schemas.microsoft.com/office/powerpoint/2010/main" val="21195983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913AD4C0-FA92-F71B-B7A4-7DED1F2E23D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AB684CC6-0643-4FC0-6BDF-0F3C77DE3F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A4C156E7-9FC3-3E41-B8EF-9102101106D0}"/>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7356A63-BB08-4EF7-44A6-916A54D58B58}"/>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（参考）</a:t>
            </a:r>
            <a:r>
              <a:rPr lang="ja-JP" altLang="en-US" b="1" dirty="0">
                <a:solidFill>
                  <a:schemeClr val="tx1"/>
                </a:solidFill>
              </a:rPr>
              <a:t>トランジション期</a:t>
            </a:r>
            <a:r>
              <a:rPr lang="ja-JP" altLang="en-US" dirty="0">
                <a:solidFill>
                  <a:schemeClr val="tx1"/>
                </a:solidFill>
              </a:rPr>
              <a:t>においては、</a:t>
            </a:r>
            <a:r>
              <a:rPr lang="en-US" altLang="ja-JP" dirty="0">
                <a:solidFill>
                  <a:schemeClr val="tx1"/>
                </a:solidFill>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の観点から</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という理由で</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燃料を選択する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29BF98C8-C6C2-006B-5376-768B4718A7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 name="Straight Connector 18">
            <a:extLst>
              <a:ext uri="{FF2B5EF4-FFF2-40B4-BE49-F238E27FC236}">
                <a16:creationId xmlns:a16="http://schemas.microsoft.com/office/drawing/2014/main" id="{75FDE8EA-A24C-7051-632B-3B8EE00D4D02}"/>
              </a:ext>
            </a:extLst>
          </p:cNvPr>
          <p:cNvCxnSpPr>
            <a:cxnSpLocks/>
          </p:cNvCxnSpPr>
          <p:nvPr/>
        </p:nvCxnSpPr>
        <p:spPr>
          <a:xfrm>
            <a:off x="3524218" y="2091061"/>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EAAAD734-B76E-9ADA-A503-A54BE627FB8C}"/>
              </a:ext>
            </a:extLst>
          </p:cNvPr>
          <p:cNvSpPr txBox="1"/>
          <p:nvPr/>
        </p:nvSpPr>
        <p:spPr>
          <a:xfrm>
            <a:off x="3518414" y="1732958"/>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例：環境適合</a:t>
            </a:r>
          </a:p>
        </p:txBody>
      </p:sp>
      <p:cxnSp>
        <p:nvCxnSpPr>
          <p:cNvPr id="14" name="Straight Connector 13">
            <a:extLst>
              <a:ext uri="{FF2B5EF4-FFF2-40B4-BE49-F238E27FC236}">
                <a16:creationId xmlns:a16="http://schemas.microsoft.com/office/drawing/2014/main" id="{7F757D7E-6305-1957-A2F3-C8E6924EF4E4}"/>
              </a:ext>
            </a:extLst>
          </p:cNvPr>
          <p:cNvCxnSpPr>
            <a:cxnSpLocks/>
          </p:cNvCxnSpPr>
          <p:nvPr/>
        </p:nvCxnSpPr>
        <p:spPr>
          <a:xfrm>
            <a:off x="8748593" y="1884986"/>
            <a:ext cx="0" cy="427597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F787BF4E-EF0C-935E-EB1B-185FAF342409}"/>
              </a:ext>
            </a:extLst>
          </p:cNvPr>
          <p:cNvSpPr/>
          <p:nvPr/>
        </p:nvSpPr>
        <p:spPr>
          <a:xfrm>
            <a:off x="190554" y="2171050"/>
            <a:ext cx="1477436" cy="72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現在の燃料</a:t>
            </a:r>
          </a:p>
        </p:txBody>
      </p:sp>
      <p:sp>
        <p:nvSpPr>
          <p:cNvPr id="16" name="正方形/長方形 15">
            <a:extLst>
              <a:ext uri="{FF2B5EF4-FFF2-40B4-BE49-F238E27FC236}">
                <a16:creationId xmlns:a16="http://schemas.microsoft.com/office/drawing/2014/main" id="{4B20C285-5F0E-4D50-A1CB-5D22FC102122}"/>
              </a:ext>
            </a:extLst>
          </p:cNvPr>
          <p:cNvSpPr/>
          <p:nvPr/>
        </p:nvSpPr>
        <p:spPr>
          <a:xfrm>
            <a:off x="1802772"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B8A64952-499A-285A-09E8-5D00CEA68A04}"/>
              </a:ext>
            </a:extLst>
          </p:cNvPr>
          <p:cNvSpPr/>
          <p:nvPr/>
        </p:nvSpPr>
        <p:spPr>
          <a:xfrm>
            <a:off x="3512609"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cxnSp>
        <p:nvCxnSpPr>
          <p:cNvPr id="18" name="Straight Connector 18">
            <a:extLst>
              <a:ext uri="{FF2B5EF4-FFF2-40B4-BE49-F238E27FC236}">
                <a16:creationId xmlns:a16="http://schemas.microsoft.com/office/drawing/2014/main" id="{7DBB310D-6BAC-DBA4-0246-C62265CDE709}"/>
              </a:ext>
            </a:extLst>
          </p:cNvPr>
          <p:cNvCxnSpPr>
            <a:cxnSpLocks/>
          </p:cNvCxnSpPr>
          <p:nvPr/>
        </p:nvCxnSpPr>
        <p:spPr>
          <a:xfrm>
            <a:off x="206488" y="2092958"/>
            <a:ext cx="147206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BA94034B-C111-A244-9770-8E29CC280506}"/>
              </a:ext>
            </a:extLst>
          </p:cNvPr>
          <p:cNvSpPr txBox="1"/>
          <p:nvPr/>
        </p:nvSpPr>
        <p:spPr>
          <a:xfrm>
            <a:off x="201119" y="1734855"/>
            <a:ext cx="1472067"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燃料種</a:t>
            </a:r>
          </a:p>
        </p:txBody>
      </p:sp>
      <p:cxnSp>
        <p:nvCxnSpPr>
          <p:cNvPr id="20" name="Straight Connector 18">
            <a:extLst>
              <a:ext uri="{FF2B5EF4-FFF2-40B4-BE49-F238E27FC236}">
                <a16:creationId xmlns:a16="http://schemas.microsoft.com/office/drawing/2014/main" id="{DB4B1CC2-D26D-1542-495F-B3BE37E45903}"/>
              </a:ext>
            </a:extLst>
          </p:cNvPr>
          <p:cNvCxnSpPr>
            <a:cxnSpLocks/>
          </p:cNvCxnSpPr>
          <p:nvPr/>
        </p:nvCxnSpPr>
        <p:spPr>
          <a:xfrm>
            <a:off x="1808576" y="2097402"/>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3">
            <a:extLst>
              <a:ext uri="{FF2B5EF4-FFF2-40B4-BE49-F238E27FC236}">
                <a16:creationId xmlns:a16="http://schemas.microsoft.com/office/drawing/2014/main" id="{3C9F9D23-DB62-B821-44CC-85D1FBF3994C}"/>
              </a:ext>
            </a:extLst>
          </p:cNvPr>
          <p:cNvSpPr txBox="1"/>
          <p:nvPr/>
        </p:nvSpPr>
        <p:spPr>
          <a:xfrm>
            <a:off x="1802772" y="1739299"/>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例：経済効率性</a:t>
            </a:r>
          </a:p>
        </p:txBody>
      </p:sp>
      <p:sp>
        <p:nvSpPr>
          <p:cNvPr id="27" name="正方形/長方形 26">
            <a:extLst>
              <a:ext uri="{FF2B5EF4-FFF2-40B4-BE49-F238E27FC236}">
                <a16:creationId xmlns:a16="http://schemas.microsoft.com/office/drawing/2014/main" id="{889C5BC8-9424-BD61-EF9F-84A599F1540D}"/>
              </a:ext>
            </a:extLst>
          </p:cNvPr>
          <p:cNvSpPr/>
          <p:nvPr/>
        </p:nvSpPr>
        <p:spPr>
          <a:xfrm>
            <a:off x="190554" y="3335338"/>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採用燃料</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586C1DF-0F08-DCBA-ACC0-E563AB49848F}"/>
              </a:ext>
            </a:extLst>
          </p:cNvPr>
          <p:cNvSpPr/>
          <p:nvPr/>
        </p:nvSpPr>
        <p:spPr>
          <a:xfrm>
            <a:off x="1802772"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F082D147-FBC5-6BB1-67D6-5A38B02E7009}"/>
              </a:ext>
            </a:extLst>
          </p:cNvPr>
          <p:cNvSpPr/>
          <p:nvPr/>
        </p:nvSpPr>
        <p:spPr>
          <a:xfrm>
            <a:off x="3512609"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08F6F696-A989-644F-BAFB-71A98F674A99}"/>
              </a:ext>
            </a:extLst>
          </p:cNvPr>
          <p:cNvSpPr/>
          <p:nvPr/>
        </p:nvSpPr>
        <p:spPr>
          <a:xfrm>
            <a:off x="190567" y="4305826"/>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35E1CFE2-1767-D2CA-100D-479AA9F056FC}"/>
              </a:ext>
            </a:extLst>
          </p:cNvPr>
          <p:cNvSpPr/>
          <p:nvPr/>
        </p:nvSpPr>
        <p:spPr>
          <a:xfrm>
            <a:off x="1802786"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BFC196D0-FFF0-93AE-B9CE-0786E1844265}"/>
              </a:ext>
            </a:extLst>
          </p:cNvPr>
          <p:cNvSpPr/>
          <p:nvPr/>
        </p:nvSpPr>
        <p:spPr>
          <a:xfrm>
            <a:off x="3512623"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1" name="Freeform 94">
            <a:extLst>
              <a:ext uri="{FF2B5EF4-FFF2-40B4-BE49-F238E27FC236}">
                <a16:creationId xmlns:a16="http://schemas.microsoft.com/office/drawing/2014/main" id="{DC5AF14E-96D3-5FBB-3D17-D8D161ACBD1E}"/>
              </a:ext>
            </a:extLst>
          </p:cNvPr>
          <p:cNvSpPr>
            <a:spLocks/>
          </p:cNvSpPr>
          <p:nvPr/>
        </p:nvSpPr>
        <p:spPr bwMode="gray">
          <a:xfrm rot="10800000" flipH="1">
            <a:off x="8630888" y="4019338"/>
            <a:ext cx="239584"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2" name="Freeform 95">
            <a:extLst>
              <a:ext uri="{FF2B5EF4-FFF2-40B4-BE49-F238E27FC236}">
                <a16:creationId xmlns:a16="http://schemas.microsoft.com/office/drawing/2014/main" id="{4BAD6FE1-B1C2-92C1-9542-413BB38086F1}"/>
              </a:ext>
            </a:extLst>
          </p:cNvPr>
          <p:cNvSpPr>
            <a:spLocks/>
          </p:cNvSpPr>
          <p:nvPr/>
        </p:nvSpPr>
        <p:spPr bwMode="gray">
          <a:xfrm rot="10800000" flipH="1">
            <a:off x="8721997" y="4047433"/>
            <a:ext cx="94098" cy="158163"/>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A34CBC39-94F6-486C-7249-F86F0B4E290F}"/>
              </a:ext>
            </a:extLst>
          </p:cNvPr>
          <p:cNvSpPr/>
          <p:nvPr/>
        </p:nvSpPr>
        <p:spPr>
          <a:xfrm>
            <a:off x="190554" y="5273901"/>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33E16A62-0F4B-D5C5-AB01-4AE0A4DD0973}"/>
              </a:ext>
            </a:extLst>
          </p:cNvPr>
          <p:cNvSpPr/>
          <p:nvPr/>
        </p:nvSpPr>
        <p:spPr>
          <a:xfrm>
            <a:off x="1802772"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5AD2E776-3A10-FC03-9292-B92295C2A596}"/>
              </a:ext>
            </a:extLst>
          </p:cNvPr>
          <p:cNvSpPr/>
          <p:nvPr/>
        </p:nvSpPr>
        <p:spPr>
          <a:xfrm>
            <a:off x="3512609"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7CF1DE20-CA49-0271-3E56-4AEF3CFB6628}"/>
              </a:ext>
            </a:extLst>
          </p:cNvPr>
          <p:cNvSpPr/>
          <p:nvPr/>
        </p:nvSpPr>
        <p:spPr>
          <a:xfrm>
            <a:off x="5236661"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53" name="グループ化 52">
            <a:extLst>
              <a:ext uri="{FF2B5EF4-FFF2-40B4-BE49-F238E27FC236}">
                <a16:creationId xmlns:a16="http://schemas.microsoft.com/office/drawing/2014/main" id="{25F46348-C22D-CADF-9FAF-B35B333AB9D9}"/>
              </a:ext>
            </a:extLst>
          </p:cNvPr>
          <p:cNvGrpSpPr/>
          <p:nvPr/>
        </p:nvGrpSpPr>
        <p:grpSpPr>
          <a:xfrm>
            <a:off x="5228251" y="1732958"/>
            <a:ext cx="1597228" cy="360000"/>
            <a:chOff x="543578" y="1377175"/>
            <a:chExt cx="5239039" cy="360000"/>
          </a:xfrm>
        </p:grpSpPr>
        <p:cxnSp>
          <p:nvCxnSpPr>
            <p:cNvPr id="54" name="Straight Connector 18">
              <a:extLst>
                <a:ext uri="{FF2B5EF4-FFF2-40B4-BE49-F238E27FC236}">
                  <a16:creationId xmlns:a16="http://schemas.microsoft.com/office/drawing/2014/main" id="{7C2DE20D-DE83-58C1-D4F1-CD282A607F8D}"/>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6" name="TextBox 23">
              <a:extLst>
                <a:ext uri="{FF2B5EF4-FFF2-40B4-BE49-F238E27FC236}">
                  <a16:creationId xmlns:a16="http://schemas.microsoft.com/office/drawing/2014/main" id="{51C06DC5-A800-0850-853D-AF9FBE04D7D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例：安定供給</a:t>
              </a:r>
            </a:p>
          </p:txBody>
        </p:sp>
      </p:grpSp>
      <p:sp>
        <p:nvSpPr>
          <p:cNvPr id="57" name="正方形/長方形 56">
            <a:extLst>
              <a:ext uri="{FF2B5EF4-FFF2-40B4-BE49-F238E27FC236}">
                <a16:creationId xmlns:a16="http://schemas.microsoft.com/office/drawing/2014/main" id="{52C5E256-5B25-0025-3DD2-4254C89052B7}"/>
              </a:ext>
            </a:extLst>
          </p:cNvPr>
          <p:cNvSpPr/>
          <p:nvPr/>
        </p:nvSpPr>
        <p:spPr>
          <a:xfrm>
            <a:off x="5236661"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8" name="正方形/長方形 57">
            <a:extLst>
              <a:ext uri="{FF2B5EF4-FFF2-40B4-BE49-F238E27FC236}">
                <a16:creationId xmlns:a16="http://schemas.microsoft.com/office/drawing/2014/main" id="{B39574E4-6747-8EB0-97B4-DB07ED769AC3}"/>
              </a:ext>
            </a:extLst>
          </p:cNvPr>
          <p:cNvSpPr/>
          <p:nvPr/>
        </p:nvSpPr>
        <p:spPr>
          <a:xfrm>
            <a:off x="5236674"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DD835B29-CCB2-4D02-F9F4-ED0690658B69}"/>
              </a:ext>
            </a:extLst>
          </p:cNvPr>
          <p:cNvSpPr/>
          <p:nvPr/>
        </p:nvSpPr>
        <p:spPr>
          <a:xfrm>
            <a:off x="5236661"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3B87E66-34DE-6BB1-EBA2-CC0BFEE51F9A}"/>
              </a:ext>
            </a:extLst>
          </p:cNvPr>
          <p:cNvSpPr/>
          <p:nvPr/>
        </p:nvSpPr>
        <p:spPr>
          <a:xfrm>
            <a:off x="6954908"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61" name="グループ化 60">
            <a:extLst>
              <a:ext uri="{FF2B5EF4-FFF2-40B4-BE49-F238E27FC236}">
                <a16:creationId xmlns:a16="http://schemas.microsoft.com/office/drawing/2014/main" id="{6CA78719-F41C-DB7C-1CF6-D51B756F0B26}"/>
              </a:ext>
            </a:extLst>
          </p:cNvPr>
          <p:cNvGrpSpPr/>
          <p:nvPr/>
        </p:nvGrpSpPr>
        <p:grpSpPr>
          <a:xfrm>
            <a:off x="6946498" y="1732958"/>
            <a:ext cx="1597228" cy="360000"/>
            <a:chOff x="543578" y="1377175"/>
            <a:chExt cx="5239039" cy="360000"/>
          </a:xfrm>
        </p:grpSpPr>
        <p:cxnSp>
          <p:nvCxnSpPr>
            <p:cNvPr id="62" name="Straight Connector 18">
              <a:extLst>
                <a:ext uri="{FF2B5EF4-FFF2-40B4-BE49-F238E27FC236}">
                  <a16:creationId xmlns:a16="http://schemas.microsoft.com/office/drawing/2014/main" id="{CB88FBFA-9753-5612-1616-00904C7C9097}"/>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3" name="TextBox 23">
              <a:extLst>
                <a:ext uri="{FF2B5EF4-FFF2-40B4-BE49-F238E27FC236}">
                  <a16:creationId xmlns:a16="http://schemas.microsoft.com/office/drawing/2014/main" id="{D98BB2DD-830A-70D6-4623-DD92861E20B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例：その他</a:t>
              </a:r>
            </a:p>
          </p:txBody>
        </p:sp>
      </p:grpSp>
      <p:sp>
        <p:nvSpPr>
          <p:cNvPr id="64" name="正方形/長方形 63">
            <a:extLst>
              <a:ext uri="{FF2B5EF4-FFF2-40B4-BE49-F238E27FC236}">
                <a16:creationId xmlns:a16="http://schemas.microsoft.com/office/drawing/2014/main" id="{E2DC750F-0518-4DCA-07B0-850F16B83574}"/>
              </a:ext>
            </a:extLst>
          </p:cNvPr>
          <p:cNvSpPr/>
          <p:nvPr/>
        </p:nvSpPr>
        <p:spPr>
          <a:xfrm>
            <a:off x="6954908"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CD47A206-5E75-2C56-4351-C951911895C7}"/>
              </a:ext>
            </a:extLst>
          </p:cNvPr>
          <p:cNvSpPr/>
          <p:nvPr/>
        </p:nvSpPr>
        <p:spPr>
          <a:xfrm>
            <a:off x="6954921"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75FD02E9-CF52-6932-15FD-96B3C180FE4A}"/>
              </a:ext>
            </a:extLst>
          </p:cNvPr>
          <p:cNvSpPr/>
          <p:nvPr/>
        </p:nvSpPr>
        <p:spPr>
          <a:xfrm>
            <a:off x="6954908"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7" name="右矢印 62">
            <a:extLst>
              <a:ext uri="{FF2B5EF4-FFF2-40B4-BE49-F238E27FC236}">
                <a16:creationId xmlns:a16="http://schemas.microsoft.com/office/drawing/2014/main" id="{230054CE-57E7-8D72-5D87-B93BC56E3662}"/>
              </a:ext>
            </a:extLst>
          </p:cNvPr>
          <p:cNvSpPr/>
          <p:nvPr/>
        </p:nvSpPr>
        <p:spPr>
          <a:xfrm rot="5400000">
            <a:off x="2418484" y="28605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8" name="右矢印 62">
            <a:extLst>
              <a:ext uri="{FF2B5EF4-FFF2-40B4-BE49-F238E27FC236}">
                <a16:creationId xmlns:a16="http://schemas.microsoft.com/office/drawing/2014/main" id="{C5C14EF0-4496-9989-DEC2-E5A7A2E138A9}"/>
              </a:ext>
            </a:extLst>
          </p:cNvPr>
          <p:cNvSpPr/>
          <p:nvPr/>
        </p:nvSpPr>
        <p:spPr>
          <a:xfrm rot="5400000">
            <a:off x="4131223"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9" name="右矢印 62">
            <a:extLst>
              <a:ext uri="{FF2B5EF4-FFF2-40B4-BE49-F238E27FC236}">
                <a16:creationId xmlns:a16="http://schemas.microsoft.com/office/drawing/2014/main" id="{4B82F4B0-5A74-06EF-FD44-FFB3D70B62C3}"/>
              </a:ext>
            </a:extLst>
          </p:cNvPr>
          <p:cNvSpPr/>
          <p:nvPr/>
        </p:nvSpPr>
        <p:spPr>
          <a:xfrm rot="5400000">
            <a:off x="5855275"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0" name="右矢印 62">
            <a:extLst>
              <a:ext uri="{FF2B5EF4-FFF2-40B4-BE49-F238E27FC236}">
                <a16:creationId xmlns:a16="http://schemas.microsoft.com/office/drawing/2014/main" id="{9A774487-C522-F3DD-E277-40DDF22DC84F}"/>
              </a:ext>
            </a:extLst>
          </p:cNvPr>
          <p:cNvSpPr/>
          <p:nvPr/>
        </p:nvSpPr>
        <p:spPr>
          <a:xfrm rot="5400000">
            <a:off x="7573521"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689B7525-7038-0319-6948-31A21CDBB0E3}"/>
              </a:ext>
            </a:extLst>
          </p:cNvPr>
          <p:cNvSpPr/>
          <p:nvPr/>
        </p:nvSpPr>
        <p:spPr>
          <a:xfrm>
            <a:off x="8977684" y="2171050"/>
            <a:ext cx="3058291"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72" name="グループ化 71">
            <a:extLst>
              <a:ext uri="{FF2B5EF4-FFF2-40B4-BE49-F238E27FC236}">
                <a16:creationId xmlns:a16="http://schemas.microsoft.com/office/drawing/2014/main" id="{5C4F4D2C-8CAE-3F41-C900-0B44A9290541}"/>
              </a:ext>
            </a:extLst>
          </p:cNvPr>
          <p:cNvGrpSpPr/>
          <p:nvPr/>
        </p:nvGrpSpPr>
        <p:grpSpPr>
          <a:xfrm>
            <a:off x="8961581" y="1732958"/>
            <a:ext cx="3058291" cy="360000"/>
            <a:chOff x="543578" y="1377175"/>
            <a:chExt cx="5239039" cy="360000"/>
          </a:xfrm>
        </p:grpSpPr>
        <p:cxnSp>
          <p:nvCxnSpPr>
            <p:cNvPr id="73" name="Straight Connector 18">
              <a:extLst>
                <a:ext uri="{FF2B5EF4-FFF2-40B4-BE49-F238E27FC236}">
                  <a16:creationId xmlns:a16="http://schemas.microsoft.com/office/drawing/2014/main" id="{BB509DF5-B93B-3387-532E-AE2C2168FEC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3">
              <a:extLst>
                <a:ext uri="{FF2B5EF4-FFF2-40B4-BE49-F238E27FC236}">
                  <a16:creationId xmlns:a16="http://schemas.microsoft.com/office/drawing/2014/main" id="{0E2990C9-4DB4-FD39-6B86-655DB4241C8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総合評価</a:t>
              </a:r>
            </a:p>
          </p:txBody>
        </p:sp>
      </p:grpSp>
      <p:sp>
        <p:nvSpPr>
          <p:cNvPr id="75" name="正方形/長方形 74">
            <a:extLst>
              <a:ext uri="{FF2B5EF4-FFF2-40B4-BE49-F238E27FC236}">
                <a16:creationId xmlns:a16="http://schemas.microsoft.com/office/drawing/2014/main" id="{97F7CDF7-8378-0ECB-A629-EEA9B6D03964}"/>
              </a:ext>
            </a:extLst>
          </p:cNvPr>
          <p:cNvSpPr/>
          <p:nvPr/>
        </p:nvSpPr>
        <p:spPr>
          <a:xfrm>
            <a:off x="8977684" y="3335338"/>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9003B0A9-658C-729D-218D-ACB51DD4FCD2}"/>
              </a:ext>
            </a:extLst>
          </p:cNvPr>
          <p:cNvSpPr/>
          <p:nvPr/>
        </p:nvSpPr>
        <p:spPr>
          <a:xfrm>
            <a:off x="8977709" y="4305826"/>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B0584EF-9AF2-4B7D-6490-3E34CD1C0F26}"/>
              </a:ext>
            </a:extLst>
          </p:cNvPr>
          <p:cNvSpPr/>
          <p:nvPr/>
        </p:nvSpPr>
        <p:spPr>
          <a:xfrm>
            <a:off x="8977684" y="5273901"/>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8" name="右矢印 62">
            <a:extLst>
              <a:ext uri="{FF2B5EF4-FFF2-40B4-BE49-F238E27FC236}">
                <a16:creationId xmlns:a16="http://schemas.microsoft.com/office/drawing/2014/main" id="{0E412B31-BEF1-6DC8-61C9-2C6E94331BA0}"/>
              </a:ext>
            </a:extLst>
          </p:cNvPr>
          <p:cNvSpPr/>
          <p:nvPr/>
        </p:nvSpPr>
        <p:spPr>
          <a:xfrm rot="5400000">
            <a:off x="10401763"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010173DA-671B-E437-93A3-F69E38688816}"/>
              </a:ext>
            </a:extLst>
          </p:cNvPr>
          <p:cNvSpPr/>
          <p:nvPr/>
        </p:nvSpPr>
        <p:spPr>
          <a:xfrm>
            <a:off x="2161954" y="1773875"/>
            <a:ext cx="7868093" cy="33102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→燃料転換をするうえで、なぜその燃料を採用したかの理由を記載すること。その際、自社が考える評価軸を記載すること。また、「評価」は以下の凡例とすること。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○：表のオプションの中で最も優れている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△：○と</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以外の場合</a:t>
            </a: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：表のオプションの中で最も劣っている</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トランジション期と</a:t>
            </a:r>
            <a:r>
              <a:rPr kumimoji="1" lang="en-US" altLang="ja-JP" sz="1400" u="sng" dirty="0">
                <a:solidFill>
                  <a:schemeClr val="tx1"/>
                </a:solidFill>
                <a:latin typeface="Meiryo UI" panose="020B0604030504040204" pitchFamily="50" charset="-128"/>
                <a:ea typeface="Meiryo UI" panose="020B0604030504040204" pitchFamily="50" charset="-128"/>
              </a:rPr>
              <a:t>CN</a:t>
            </a:r>
            <a:r>
              <a:rPr kumimoji="1" lang="ja-JP" altLang="en-US" sz="1400" u="sng" dirty="0">
                <a:solidFill>
                  <a:schemeClr val="tx1"/>
                </a:solidFill>
                <a:latin typeface="Meiryo UI" panose="020B0604030504040204" pitchFamily="50" charset="-128"/>
                <a:ea typeface="Meiryo UI" panose="020B0604030504040204" pitchFamily="50" charset="-128"/>
              </a:rPr>
              <a:t>移行期でそれぞれ頁を分けて記載すること。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76251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5C5AC-353F-5511-6A5B-B4BF935DC42B}"/>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B7758E0E-746A-1281-A383-F703094B341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B7758E0E-746A-1281-A383-F703094B34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ABCB26D-BC94-24F5-1893-5D108D689BB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1E4CD03C-2CC8-741E-25A1-032F36CBE06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9271CD1C-2DF2-BBA0-FA8F-1981A2F935B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（参考）</a:t>
            </a:r>
            <a:r>
              <a:rPr lang="en-US" altLang="ja-JP" b="1" dirty="0">
                <a:solidFill>
                  <a:schemeClr val="tx1"/>
                </a:solidFill>
              </a:rPr>
              <a:t>CN</a:t>
            </a:r>
            <a:r>
              <a:rPr lang="ja-JP" altLang="en-US" b="1" dirty="0">
                <a:solidFill>
                  <a:schemeClr val="tx1"/>
                </a:solidFill>
              </a:rPr>
              <a:t>移行期</a:t>
            </a:r>
            <a:r>
              <a:rPr lang="ja-JP" altLang="en-US" dirty="0">
                <a:solidFill>
                  <a:schemeClr val="tx1"/>
                </a:solidFill>
              </a:rPr>
              <a:t>においては、</a:t>
            </a:r>
            <a:r>
              <a:rPr lang="en-US" altLang="ja-JP" dirty="0">
                <a:solidFill>
                  <a:schemeClr val="tx1"/>
                </a:solidFill>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の観点から</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という理由で</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燃料を選択する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8FEA2D90-DA35-19BF-839E-E40FA6E99D0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 name="Straight Connector 18">
            <a:extLst>
              <a:ext uri="{FF2B5EF4-FFF2-40B4-BE49-F238E27FC236}">
                <a16:creationId xmlns:a16="http://schemas.microsoft.com/office/drawing/2014/main" id="{A89BDB44-A8B1-8C77-3677-8C5E6C24C54C}"/>
              </a:ext>
            </a:extLst>
          </p:cNvPr>
          <p:cNvCxnSpPr>
            <a:cxnSpLocks/>
          </p:cNvCxnSpPr>
          <p:nvPr/>
        </p:nvCxnSpPr>
        <p:spPr>
          <a:xfrm>
            <a:off x="3524218" y="2091061"/>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BABE48CA-9D80-4612-DAFC-F6265221E318}"/>
              </a:ext>
            </a:extLst>
          </p:cNvPr>
          <p:cNvSpPr txBox="1"/>
          <p:nvPr/>
        </p:nvSpPr>
        <p:spPr>
          <a:xfrm>
            <a:off x="3518414" y="1732958"/>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例：環境適合</a:t>
            </a:r>
          </a:p>
        </p:txBody>
      </p:sp>
      <p:cxnSp>
        <p:nvCxnSpPr>
          <p:cNvPr id="14" name="Straight Connector 13">
            <a:extLst>
              <a:ext uri="{FF2B5EF4-FFF2-40B4-BE49-F238E27FC236}">
                <a16:creationId xmlns:a16="http://schemas.microsoft.com/office/drawing/2014/main" id="{63886C62-E7EA-DF70-A8DA-D69806F08FE5}"/>
              </a:ext>
            </a:extLst>
          </p:cNvPr>
          <p:cNvCxnSpPr>
            <a:cxnSpLocks/>
          </p:cNvCxnSpPr>
          <p:nvPr/>
        </p:nvCxnSpPr>
        <p:spPr>
          <a:xfrm>
            <a:off x="8748593" y="1884986"/>
            <a:ext cx="0" cy="427597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BB8C7098-4297-EB74-24E6-620CC9DADF2B}"/>
              </a:ext>
            </a:extLst>
          </p:cNvPr>
          <p:cNvSpPr/>
          <p:nvPr/>
        </p:nvSpPr>
        <p:spPr>
          <a:xfrm>
            <a:off x="190554" y="2171050"/>
            <a:ext cx="1477436" cy="72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現在の燃料</a:t>
            </a:r>
          </a:p>
        </p:txBody>
      </p:sp>
      <p:sp>
        <p:nvSpPr>
          <p:cNvPr id="16" name="正方形/長方形 15">
            <a:extLst>
              <a:ext uri="{FF2B5EF4-FFF2-40B4-BE49-F238E27FC236}">
                <a16:creationId xmlns:a16="http://schemas.microsoft.com/office/drawing/2014/main" id="{DB46DC89-9D87-BC91-04CA-F52B1A94987C}"/>
              </a:ext>
            </a:extLst>
          </p:cNvPr>
          <p:cNvSpPr/>
          <p:nvPr/>
        </p:nvSpPr>
        <p:spPr>
          <a:xfrm>
            <a:off x="1802772"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C6D761AA-BAE0-D64E-FF8C-99BB3AABAE8A}"/>
              </a:ext>
            </a:extLst>
          </p:cNvPr>
          <p:cNvSpPr/>
          <p:nvPr/>
        </p:nvSpPr>
        <p:spPr>
          <a:xfrm>
            <a:off x="3512609"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cxnSp>
        <p:nvCxnSpPr>
          <p:cNvPr id="18" name="Straight Connector 18">
            <a:extLst>
              <a:ext uri="{FF2B5EF4-FFF2-40B4-BE49-F238E27FC236}">
                <a16:creationId xmlns:a16="http://schemas.microsoft.com/office/drawing/2014/main" id="{E8836467-DB3F-7B7B-BF28-2D151AE17B6F}"/>
              </a:ext>
            </a:extLst>
          </p:cNvPr>
          <p:cNvCxnSpPr>
            <a:cxnSpLocks/>
          </p:cNvCxnSpPr>
          <p:nvPr/>
        </p:nvCxnSpPr>
        <p:spPr>
          <a:xfrm>
            <a:off x="206488" y="2092958"/>
            <a:ext cx="147206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E9C6260C-6835-981F-EF53-9108C6C794DC}"/>
              </a:ext>
            </a:extLst>
          </p:cNvPr>
          <p:cNvSpPr txBox="1"/>
          <p:nvPr/>
        </p:nvSpPr>
        <p:spPr>
          <a:xfrm>
            <a:off x="201119" y="1734855"/>
            <a:ext cx="1472067"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燃料種</a:t>
            </a:r>
          </a:p>
        </p:txBody>
      </p:sp>
      <p:cxnSp>
        <p:nvCxnSpPr>
          <p:cNvPr id="20" name="Straight Connector 18">
            <a:extLst>
              <a:ext uri="{FF2B5EF4-FFF2-40B4-BE49-F238E27FC236}">
                <a16:creationId xmlns:a16="http://schemas.microsoft.com/office/drawing/2014/main" id="{802BA43C-9FC5-E154-397F-BC3B3941030A}"/>
              </a:ext>
            </a:extLst>
          </p:cNvPr>
          <p:cNvCxnSpPr>
            <a:cxnSpLocks/>
          </p:cNvCxnSpPr>
          <p:nvPr/>
        </p:nvCxnSpPr>
        <p:spPr>
          <a:xfrm>
            <a:off x="1808576" y="2097402"/>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3">
            <a:extLst>
              <a:ext uri="{FF2B5EF4-FFF2-40B4-BE49-F238E27FC236}">
                <a16:creationId xmlns:a16="http://schemas.microsoft.com/office/drawing/2014/main" id="{0E745770-7E6B-3E1D-DEF6-18628A18A108}"/>
              </a:ext>
            </a:extLst>
          </p:cNvPr>
          <p:cNvSpPr txBox="1"/>
          <p:nvPr/>
        </p:nvSpPr>
        <p:spPr>
          <a:xfrm>
            <a:off x="1802772" y="1739299"/>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例：経済効率性</a:t>
            </a:r>
          </a:p>
        </p:txBody>
      </p:sp>
      <p:sp>
        <p:nvSpPr>
          <p:cNvPr id="27" name="正方形/長方形 26">
            <a:extLst>
              <a:ext uri="{FF2B5EF4-FFF2-40B4-BE49-F238E27FC236}">
                <a16:creationId xmlns:a16="http://schemas.microsoft.com/office/drawing/2014/main" id="{0ADF2F5B-2C37-8302-A8E7-76E9281AE786}"/>
              </a:ext>
            </a:extLst>
          </p:cNvPr>
          <p:cNvSpPr/>
          <p:nvPr/>
        </p:nvSpPr>
        <p:spPr>
          <a:xfrm>
            <a:off x="190554" y="3335338"/>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採用燃料</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C07516DA-9A87-869F-2A11-8CA683344093}"/>
              </a:ext>
            </a:extLst>
          </p:cNvPr>
          <p:cNvSpPr/>
          <p:nvPr/>
        </p:nvSpPr>
        <p:spPr>
          <a:xfrm>
            <a:off x="1802772"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7635C2E6-12AE-5E5D-9C87-AB3BC35DAE89}"/>
              </a:ext>
            </a:extLst>
          </p:cNvPr>
          <p:cNvSpPr/>
          <p:nvPr/>
        </p:nvSpPr>
        <p:spPr>
          <a:xfrm>
            <a:off x="3512609"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364E55A-24A9-0B29-B5CA-A0943BD94733}"/>
              </a:ext>
            </a:extLst>
          </p:cNvPr>
          <p:cNvSpPr/>
          <p:nvPr/>
        </p:nvSpPr>
        <p:spPr>
          <a:xfrm>
            <a:off x="190567" y="4305826"/>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D4662AAF-2425-7067-AC9A-935174621676}"/>
              </a:ext>
            </a:extLst>
          </p:cNvPr>
          <p:cNvSpPr/>
          <p:nvPr/>
        </p:nvSpPr>
        <p:spPr>
          <a:xfrm>
            <a:off x="1802786"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A54803D6-CDE7-E07D-8DAD-6214E9BA5A66}"/>
              </a:ext>
            </a:extLst>
          </p:cNvPr>
          <p:cNvSpPr/>
          <p:nvPr/>
        </p:nvSpPr>
        <p:spPr>
          <a:xfrm>
            <a:off x="3512623"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1" name="Freeform 94">
            <a:extLst>
              <a:ext uri="{FF2B5EF4-FFF2-40B4-BE49-F238E27FC236}">
                <a16:creationId xmlns:a16="http://schemas.microsoft.com/office/drawing/2014/main" id="{95585CE0-CFCB-361D-49C4-AA24BF2DB7F5}"/>
              </a:ext>
            </a:extLst>
          </p:cNvPr>
          <p:cNvSpPr>
            <a:spLocks/>
          </p:cNvSpPr>
          <p:nvPr/>
        </p:nvSpPr>
        <p:spPr bwMode="gray">
          <a:xfrm rot="10800000" flipH="1">
            <a:off x="8630888" y="4019338"/>
            <a:ext cx="239584"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2" name="Freeform 95">
            <a:extLst>
              <a:ext uri="{FF2B5EF4-FFF2-40B4-BE49-F238E27FC236}">
                <a16:creationId xmlns:a16="http://schemas.microsoft.com/office/drawing/2014/main" id="{789159FA-026B-A5B5-27C8-60899D73CEF2}"/>
              </a:ext>
            </a:extLst>
          </p:cNvPr>
          <p:cNvSpPr>
            <a:spLocks/>
          </p:cNvSpPr>
          <p:nvPr/>
        </p:nvSpPr>
        <p:spPr bwMode="gray">
          <a:xfrm rot="10800000" flipH="1">
            <a:off x="8721997" y="4047433"/>
            <a:ext cx="94098" cy="158163"/>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08B5227-5D1A-5BD9-2601-D3059FD46A27}"/>
              </a:ext>
            </a:extLst>
          </p:cNvPr>
          <p:cNvSpPr/>
          <p:nvPr/>
        </p:nvSpPr>
        <p:spPr>
          <a:xfrm>
            <a:off x="190554" y="5273901"/>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BF8D9734-A517-052E-4605-5E2D7B5B2D3A}"/>
              </a:ext>
            </a:extLst>
          </p:cNvPr>
          <p:cNvSpPr/>
          <p:nvPr/>
        </p:nvSpPr>
        <p:spPr>
          <a:xfrm>
            <a:off x="1802772"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0FFD3646-B61F-121B-2480-1DB9E37C0EA3}"/>
              </a:ext>
            </a:extLst>
          </p:cNvPr>
          <p:cNvSpPr/>
          <p:nvPr/>
        </p:nvSpPr>
        <p:spPr>
          <a:xfrm>
            <a:off x="3512609"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861498FA-63D6-95AA-2D0A-6A0EF0D51F70}"/>
              </a:ext>
            </a:extLst>
          </p:cNvPr>
          <p:cNvSpPr/>
          <p:nvPr/>
        </p:nvSpPr>
        <p:spPr>
          <a:xfrm>
            <a:off x="5236661"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評価　</a:t>
            </a:r>
            <a:r>
              <a:rPr kumimoji="1" lang="en-US" altLang="ja-JP" sz="1200" dirty="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理由　</a:t>
            </a:r>
            <a:r>
              <a:rPr kumimoji="1" lang="en-US" altLang="ja-JP" sz="1200" dirty="0">
                <a:solidFill>
                  <a:schemeClr val="tx1"/>
                </a:solidFill>
                <a:latin typeface="Meiryo UI" panose="020B0604030504040204" pitchFamily="50" charset="-128"/>
                <a:ea typeface="Meiryo UI" panose="020B0604030504040204" pitchFamily="50" charset="-128"/>
              </a:rPr>
              <a:t>XXX</a:t>
            </a:r>
          </a:p>
        </p:txBody>
      </p:sp>
      <p:grpSp>
        <p:nvGrpSpPr>
          <p:cNvPr id="53" name="グループ化 52">
            <a:extLst>
              <a:ext uri="{FF2B5EF4-FFF2-40B4-BE49-F238E27FC236}">
                <a16:creationId xmlns:a16="http://schemas.microsoft.com/office/drawing/2014/main" id="{49743511-5E00-9742-274D-42238A307A4D}"/>
              </a:ext>
            </a:extLst>
          </p:cNvPr>
          <p:cNvGrpSpPr/>
          <p:nvPr/>
        </p:nvGrpSpPr>
        <p:grpSpPr>
          <a:xfrm>
            <a:off x="5228251" y="1732958"/>
            <a:ext cx="1597228" cy="360000"/>
            <a:chOff x="543578" y="1377175"/>
            <a:chExt cx="5239039" cy="360000"/>
          </a:xfrm>
        </p:grpSpPr>
        <p:cxnSp>
          <p:nvCxnSpPr>
            <p:cNvPr id="54" name="Straight Connector 18">
              <a:extLst>
                <a:ext uri="{FF2B5EF4-FFF2-40B4-BE49-F238E27FC236}">
                  <a16:creationId xmlns:a16="http://schemas.microsoft.com/office/drawing/2014/main" id="{DA7FCAF9-ACEB-E079-0D73-8D21B337F2B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6" name="TextBox 23">
              <a:extLst>
                <a:ext uri="{FF2B5EF4-FFF2-40B4-BE49-F238E27FC236}">
                  <a16:creationId xmlns:a16="http://schemas.microsoft.com/office/drawing/2014/main" id="{7259388E-A9FA-FFC7-2694-AB113592C40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例：安定供給</a:t>
              </a:r>
            </a:p>
          </p:txBody>
        </p:sp>
      </p:grpSp>
      <p:sp>
        <p:nvSpPr>
          <p:cNvPr id="57" name="正方形/長方形 56">
            <a:extLst>
              <a:ext uri="{FF2B5EF4-FFF2-40B4-BE49-F238E27FC236}">
                <a16:creationId xmlns:a16="http://schemas.microsoft.com/office/drawing/2014/main" id="{9B069AA9-0606-8620-27E1-EE75303C9857}"/>
              </a:ext>
            </a:extLst>
          </p:cNvPr>
          <p:cNvSpPr/>
          <p:nvPr/>
        </p:nvSpPr>
        <p:spPr>
          <a:xfrm>
            <a:off x="5236661"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8" name="正方形/長方形 57">
            <a:extLst>
              <a:ext uri="{FF2B5EF4-FFF2-40B4-BE49-F238E27FC236}">
                <a16:creationId xmlns:a16="http://schemas.microsoft.com/office/drawing/2014/main" id="{AB217255-6865-F1D7-F712-D419810A1A8E}"/>
              </a:ext>
            </a:extLst>
          </p:cNvPr>
          <p:cNvSpPr/>
          <p:nvPr/>
        </p:nvSpPr>
        <p:spPr>
          <a:xfrm>
            <a:off x="5236674"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EAF0D970-9645-3BBC-AEA8-C90CE243B700}"/>
              </a:ext>
            </a:extLst>
          </p:cNvPr>
          <p:cNvSpPr/>
          <p:nvPr/>
        </p:nvSpPr>
        <p:spPr>
          <a:xfrm>
            <a:off x="5236661"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AE84DDD-6831-601D-BD2F-ECBC70CF9FEB}"/>
              </a:ext>
            </a:extLst>
          </p:cNvPr>
          <p:cNvSpPr/>
          <p:nvPr/>
        </p:nvSpPr>
        <p:spPr>
          <a:xfrm>
            <a:off x="6954908"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61" name="グループ化 60">
            <a:extLst>
              <a:ext uri="{FF2B5EF4-FFF2-40B4-BE49-F238E27FC236}">
                <a16:creationId xmlns:a16="http://schemas.microsoft.com/office/drawing/2014/main" id="{9379A279-FB43-4423-5012-363C61D23836}"/>
              </a:ext>
            </a:extLst>
          </p:cNvPr>
          <p:cNvGrpSpPr/>
          <p:nvPr/>
        </p:nvGrpSpPr>
        <p:grpSpPr>
          <a:xfrm>
            <a:off x="6946498" y="1732958"/>
            <a:ext cx="1597228" cy="360000"/>
            <a:chOff x="543578" y="1377175"/>
            <a:chExt cx="5239039" cy="360000"/>
          </a:xfrm>
        </p:grpSpPr>
        <p:cxnSp>
          <p:nvCxnSpPr>
            <p:cNvPr id="62" name="Straight Connector 18">
              <a:extLst>
                <a:ext uri="{FF2B5EF4-FFF2-40B4-BE49-F238E27FC236}">
                  <a16:creationId xmlns:a16="http://schemas.microsoft.com/office/drawing/2014/main" id="{85BF7B58-936C-A919-C437-80C4DC97FBB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3" name="TextBox 23">
              <a:extLst>
                <a:ext uri="{FF2B5EF4-FFF2-40B4-BE49-F238E27FC236}">
                  <a16:creationId xmlns:a16="http://schemas.microsoft.com/office/drawing/2014/main" id="{A7D9F995-BFEB-B8DD-A7E0-30E5B2EA746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例：その他</a:t>
              </a:r>
            </a:p>
          </p:txBody>
        </p:sp>
      </p:grpSp>
      <p:sp>
        <p:nvSpPr>
          <p:cNvPr id="64" name="正方形/長方形 63">
            <a:extLst>
              <a:ext uri="{FF2B5EF4-FFF2-40B4-BE49-F238E27FC236}">
                <a16:creationId xmlns:a16="http://schemas.microsoft.com/office/drawing/2014/main" id="{B0BF9584-D21A-9536-B690-929076B9FE43}"/>
              </a:ext>
            </a:extLst>
          </p:cNvPr>
          <p:cNvSpPr/>
          <p:nvPr/>
        </p:nvSpPr>
        <p:spPr>
          <a:xfrm>
            <a:off x="6954908"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853C7676-6E33-280E-79E4-DA85DF75D856}"/>
              </a:ext>
            </a:extLst>
          </p:cNvPr>
          <p:cNvSpPr/>
          <p:nvPr/>
        </p:nvSpPr>
        <p:spPr>
          <a:xfrm>
            <a:off x="6954921"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974C75D5-38A6-C65B-255F-49FCC677BEE6}"/>
              </a:ext>
            </a:extLst>
          </p:cNvPr>
          <p:cNvSpPr/>
          <p:nvPr/>
        </p:nvSpPr>
        <p:spPr>
          <a:xfrm>
            <a:off x="6954908"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7" name="右矢印 62">
            <a:extLst>
              <a:ext uri="{FF2B5EF4-FFF2-40B4-BE49-F238E27FC236}">
                <a16:creationId xmlns:a16="http://schemas.microsoft.com/office/drawing/2014/main" id="{3E2857E9-C28A-A107-C4CE-1A1FCA541AD8}"/>
              </a:ext>
            </a:extLst>
          </p:cNvPr>
          <p:cNvSpPr/>
          <p:nvPr/>
        </p:nvSpPr>
        <p:spPr>
          <a:xfrm rot="5400000">
            <a:off x="2418484" y="28605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8" name="右矢印 62">
            <a:extLst>
              <a:ext uri="{FF2B5EF4-FFF2-40B4-BE49-F238E27FC236}">
                <a16:creationId xmlns:a16="http://schemas.microsoft.com/office/drawing/2014/main" id="{00998AE6-3A2F-AA2C-4FF8-36FD537C5A9F}"/>
              </a:ext>
            </a:extLst>
          </p:cNvPr>
          <p:cNvSpPr/>
          <p:nvPr/>
        </p:nvSpPr>
        <p:spPr>
          <a:xfrm rot="5400000">
            <a:off x="4131223"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9" name="右矢印 62">
            <a:extLst>
              <a:ext uri="{FF2B5EF4-FFF2-40B4-BE49-F238E27FC236}">
                <a16:creationId xmlns:a16="http://schemas.microsoft.com/office/drawing/2014/main" id="{37DBD34F-2291-EEE3-6B24-1770FC1D7B0F}"/>
              </a:ext>
            </a:extLst>
          </p:cNvPr>
          <p:cNvSpPr/>
          <p:nvPr/>
        </p:nvSpPr>
        <p:spPr>
          <a:xfrm rot="5400000">
            <a:off x="5855275"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0" name="右矢印 62">
            <a:extLst>
              <a:ext uri="{FF2B5EF4-FFF2-40B4-BE49-F238E27FC236}">
                <a16:creationId xmlns:a16="http://schemas.microsoft.com/office/drawing/2014/main" id="{7E564673-CBB0-EAE0-8093-C8130A699A14}"/>
              </a:ext>
            </a:extLst>
          </p:cNvPr>
          <p:cNvSpPr/>
          <p:nvPr/>
        </p:nvSpPr>
        <p:spPr>
          <a:xfrm rot="5400000">
            <a:off x="7573521"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83873FF-2D39-76D7-9DD3-C32C754FD8CC}"/>
              </a:ext>
            </a:extLst>
          </p:cNvPr>
          <p:cNvSpPr/>
          <p:nvPr/>
        </p:nvSpPr>
        <p:spPr>
          <a:xfrm>
            <a:off x="8977684" y="2171050"/>
            <a:ext cx="3058291"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72" name="グループ化 71">
            <a:extLst>
              <a:ext uri="{FF2B5EF4-FFF2-40B4-BE49-F238E27FC236}">
                <a16:creationId xmlns:a16="http://schemas.microsoft.com/office/drawing/2014/main" id="{3453A742-FBCF-F8F6-D815-B0942BA6A561}"/>
              </a:ext>
            </a:extLst>
          </p:cNvPr>
          <p:cNvGrpSpPr/>
          <p:nvPr/>
        </p:nvGrpSpPr>
        <p:grpSpPr>
          <a:xfrm>
            <a:off x="8961581" y="1732958"/>
            <a:ext cx="3058291" cy="360000"/>
            <a:chOff x="543578" y="1377175"/>
            <a:chExt cx="5239039" cy="360000"/>
          </a:xfrm>
        </p:grpSpPr>
        <p:cxnSp>
          <p:nvCxnSpPr>
            <p:cNvPr id="73" name="Straight Connector 18">
              <a:extLst>
                <a:ext uri="{FF2B5EF4-FFF2-40B4-BE49-F238E27FC236}">
                  <a16:creationId xmlns:a16="http://schemas.microsoft.com/office/drawing/2014/main" id="{CFE0C524-5FDE-BA6D-C772-5761AA585B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3">
              <a:extLst>
                <a:ext uri="{FF2B5EF4-FFF2-40B4-BE49-F238E27FC236}">
                  <a16:creationId xmlns:a16="http://schemas.microsoft.com/office/drawing/2014/main" id="{236080F7-5242-C7E1-19D5-1AA901C6A1F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総合評価</a:t>
              </a:r>
            </a:p>
          </p:txBody>
        </p:sp>
      </p:grpSp>
      <p:sp>
        <p:nvSpPr>
          <p:cNvPr id="75" name="正方形/長方形 74">
            <a:extLst>
              <a:ext uri="{FF2B5EF4-FFF2-40B4-BE49-F238E27FC236}">
                <a16:creationId xmlns:a16="http://schemas.microsoft.com/office/drawing/2014/main" id="{2FC400CB-E15F-25EB-87AA-9458A398A866}"/>
              </a:ext>
            </a:extLst>
          </p:cNvPr>
          <p:cNvSpPr/>
          <p:nvPr/>
        </p:nvSpPr>
        <p:spPr>
          <a:xfrm>
            <a:off x="8977684" y="3335338"/>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09011DA1-E1AA-E3C3-6D89-5FC91D2C5DA7}"/>
              </a:ext>
            </a:extLst>
          </p:cNvPr>
          <p:cNvSpPr/>
          <p:nvPr/>
        </p:nvSpPr>
        <p:spPr>
          <a:xfrm>
            <a:off x="8977709" y="4305826"/>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F454D2F9-CC48-E96E-F7FC-216CF6559CEC}"/>
              </a:ext>
            </a:extLst>
          </p:cNvPr>
          <p:cNvSpPr/>
          <p:nvPr/>
        </p:nvSpPr>
        <p:spPr>
          <a:xfrm>
            <a:off x="8977684" y="5273901"/>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8" name="右矢印 62">
            <a:extLst>
              <a:ext uri="{FF2B5EF4-FFF2-40B4-BE49-F238E27FC236}">
                <a16:creationId xmlns:a16="http://schemas.microsoft.com/office/drawing/2014/main" id="{941BEE15-AB7F-FE19-8F94-31747CD8770A}"/>
              </a:ext>
            </a:extLst>
          </p:cNvPr>
          <p:cNvSpPr/>
          <p:nvPr/>
        </p:nvSpPr>
        <p:spPr>
          <a:xfrm rot="5400000">
            <a:off x="10401763"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54161D20-525F-6338-CA63-73015AD27B24}"/>
              </a:ext>
            </a:extLst>
          </p:cNvPr>
          <p:cNvSpPr/>
          <p:nvPr/>
        </p:nvSpPr>
        <p:spPr>
          <a:xfrm>
            <a:off x="2161954" y="1773875"/>
            <a:ext cx="7868093" cy="33102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→燃料転換をするうえで、なぜその燃料を採用したかの理由を記載すること。その際、自社が考える評価軸を記載すること。また、「評価」は以下の凡例とすること。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○：表のオプションの中で最も優れている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△：○と</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以外の場合</a:t>
            </a: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：表のオプションの中で最も劣っている</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トランジション期と</a:t>
            </a:r>
            <a:r>
              <a:rPr kumimoji="1" lang="en-US" altLang="ja-JP" sz="1400" u="sng" dirty="0">
                <a:solidFill>
                  <a:schemeClr val="tx1"/>
                </a:solidFill>
                <a:latin typeface="Meiryo UI" panose="020B0604030504040204" pitchFamily="50" charset="-128"/>
                <a:ea typeface="Meiryo UI" panose="020B0604030504040204" pitchFamily="50" charset="-128"/>
              </a:rPr>
              <a:t>CN</a:t>
            </a:r>
            <a:r>
              <a:rPr kumimoji="1" lang="ja-JP" altLang="en-US" sz="1400" u="sng" dirty="0">
                <a:solidFill>
                  <a:schemeClr val="tx1"/>
                </a:solidFill>
                <a:latin typeface="Meiryo UI" panose="020B0604030504040204" pitchFamily="50" charset="-128"/>
                <a:ea typeface="Meiryo UI" panose="020B0604030504040204" pitchFamily="50" charset="-128"/>
              </a:rPr>
              <a:t>移行期でそれぞれ頁を分けて記載すること。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70312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F5330-A9DD-F2F4-00F0-BAB1A841AE99}"/>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09D5B633-C904-5B75-9540-BE287CA59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09D5B633-C904-5B75-9540-BE287CA59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087AFFF-8210-F230-4F3E-7548E28C99B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基本的要件（構造転換（燃料転換） ）</a:t>
            </a:r>
          </a:p>
        </p:txBody>
      </p:sp>
      <p:sp>
        <p:nvSpPr>
          <p:cNvPr id="26" name="Title 1">
            <a:extLst>
              <a:ext uri="{FF2B5EF4-FFF2-40B4-BE49-F238E27FC236}">
                <a16:creationId xmlns:a16="http://schemas.microsoft.com/office/drawing/2014/main" id="{2BF07EC2-03AE-9059-16D4-9A267915AF67}"/>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2E4C283E-7BC7-1B55-D1E1-A5B13D4CFC1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3" name="表 2">
            <a:extLst>
              <a:ext uri="{FF2B5EF4-FFF2-40B4-BE49-F238E27FC236}">
                <a16:creationId xmlns:a16="http://schemas.microsoft.com/office/drawing/2014/main" id="{452F9D99-6ADE-D098-C7F4-6B727455002D}"/>
              </a:ext>
            </a:extLst>
          </p:cNvPr>
          <p:cNvGraphicFramePr>
            <a:graphicFrameLocks noGrp="1"/>
          </p:cNvGraphicFramePr>
          <p:nvPr>
            <p:extLst>
              <p:ext uri="{D42A27DB-BD31-4B8C-83A1-F6EECF244321}">
                <p14:modId xmlns:p14="http://schemas.microsoft.com/office/powerpoint/2010/main" val="3006061989"/>
              </p:ext>
            </p:extLst>
          </p:nvPr>
        </p:nvGraphicFramePr>
        <p:xfrm>
          <a:off x="180000" y="1716613"/>
          <a:ext cx="11856000" cy="2288915"/>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内容</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燃料転換又は製造プロセス転換を行うことに加え、自ら経営効率化を図りＧＸ投資の原資を積極的に確保し、持続的にＧＸを推進しつつ、競争力の強化に繋がる事業であること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3.1.1. </a:t>
                      </a:r>
                      <a:r>
                        <a:rPr kumimoji="1" lang="ja-JP" altLang="en-US" sz="1200">
                          <a:latin typeface="Meiryo UI" panose="020B0604030504040204" pitchFamily="50" charset="-128"/>
                          <a:ea typeface="Meiryo UI" panose="020B0604030504040204" pitchFamily="50" charset="-128"/>
                        </a:rPr>
                        <a:t>燃料転換の要件」又は「</a:t>
                      </a:r>
                      <a:r>
                        <a:rPr kumimoji="1" lang="en-US" altLang="ja-JP" sz="1200">
                          <a:latin typeface="Meiryo UI" panose="020B0604030504040204" pitchFamily="50" charset="-128"/>
                          <a:ea typeface="Meiryo UI" panose="020B0604030504040204" pitchFamily="50" charset="-128"/>
                        </a:rPr>
                        <a:t>3.1.2. </a:t>
                      </a:r>
                      <a:r>
                        <a:rPr kumimoji="1" lang="ja-JP" altLang="en-US" sz="1200">
                          <a:latin typeface="Meiryo UI" panose="020B0604030504040204" pitchFamily="50" charset="-128"/>
                          <a:ea typeface="Meiryo UI" panose="020B0604030504040204" pitchFamily="50" charset="-128"/>
                        </a:rPr>
                        <a:t>製造プロセス転換の要件」に準ずる。</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基本的要件（燃料転換）又は①ア 基本的要件（製造プロセス転換）等）に記載のとおり、要件を満たす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C</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6251EFCD-6188-1944-3D0B-FE6E86520E39}"/>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構造転換（燃料転換）向け</a:t>
            </a:r>
            <a:endParaRPr kumimoji="1" lang="en-US" altLang="ja-JP" sz="1400" b="1"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燃料転換（</a:t>
            </a:r>
            <a:r>
              <a:rPr kumimoji="1" lang="en-US" altLang="ja-JP" sz="1400" b="1" u="sng" dirty="0">
                <a:solidFill>
                  <a:schemeClr val="tx1"/>
                </a:solidFill>
                <a:latin typeface="Meiryo UI" panose="020B0604030504040204" pitchFamily="50" charset="-128"/>
                <a:ea typeface="Meiryo UI" panose="020B0604030504040204" pitchFamily="50" charset="-128"/>
              </a:rPr>
              <a:t>※</a:t>
            </a:r>
            <a:r>
              <a:rPr kumimoji="1" lang="ja-JP" altLang="en-US" sz="1400" b="1" u="sng" dirty="0">
                <a:solidFill>
                  <a:schemeClr val="tx1"/>
                </a:solidFill>
                <a:latin typeface="Meiryo UI" panose="020B0604030504040204" pitchFamily="50" charset="-128"/>
                <a:ea typeface="Meiryo UI" panose="020B0604030504040204" pitchFamily="50" charset="-128"/>
              </a:rPr>
              <a:t>構造転換を伴わない）の申請者は、本頁は記載せず削除すること。</a:t>
            </a:r>
          </a:p>
        </p:txBody>
      </p:sp>
      <p:sp>
        <p:nvSpPr>
          <p:cNvPr id="4" name="正方形/長方形 3">
            <a:extLst>
              <a:ext uri="{FF2B5EF4-FFF2-40B4-BE49-F238E27FC236}">
                <a16:creationId xmlns:a16="http://schemas.microsoft.com/office/drawing/2014/main" id="{1E2C2F50-5B12-FC3B-5C1B-3A1A1FC832F0}"/>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構造転換（燃料転換）</a:t>
            </a:r>
          </a:p>
        </p:txBody>
      </p:sp>
    </p:spTree>
    <p:extLst>
      <p:ext uri="{BB962C8B-B14F-4D97-AF65-F5344CB8AC3E}">
        <p14:creationId xmlns:p14="http://schemas.microsoft.com/office/powerpoint/2010/main" val="11364249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5D7FD6F-7C8A-486B-3BA1-32C5A9D8DA07}"/>
              </a:ext>
            </a:extLst>
          </p:cNvPr>
          <p:cNvGraphicFramePr>
            <a:graphicFrameLocks noChangeAspect="1"/>
          </p:cNvGraphicFramePr>
          <p:nvPr>
            <p:custDataLst>
              <p:tags r:id="rId1"/>
            </p:custDataLst>
            <p:extLst>
              <p:ext uri="{D42A27DB-BD31-4B8C-83A1-F6EECF244321}">
                <p14:modId xmlns:p14="http://schemas.microsoft.com/office/powerpoint/2010/main" val="31724251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5D7FD6F-7C8A-486B-3BA1-32C5A9D8DA0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公募要領「</a:t>
            </a:r>
            <a:r>
              <a:rPr lang="en-US" altLang="ja-JP">
                <a:solidFill>
                  <a:schemeClr val="tx1"/>
                </a:solidFill>
              </a:rPr>
              <a:t>2.1. </a:t>
            </a:r>
            <a:r>
              <a:rPr lang="ja-JP" altLang="en-US">
                <a:solidFill>
                  <a:schemeClr val="tx1"/>
                </a:solidFill>
              </a:rPr>
              <a:t>補助対象者」に記載の内容を全て満たしており、不支給要件に該当しない</a:t>
            </a:r>
            <a:endParaRPr lang="en-US" altLang="ja-JP">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extLst>
              <p:ext uri="{D42A27DB-BD31-4B8C-83A1-F6EECF244321}">
                <p14:modId xmlns:p14="http://schemas.microsoft.com/office/powerpoint/2010/main" val="472031279"/>
              </p:ext>
            </p:extLst>
          </p:nvPr>
        </p:nvGraphicFramePr>
        <p:xfrm>
          <a:off x="179999" y="1551334"/>
          <a:ext cx="11880000" cy="443484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2.1. </a:t>
                      </a:r>
                      <a:r>
                        <a:rPr kumimoji="1" lang="ja-JP" altLang="en-US" sz="120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815765">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以下（</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）及び（</a:t>
                      </a:r>
                      <a:r>
                        <a:rPr kumimoji="1" lang="en-US" altLang="ja-JP" sz="1100">
                          <a:latin typeface="Meiryo UI" panose="020B0604030504040204" pitchFamily="50" charset="-128"/>
                          <a:ea typeface="Meiryo UI" panose="020B0604030504040204" pitchFamily="50" charset="-128"/>
                        </a:rPr>
                        <a:t>ⅱ</a:t>
                      </a:r>
                      <a:r>
                        <a:rPr kumimoji="1" lang="ja-JP" altLang="en-US" sz="1100">
                          <a:latin typeface="Meiryo UI" panose="020B0604030504040204" pitchFamily="50" charset="-128"/>
                          <a:ea typeface="Meiryo UI" panose="020B0604030504040204" pitchFamily="50" charset="-128"/>
                        </a:rPr>
                        <a:t>）の温室効果ガス排出削減のための取組を実施すること。</a:t>
                      </a:r>
                      <a:br>
                        <a:rPr kumimoji="1" lang="en-US" altLang="ja-JP" sz="1100">
                          <a:latin typeface="Meiryo UI" panose="020B0604030504040204" pitchFamily="50" charset="-128"/>
                          <a:ea typeface="Meiryo UI" panose="020B0604030504040204" pitchFamily="50" charset="-128"/>
                        </a:rPr>
                      </a:br>
                      <a:r>
                        <a:rPr kumimoji="1" lang="ja-JP" altLang="en-US" sz="1100">
                          <a:latin typeface="Meiryo UI" panose="020B0604030504040204" pitchFamily="50" charset="-128"/>
                          <a:ea typeface="Meiryo UI" panose="020B0604030504040204" pitchFamily="50" charset="-128"/>
                        </a:rPr>
                        <a:t>なお、ＧＸリーグに参加する場合は、これらの取組を実施するものとみなす。</a:t>
                      </a:r>
                      <a:br>
                        <a:rPr kumimoji="1" lang="en-US" altLang="ja-JP" sz="1100">
                          <a:latin typeface="Meiryo UI" panose="020B0604030504040204" pitchFamily="50" charset="-128"/>
                          <a:ea typeface="Meiryo UI" panose="020B0604030504040204" pitchFamily="50" charset="-128"/>
                        </a:rPr>
                      </a:br>
                      <a:r>
                        <a:rPr kumimoji="1" lang="ja-JP" altLang="en-US" sz="1100">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a:latin typeface="Meiryo UI" panose="020B0604030504040204" pitchFamily="50" charset="-128"/>
                          <a:ea typeface="Meiryo UI" panose="020B0604030504040204" pitchFamily="50" charset="-128"/>
                        </a:rPr>
                        <a:t>2022</a:t>
                      </a:r>
                      <a:r>
                        <a:rPr kumimoji="1" lang="ja-JP" altLang="en-US" sz="1100">
                          <a:latin typeface="Meiryo UI" panose="020B0604030504040204" pitchFamily="50" charset="-128"/>
                          <a:ea typeface="Meiryo UI" panose="020B0604030504040204" pitchFamily="50" charset="-128"/>
                        </a:rPr>
                        <a:t>年度</a:t>
                      </a:r>
                      <a:r>
                        <a:rPr kumimoji="1" lang="en-US" altLang="ja-JP" sz="1100">
                          <a:latin typeface="Meiryo UI" panose="020B0604030504040204" pitchFamily="50" charset="-128"/>
                          <a:ea typeface="Meiryo UI" panose="020B0604030504040204" pitchFamily="50" charset="-128"/>
                        </a:rPr>
                        <a:t>CO2</a:t>
                      </a:r>
                      <a:r>
                        <a:rPr kumimoji="1" lang="ja-JP" altLang="en-US" sz="1100">
                          <a:latin typeface="Meiryo UI" panose="020B0604030504040204" pitchFamily="50" charset="-128"/>
                          <a:ea typeface="Meiryo UI" panose="020B0604030504040204" pitchFamily="50" charset="-128"/>
                        </a:rPr>
                        <a:t>排出量が</a:t>
                      </a:r>
                      <a:r>
                        <a:rPr kumimoji="1" lang="en-US" altLang="ja-JP" sz="1100">
                          <a:latin typeface="Meiryo UI" panose="020B0604030504040204" pitchFamily="50" charset="-128"/>
                          <a:ea typeface="Meiryo UI" panose="020B0604030504040204" pitchFamily="50" charset="-128"/>
                        </a:rPr>
                        <a:t>20</a:t>
                      </a:r>
                      <a:r>
                        <a:rPr kumimoji="1" lang="ja-JP" altLang="en-US" sz="1100">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p>
                    <a:p>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）国内における</a:t>
                      </a:r>
                      <a:r>
                        <a:rPr kumimoji="1" lang="en-US" altLang="ja-JP" sz="1100">
                          <a:latin typeface="Meiryo UI" panose="020B0604030504040204" pitchFamily="50" charset="-128"/>
                          <a:ea typeface="Meiryo UI" panose="020B0604030504040204" pitchFamily="50" charset="-128"/>
                        </a:rPr>
                        <a:t>Scope1</a:t>
                      </a:r>
                      <a:r>
                        <a:rPr kumimoji="1" lang="ja-JP" altLang="en-US" sz="1100">
                          <a:latin typeface="Meiryo UI" panose="020B0604030504040204" pitchFamily="50" charset="-128"/>
                          <a:ea typeface="Meiryo UI" panose="020B0604030504040204" pitchFamily="50" charset="-128"/>
                        </a:rPr>
                        <a:t>（事業者自ら排出）・</a:t>
                      </a:r>
                      <a:r>
                        <a:rPr kumimoji="1" lang="en-US" altLang="ja-JP" sz="1100">
                          <a:latin typeface="Meiryo UI" panose="020B0604030504040204" pitchFamily="50" charset="-128"/>
                          <a:ea typeface="Meiryo UI" panose="020B0604030504040204" pitchFamily="50" charset="-128"/>
                        </a:rPr>
                        <a:t>Scope2</a:t>
                      </a:r>
                      <a:r>
                        <a:rPr kumimoji="1" lang="ja-JP" altLang="en-US" sz="1100">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a:latin typeface="Meiryo UI" panose="020B0604030504040204" pitchFamily="50" charset="-128"/>
                          <a:ea typeface="Meiryo UI" panose="020B0604030504040204" pitchFamily="50" charset="-128"/>
                        </a:rPr>
                        <a:t>2025</a:t>
                      </a:r>
                      <a:r>
                        <a:rPr kumimoji="1" lang="ja-JP" altLang="en-US" sz="1100">
                          <a:latin typeface="Meiryo UI" panose="020B0604030504040204" pitchFamily="50" charset="-128"/>
                          <a:ea typeface="Meiryo UI" panose="020B0604030504040204" pitchFamily="50" charset="-128"/>
                        </a:rPr>
                        <a:t>年度及び</a:t>
                      </a:r>
                      <a:r>
                        <a:rPr kumimoji="1" lang="en-US" altLang="ja-JP" sz="1100">
                          <a:latin typeface="Meiryo UI" panose="020B0604030504040204" pitchFamily="50" charset="-128"/>
                          <a:ea typeface="Meiryo UI" panose="020B0604030504040204" pitchFamily="50" charset="-128"/>
                        </a:rPr>
                        <a:t>2030</a:t>
                      </a:r>
                      <a:r>
                        <a:rPr kumimoji="1" lang="ja-JP" altLang="en-US" sz="1100">
                          <a:latin typeface="Meiryo UI" panose="020B0604030504040204" pitchFamily="50" charset="-128"/>
                          <a:ea typeface="Meiryo UI" panose="020B0604030504040204" pitchFamily="50" charset="-128"/>
                        </a:rPr>
                        <a:t>年度について設定し、排出実績及び目標達成に向けた進捗状況を、第三者検証を実施のうえ、毎年報告・公表すること。第三者検証については、「ＧＸリーグ第三者検証ガイドライン」に則ること。</a:t>
                      </a:r>
                    </a:p>
                    <a:p>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ⅱ</a:t>
                      </a:r>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）で掲げた目標を達成できない場合には</a:t>
                      </a:r>
                      <a:r>
                        <a:rPr kumimoji="1" lang="en-US" altLang="ja-JP" sz="1100">
                          <a:latin typeface="Meiryo UI" panose="020B0604030504040204" pitchFamily="50" charset="-128"/>
                          <a:ea typeface="Meiryo UI" panose="020B0604030504040204" pitchFamily="50" charset="-128"/>
                        </a:rPr>
                        <a:t>J</a:t>
                      </a:r>
                      <a:r>
                        <a:rPr kumimoji="1" lang="ja-JP" altLang="en-US" sz="1100">
                          <a:latin typeface="Meiryo UI" panose="020B0604030504040204" pitchFamily="50" charset="-128"/>
                          <a:ea typeface="Meiryo UI" panose="020B0604030504040204" pitchFamily="50" charset="-128"/>
                        </a:rPr>
                        <a:t>クレジット又は</a:t>
                      </a:r>
                      <a:r>
                        <a:rPr kumimoji="1" lang="en-US" altLang="ja-JP" sz="1100">
                          <a:latin typeface="Meiryo UI" panose="020B0604030504040204" pitchFamily="50" charset="-128"/>
                          <a:ea typeface="Meiryo UI" panose="020B0604030504040204" pitchFamily="50" charset="-128"/>
                        </a:rPr>
                        <a:t>JCM</a:t>
                      </a:r>
                      <a:r>
                        <a:rPr kumimoji="1" lang="ja-JP" altLang="en-US" sz="1100">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例：様式第３別添３に記載のとおり、要件を満たす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26584">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（履歴事項全部証明書等）に記載のとおり、要件を満たす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26584">
                <a:tc>
                  <a:txBody>
                    <a:bodyPr/>
                    <a:lstStyle/>
                    <a:p>
                      <a:pPr algn="ctr"/>
                      <a:r>
                        <a:rPr kumimoji="1" lang="en-US" altLang="ja-JP" sz="1200"/>
                        <a:t>C</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例：本様式（①イ 適格性（</a:t>
                      </a:r>
                      <a:r>
                        <a:rPr kumimoji="1" lang="en-US" altLang="ja-JP" sz="1200">
                          <a:solidFill>
                            <a:srgbClr val="C00000"/>
                          </a:solidFill>
                          <a:latin typeface="Meiryo UI" panose="020B0604030504040204" pitchFamily="50" charset="-128"/>
                          <a:ea typeface="Meiryo UI" panose="020B0604030504040204" pitchFamily="50" charset="-128"/>
                        </a:rPr>
                        <a:t>#C</a:t>
                      </a:r>
                      <a:r>
                        <a:rPr kumimoji="1" lang="ja-JP" altLang="en-US" sz="1200">
                          <a:solidFill>
                            <a:srgbClr val="C00000"/>
                          </a:solidFill>
                          <a:latin typeface="Meiryo UI" panose="020B0604030504040204" pitchFamily="50" charset="-128"/>
                          <a:ea typeface="Meiryo UI" panose="020B0604030504040204" pitchFamily="50" charset="-128"/>
                        </a:rPr>
                        <a:t>））に記載のとおり、要件を満たす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126584">
                <a:tc>
                  <a:txBody>
                    <a:bodyPr/>
                    <a:lstStyle/>
                    <a:p>
                      <a:pPr algn="ctr"/>
                      <a:r>
                        <a:rPr kumimoji="1" lang="en-US" altLang="ja-JP" sz="1200"/>
                        <a:t>D</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a:t>
                      </a:r>
                      <a:r>
                        <a:rPr kumimoji="1" lang="zh-TW" altLang="en-US" sz="1200">
                          <a:solidFill>
                            <a:srgbClr val="C00000"/>
                          </a:solidFill>
                          <a:latin typeface="Meiryo UI" panose="020B0604030504040204" pitchFamily="50" charset="-128"/>
                          <a:ea typeface="Meiryo UI" panose="020B0604030504040204" pitchFamily="50" charset="-128"/>
                        </a:rPr>
                        <a:t>財務諸表</a:t>
                      </a:r>
                      <a:r>
                        <a:rPr kumimoji="1" lang="ja-JP" altLang="en-US" sz="1200">
                          <a:solidFill>
                            <a:srgbClr val="C00000"/>
                          </a:solidFill>
                          <a:latin typeface="Meiryo UI" panose="020B0604030504040204" pitchFamily="50" charset="-128"/>
                          <a:ea typeface="Meiryo UI" panose="020B0604030504040204" pitchFamily="50" charset="-128"/>
                        </a:rPr>
                        <a:t>や</a:t>
                      </a:r>
                      <a:r>
                        <a:rPr kumimoji="1" lang="zh-TW" altLang="en-US" sz="1200">
                          <a:solidFill>
                            <a:srgbClr val="C00000"/>
                          </a:solidFill>
                          <a:latin typeface="Meiryo UI" panose="020B0604030504040204" pitchFamily="50" charset="-128"/>
                          <a:ea typeface="Meiryo UI" panose="020B0604030504040204" pitchFamily="50" charset="-128"/>
                        </a:rPr>
                        <a:t>応募申請者概要</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126584">
                <a:tc>
                  <a:txBody>
                    <a:bodyPr/>
                    <a:lstStyle/>
                    <a:p>
                      <a:pPr algn="ctr"/>
                      <a:r>
                        <a:rPr kumimoji="1" lang="en-US" altLang="ja-JP" sz="1200"/>
                        <a:t>E</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次のいずれかに該当する事業者ではないこと。</a:t>
                      </a:r>
                    </a:p>
                    <a:p>
                      <a:r>
                        <a:rPr kumimoji="1" lang="ja-JP" altLang="en-US" sz="110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a:latin typeface="Meiryo UI" panose="020B0604030504040204" pitchFamily="50" charset="-128"/>
                          <a:ea typeface="Meiryo UI" panose="020B0604030504040204" pitchFamily="50" charset="-128"/>
                        </a:rPr>
                        <a:t>77</a:t>
                      </a:r>
                      <a:r>
                        <a:rPr kumimoji="1" lang="ja-JP" altLang="en-US" sz="110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例：様式第４に記載のとおり、要件を満たす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extLst>
              <p:ext uri="{D42A27DB-BD31-4B8C-83A1-F6EECF244321}">
                <p14:modId xmlns:p14="http://schemas.microsoft.com/office/powerpoint/2010/main" val="3754671757"/>
              </p:ext>
            </p:extLst>
          </p:nvPr>
        </p:nvGraphicFramePr>
        <p:xfrm>
          <a:off x="179999" y="6055995"/>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4.2. </a:t>
                      </a:r>
                      <a:r>
                        <a:rPr kumimoji="1" lang="ja-JP" altLang="en-US" sz="120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G</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2161954" y="1219815"/>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：要件を満たす場合には例文のように記載のうえ、該当書類を提出すること。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28753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086983F5-FC2B-DC8E-929F-91381318061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086983F5-FC2B-DC8E-929F-9138131806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r>
              <a:rPr lang="en-US" altLang="ja-JP" sz="2000">
                <a:solidFill>
                  <a:schemeClr val="tx1">
                    <a:lumMod val="50000"/>
                    <a:lumOff val="50000"/>
                  </a:schemeClr>
                </a:solidFill>
              </a:rPr>
              <a:t>#C</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52432" y="25829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事業者単位で</a:t>
            </a:r>
            <a:r>
              <a:rPr lang="ja-JP" altLang="en-US" sz="1400" dirty="0">
                <a:solidFill>
                  <a:srgbClr val="FF0000"/>
                </a:solidFill>
                <a:latin typeface="Meiryo UI" panose="020B0604030504040204" pitchFamily="50" charset="-128"/>
                <a:ea typeface="Meiryo UI" panose="020B0604030504040204" pitchFamily="50" charset="-128"/>
              </a:rPr>
              <a:t>補助事業における役割分担を記載すること。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D63E17E-00B6-F179-58B2-58BC33A91D0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D63E17E-00B6-F179-58B2-58BC33A91D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間接補助事業を実施する全ての者において、経営層のコミットを約束する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18357577"/>
              </p:ext>
            </p:extLst>
          </p:nvPr>
        </p:nvGraphicFramePr>
        <p:xfrm>
          <a:off x="179998" y="1551333"/>
          <a:ext cx="11856001" cy="4595388"/>
        </p:xfrm>
        <a:graphic>
          <a:graphicData uri="http://schemas.openxmlformats.org/drawingml/2006/table">
            <a:tbl>
              <a:tblPr firstRow="1" bandRow="1">
                <a:tableStyleId>{5C22544A-7EE6-4342-B048-85BDC9FD1C3A}</a:tableStyleId>
              </a:tblPr>
              <a:tblGrid>
                <a:gridCol w="1777935">
                  <a:extLst>
                    <a:ext uri="{9D8B030D-6E8A-4147-A177-3AD203B41FA5}">
                      <a16:colId xmlns:a16="http://schemas.microsoft.com/office/drawing/2014/main" val="1833360980"/>
                    </a:ext>
                  </a:extLst>
                </a:gridCol>
                <a:gridCol w="4862662">
                  <a:extLst>
                    <a:ext uri="{9D8B030D-6E8A-4147-A177-3AD203B41FA5}">
                      <a16:colId xmlns:a16="http://schemas.microsoft.com/office/drawing/2014/main" val="3449904519"/>
                    </a:ext>
                  </a:extLst>
                </a:gridCol>
                <a:gridCol w="5215404">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a:latin typeface="Meiryo UI" panose="020B0604030504040204" pitchFamily="50" charset="-128"/>
                          <a:ea typeface="Meiryo UI" panose="020B0604030504040204" pitchFamily="50" charset="-128"/>
                        </a:rPr>
                        <a:t>幹事会社</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a:latin typeface="Meiryo UI" panose="020B0604030504040204" pitchFamily="50" charset="-128"/>
                          <a:ea typeface="Meiryo UI" panose="020B0604030504040204" pitchFamily="50" charset="-128"/>
                        </a:rPr>
                        <a:t>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例：個別パート（①ウ 経営層のコミット｜</a:t>
                      </a:r>
                      <a:r>
                        <a:rPr kumimoji="1" lang="en-US" altLang="ja-JP" sz="1200" dirty="0">
                          <a:solidFill>
                            <a:srgbClr val="C00000"/>
                          </a:solidFill>
                          <a:latin typeface="Meiryo UI" panose="020B0604030504040204" pitchFamily="50" charset="-128"/>
                          <a:ea typeface="Meiryo UI" panose="020B0604030504040204" pitchFamily="50" charset="-128"/>
                        </a:rPr>
                        <a:t>xxx</a:t>
                      </a:r>
                      <a:r>
                        <a:rPr kumimoji="1" lang="ja-JP" altLang="en-US" sz="1200" dirty="0">
                          <a:solidFill>
                            <a:srgbClr val="C00000"/>
                          </a:solidFill>
                          <a:latin typeface="Meiryo UI" panose="020B0604030504040204" pitchFamily="50" charset="-128"/>
                          <a:ea typeface="Meiryo UI" panose="020B0604030504040204" pitchFamily="50" charset="-128"/>
                        </a:rPr>
                        <a:t>株式会社｜（</a:t>
                      </a:r>
                      <a:r>
                        <a:rPr kumimoji="1" lang="en-US" altLang="ja-JP" sz="1200" dirty="0">
                          <a:solidFill>
                            <a:srgbClr val="C00000"/>
                          </a:solidFill>
                          <a:latin typeface="Meiryo UI" panose="020B0604030504040204" pitchFamily="50" charset="-128"/>
                          <a:ea typeface="Meiryo UI" panose="020B0604030504040204" pitchFamily="50" charset="-128"/>
                        </a:rPr>
                        <a:t>ⅰ</a:t>
                      </a:r>
                      <a:r>
                        <a:rPr kumimoji="1" lang="ja-JP" altLang="en-US" sz="1200" dirty="0">
                          <a:solidFill>
                            <a:srgbClr val="C00000"/>
                          </a:solidFill>
                          <a:latin typeface="Meiryo UI" panose="020B0604030504040204" pitchFamily="50" charset="-128"/>
                          <a:ea typeface="Meiryo UI" panose="020B0604030504040204" pitchFamily="50" charset="-128"/>
                        </a:rPr>
                        <a:t>）（</a:t>
                      </a:r>
                      <a:r>
                        <a:rPr kumimoji="1" lang="en-US" altLang="ja-JP" sz="1200" dirty="0">
                          <a:solidFill>
                            <a:srgbClr val="C00000"/>
                          </a:solidFill>
                          <a:latin typeface="Meiryo UI" panose="020B0604030504040204" pitchFamily="50" charset="-128"/>
                          <a:ea typeface="Meiryo UI" panose="020B0604030504040204" pitchFamily="50" charset="-128"/>
                        </a:rPr>
                        <a:t>ⅱ</a:t>
                      </a:r>
                      <a:r>
                        <a:rPr kumimoji="1" lang="ja-JP" altLang="en-US" sz="1200" dirty="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a:latin typeface="Meiryo UI" panose="020B0604030504040204" pitchFamily="50" charset="-128"/>
                          <a:ea typeface="Meiryo UI" panose="020B0604030504040204" pitchFamily="50" charset="-128"/>
                        </a:rPr>
                        <a:t>共同実施者</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例：個別パート（①ウ 経営層のコミット｜</a:t>
                      </a:r>
                      <a:r>
                        <a:rPr kumimoji="1" lang="en-US" altLang="ja-JP" sz="1200" dirty="0">
                          <a:solidFill>
                            <a:srgbClr val="C00000"/>
                          </a:solidFill>
                          <a:latin typeface="Meiryo UI" panose="020B0604030504040204" pitchFamily="50" charset="-128"/>
                          <a:ea typeface="Meiryo UI" panose="020B0604030504040204" pitchFamily="50" charset="-128"/>
                        </a:rPr>
                        <a:t>xxx</a:t>
                      </a:r>
                      <a:r>
                        <a:rPr kumimoji="1" lang="ja-JP" altLang="en-US" sz="1200" dirty="0">
                          <a:solidFill>
                            <a:srgbClr val="C00000"/>
                          </a:solidFill>
                          <a:latin typeface="Meiryo UI" panose="020B0604030504040204" pitchFamily="50" charset="-128"/>
                          <a:ea typeface="Meiryo UI" panose="020B0604030504040204" pitchFamily="50" charset="-128"/>
                        </a:rPr>
                        <a:t>株式会社｜（</a:t>
                      </a:r>
                      <a:r>
                        <a:rPr kumimoji="1" lang="en-US" altLang="ja-JP" sz="1200" dirty="0">
                          <a:solidFill>
                            <a:srgbClr val="C00000"/>
                          </a:solidFill>
                          <a:latin typeface="Meiryo UI" panose="020B0604030504040204" pitchFamily="50" charset="-128"/>
                          <a:ea typeface="Meiryo UI" panose="020B0604030504040204" pitchFamily="50" charset="-128"/>
                        </a:rPr>
                        <a:t>ⅰ</a:t>
                      </a:r>
                      <a:r>
                        <a:rPr kumimoji="1" lang="ja-JP" altLang="en-US" sz="1200" dirty="0">
                          <a:solidFill>
                            <a:srgbClr val="C00000"/>
                          </a:solidFill>
                          <a:latin typeface="Meiryo UI" panose="020B0604030504040204" pitchFamily="50" charset="-128"/>
                          <a:ea typeface="Meiryo UI" panose="020B0604030504040204" pitchFamily="50" charset="-128"/>
                        </a:rPr>
                        <a:t>）（</a:t>
                      </a:r>
                      <a:r>
                        <a:rPr kumimoji="1" lang="en-US" altLang="ja-JP" sz="1200" dirty="0">
                          <a:solidFill>
                            <a:srgbClr val="C00000"/>
                          </a:solidFill>
                          <a:latin typeface="Meiryo UI" panose="020B0604030504040204" pitchFamily="50" charset="-128"/>
                          <a:ea typeface="Meiryo UI" panose="020B0604030504040204" pitchFamily="50" charset="-128"/>
                        </a:rPr>
                        <a:t>ⅱ</a:t>
                      </a:r>
                      <a:r>
                        <a:rPr kumimoji="1" lang="ja-JP" altLang="en-US" sz="1200" dirty="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例：個別パートに記載の通り、経営層がコミットする（代替手段様式を提出）</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A59F3CAF-D6D0-F334-4B55-AAE2B6B2BB18}"/>
              </a:ext>
            </a:extLst>
          </p:cNvPr>
          <p:cNvSpPr/>
          <p:nvPr/>
        </p:nvSpPr>
        <p:spPr>
          <a:xfrm>
            <a:off x="2161954" y="1801321"/>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幹事会社、共同実施者の全てにおける「各社における経営層のコミット」</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→各項目について、以下のとおり記載すること。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経営層のコミットについて、個別パートにて説明する場合は、例文のように記載のうえ、本様式の該当頁についても作成すること。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経営層のコミットについて、個別パートに示す代替手段にて説明する場合は、例文のように記載のうえ、本様式の該当頁についても作成すること。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u="sng"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代替手段が認められるのは、共同実施者のうち、本事業を中核的に推進する主体ではない場合のみであることに注意すること。</a:t>
            </a:r>
            <a:endParaRPr lang="en-US" altLang="ja-JP" sz="1400" u="sng"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D8F5517-C5B5-8B5A-3396-6F17E191561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D8F5517-C5B5-8B5A-3396-6F17E191561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全ての者において財務の健全性を有し、間接補助事業を円滑に推進することが可能である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112189516"/>
              </p:ext>
            </p:extLst>
          </p:nvPr>
        </p:nvGraphicFramePr>
        <p:xfrm>
          <a:off x="179999" y="1551333"/>
          <a:ext cx="11879999" cy="4595388"/>
        </p:xfrm>
        <a:graphic>
          <a:graphicData uri="http://schemas.openxmlformats.org/drawingml/2006/table">
            <a:tbl>
              <a:tblPr firstRow="1" bandRow="1">
                <a:tableStyleId>{5C22544A-7EE6-4342-B048-85BDC9FD1C3A}</a:tableStyleId>
              </a:tblPr>
              <a:tblGrid>
                <a:gridCol w="1703885">
                  <a:extLst>
                    <a:ext uri="{9D8B030D-6E8A-4147-A177-3AD203B41FA5}">
                      <a16:colId xmlns:a16="http://schemas.microsoft.com/office/drawing/2014/main" val="1833360980"/>
                    </a:ext>
                  </a:extLst>
                </a:gridCol>
                <a:gridCol w="517793">
                  <a:extLst>
                    <a:ext uri="{9D8B030D-6E8A-4147-A177-3AD203B41FA5}">
                      <a16:colId xmlns:a16="http://schemas.microsoft.com/office/drawing/2014/main" val="1773031078"/>
                    </a:ext>
                  </a:extLst>
                </a:gridCol>
                <a:gridCol w="4660135">
                  <a:extLst>
                    <a:ext uri="{9D8B030D-6E8A-4147-A177-3AD203B41FA5}">
                      <a16:colId xmlns:a16="http://schemas.microsoft.com/office/drawing/2014/main" val="3449904519"/>
                    </a:ext>
                  </a:extLst>
                </a:gridCol>
                <a:gridCol w="4998186">
                  <a:extLst>
                    <a:ext uri="{9D8B030D-6E8A-4147-A177-3AD203B41FA5}">
                      <a16:colId xmlns:a16="http://schemas.microsoft.com/office/drawing/2014/main" val="2365904519"/>
                    </a:ext>
                  </a:extLst>
                </a:gridCol>
              </a:tblGrid>
              <a:tr h="232842">
                <a:tc>
                  <a:txBody>
                    <a:bodyPr/>
                    <a:lstStyle/>
                    <a:p>
                      <a:pPr algn="ct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a:latin typeface="Meiryo UI" panose="020B0604030504040204" pitchFamily="50" charset="-128"/>
                          <a:ea typeface="Meiryo UI" panose="020B0604030504040204" pitchFamily="50" charset="-128"/>
                        </a:rPr>
                        <a:t>代表事業者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a:latin typeface="Meiryo UI" panose="020B0604030504040204" pitchFamily="50" charset="-128"/>
                          <a:ea typeface="Meiryo UI" panose="020B0604030504040204" pitchFamily="50" charset="-128"/>
                        </a:rPr>
                        <a:t>共同実施者</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株式会社</a:t>
                      </a:r>
                      <a:r>
                        <a:rPr kumimoji="1" lang="en-US" altLang="ja-JP" sz="1200">
                          <a:latin typeface="Meiryo UI" panose="020B0604030504040204" pitchFamily="50" charset="-128"/>
                          <a:ea typeface="Meiryo UI" panose="020B0604030504040204" pitchFamily="50" charset="-128"/>
                        </a:rPr>
                        <a:t>xx</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D</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E</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幹事会社、共同実施者の全てにおける「各社における財務状況」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a:solidFill>
                <a:srgbClr val="FF0000"/>
              </a:solidFill>
              <a:latin typeface="Meiryo UI" panose="020B0604030504040204" pitchFamily="50" charset="-128"/>
              <a:ea typeface="Meiryo UI" panose="020B0604030504040204" pitchFamily="50" charset="-128"/>
            </a:endParaRPr>
          </a:p>
          <a:p>
            <a:endParaRPr lang="en-US" altLang="ja-JP" sz="1400" u="sng">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314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BA16F-F3D3-C58E-4246-3BA96565934C}"/>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8BB916F0-8DDA-FA32-BB4E-8CA8F7AE4143}"/>
              </a:ext>
            </a:extLst>
          </p:cNvPr>
          <p:cNvGraphicFramePr>
            <a:graphicFrameLocks noChangeAspect="1"/>
          </p:cNvGraphicFramePr>
          <p:nvPr>
            <p:custDataLst>
              <p:tags r:id="rId1"/>
            </p:custDataLst>
            <p:extLst>
              <p:ext uri="{D42A27DB-BD31-4B8C-83A1-F6EECF244321}">
                <p14:modId xmlns:p14="http://schemas.microsoft.com/office/powerpoint/2010/main" val="17807091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5" name="think-cell data - do not delete" hidden="1">
                        <a:extLst>
                          <a:ext uri="{FF2B5EF4-FFF2-40B4-BE49-F238E27FC236}">
                            <a16:creationId xmlns:a16="http://schemas.microsoft.com/office/drawing/2014/main" id="{8BB916F0-8DDA-FA32-BB4E-8CA8F7AE41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49ADD19B-1834-707C-76B7-EA454D7615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F21485E0-7611-A87A-49C5-E15A452DCBB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を実施するため、</a:t>
            </a:r>
            <a:r>
              <a:rPr lang="en-US" altLang="ja-JP">
                <a:solidFill>
                  <a:schemeClr val="tx1"/>
                </a:solidFill>
              </a:rPr>
              <a:t>xx</a:t>
            </a:r>
            <a:r>
              <a:rPr lang="ja-JP" altLang="en-US">
                <a:solidFill>
                  <a:schemeClr val="tx1"/>
                </a:solidFill>
              </a:rPr>
              <a:t>から</a:t>
            </a:r>
            <a:r>
              <a:rPr lang="en-US" altLang="ja-JP">
                <a:solidFill>
                  <a:schemeClr val="tx1"/>
                </a:solidFill>
              </a:rPr>
              <a:t>xx</a:t>
            </a:r>
            <a:r>
              <a:rPr lang="ja-JP" altLang="en-US">
                <a:solidFill>
                  <a:schemeClr val="tx1"/>
                </a:solidFill>
              </a:rPr>
              <a:t>などの設備を導入し、燃料の割合を</a:t>
            </a:r>
            <a:r>
              <a:rPr lang="en-US" altLang="ja-JP">
                <a:solidFill>
                  <a:schemeClr val="tx1"/>
                </a:solidFill>
              </a:rPr>
              <a:t>xx</a:t>
            </a:r>
            <a:r>
              <a:rPr lang="ja-JP" altLang="en-US">
                <a:solidFill>
                  <a:schemeClr val="tx1"/>
                </a:solidFill>
              </a:rPr>
              <a:t>に転換していく</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FCEEBB15-734C-CA5C-8604-F5AD1602D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BFB2222-16F9-497C-26D1-E96898F30A1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7F7DC59C-62AB-06B7-C6BD-FAC2A7A875A7}"/>
              </a:ext>
            </a:extLst>
          </p:cNvPr>
          <p:cNvGrpSpPr/>
          <p:nvPr/>
        </p:nvGrpSpPr>
        <p:grpSpPr>
          <a:xfrm>
            <a:off x="180000" y="1732958"/>
            <a:ext cx="2724551" cy="288000"/>
            <a:chOff x="156000" y="1879963"/>
            <a:chExt cx="5760000" cy="288000"/>
          </a:xfrm>
        </p:grpSpPr>
        <p:sp>
          <p:nvSpPr>
            <p:cNvPr id="3" name="正方形/長方形 2">
              <a:extLst>
                <a:ext uri="{FF2B5EF4-FFF2-40B4-BE49-F238E27FC236}">
                  <a16:creationId xmlns:a16="http://schemas.microsoft.com/office/drawing/2014/main" id="{3DA268D6-85CF-3720-1993-E4B27FDA076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転換前の設備</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CF8D5163-6E4F-9173-71AB-C77F0481CD4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B2B917FE-9558-97CA-2802-0DCCDB9F220A}"/>
              </a:ext>
            </a:extLst>
          </p:cNvPr>
          <p:cNvGrpSpPr/>
          <p:nvPr/>
        </p:nvGrpSpPr>
        <p:grpSpPr>
          <a:xfrm>
            <a:off x="3394608" y="1732958"/>
            <a:ext cx="2724551" cy="288000"/>
            <a:chOff x="156000" y="1879963"/>
            <a:chExt cx="5760000" cy="288000"/>
          </a:xfrm>
        </p:grpSpPr>
        <p:sp>
          <p:nvSpPr>
            <p:cNvPr id="11" name="正方形/長方形 10">
              <a:extLst>
                <a:ext uri="{FF2B5EF4-FFF2-40B4-BE49-F238E27FC236}">
                  <a16:creationId xmlns:a16="http://schemas.microsoft.com/office/drawing/2014/main" id="{00BBFC7E-7010-A84D-8F83-6FA10BE271C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転換後の設備</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2" name="直線コネクタ 11">
              <a:extLst>
                <a:ext uri="{FF2B5EF4-FFF2-40B4-BE49-F238E27FC236}">
                  <a16:creationId xmlns:a16="http://schemas.microsoft.com/office/drawing/2014/main" id="{8EF936C9-649C-8EF4-333A-B0CC2E8E86A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CFE866A2-DA12-EB76-4769-918071D9708D}"/>
              </a:ext>
            </a:extLst>
          </p:cNvPr>
          <p:cNvGrpSpPr/>
          <p:nvPr/>
        </p:nvGrpSpPr>
        <p:grpSpPr>
          <a:xfrm>
            <a:off x="3041580" y="2056250"/>
            <a:ext cx="216000" cy="4509024"/>
            <a:chOff x="6120034" y="2151659"/>
            <a:chExt cx="216000" cy="4509024"/>
          </a:xfrm>
        </p:grpSpPr>
        <p:cxnSp>
          <p:nvCxnSpPr>
            <p:cNvPr id="14" name="Straight Connector 40">
              <a:extLst>
                <a:ext uri="{FF2B5EF4-FFF2-40B4-BE49-F238E27FC236}">
                  <a16:creationId xmlns:a16="http://schemas.microsoft.com/office/drawing/2014/main" id="{5E4C4F6A-CBB0-225C-A044-4F3BBD511AD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5" name="Freeform 94">
              <a:extLst>
                <a:ext uri="{FF2B5EF4-FFF2-40B4-BE49-F238E27FC236}">
                  <a16:creationId xmlns:a16="http://schemas.microsoft.com/office/drawing/2014/main" id="{D8FF634B-4772-B4BE-6797-9CF40A225E91}"/>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grpSp>
        <p:nvGrpSpPr>
          <p:cNvPr id="19" name="グループ化 18">
            <a:extLst>
              <a:ext uri="{FF2B5EF4-FFF2-40B4-BE49-F238E27FC236}">
                <a16:creationId xmlns:a16="http://schemas.microsoft.com/office/drawing/2014/main" id="{09E9C5CF-7DDB-E1CE-DF7F-7696D7203F59}"/>
              </a:ext>
            </a:extLst>
          </p:cNvPr>
          <p:cNvGrpSpPr/>
          <p:nvPr/>
        </p:nvGrpSpPr>
        <p:grpSpPr>
          <a:xfrm>
            <a:off x="6333600" y="1732958"/>
            <a:ext cx="5702400" cy="288000"/>
            <a:chOff x="156000" y="1879963"/>
            <a:chExt cx="5760000" cy="288000"/>
          </a:xfrm>
        </p:grpSpPr>
        <p:sp>
          <p:nvSpPr>
            <p:cNvPr id="20" name="正方形/長方形 19">
              <a:extLst>
                <a:ext uri="{FF2B5EF4-FFF2-40B4-BE49-F238E27FC236}">
                  <a16:creationId xmlns:a16="http://schemas.microsoft.com/office/drawing/2014/main" id="{2E3AB4C6-73E2-D1F9-3BEF-71F879A53D7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転換に伴う燃料ミックスの想定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A0546E87-69E8-3137-19E4-09E0103972F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2" name="グラフ 21">
            <a:extLst>
              <a:ext uri="{FF2B5EF4-FFF2-40B4-BE49-F238E27FC236}">
                <a16:creationId xmlns:a16="http://schemas.microsoft.com/office/drawing/2014/main" id="{2E1F10DE-DE4A-D4A2-E57D-47DC3557103C}"/>
              </a:ext>
            </a:extLst>
          </p:cNvPr>
          <p:cNvGraphicFramePr/>
          <p:nvPr>
            <p:extLst>
              <p:ext uri="{D42A27DB-BD31-4B8C-83A1-F6EECF244321}">
                <p14:modId xmlns:p14="http://schemas.microsoft.com/office/powerpoint/2010/main" val="3976956596"/>
              </p:ext>
            </p:extLst>
          </p:nvPr>
        </p:nvGraphicFramePr>
        <p:xfrm>
          <a:off x="6333600" y="2141444"/>
          <a:ext cx="5702400" cy="4168738"/>
        </p:xfrm>
        <a:graphic>
          <a:graphicData uri="http://schemas.openxmlformats.org/drawingml/2006/chart">
            <c:chart xmlns:c="http://schemas.openxmlformats.org/drawingml/2006/chart" xmlns:r="http://schemas.openxmlformats.org/officeDocument/2006/relationships" r:id="rId6"/>
          </a:graphicData>
        </a:graphic>
      </p:graphicFrame>
      <p:sp>
        <p:nvSpPr>
          <p:cNvPr id="23" name="正方形/長方形 22">
            <a:extLst>
              <a:ext uri="{FF2B5EF4-FFF2-40B4-BE49-F238E27FC236}">
                <a16:creationId xmlns:a16="http://schemas.microsoft.com/office/drawing/2014/main" id="{3464E232-8B9F-960E-6E44-241B01A9ED2F}"/>
              </a:ext>
            </a:extLst>
          </p:cNvPr>
          <p:cNvSpPr/>
          <p:nvPr/>
        </p:nvSpPr>
        <p:spPr bwMode="gray">
          <a:xfrm>
            <a:off x="8738558" y="4404633"/>
            <a:ext cx="886721" cy="748502"/>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92024D3-9584-DD17-B889-09ECF04D48C8}"/>
              </a:ext>
            </a:extLst>
          </p:cNvPr>
          <p:cNvSpPr/>
          <p:nvPr/>
        </p:nvSpPr>
        <p:spPr bwMode="gray">
          <a:xfrm>
            <a:off x="10636370" y="4525401"/>
            <a:ext cx="886721" cy="627733"/>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5B8B2526-41CA-C185-FD84-2E425706885B}"/>
              </a:ext>
            </a:extLst>
          </p:cNvPr>
          <p:cNvSpPr/>
          <p:nvPr/>
        </p:nvSpPr>
        <p:spPr bwMode="gray">
          <a:xfrm>
            <a:off x="9181918" y="5502876"/>
            <a:ext cx="1845074" cy="361229"/>
          </a:xfrm>
          <a:prstGeom prst="rect">
            <a:avLst/>
          </a:prstGeom>
          <a:solidFill>
            <a:schemeClr val="bg1">
              <a:lumMod val="95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ボイラー起動時の燃焼安定化のために補助燃料として利用</a:t>
            </a:r>
          </a:p>
        </p:txBody>
      </p:sp>
      <p:cxnSp>
        <p:nvCxnSpPr>
          <p:cNvPr id="26" name="直線コネクタ 25">
            <a:extLst>
              <a:ext uri="{FF2B5EF4-FFF2-40B4-BE49-F238E27FC236}">
                <a16:creationId xmlns:a16="http://schemas.microsoft.com/office/drawing/2014/main" id="{6D367A1A-F4AB-69DD-1AA8-7554C61FE708}"/>
              </a:ext>
            </a:extLst>
          </p:cNvPr>
          <p:cNvCxnSpPr/>
          <p:nvPr/>
        </p:nvCxnSpPr>
        <p:spPr>
          <a:xfrm flipV="1">
            <a:off x="10115550" y="4839267"/>
            <a:ext cx="520820" cy="663609"/>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CE9A3DCB-F6CC-F7B6-8B02-C1EDA7036909}"/>
              </a:ext>
            </a:extLst>
          </p:cNvPr>
          <p:cNvCxnSpPr>
            <a:cxnSpLocks/>
            <a:stCxn id="25" idx="0"/>
          </p:cNvCxnSpPr>
          <p:nvPr/>
        </p:nvCxnSpPr>
        <p:spPr>
          <a:xfrm flipH="1" flipV="1">
            <a:off x="9625279" y="4778884"/>
            <a:ext cx="479176" cy="723992"/>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502DE56F-A25D-22ED-84CA-42EFD1A29FCC}"/>
              </a:ext>
            </a:extLst>
          </p:cNvPr>
          <p:cNvSpPr/>
          <p:nvPr/>
        </p:nvSpPr>
        <p:spPr bwMode="auto">
          <a:xfrm>
            <a:off x="180000" y="2205078"/>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石炭ボイラー①（</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3E89DEE8-CA9C-2ACC-7CE8-E2ECAE1D84CE}"/>
              </a:ext>
            </a:extLst>
          </p:cNvPr>
          <p:cNvSpPr/>
          <p:nvPr/>
        </p:nvSpPr>
        <p:spPr bwMode="auto">
          <a:xfrm>
            <a:off x="3394607" y="2205078"/>
            <a:ext cx="2724551" cy="690188"/>
          </a:xfrm>
          <a:prstGeom prst="rect">
            <a:avLst/>
          </a:prstGeom>
          <a:solidFill>
            <a:schemeClr val="bg1">
              <a:lumMod val="65000"/>
            </a:schemeClr>
          </a:solidFill>
          <a:ln w="9525">
            <a:solidFill>
              <a:schemeClr val="tx1"/>
            </a:solidFill>
            <a:prstDash val="dash"/>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廃止</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石炭ボイラー① （</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B619EAA3-3BE4-E54C-53D3-78CC37D8CFEA}"/>
              </a:ext>
            </a:extLst>
          </p:cNvPr>
          <p:cNvSpPr/>
          <p:nvPr/>
        </p:nvSpPr>
        <p:spPr bwMode="auto">
          <a:xfrm>
            <a:off x="180000" y="3952344"/>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廃棄物ボイラー（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ED0C7E95-B095-E8FF-A8FA-89140614A3BF}"/>
              </a:ext>
            </a:extLst>
          </p:cNvPr>
          <p:cNvSpPr/>
          <p:nvPr/>
        </p:nvSpPr>
        <p:spPr bwMode="auto">
          <a:xfrm>
            <a:off x="180000" y="3078711"/>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石炭ボイラー①（</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F0385CAE-2A29-84E1-AB76-42FE2CF0A172}"/>
              </a:ext>
            </a:extLst>
          </p:cNvPr>
          <p:cNvSpPr/>
          <p:nvPr/>
        </p:nvSpPr>
        <p:spPr bwMode="auto">
          <a:xfrm>
            <a:off x="3394607" y="3078711"/>
            <a:ext cx="2724551" cy="690188"/>
          </a:xfrm>
          <a:prstGeom prst="rect">
            <a:avLst/>
          </a:prstGeom>
          <a:solidFill>
            <a:schemeClr val="bg1">
              <a:lumMod val="65000"/>
            </a:schemeClr>
          </a:solidFill>
          <a:ln w="9525">
            <a:solidFill>
              <a:schemeClr val="tx1"/>
            </a:solidFill>
            <a:prstDash val="dash"/>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廃止</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回収ボイラー②（重油）（</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DB179FA-D90F-D2C5-334E-9D914BF64E93}"/>
              </a:ext>
            </a:extLst>
          </p:cNvPr>
          <p:cNvSpPr/>
          <p:nvPr/>
        </p:nvSpPr>
        <p:spPr bwMode="auto">
          <a:xfrm>
            <a:off x="3383874" y="3952344"/>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維持</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廃棄物ボイラー（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B303EAA4-435D-6A66-F648-C6166D8B6D64}"/>
              </a:ext>
            </a:extLst>
          </p:cNvPr>
          <p:cNvSpPr/>
          <p:nvPr/>
        </p:nvSpPr>
        <p:spPr bwMode="auto">
          <a:xfrm>
            <a:off x="3383874" y="4825977"/>
            <a:ext cx="2724550" cy="690188"/>
          </a:xfrm>
          <a:prstGeom prst="rect">
            <a:avLst/>
          </a:prstGeom>
          <a:solidFill>
            <a:schemeClr val="bg1"/>
          </a:solidFill>
          <a:ln w="38100">
            <a:solidFill>
              <a:srgbClr val="C00000"/>
            </a:solid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b="1">
                <a:latin typeface="Meiryo UI" panose="020B0604030504040204" pitchFamily="50" charset="-128"/>
                <a:ea typeface="Meiryo UI" panose="020B0604030504040204" pitchFamily="50" charset="-128"/>
              </a:rPr>
              <a:t>新設</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バイオマスボイラー（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2EEC2F3F-0628-6B82-0E31-5D7465117FC6}"/>
              </a:ext>
            </a:extLst>
          </p:cNvPr>
          <p:cNvSpPr/>
          <p:nvPr/>
        </p:nvSpPr>
        <p:spPr>
          <a:xfrm>
            <a:off x="2161954" y="1575646"/>
            <a:ext cx="7868093" cy="3706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転換前の設備・転換後の設備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の全体像がわかるよう、転換前後の主な設備の概要（主要スペックや役割）及び、転換によってそれらに生じる変化（新設、維持、停止、廃止等）等を記載すること。また、各設備の発電能力（</a:t>
            </a:r>
            <a:r>
              <a:rPr lang="en-US" altLang="ja-JP" sz="1400" dirty="0">
                <a:solidFill>
                  <a:srgbClr val="FF0000"/>
                </a:solidFill>
                <a:latin typeface="Meiryo UI" panose="020B0604030504040204" pitchFamily="50" charset="-128"/>
                <a:ea typeface="Meiryo UI" panose="020B0604030504040204" pitchFamily="50" charset="-128"/>
              </a:rPr>
              <a:t>kW</a:t>
            </a:r>
            <a:r>
              <a:rPr lang="ja-JP" altLang="en-US" sz="1400" dirty="0">
                <a:solidFill>
                  <a:srgbClr val="FF0000"/>
                </a:solidFill>
                <a:latin typeface="Meiryo UI" panose="020B0604030504040204" pitchFamily="50" charset="-128"/>
                <a:ea typeface="Meiryo UI" panose="020B0604030504040204" pitchFamily="50" charset="-128"/>
              </a:rPr>
              <a:t>）も併せて記載すること（蒸気についてはキロワット換算で記載すること）。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転換に伴う燃料ミックスの想定</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 基本的要件（燃料転換（</a:t>
            </a: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））」から転記すること。</a:t>
            </a: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019223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3039007259"/>
              </p:ext>
            </p:extLst>
          </p:nvPr>
        </p:nvGraphicFramePr>
        <p:xfrm>
          <a:off x="722537" y="1979273"/>
          <a:ext cx="10746925" cy="351282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1080000">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a:latin typeface="Meiryo UI" panose="020B0604030504040204" pitchFamily="50" charset="-128"/>
                          <a:ea typeface="Meiryo UI" panose="020B0604030504040204" pitchFamily="50" charset="-128"/>
                        </a:rPr>
                        <a:t>2025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2027</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2028</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2029</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2030</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2031</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2032</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2033</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年から</a:t>
            </a:r>
            <a:r>
              <a:rPr kumimoji="1" lang="en-US" altLang="ja-JP" dirty="0">
                <a:solidFill>
                  <a:schemeClr val="tx1"/>
                </a:solidFill>
              </a:rPr>
              <a:t>CN</a:t>
            </a:r>
            <a:r>
              <a:rPr kumimoji="1" lang="ja-JP" altLang="en-US" dirty="0">
                <a:solidFill>
                  <a:schemeClr val="tx1"/>
                </a:solidFill>
              </a:rPr>
              <a:t>燃料に移行するための</a:t>
            </a:r>
            <a:r>
              <a:rPr kumimoji="1" lang="en-US" altLang="ja-JP" dirty="0">
                <a:solidFill>
                  <a:schemeClr val="tx1"/>
                </a:solidFill>
              </a:rPr>
              <a:t>XX</a:t>
            </a:r>
            <a:r>
              <a:rPr kumimoji="1" lang="ja-JP" altLang="en-US" dirty="0">
                <a:solidFill>
                  <a:schemeClr val="tx1"/>
                </a:solidFill>
              </a:rPr>
              <a:t>の投資を行う予定</a:t>
            </a:r>
            <a:endParaRPr kumimoji="1" lang="en-US" altLang="ja-JP" strike="sngStrike" dirty="0">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5708073" y="1655761"/>
            <a:ext cx="5789098"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400" dirty="0">
                <a:solidFill>
                  <a:schemeClr val="bg1"/>
                </a:solidFill>
                <a:latin typeface="Meiryo UI" panose="020B0604030504040204" pitchFamily="50" charset="-128"/>
                <a:ea typeface="Meiryo UI" panose="020B0604030504040204" pitchFamily="50" charset="-128"/>
              </a:rPr>
              <a:t>CN</a:t>
            </a:r>
            <a:r>
              <a:rPr kumimoji="0" lang="ja-JP" altLang="en-US" sz="1400" dirty="0">
                <a:solidFill>
                  <a:schemeClr val="bg1"/>
                </a:solidFill>
                <a:latin typeface="Meiryo UI" panose="020B0604030504040204" pitchFamily="50" charset="-128"/>
                <a:ea typeface="Meiryo UI" panose="020B0604030504040204" pitchFamily="50" charset="-128"/>
              </a:rPr>
              <a:t>移行期又は商用生産（</a:t>
            </a:r>
            <a:r>
              <a:rPr kumimoji="0" lang="en-US" altLang="ja-JP" sz="1400" dirty="0">
                <a:solidFill>
                  <a:schemeClr val="bg1"/>
                </a:solidFill>
                <a:latin typeface="Meiryo UI" panose="020B0604030504040204" pitchFamily="50" charset="-128"/>
                <a:ea typeface="Meiryo UI" panose="020B0604030504040204" pitchFamily="50" charset="-128"/>
              </a:rPr>
              <a:t>20xx</a:t>
            </a:r>
            <a:r>
              <a:rPr kumimoji="0" lang="ja-JP" altLang="en-US" sz="1400" dirty="0">
                <a:solidFill>
                  <a:schemeClr val="bg1"/>
                </a:solidFill>
                <a:latin typeface="Meiryo UI" panose="020B0604030504040204" pitchFamily="50" charset="-128"/>
                <a:ea typeface="Meiryo UI" panose="020B0604030504040204" pitchFamily="50" charset="-128"/>
              </a:rPr>
              <a:t>年度</a:t>
            </a:r>
            <a:r>
              <a:rPr kumimoji="0" lang="en-US" altLang="ja-JP" sz="1400" dirty="0">
                <a:solidFill>
                  <a:schemeClr val="bg1"/>
                </a:solidFill>
                <a:latin typeface="Meiryo UI" panose="020B0604030504040204" pitchFamily="50" charset="-128"/>
                <a:ea typeface="Meiryo UI" panose="020B0604030504040204" pitchFamily="50" charset="-128"/>
              </a:rPr>
              <a:t>~</a:t>
            </a:r>
            <a:r>
              <a:rPr kumimoji="0" lang="ja-JP" altLang="en-US" sz="1400" dirty="0">
                <a:solidFill>
                  <a:schemeClr val="bg1"/>
                </a:solidFill>
                <a:latin typeface="Meiryo UI" panose="020B0604030504040204" pitchFamily="50" charset="-128"/>
                <a:ea typeface="Meiryo UI" panose="020B0604030504040204" pitchFamily="50" charset="-128"/>
              </a:rPr>
              <a:t>）</a:t>
            </a:r>
          </a:p>
        </p:txBody>
      </p:sp>
      <p:sp>
        <p:nvSpPr>
          <p:cNvPr id="4" name="正方形/長方形 3">
            <a:extLst>
              <a:ext uri="{FF2B5EF4-FFF2-40B4-BE49-F238E27FC236}">
                <a16:creationId xmlns:a16="http://schemas.microsoft.com/office/drawing/2014/main" id="{39BBEBFE-A8FF-C691-9B4D-89343ABFC0A7}"/>
              </a:ext>
            </a:extLst>
          </p:cNvPr>
          <p:cNvSpPr/>
          <p:nvPr/>
        </p:nvSpPr>
        <p:spPr>
          <a:xfrm>
            <a:off x="852972" y="1362205"/>
            <a:ext cx="10486056" cy="41335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設備名（大区分、小区分）：公募要領に示す要件に応じ記載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dirty="0">
                <a:solidFill>
                  <a:srgbClr val="FF0000"/>
                </a:solidFill>
                <a:latin typeface="Meiryo UI" panose="020B0604030504040204" pitchFamily="50" charset="-128"/>
                <a:ea typeface="Meiryo UI" panose="020B0604030504040204" pitchFamily="50" charset="-128"/>
              </a:rPr>
              <a:t>また、以下に留意すること。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留意事項等がある場合は、表外に適宜記載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移行期までは最低でも記載すること（例えば間接補助事業で</a:t>
            </a:r>
            <a:r>
              <a:rPr lang="en-US" altLang="ja-JP" sz="1400" dirty="0">
                <a:solidFill>
                  <a:srgbClr val="FF0000"/>
                </a:solidFill>
                <a:latin typeface="Meiryo UI" panose="020B0604030504040204" pitchFamily="50" charset="-128"/>
                <a:ea typeface="Meiryo UI" panose="020B0604030504040204" pitchFamily="50" charset="-128"/>
              </a:rPr>
              <a:t>LNG</a:t>
            </a:r>
            <a:r>
              <a:rPr lang="ja-JP" altLang="en-US" sz="1400" dirty="0">
                <a:solidFill>
                  <a:srgbClr val="FF0000"/>
                </a:solidFill>
                <a:latin typeface="Meiryo UI" panose="020B0604030504040204" pitchFamily="50" charset="-128"/>
                <a:ea typeface="Meiryo UI" panose="020B0604030504040204" pitchFamily="50" charset="-128"/>
              </a:rPr>
              <a:t>転換を経て</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年に低炭素水素を利用するための投資を完了する場合は</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年まで記載）。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ただし、</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移行期で新たな投資的経費が発生しない場合は、その旨を留意事項等の欄に記載することで、間接補助事業終了までの期間の記載とすることを可とする（例えば間接補助事業により</a:t>
            </a:r>
            <a:r>
              <a:rPr lang="en-US" altLang="ja-JP" sz="1400" dirty="0">
                <a:solidFill>
                  <a:srgbClr val="FF0000"/>
                </a:solidFill>
                <a:latin typeface="Meiryo UI" panose="020B0604030504040204" pitchFamily="50" charset="-128"/>
                <a:ea typeface="Meiryo UI" panose="020B0604030504040204" pitchFamily="50" charset="-128"/>
              </a:rPr>
              <a:t>2029</a:t>
            </a:r>
            <a:r>
              <a:rPr lang="ja-JP" altLang="en-US" sz="1400" dirty="0">
                <a:solidFill>
                  <a:srgbClr val="FF0000"/>
                </a:solidFill>
                <a:latin typeface="Meiryo UI" panose="020B0604030504040204" pitchFamily="50" charset="-128"/>
                <a:ea typeface="Meiryo UI" panose="020B0604030504040204" pitchFamily="50" charset="-128"/>
              </a:rPr>
              <a:t>年度に</a:t>
            </a:r>
            <a:r>
              <a:rPr lang="en-US" altLang="ja-JP" sz="1400" dirty="0">
                <a:solidFill>
                  <a:srgbClr val="FF0000"/>
                </a:solidFill>
                <a:latin typeface="Meiryo UI" panose="020B0604030504040204" pitchFamily="50" charset="-128"/>
                <a:ea typeface="Meiryo UI" panose="020B0604030504040204" pitchFamily="50" charset="-128"/>
              </a:rPr>
              <a:t>LNG</a:t>
            </a:r>
            <a:r>
              <a:rPr lang="ja-JP" altLang="en-US" sz="1400" dirty="0">
                <a:solidFill>
                  <a:srgbClr val="FF0000"/>
                </a:solidFill>
                <a:latin typeface="Meiryo UI" panose="020B0604030504040204" pitchFamily="50" charset="-128"/>
                <a:ea typeface="Meiryo UI" panose="020B0604030504040204" pitchFamily="50" charset="-128"/>
              </a:rPr>
              <a:t>転換を終え、</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年に合成メタンを計画する場合は、</a:t>
            </a:r>
            <a:r>
              <a:rPr lang="en-US" altLang="ja-JP" sz="1400" dirty="0">
                <a:solidFill>
                  <a:srgbClr val="FF0000"/>
                </a:solidFill>
                <a:latin typeface="Meiryo UI" panose="020B0604030504040204" pitchFamily="50" charset="-128"/>
                <a:ea typeface="Meiryo UI" panose="020B0604030504040204" pitchFamily="50" charset="-128"/>
              </a:rPr>
              <a:t>2029</a:t>
            </a:r>
            <a:r>
              <a:rPr lang="ja-JP" altLang="en-US" sz="1400" dirty="0">
                <a:solidFill>
                  <a:srgbClr val="FF0000"/>
                </a:solidFill>
                <a:latin typeface="Meiryo UI" panose="020B0604030504040204" pitchFamily="50" charset="-128"/>
                <a:ea typeface="Meiryo UI" panose="020B0604030504040204" pitchFamily="50" charset="-128"/>
              </a:rPr>
              <a:t>年度までの記載までで良い） 。</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また、トランジション燃料に燃料転換する計画については、補助対象期間外に発生する低炭素水素等の燃料への移行に係る経費も補助対象外区分の欄に記載すること。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2B0EAC1-9D1C-429F-5A22-337781EC3CC9}"/>
              </a:ext>
            </a:extLst>
          </p:cNvPr>
          <p:cNvGraphicFramePr>
            <a:graphicFrameLocks noChangeAspect="1"/>
          </p:cNvGraphicFramePr>
          <p:nvPr>
            <p:custDataLst>
              <p:tags r:id="rId2"/>
            </p:custDataLst>
            <p:extLst>
              <p:ext uri="{D42A27DB-BD31-4B8C-83A1-F6EECF244321}">
                <p14:modId xmlns:p14="http://schemas.microsoft.com/office/powerpoint/2010/main" val="3695136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14" name="think-cell data - do not delete" hidden="1">
                        <a:extLst>
                          <a:ext uri="{FF2B5EF4-FFF2-40B4-BE49-F238E27FC236}">
                            <a16:creationId xmlns:a16="http://schemas.microsoft.com/office/drawing/2014/main" id="{D2B0EAC1-9D1C-429F-5A22-337781EC3C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適格性</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経営層のコミット</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2" name="正方形/長方形 1">
            <a:extLst>
              <a:ext uri="{FF2B5EF4-FFF2-40B4-BE49-F238E27FC236}">
                <a16:creationId xmlns:a16="http://schemas.microsoft.com/office/drawing/2014/main" id="{13FFFD29-3F90-AC14-72FF-B9B4B4F08896}"/>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a:t>
            </a:r>
            <a:r>
              <a:rPr lang="ja-JP" altLang="en-US" sz="1400" u="sng" dirty="0">
                <a:solidFill>
                  <a:schemeClr val="tx1"/>
                </a:solidFill>
                <a:latin typeface="Meiryo UI" panose="020B0604030504040204" pitchFamily="50" charset="-128"/>
                <a:ea typeface="Meiryo UI" panose="020B0604030504040204" pitchFamily="50" charset="-128"/>
              </a:rPr>
              <a:t>個別パート</a:t>
            </a:r>
            <a:r>
              <a:rPr kumimoji="1" lang="ja-JP" altLang="en-US" sz="1400" u="sng" dirty="0">
                <a:solidFill>
                  <a:schemeClr val="tx1"/>
                </a:solidFill>
                <a:latin typeface="Meiryo UI" panose="020B0604030504040204" pitchFamily="50" charset="-128"/>
                <a:ea typeface="Meiryo UI" panose="020B0604030504040204" pitchFamily="50" charset="-128"/>
              </a:rPr>
              <a:t>」で提出される頁もあるため、本様式は一部の頁を抜粋しております。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間接補助事業の実施内容及びスケジュール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公正な移行に関する取組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間接補助事業のリスク対応</a:t>
            </a:r>
            <a:endParaRPr lang="en-US" altLang="ja-JP" sz="1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情報管理体制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間接補助事業による経済波及効果</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人材確保に向けた取組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ワーク・ライフ・バランス等の推進</a:t>
            </a:r>
            <a:endParaRPr lang="en-US" altLang="ja-JP" sz="1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a:t>
            </a:r>
            <a:endParaRPr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a:t>
            </a:r>
            <a:endParaRPr lang="en-US" altLang="ja-JP" sz="1400" dirty="0">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事業（製品</a:t>
            </a:r>
            <a:r>
              <a:rPr lang="ja-JP" altLang="en-US" dirty="0">
                <a:solidFill>
                  <a:schemeClr val="tx1"/>
                </a:solidFill>
              </a:rPr>
              <a:t>）</a:t>
            </a:r>
            <a:r>
              <a:rPr kumimoji="1" lang="ja-JP" altLang="en-US" b="1" dirty="0">
                <a:solidFill>
                  <a:srgbClr val="FF0000"/>
                </a:solidFill>
              </a:rPr>
              <a:t>（</a:t>
            </a:r>
            <a:r>
              <a:rPr kumimoji="1" lang="en-US" altLang="ja-JP" b="1" dirty="0">
                <a:solidFill>
                  <a:srgbClr val="FF0000"/>
                </a:solidFill>
              </a:rPr>
              <a:t>※</a:t>
            </a:r>
            <a:r>
              <a:rPr kumimoji="1" lang="ja-JP" altLang="en-US" b="1" dirty="0">
                <a:solidFill>
                  <a:srgbClr val="FF0000"/>
                </a:solidFill>
              </a:rPr>
              <a:t>共通製品）</a:t>
            </a:r>
            <a:r>
              <a:rPr kumimoji="1" lang="ja-JP" altLang="en-US" dirty="0">
                <a:solidFill>
                  <a:schemeClr val="tx1"/>
                </a:solidFill>
              </a:rPr>
              <a:t>の収支計画</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グリーン事業（製品）（</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共同申請内で各社共通して取り扱う製品）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3919609478"/>
              </p:ext>
            </p:extLst>
          </p:nvPr>
        </p:nvGraphicFramePr>
        <p:xfrm>
          <a:off x="156000" y="2489233"/>
          <a:ext cx="11879998" cy="386130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1983382"/>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1210415"/>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別添２－１</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製品別計画（申請全体｜共通製品）</a:t>
            </a:r>
            <a:r>
              <a:rPr lang="ja-JP" altLang="en-US" sz="1400" dirty="0">
                <a:solidFill>
                  <a:srgbClr val="FF0000"/>
                </a:solidFill>
                <a:latin typeface="Meiryo UI" panose="020B0604030504040204" pitchFamily="50" charset="-128"/>
                <a:ea typeface="Meiryo UI" panose="020B0604030504040204" pitchFamily="50" charset="-128"/>
              </a:rPr>
              <a:t>」から適宜転記すること。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個社審査用の「①ア 基本的要件」で記載したグリーン事業（製品）のうち、共同申請内で各社共通して取り扱う製品のみについて、製品別に、売上高、売上原価、売上総利益、販売費、一般管理費、営業利益まで記載すること（詳細は「</a:t>
            </a:r>
            <a:r>
              <a:rPr lang="ja-JP" altLang="en-US" sz="1400" b="1" dirty="0">
                <a:solidFill>
                  <a:srgbClr val="FF0000"/>
                </a:solidFill>
                <a:latin typeface="Meiryo UI" panose="020B0604030504040204" pitchFamily="50" charset="-128"/>
                <a:ea typeface="Meiryo UI" panose="020B0604030504040204" pitchFamily="50" charset="-128"/>
              </a:rPr>
              <a:t>様式第３</a:t>
            </a:r>
            <a:r>
              <a:rPr lang="zh-TW" altLang="en-US" sz="1400" b="1" dirty="0">
                <a:solidFill>
                  <a:srgbClr val="FF0000"/>
                </a:solidFill>
                <a:latin typeface="Meiryo UI" panose="020B0604030504040204" pitchFamily="50" charset="-128"/>
                <a:ea typeface="Meiryo UI" panose="020B0604030504040204" pitchFamily="50" charset="-128"/>
              </a:rPr>
              <a:t>別添２－１</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製品別計画（申請全体｜共通製品）</a:t>
            </a:r>
            <a:r>
              <a:rPr lang="ja-JP" altLang="en-US" sz="1400" dirty="0">
                <a:solidFill>
                  <a:srgbClr val="FF0000"/>
                </a:solidFill>
                <a:latin typeface="Meiryo UI" panose="020B0604030504040204" pitchFamily="50" charset="-128"/>
                <a:ea typeface="Meiryo UI" panose="020B0604030504040204" pitchFamily="50" charset="-128"/>
              </a:rPr>
              <a:t>」を参照）。</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個別パートの「①ア 基本的要件」で記載したグリーン事業（製品）のうち、共同申請内で各社共通して取り扱う製品のみについて、製品別に、それぞれ頁を分けて記載すること。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479318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3724116319"/>
              </p:ext>
            </p:extLst>
          </p:nvPr>
        </p:nvGraphicFramePr>
        <p:xfrm>
          <a:off x="765595" y="1901509"/>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R7</a:t>
                      </a:r>
                    </a:p>
                    <a:p>
                      <a:pPr algn="ctr"/>
                      <a:r>
                        <a:rPr lang="ja-JP" altLang="en-US" sz="1000">
                          <a:latin typeface="Meiryo UI" panose="020B0604030504040204" pitchFamily="50" charset="-128"/>
                          <a:ea typeface="Meiryo UI" panose="020B0604030504040204" pitchFamily="50" charset="-128"/>
                        </a:rPr>
                        <a:t>年度</a:t>
                      </a:r>
                      <a:endParaRPr lang="en-US" sz="100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R8</a:t>
                      </a:r>
                    </a:p>
                    <a:p>
                      <a:pPr algn="ctr"/>
                      <a:r>
                        <a:rPr lang="ja-JP" altLang="en-US" sz="1000" kern="1200">
                          <a:solidFill>
                            <a:schemeClr val="tx1"/>
                          </a:solidFill>
                          <a:latin typeface="Meiryo UI" panose="020B0604030504040204" pitchFamily="50" charset="-128"/>
                          <a:ea typeface="Meiryo UI" panose="020B0604030504040204" pitchFamily="50" charset="-128"/>
                          <a:cs typeface="+mn-cs"/>
                        </a:rPr>
                        <a:t>年度</a:t>
                      </a:r>
                      <a:endParaRPr lang="en-US" sz="10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R11</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a:solidFill>
                            <a:schemeClr val="tx1"/>
                          </a:solidFill>
                          <a:latin typeface="Meiryo UI" panose="020B0604030504040204" pitchFamily="50" charset="-128"/>
                          <a:ea typeface="Meiryo UI" panose="020B0604030504040204" pitchFamily="50" charset="-128"/>
                        </a:rPr>
                        <a:t>排出削減が困難な産業における</a:t>
                      </a:r>
                      <a:endParaRPr lang="en-US" altLang="ja-JP" sz="1100">
                        <a:solidFill>
                          <a:schemeClr val="tx1"/>
                        </a:solidFill>
                        <a:latin typeface="Meiryo UI" panose="020B0604030504040204" pitchFamily="50" charset="-128"/>
                        <a:ea typeface="Meiryo UI" panose="020B0604030504040204" pitchFamily="50" charset="-128"/>
                      </a:endParaRPr>
                    </a:p>
                    <a:p>
                      <a:pPr algn="ctr"/>
                      <a:r>
                        <a:rPr lang="ja-JP" altLang="en-US" sz="1100">
                          <a:solidFill>
                            <a:schemeClr val="tx1"/>
                          </a:solidFill>
                          <a:latin typeface="Meiryo UI" panose="020B0604030504040204" pitchFamily="50" charset="-128"/>
                          <a:ea typeface="Meiryo UI" panose="020B0604030504040204" pitchFamily="50" charset="-128"/>
                        </a:rPr>
                        <a:t>エネルギー・製造プロセス転換支援事業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本補助金の他</a:t>
            </a:r>
            <a:r>
              <a:rPr lang="ja-JP" altLang="en-US">
                <a:solidFill>
                  <a:schemeClr val="tx1"/>
                </a:solidFill>
              </a:rPr>
              <a:t>、事業</a:t>
            </a:r>
            <a:r>
              <a:rPr kumimoji="1" lang="ja-JP" altLang="en-US">
                <a:solidFill>
                  <a:schemeClr val="tx1"/>
                </a:solidFill>
              </a:rPr>
              <a:t>運営に</a:t>
            </a:r>
            <a:r>
              <a:rPr lang="ja-JP" altLang="en-US">
                <a:solidFill>
                  <a:schemeClr val="tx1"/>
                </a:solidFill>
              </a:rPr>
              <a:t>要する資金</a:t>
            </a:r>
            <a:r>
              <a:rPr kumimoji="1" lang="ja-JP" altLang="en-US">
                <a:solidFill>
                  <a:schemeClr val="tx1"/>
                </a:solidFill>
              </a:rPr>
              <a:t>は</a:t>
            </a:r>
            <a:r>
              <a:rPr kumimoji="1" lang="en-US" altLang="ja-JP">
                <a:solidFill>
                  <a:schemeClr val="tx1"/>
                </a:solidFill>
              </a:rPr>
              <a:t>xx</a:t>
            </a:r>
            <a:r>
              <a:rPr kumimoji="1" lang="ja-JP" altLang="en-US">
                <a:solidFill>
                  <a:schemeClr val="tx1"/>
                </a:solidFill>
              </a:rPr>
              <a:t>から調達</a:t>
            </a:r>
            <a:r>
              <a:rPr lang="ja-JP" altLang="en-US">
                <a:solidFill>
                  <a:schemeClr val="tx1"/>
                </a:solidFill>
              </a:rPr>
              <a:t>することで、将来的な自立化を目指す</a:t>
            </a:r>
            <a:endParaRPr kumimoji="1" lang="en-US" altLang="ja-JP">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1954" y="1950855"/>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資金調達方針</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874EB-0139-0876-F143-270CC1059C4C}"/>
            </a:ext>
          </a:extLst>
        </p:cNvPr>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2F1F649F-44B8-6D0C-2DB4-107515010108}"/>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4" name="Title 1">
            <a:extLst>
              <a:ext uri="{FF2B5EF4-FFF2-40B4-BE49-F238E27FC236}">
                <a16:creationId xmlns:a16="http://schemas.microsoft.com/office/drawing/2014/main" id="{BD65234F-82AD-6E9D-9669-93E6942F372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間接補助事業のリスク対応　　</a:t>
            </a:r>
          </a:p>
        </p:txBody>
      </p:sp>
      <p:sp>
        <p:nvSpPr>
          <p:cNvPr id="2" name="Title 1">
            <a:extLst>
              <a:ext uri="{FF2B5EF4-FFF2-40B4-BE49-F238E27FC236}">
                <a16:creationId xmlns:a16="http://schemas.microsoft.com/office/drawing/2014/main" id="{4DCDA9AA-4ADA-2E70-8B79-942FB265478C}"/>
              </a:ext>
            </a:extLst>
          </p:cNvPr>
          <p:cNvSpPr txBox="1">
            <a:spLocks/>
          </p:cNvSpPr>
          <p:nvPr/>
        </p:nvSpPr>
        <p:spPr>
          <a:xfrm>
            <a:off x="180000" y="658256"/>
            <a:ext cx="11880000" cy="997196"/>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共同実施者の各社が、リスクを事前に想定し、その対応方針と</a:t>
            </a:r>
            <a:r>
              <a:rPr kumimoji="1" lang="ja-JP" altLang="en-US" dirty="0">
                <a:solidFill>
                  <a:schemeClr val="tx1"/>
                </a:solidFill>
              </a:rPr>
              <a:t>事業中止の判断基準を設定済。</a:t>
            </a:r>
            <a:endParaRPr kumimoji="1" lang="en-US" altLang="ja-JP" dirty="0">
              <a:solidFill>
                <a:schemeClr val="tx1"/>
              </a:solidFill>
            </a:endParaRPr>
          </a:p>
          <a:p>
            <a:r>
              <a:rPr kumimoji="1" lang="ja-JP" altLang="en-US" dirty="0">
                <a:solidFill>
                  <a:schemeClr val="tx1"/>
                </a:solidFill>
              </a:rPr>
              <a:t>個社の事業中止の判断基準を下回る事態が生じた場合は、共同事業者・事務局で協議のうえ、</a:t>
            </a:r>
            <a:br>
              <a:rPr kumimoji="1" lang="en-US" altLang="ja-JP" dirty="0">
                <a:solidFill>
                  <a:schemeClr val="tx1"/>
                </a:solidFill>
              </a:rPr>
            </a:br>
            <a:r>
              <a:rPr lang="ja-JP" altLang="en-US" dirty="0">
                <a:solidFill>
                  <a:schemeClr val="tx1"/>
                </a:solidFill>
              </a:rPr>
              <a:t>間接補助事業における対応</a:t>
            </a:r>
            <a:r>
              <a:rPr kumimoji="1" lang="ja-JP" altLang="en-US" dirty="0">
                <a:solidFill>
                  <a:schemeClr val="tx1"/>
                </a:solidFill>
              </a:rPr>
              <a:t>を総合的に判断する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34C00468-FDF4-85BB-1448-B9D4A6E349F5}"/>
              </a:ext>
            </a:extLst>
          </p:cNvPr>
          <p:cNvCxnSpPr>
            <a:cxnSpLocks/>
          </p:cNvCxnSpPr>
          <p:nvPr/>
        </p:nvCxnSpPr>
        <p:spPr>
          <a:xfrm flipV="1">
            <a:off x="156000" y="172512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51941073-0C7B-D6E8-9B76-82F4AE2C9527}"/>
              </a:ext>
            </a:extLst>
          </p:cNvPr>
          <p:cNvSpPr/>
          <p:nvPr/>
        </p:nvSpPr>
        <p:spPr>
          <a:xfrm>
            <a:off x="2185953"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詳細は各社が提出する</a:t>
            </a:r>
            <a:endParaRPr kumimoji="1" lang="en-US" altLang="ja-JP" sz="2400" dirty="0">
              <a:solidFill>
                <a:schemeClr val="tx1"/>
              </a:solidFill>
              <a:latin typeface="Meiryo UI" panose="020B0604030504040204" pitchFamily="50" charset="-128"/>
              <a:ea typeface="Meiryo UI" panose="020B0604030504040204" pitchFamily="50" charset="-128"/>
            </a:endParaRPr>
          </a:p>
          <a:p>
            <a:pPr algn="ctr"/>
            <a:r>
              <a:rPr kumimoji="1" lang="ja-JP" altLang="en-US" sz="2400" dirty="0">
                <a:solidFill>
                  <a:schemeClr val="tx1"/>
                </a:solidFill>
                <a:latin typeface="Meiryo UI" panose="020B0604030504040204" pitchFamily="50" charset="-128"/>
                <a:ea typeface="Meiryo UI" panose="020B0604030504040204" pitchFamily="50" charset="-128"/>
              </a:rPr>
              <a:t>様式第３</a:t>
            </a: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共同申請｜個別パート</a:t>
            </a: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を参照すること。</a:t>
            </a:r>
            <a:endParaRPr kumimoji="1"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68207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343C62-3C3A-47E0-BF70-A021B7FA4837}"/>
              </a:ext>
            </a:extLst>
          </p:cNvPr>
          <p:cNvGraphicFramePr>
            <a:graphicFrameLocks noChangeAspect="1"/>
          </p:cNvGraphicFramePr>
          <p:nvPr>
            <p:custDataLst>
              <p:tags r:id="rId1"/>
            </p:custDataLst>
            <p:extLst>
              <p:ext uri="{D42A27DB-BD31-4B8C-83A1-F6EECF244321}">
                <p14:modId xmlns:p14="http://schemas.microsoft.com/office/powerpoint/2010/main" val="28895489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D0343C62-3C3A-47E0-BF70-A021B7FA48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6" name="テキスト ボックス 15">
            <a:extLst>
              <a:ext uri="{FF2B5EF4-FFF2-40B4-BE49-F238E27FC236}">
                <a16:creationId xmlns:a16="http://schemas.microsoft.com/office/drawing/2014/main" id="{A2521F9A-DCF1-B0F4-E2E6-0A2DB5A4311C}"/>
              </a:ext>
            </a:extLst>
          </p:cNvPr>
          <p:cNvSpPr txBox="1"/>
          <p:nvPr/>
        </p:nvSpPr>
        <p:spPr>
          <a:xfrm>
            <a:off x="778208" y="3365393"/>
            <a:ext cx="1152000" cy="245143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EC8E19D-ED0E-AD80-1C5D-4B147EFD19C0}"/>
              </a:ext>
            </a:extLst>
          </p:cNvPr>
          <p:cNvSpPr/>
          <p:nvPr/>
        </p:nvSpPr>
        <p:spPr>
          <a:xfrm>
            <a:off x="2032493" y="3365392"/>
            <a:ext cx="2562797" cy="75600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LNG</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を締結済</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884F3FFC-F664-7020-8C80-53CA58ED3092}"/>
              </a:ext>
            </a:extLst>
          </p:cNvPr>
          <p:cNvSpPr/>
          <p:nvPr/>
        </p:nvSpPr>
        <p:spPr>
          <a:xfrm>
            <a:off x="2034154" y="4211629"/>
            <a:ext cx="9379638" cy="90461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＜水素</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協議会で、 </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コンソーシアムを組み、水素調達について議論</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当該コンソーシアムの</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がオーストラリアから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港に、</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万トン持ってくる方向で検討中</a:t>
            </a: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当社においては、そのうちの</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万トンを</a:t>
            </a: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年から調達する予定で交渉</a:t>
            </a: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コンソーシアムの中では値差支援事業、拠点整備事業に向けても議論中</a:t>
            </a:r>
          </a:p>
        </p:txBody>
      </p:sp>
      <p:sp>
        <p:nvSpPr>
          <p:cNvPr id="8" name="矢印: 五方向 7">
            <a:extLst>
              <a:ext uri="{FF2B5EF4-FFF2-40B4-BE49-F238E27FC236}">
                <a16:creationId xmlns:a16="http://schemas.microsoft.com/office/drawing/2014/main" id="{8880B2DC-C72B-8E71-E16D-8253288A5953}"/>
              </a:ext>
            </a:extLst>
          </p:cNvPr>
          <p:cNvSpPr/>
          <p:nvPr/>
        </p:nvSpPr>
        <p:spPr>
          <a:xfrm>
            <a:off x="2034157"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9661233C-ED13-F737-6857-327E429DB2BE}"/>
              </a:ext>
            </a:extLst>
          </p:cNvPr>
          <p:cNvSpPr/>
          <p:nvPr/>
        </p:nvSpPr>
        <p:spPr>
          <a:xfrm>
            <a:off x="3399429"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9E762031-7095-09D3-9FC1-7D2EBEED6C0B}"/>
              </a:ext>
            </a:extLst>
          </p:cNvPr>
          <p:cNvSpPr/>
          <p:nvPr/>
        </p:nvSpPr>
        <p:spPr>
          <a:xfrm>
            <a:off x="4764701"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8060C3CD-1733-BBE1-7D96-99E789A58D45}"/>
              </a:ext>
            </a:extLst>
          </p:cNvPr>
          <p:cNvSpPr/>
          <p:nvPr/>
        </p:nvSpPr>
        <p:spPr>
          <a:xfrm>
            <a:off x="6129973"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7D176FA2-AEFE-01FF-7992-7F5842846994}"/>
              </a:ext>
            </a:extLst>
          </p:cNvPr>
          <p:cNvSpPr/>
          <p:nvPr/>
        </p:nvSpPr>
        <p:spPr>
          <a:xfrm>
            <a:off x="7495245"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045DD44-9BC0-C1EB-665A-06CFBE3232C3}"/>
              </a:ext>
            </a:extLst>
          </p:cNvPr>
          <p:cNvSpPr/>
          <p:nvPr/>
        </p:nvSpPr>
        <p:spPr>
          <a:xfrm>
            <a:off x="8860518"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074BA3E5-C6CD-1C27-67BF-0F72C9C23C40}"/>
              </a:ext>
            </a:extLst>
          </p:cNvPr>
          <p:cNvSpPr/>
          <p:nvPr/>
        </p:nvSpPr>
        <p:spPr>
          <a:xfrm>
            <a:off x="10225792"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ⅲ</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3D074740-D8EB-1255-2910-57FD6D7DC2B8}"/>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燃料については、</a:t>
            </a:r>
            <a:r>
              <a:rPr kumimoji="1" lang="ja-JP" altLang="en-US">
                <a:solidFill>
                  <a:schemeClr val="tx1"/>
                </a:solidFill>
              </a:rPr>
              <a:t>調達先の分散化や</a:t>
            </a:r>
            <a:r>
              <a:rPr kumimoji="1" lang="en-US" altLang="ja-JP">
                <a:solidFill>
                  <a:schemeClr val="tx1"/>
                </a:solidFill>
              </a:rPr>
              <a:t>xx</a:t>
            </a:r>
            <a:r>
              <a:rPr kumimoji="1" lang="ja-JP" altLang="en-US">
                <a:solidFill>
                  <a:schemeClr val="tx1"/>
                </a:solidFill>
              </a:rPr>
              <a:t>により安定調達を図る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C004224E-9D4E-253B-CD97-F58407E377B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42ACBEC4-37C1-D409-448F-D94FF6F15E5E}"/>
              </a:ext>
            </a:extLst>
          </p:cNvPr>
          <p:cNvSpPr/>
          <p:nvPr/>
        </p:nvSpPr>
        <p:spPr>
          <a:xfrm>
            <a:off x="4764700" y="5206482"/>
            <a:ext cx="6649091" cy="61034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＜水素</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からの調達の可能性も検討</a:t>
            </a: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水素混焼技術の開発状況に依存するため、数量のコミットなどは出来ていない状況</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437DCACE-0B84-C701-B1F4-9A2639BE743D}"/>
              </a:ext>
            </a:extLst>
          </p:cNvPr>
          <p:cNvSpPr/>
          <p:nvPr/>
        </p:nvSpPr>
        <p:spPr>
          <a:xfrm>
            <a:off x="2034155" y="1971421"/>
            <a:ext cx="2562797"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LNG</a:t>
            </a:r>
          </a:p>
        </p:txBody>
      </p:sp>
      <p:sp>
        <p:nvSpPr>
          <p:cNvPr id="9" name="正方形/長方形 8">
            <a:extLst>
              <a:ext uri="{FF2B5EF4-FFF2-40B4-BE49-F238E27FC236}">
                <a16:creationId xmlns:a16="http://schemas.microsoft.com/office/drawing/2014/main" id="{F5E43989-B6FD-B2E2-6E2A-4722DE2F735F}"/>
              </a:ext>
            </a:extLst>
          </p:cNvPr>
          <p:cNvSpPr/>
          <p:nvPr/>
        </p:nvSpPr>
        <p:spPr>
          <a:xfrm>
            <a:off x="4764702" y="1971421"/>
            <a:ext cx="3918544"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水素混焼</a:t>
            </a:r>
            <a:r>
              <a:rPr kumimoji="1" lang="en-US" altLang="ja-JP" sz="1200">
                <a:solidFill>
                  <a:schemeClr val="tx1"/>
                </a:solidFill>
                <a:latin typeface="Meiryo UI" panose="020B0604030504040204" pitchFamily="50" charset="-128"/>
                <a:ea typeface="Meiryo UI" panose="020B0604030504040204" pitchFamily="50" charset="-128"/>
              </a:rPr>
              <a:t>xx%</a:t>
            </a:r>
          </a:p>
        </p:txBody>
      </p:sp>
      <p:sp>
        <p:nvSpPr>
          <p:cNvPr id="13" name="正方形/長方形 12">
            <a:extLst>
              <a:ext uri="{FF2B5EF4-FFF2-40B4-BE49-F238E27FC236}">
                <a16:creationId xmlns:a16="http://schemas.microsoft.com/office/drawing/2014/main" id="{9A208E1E-4A23-0CFA-8C14-404E93D8EE9A}"/>
              </a:ext>
            </a:extLst>
          </p:cNvPr>
          <p:cNvSpPr/>
          <p:nvPr/>
        </p:nvSpPr>
        <p:spPr>
          <a:xfrm>
            <a:off x="8860517" y="1971421"/>
            <a:ext cx="2553275"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水素混焼</a:t>
            </a:r>
            <a:r>
              <a:rPr kumimoji="1" lang="en-US" altLang="ja-JP" sz="1200">
                <a:solidFill>
                  <a:schemeClr val="tx1"/>
                </a:solidFill>
                <a:latin typeface="Meiryo UI" panose="020B0604030504040204" pitchFamily="50" charset="-128"/>
                <a:ea typeface="Meiryo UI" panose="020B0604030504040204" pitchFamily="50" charset="-128"/>
              </a:rPr>
              <a:t>xx%</a:t>
            </a:r>
          </a:p>
        </p:txBody>
      </p:sp>
      <p:sp>
        <p:nvSpPr>
          <p:cNvPr id="20" name="テキスト ボックス 19">
            <a:extLst>
              <a:ext uri="{FF2B5EF4-FFF2-40B4-BE49-F238E27FC236}">
                <a16:creationId xmlns:a16="http://schemas.microsoft.com/office/drawing/2014/main" id="{22333E98-D6CE-2758-0FD2-C61BDD2328B1}"/>
              </a:ext>
            </a:extLst>
          </p:cNvPr>
          <p:cNvSpPr txBox="1"/>
          <p:nvPr/>
        </p:nvSpPr>
        <p:spPr>
          <a:xfrm>
            <a:off x="777063" y="1971421"/>
            <a:ext cx="1152000" cy="37442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使用燃料</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 name="矢印: 五方向 20">
            <a:extLst>
              <a:ext uri="{FF2B5EF4-FFF2-40B4-BE49-F238E27FC236}">
                <a16:creationId xmlns:a16="http://schemas.microsoft.com/office/drawing/2014/main" id="{FFD70E88-BD75-3EE3-5BF9-82A67052CC04}"/>
              </a:ext>
            </a:extLst>
          </p:cNvPr>
          <p:cNvSpPr/>
          <p:nvPr/>
        </p:nvSpPr>
        <p:spPr>
          <a:xfrm>
            <a:off x="2034156" y="1446775"/>
            <a:ext cx="3918543" cy="172089"/>
          </a:xfrm>
          <a:prstGeom prst="homePlate">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トランジション期</a:t>
            </a:r>
          </a:p>
        </p:txBody>
      </p:sp>
      <p:sp>
        <p:nvSpPr>
          <p:cNvPr id="29" name="矢印: 五方向 28">
            <a:extLst>
              <a:ext uri="{FF2B5EF4-FFF2-40B4-BE49-F238E27FC236}">
                <a16:creationId xmlns:a16="http://schemas.microsoft.com/office/drawing/2014/main" id="{CE8868FF-6F60-2953-3A7D-B9D9A43D570D}"/>
              </a:ext>
            </a:extLst>
          </p:cNvPr>
          <p:cNvSpPr/>
          <p:nvPr/>
        </p:nvSpPr>
        <p:spPr>
          <a:xfrm>
            <a:off x="6129975" y="1446775"/>
            <a:ext cx="5283816" cy="172089"/>
          </a:xfrm>
          <a:prstGeom prst="homePlate">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bg1"/>
                </a:solidFill>
                <a:latin typeface="Meiryo UI" panose="020B0604030504040204" pitchFamily="50" charset="-128"/>
                <a:ea typeface="Meiryo UI" panose="020B0604030504040204" pitchFamily="50" charset="-128"/>
              </a:rPr>
              <a:t>CN</a:t>
            </a:r>
            <a:r>
              <a:rPr kumimoji="1" lang="ja-JP" altLang="en-US" sz="1200">
                <a:solidFill>
                  <a:schemeClr val="bg1"/>
                </a:solidFill>
                <a:latin typeface="Meiryo UI" panose="020B0604030504040204" pitchFamily="50" charset="-128"/>
                <a:ea typeface="Meiryo UI" panose="020B0604030504040204" pitchFamily="50" charset="-128"/>
              </a:rPr>
              <a:t>移行期</a:t>
            </a:r>
          </a:p>
        </p:txBody>
      </p:sp>
      <p:sp>
        <p:nvSpPr>
          <p:cNvPr id="31" name="正方形/長方形 30">
            <a:extLst>
              <a:ext uri="{FF2B5EF4-FFF2-40B4-BE49-F238E27FC236}">
                <a16:creationId xmlns:a16="http://schemas.microsoft.com/office/drawing/2014/main" id="{A9DD82B0-43D2-AB15-52B8-644C02F4AE20}"/>
              </a:ext>
            </a:extLst>
          </p:cNvPr>
          <p:cNvSpPr/>
          <p:nvPr/>
        </p:nvSpPr>
        <p:spPr>
          <a:xfrm>
            <a:off x="2034155" y="2436078"/>
            <a:ext cx="2562797"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事業所単位で</a:t>
            </a: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削減</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891C898-DABC-1C9F-4B05-D27BA17152B8}"/>
              </a:ext>
            </a:extLst>
          </p:cNvPr>
          <p:cNvSpPr/>
          <p:nvPr/>
        </p:nvSpPr>
        <p:spPr>
          <a:xfrm>
            <a:off x="4764702" y="2436078"/>
            <a:ext cx="3918544"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事業所単位で</a:t>
            </a: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削減</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3F9E54D3-576C-6761-4780-3A8213192B7E}"/>
              </a:ext>
            </a:extLst>
          </p:cNvPr>
          <p:cNvSpPr/>
          <p:nvPr/>
        </p:nvSpPr>
        <p:spPr>
          <a:xfrm>
            <a:off x="8860517" y="2436078"/>
            <a:ext cx="2553275"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事業所単位で</a:t>
            </a: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削減</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CAE32C34-4F4F-0FD3-8C3C-CCE3A77A49EA}"/>
              </a:ext>
            </a:extLst>
          </p:cNvPr>
          <p:cNvSpPr txBox="1"/>
          <p:nvPr/>
        </p:nvSpPr>
        <p:spPr>
          <a:xfrm>
            <a:off x="777063" y="2436078"/>
            <a:ext cx="1152000" cy="37442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a:solidFill>
                  <a:schemeClr val="tx1"/>
                </a:solidFill>
                <a:latin typeface="Meiryo UI" panose="020B0604030504040204" pitchFamily="50" charset="-128"/>
                <a:ea typeface="Meiryo UI" panose="020B0604030504040204" pitchFamily="50" charset="-128"/>
              </a:rPr>
              <a:t>CO2</a:t>
            </a:r>
          </a:p>
          <a:p>
            <a:pPr algn="ctr"/>
            <a:r>
              <a:rPr lang="ja-JP" altLang="en-US" sz="1400">
                <a:solidFill>
                  <a:schemeClr val="tx1"/>
                </a:solidFill>
                <a:latin typeface="Meiryo UI" panose="020B0604030504040204" pitchFamily="50" charset="-128"/>
                <a:ea typeface="Meiryo UI" panose="020B0604030504040204" pitchFamily="50" charset="-128"/>
              </a:rPr>
              <a:t>削減効果</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46D1D8B3-C6B2-3CE6-652D-3C96D7A5331B}"/>
              </a:ext>
            </a:extLst>
          </p:cNvPr>
          <p:cNvSpPr/>
          <p:nvPr/>
        </p:nvSpPr>
        <p:spPr>
          <a:xfrm>
            <a:off x="2034155" y="2900735"/>
            <a:ext cx="2562797"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LNG</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6582E9C2-0B37-3D96-2217-877B9391A1F1}"/>
              </a:ext>
            </a:extLst>
          </p:cNvPr>
          <p:cNvSpPr/>
          <p:nvPr/>
        </p:nvSpPr>
        <p:spPr>
          <a:xfrm>
            <a:off x="4764702" y="2900735"/>
            <a:ext cx="3918544"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LNG</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水素：</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DB6F9A5F-704F-DDB7-250C-F938A117B2C6}"/>
              </a:ext>
            </a:extLst>
          </p:cNvPr>
          <p:cNvSpPr/>
          <p:nvPr/>
        </p:nvSpPr>
        <p:spPr>
          <a:xfrm>
            <a:off x="8860517" y="2900735"/>
            <a:ext cx="2553275"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水素：</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C4DF85DB-1E8A-AED7-388E-2F1D3FBDC905}"/>
              </a:ext>
            </a:extLst>
          </p:cNvPr>
          <p:cNvSpPr txBox="1"/>
          <p:nvPr/>
        </p:nvSpPr>
        <p:spPr>
          <a:xfrm>
            <a:off x="777063" y="2900735"/>
            <a:ext cx="1152000" cy="37442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燃料使用量</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0695EB9C-A2E6-1698-49C6-0729140423B1}"/>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トランジション期・</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移行期の燃料調達計画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→使用燃料、</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削減効果、燃料使用量を明記の上、燃料の調達候補先、調達量、交渉状況について、設備運用開始見込み年度から最低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年間分を記載すること。なお、燃料使用量について、燃料調達量と異なる場合は燃料使用量と燃料調達量を併記すること。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7225007-A1D6-FE88-9FF8-510EDAAAFC1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42501890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24A8C-703D-F637-D680-F13C9C500F23}"/>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B51B5040-1795-C19E-A0E1-803A95C0A92A}"/>
              </a:ext>
            </a:extLst>
          </p:cNvPr>
          <p:cNvGraphicFramePr>
            <a:graphicFrameLocks noChangeAspect="1"/>
          </p:cNvGraphicFramePr>
          <p:nvPr>
            <p:custDataLst>
              <p:tags r:id="rId1"/>
            </p:custDataLst>
            <p:extLst>
              <p:ext uri="{D42A27DB-BD31-4B8C-83A1-F6EECF244321}">
                <p14:modId xmlns:p14="http://schemas.microsoft.com/office/powerpoint/2010/main" val="2679809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B51B5040-1795-C19E-A0E1-803A95C0A92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3463A9B6-6698-9378-5ADD-9DA5AF71F40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ⅲ</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D23ED2B4-B2D7-882A-C174-3A9E40B6752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燃料の安定調達に向け、これまでは</a:t>
            </a:r>
            <a:r>
              <a:rPr lang="en-US" altLang="ja-JP">
                <a:solidFill>
                  <a:schemeClr val="tx1"/>
                </a:solidFill>
              </a:rPr>
              <a:t>xx</a:t>
            </a:r>
            <a:r>
              <a:rPr lang="ja-JP" altLang="en-US">
                <a:solidFill>
                  <a:schemeClr val="tx1"/>
                </a:solidFill>
              </a:rPr>
              <a:t>、今後は</a:t>
            </a:r>
            <a:r>
              <a:rPr lang="en-US" altLang="ja-JP">
                <a:solidFill>
                  <a:schemeClr val="tx1"/>
                </a:solidFill>
              </a:rPr>
              <a:t>xx</a:t>
            </a:r>
            <a:r>
              <a:rPr lang="ja-JP" altLang="en-US">
                <a:solidFill>
                  <a:schemeClr val="tx1"/>
                </a:solidFill>
              </a:rPr>
              <a:t>に取り組む</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1B2E60B1-D28C-B079-BDFD-FD1988B026E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1CE0C468-7A84-E9A3-E4D6-AD9D667D093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1" name="TextBox 24">
            <a:extLst>
              <a:ext uri="{FF2B5EF4-FFF2-40B4-BE49-F238E27FC236}">
                <a16:creationId xmlns:a16="http://schemas.microsoft.com/office/drawing/2014/main" id="{254818ED-503D-0C4F-5132-AD4EBF61BEA5}"/>
              </a:ext>
            </a:extLst>
          </p:cNvPr>
          <p:cNvSpPr txBox="1"/>
          <p:nvPr/>
        </p:nvSpPr>
        <p:spPr>
          <a:xfrm>
            <a:off x="6333599" y="2125121"/>
            <a:ext cx="5702395" cy="444014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これまでの取組と期待される効果</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今後の取組と期待される効果</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15" name="グループ化 14">
            <a:extLst>
              <a:ext uri="{FF2B5EF4-FFF2-40B4-BE49-F238E27FC236}">
                <a16:creationId xmlns:a16="http://schemas.microsoft.com/office/drawing/2014/main" id="{2593659F-854A-8AFB-975C-8438D99D9B72}"/>
              </a:ext>
            </a:extLst>
          </p:cNvPr>
          <p:cNvGrpSpPr/>
          <p:nvPr/>
        </p:nvGrpSpPr>
        <p:grpSpPr>
          <a:xfrm>
            <a:off x="180000" y="1659209"/>
            <a:ext cx="5702400" cy="288000"/>
            <a:chOff x="156000" y="1879963"/>
            <a:chExt cx="5760000" cy="288000"/>
          </a:xfrm>
        </p:grpSpPr>
        <p:sp>
          <p:nvSpPr>
            <p:cNvPr id="17" name="正方形/長方形 16">
              <a:extLst>
                <a:ext uri="{FF2B5EF4-FFF2-40B4-BE49-F238E27FC236}">
                  <a16:creationId xmlns:a16="http://schemas.microsoft.com/office/drawing/2014/main" id="{4FE89048-8B10-38EB-8647-2779BA2B6E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CN</a:t>
              </a:r>
              <a:r>
                <a:rPr kumimoji="1" lang="ja-JP" altLang="en-US" sz="1400">
                  <a:solidFill>
                    <a:schemeClr val="tx1"/>
                  </a:solidFill>
                  <a:latin typeface="Meiryo UI" panose="020B0604030504040204" pitchFamily="50" charset="-128"/>
                  <a:ea typeface="Meiryo UI" panose="020B0604030504040204" pitchFamily="50" charset="-128"/>
                </a:rPr>
                <a:t>移行期に向けたバイオマス、低炭素水素等の調達サプライチェーン</a:t>
              </a:r>
            </a:p>
          </p:txBody>
        </p:sp>
        <p:cxnSp>
          <p:nvCxnSpPr>
            <p:cNvPr id="19" name="直線コネクタ 18">
              <a:extLst>
                <a:ext uri="{FF2B5EF4-FFF2-40B4-BE49-F238E27FC236}">
                  <a16:creationId xmlns:a16="http://schemas.microsoft.com/office/drawing/2014/main" id="{3E11C916-EA42-6DB8-78BC-163874B9C9A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65460BB7-BCE1-B00E-3F2E-EA2B237EB120}"/>
              </a:ext>
            </a:extLst>
          </p:cNvPr>
          <p:cNvGrpSpPr/>
          <p:nvPr/>
        </p:nvGrpSpPr>
        <p:grpSpPr>
          <a:xfrm>
            <a:off x="6333600" y="1659209"/>
            <a:ext cx="5702400" cy="288000"/>
            <a:chOff x="156000" y="1879963"/>
            <a:chExt cx="5760000" cy="288000"/>
          </a:xfrm>
        </p:grpSpPr>
        <p:sp>
          <p:nvSpPr>
            <p:cNvPr id="23" name="正方形/長方形 22">
              <a:extLst>
                <a:ext uri="{FF2B5EF4-FFF2-40B4-BE49-F238E27FC236}">
                  <a16:creationId xmlns:a16="http://schemas.microsoft.com/office/drawing/2014/main" id="{B5473814-6916-168E-A152-80BF13F9E6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CN</a:t>
              </a:r>
              <a:r>
                <a:rPr kumimoji="1" lang="ja-JP" altLang="en-US" sz="1400">
                  <a:solidFill>
                    <a:schemeClr val="tx1"/>
                  </a:solidFill>
                  <a:latin typeface="Meiryo UI" panose="020B0604030504040204" pitchFamily="50" charset="-128"/>
                  <a:ea typeface="Meiryo UI" panose="020B0604030504040204" pitchFamily="50" charset="-128"/>
                </a:rPr>
                <a:t>移行期に向けたバイオマス、低炭素水素等の安定調達に向けた取組</a:t>
              </a:r>
            </a:p>
          </p:txBody>
        </p:sp>
        <p:cxnSp>
          <p:nvCxnSpPr>
            <p:cNvPr id="24" name="直線コネクタ 23">
              <a:extLst>
                <a:ext uri="{FF2B5EF4-FFF2-40B4-BE49-F238E27FC236}">
                  <a16:creationId xmlns:a16="http://schemas.microsoft.com/office/drawing/2014/main" id="{FD008DB6-34BE-A58C-E51A-AC277EF170C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6" name="Straight Connector 40">
            <a:extLst>
              <a:ext uri="{FF2B5EF4-FFF2-40B4-BE49-F238E27FC236}">
                <a16:creationId xmlns:a16="http://schemas.microsoft.com/office/drawing/2014/main" id="{8A37F6A4-7D9B-1B42-BD89-32955FA8D9DB}"/>
              </a:ext>
            </a:extLst>
          </p:cNvPr>
          <p:cNvCxnSpPr>
            <a:cxnSpLocks/>
          </p:cNvCxnSpPr>
          <p:nvPr/>
        </p:nvCxnSpPr>
        <p:spPr>
          <a:xfrm flipV="1">
            <a:off x="6114792" y="2056250"/>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CC1A7887-18E9-702E-F3D2-0E8B64841B09}"/>
              </a:ext>
            </a:extLst>
          </p:cNvPr>
          <p:cNvSpPr/>
          <p:nvPr/>
        </p:nvSpPr>
        <p:spPr>
          <a:xfrm>
            <a:off x="2161954" y="1703902"/>
            <a:ext cx="7868093" cy="34501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移行期に向けたバイオマス、低炭素水素等の調達サプライチェーン</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→図表等を用いて、燃料の製造・輸送・受け入れの流れが分かるように記載すること。また、連携先があれば記載すること。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移行期に向けたバイオマス、低炭素水素等の安定調達に向けた取組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→これまでの取り組みについては、供給ネットワーク構築に向けた連携（共同検討など）等の取り組みに合わせ、期待される効果（調達の安定性、多様化、コスト低減に寄与など）を記載すること。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今後については、価格差支援、拠点整備支援などを見越した取り組みにより、期待される効果を記載すること。</a:t>
            </a: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5954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2B9FA-688D-6010-3862-22B3696F6941}"/>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5D715632-2F79-C7FC-70DE-32F047E9FA1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5D715632-2F79-C7FC-70DE-32F047E9FA1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テキスト ボックス 14">
            <a:extLst>
              <a:ext uri="{FF2B5EF4-FFF2-40B4-BE49-F238E27FC236}">
                <a16:creationId xmlns:a16="http://schemas.microsoft.com/office/drawing/2014/main" id="{4ABFD331-5118-8C00-9455-9B34650255A9}"/>
              </a:ext>
            </a:extLst>
          </p:cNvPr>
          <p:cNvSpPr txBox="1"/>
          <p:nvPr/>
        </p:nvSpPr>
        <p:spPr>
          <a:xfrm>
            <a:off x="777063" y="2934540"/>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F12FB20C-51CE-A53F-16E0-A41D1852F936}"/>
              </a:ext>
            </a:extLst>
          </p:cNvPr>
          <p:cNvSpPr txBox="1"/>
          <p:nvPr/>
        </p:nvSpPr>
        <p:spPr>
          <a:xfrm>
            <a:off x="778208" y="3785088"/>
            <a:ext cx="1152000" cy="187842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7701EDC5-4AAB-8798-AED3-9F23AE99B5A1}"/>
              </a:ext>
            </a:extLst>
          </p:cNvPr>
          <p:cNvSpPr/>
          <p:nvPr/>
        </p:nvSpPr>
        <p:spPr>
          <a:xfrm>
            <a:off x="2034155" y="2934540"/>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1C910549-73EC-580F-8964-2AAE0490F70B}"/>
              </a:ext>
            </a:extLst>
          </p:cNvPr>
          <p:cNvSpPr/>
          <p:nvPr/>
        </p:nvSpPr>
        <p:spPr>
          <a:xfrm>
            <a:off x="2034155" y="3276649"/>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61279AA-E35C-BE10-279C-02764E700693}"/>
              </a:ext>
            </a:extLst>
          </p:cNvPr>
          <p:cNvSpPr/>
          <p:nvPr/>
        </p:nvSpPr>
        <p:spPr>
          <a:xfrm>
            <a:off x="4764702" y="3276649"/>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5F8318C1-959A-24B6-E75F-202F27BE0D95}"/>
              </a:ext>
            </a:extLst>
          </p:cNvPr>
          <p:cNvSpPr/>
          <p:nvPr/>
        </p:nvSpPr>
        <p:spPr>
          <a:xfrm>
            <a:off x="8860517" y="3276649"/>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9FC8AAD-50E1-AF54-4CFC-5A2B68BA7B71}"/>
              </a:ext>
            </a:extLst>
          </p:cNvPr>
          <p:cNvSpPr/>
          <p:nvPr/>
        </p:nvSpPr>
        <p:spPr>
          <a:xfrm>
            <a:off x="2032493" y="3785088"/>
            <a:ext cx="2562797"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7446BC1-1AE5-7658-292C-5AF0DADB6C29}"/>
              </a:ext>
            </a:extLst>
          </p:cNvPr>
          <p:cNvSpPr/>
          <p:nvPr/>
        </p:nvSpPr>
        <p:spPr>
          <a:xfrm>
            <a:off x="2034154" y="4751356"/>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D321038A-0BC5-F9D5-71FB-88D7DB250161}"/>
              </a:ext>
            </a:extLst>
          </p:cNvPr>
          <p:cNvSpPr/>
          <p:nvPr/>
        </p:nvSpPr>
        <p:spPr>
          <a:xfrm>
            <a:off x="2034157"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02ED4F53-1342-A945-2E50-E96D79E37D9A}"/>
              </a:ext>
            </a:extLst>
          </p:cNvPr>
          <p:cNvSpPr/>
          <p:nvPr/>
        </p:nvSpPr>
        <p:spPr>
          <a:xfrm>
            <a:off x="3399429"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56569A8D-10EA-C975-2BC7-43D65D498AE3}"/>
              </a:ext>
            </a:extLst>
          </p:cNvPr>
          <p:cNvSpPr/>
          <p:nvPr/>
        </p:nvSpPr>
        <p:spPr>
          <a:xfrm>
            <a:off x="4764701"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9C46F6D0-9733-A495-43E0-9CDEFDA8743B}"/>
              </a:ext>
            </a:extLst>
          </p:cNvPr>
          <p:cNvSpPr/>
          <p:nvPr/>
        </p:nvSpPr>
        <p:spPr>
          <a:xfrm>
            <a:off x="6129973"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4E302A24-B560-8BB8-E24F-3001D9D151F3}"/>
              </a:ext>
            </a:extLst>
          </p:cNvPr>
          <p:cNvSpPr/>
          <p:nvPr/>
        </p:nvSpPr>
        <p:spPr>
          <a:xfrm>
            <a:off x="7495245"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461C342-868A-995C-0191-E8D7C166C3E9}"/>
              </a:ext>
            </a:extLst>
          </p:cNvPr>
          <p:cNvSpPr/>
          <p:nvPr/>
        </p:nvSpPr>
        <p:spPr>
          <a:xfrm>
            <a:off x="8860518"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7F37C1EE-C5B6-A868-DD7B-5EE9932AB8B8}"/>
              </a:ext>
            </a:extLst>
          </p:cNvPr>
          <p:cNvSpPr/>
          <p:nvPr/>
        </p:nvSpPr>
        <p:spPr>
          <a:xfrm>
            <a:off x="10225792"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2020D73E-D0BA-30A0-DDCA-CAFFCE96A52A}"/>
              </a:ext>
            </a:extLst>
          </p:cNvPr>
          <p:cNvSpPr txBox="1"/>
          <p:nvPr/>
        </p:nvSpPr>
        <p:spPr>
          <a:xfrm>
            <a:off x="777063" y="3276649"/>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C1D783BC-739D-3B2B-14E8-BBF8F13D2B08}"/>
              </a:ext>
            </a:extLst>
          </p:cNvPr>
          <p:cNvSpPr/>
          <p:nvPr/>
        </p:nvSpPr>
        <p:spPr>
          <a:xfrm>
            <a:off x="2034156" y="2083992"/>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E99BE082-44D7-E58D-7808-DD93626609EC}"/>
              </a:ext>
            </a:extLst>
          </p:cNvPr>
          <p:cNvSpPr/>
          <p:nvPr/>
        </p:nvSpPr>
        <p:spPr>
          <a:xfrm>
            <a:off x="4764702" y="2083992"/>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4D28EAC1-D2A5-30DF-95F7-F36518340B60}"/>
              </a:ext>
            </a:extLst>
          </p:cNvPr>
          <p:cNvSpPr/>
          <p:nvPr/>
        </p:nvSpPr>
        <p:spPr>
          <a:xfrm>
            <a:off x="8860517" y="2083992"/>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3" name="テキスト ボックス 42">
            <a:extLst>
              <a:ext uri="{FF2B5EF4-FFF2-40B4-BE49-F238E27FC236}">
                <a16:creationId xmlns:a16="http://schemas.microsoft.com/office/drawing/2014/main" id="{874239A5-7A70-F035-BAEB-90E0422F54D7}"/>
              </a:ext>
            </a:extLst>
          </p:cNvPr>
          <p:cNvSpPr txBox="1"/>
          <p:nvPr/>
        </p:nvSpPr>
        <p:spPr>
          <a:xfrm>
            <a:off x="777063" y="208399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8AFD1346-27A8-6F46-C472-F9E89A4F8779}"/>
              </a:ext>
            </a:extLst>
          </p:cNvPr>
          <p:cNvSpPr/>
          <p:nvPr/>
        </p:nvSpPr>
        <p:spPr>
          <a:xfrm>
            <a:off x="4764700" y="3785088"/>
            <a:ext cx="6649091"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70134969-7C69-9ACF-639F-85C16F0C7A4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ⅳ</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78C21D09-C9A3-E3E8-1835-078EE6977A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a:t>
            </a:r>
            <a:r>
              <a:rPr lang="ja-JP" altLang="en-US" dirty="0">
                <a:solidFill>
                  <a:schemeClr val="tx1"/>
                </a:solidFill>
              </a:rPr>
              <a:t>申請共通の計画・取組</a:t>
            </a:r>
            <a:r>
              <a:rPr kumimoji="1" lang="en-US" altLang="ja-JP" dirty="0">
                <a:solidFill>
                  <a:schemeClr val="tx1"/>
                </a:solidFill>
              </a:rPr>
              <a:t>】</a:t>
            </a:r>
            <a:r>
              <a:rPr kumimoji="1" lang="ja-JP" altLang="en-US" dirty="0">
                <a:solidFill>
                  <a:schemeClr val="tx1"/>
                </a:solidFill>
              </a:rPr>
              <a:t>原料</a:t>
            </a:r>
            <a:r>
              <a:rPr lang="ja-JP" altLang="en-US" dirty="0">
                <a:solidFill>
                  <a:schemeClr val="tx1"/>
                </a:solidFill>
              </a:rPr>
              <a:t>については、</a:t>
            </a:r>
            <a:r>
              <a:rPr kumimoji="1" lang="ja-JP" altLang="en-US" dirty="0">
                <a:solidFill>
                  <a:schemeClr val="tx1"/>
                </a:solidFill>
              </a:rPr>
              <a:t>調達先の分散化や</a:t>
            </a:r>
            <a:r>
              <a:rPr kumimoji="1" lang="en-US" altLang="ja-JP" dirty="0">
                <a:solidFill>
                  <a:schemeClr val="tx1"/>
                </a:solidFill>
              </a:rPr>
              <a:t>xx</a:t>
            </a:r>
            <a:r>
              <a:rPr kumimoji="1" lang="ja-JP" altLang="en-US" dirty="0">
                <a:solidFill>
                  <a:schemeClr val="tx1"/>
                </a:solidFill>
              </a:rPr>
              <a:t>により安定調達を図る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77598E1C-54AF-7182-E0CD-81181AD549C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F32C9249-0ACB-3B3B-492F-53654152A05D}"/>
              </a:ext>
            </a:extLst>
          </p:cNvPr>
          <p:cNvSpPr txBox="1"/>
          <p:nvPr/>
        </p:nvSpPr>
        <p:spPr>
          <a:xfrm>
            <a:off x="1920271" y="1446775"/>
            <a:ext cx="1864613"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（グリーン製品生産開始）</a:t>
            </a:r>
            <a:endParaRPr kumimoji="1" lang="en-US" altLang="ja-JP" sz="12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DF61C24D-5D45-348F-E743-AE0633A6C08B}"/>
              </a:ext>
            </a:extLst>
          </p:cNvPr>
          <p:cNvSpPr/>
          <p:nvPr/>
        </p:nvSpPr>
        <p:spPr>
          <a:xfrm>
            <a:off x="2034154" y="5717625"/>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EA8195DA-D4F6-A25F-55E3-E16B42876CE8}"/>
              </a:ext>
            </a:extLst>
          </p:cNvPr>
          <p:cNvSpPr txBox="1"/>
          <p:nvPr/>
        </p:nvSpPr>
        <p:spPr>
          <a:xfrm>
            <a:off x="778208" y="5725166"/>
            <a:ext cx="1152000" cy="90461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ED0203C-AB73-5C3C-6D3B-13312FCD27CA}"/>
              </a:ext>
            </a:extLst>
          </p:cNvPr>
          <p:cNvSpPr/>
          <p:nvPr/>
        </p:nvSpPr>
        <p:spPr>
          <a:xfrm>
            <a:off x="2034155" y="242610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0E684756-C649-03BF-FD0B-FA2FF20C1416}"/>
              </a:ext>
            </a:extLst>
          </p:cNvPr>
          <p:cNvSpPr/>
          <p:nvPr/>
        </p:nvSpPr>
        <p:spPr>
          <a:xfrm>
            <a:off x="4764702" y="242610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BA0BF386-6815-713C-0256-7FBFC511BD74}"/>
              </a:ext>
            </a:extLst>
          </p:cNvPr>
          <p:cNvSpPr/>
          <p:nvPr/>
        </p:nvSpPr>
        <p:spPr>
          <a:xfrm>
            <a:off x="8860517" y="242610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C3E36B92-9BC4-14FF-4806-E02BEF543096}"/>
              </a:ext>
            </a:extLst>
          </p:cNvPr>
          <p:cNvSpPr txBox="1"/>
          <p:nvPr/>
        </p:nvSpPr>
        <p:spPr>
          <a:xfrm>
            <a:off x="777063" y="242610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12" name="正方形/長方形 11">
            <a:extLst>
              <a:ext uri="{FF2B5EF4-FFF2-40B4-BE49-F238E27FC236}">
                <a16:creationId xmlns:a16="http://schemas.microsoft.com/office/drawing/2014/main" id="{E3D91778-00CF-185A-8026-308DA56D6DA9}"/>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a:t>
            </a:r>
            <a:r>
              <a:rPr lang="ja-JP" altLang="en-US" sz="1400" b="1" dirty="0">
                <a:solidFill>
                  <a:srgbClr val="FF0000"/>
                </a:solidFill>
                <a:latin typeface="Meiryo UI" panose="020B0604030504040204" pitchFamily="50" charset="-128"/>
                <a:ea typeface="Meiryo UI" panose="020B0604030504040204" pitchFamily="50" charset="-128"/>
              </a:rPr>
              <a:t>申請共通の計画・取組</a:t>
            </a:r>
            <a:r>
              <a:rPr lang="ja-JP" altLang="en-US" sz="1400" dirty="0">
                <a:solidFill>
                  <a:srgbClr val="FF0000"/>
                </a:solidFill>
                <a:latin typeface="Meiryo UI" panose="020B0604030504040204" pitchFamily="50" charset="-128"/>
                <a:ea typeface="Meiryo UI" panose="020B0604030504040204" pitchFamily="50" charset="-128"/>
              </a:rPr>
              <a:t>）</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→生産物・量、生産物の用途先、使用原料、調達量を明記の上、原料の調達候補先、調達量、交渉状況、安定調達に向けた取組等について、時間軸で記載すること。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申請における、各社共通の計画・取組について記載すること。</a:t>
            </a:r>
            <a:endParaRPr kumimoji="1" lang="en-US" altLang="ja-JP" sz="1400" b="1" dirty="0">
              <a:solidFill>
                <a:schemeClr val="tx1"/>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792EBD4-45AB-8199-6C85-F9EE615977BB}"/>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Tree>
    <p:extLst>
      <p:ext uri="{BB962C8B-B14F-4D97-AF65-F5344CB8AC3E}">
        <p14:creationId xmlns:p14="http://schemas.microsoft.com/office/powerpoint/2010/main" val="39139596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CE992-58A3-DEF0-4DC0-CADA20EE84F5}"/>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AFA3EAEA-318A-F0CA-B4E5-E798E926CAB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5" name="think-cell data - do not delete" hidden="1">
                        <a:extLst>
                          <a:ext uri="{FF2B5EF4-FFF2-40B4-BE49-F238E27FC236}">
                            <a16:creationId xmlns:a16="http://schemas.microsoft.com/office/drawing/2014/main" id="{AFA3EAEA-318A-F0CA-B4E5-E798E926CAB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D7C02FA-B180-CF34-F24D-453F610FAC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ⅴ</a:t>
            </a:r>
            <a:r>
              <a:rPr lang="ja-JP" altLang="en-US" sz="2000" dirty="0">
                <a:solidFill>
                  <a:schemeClr val="tx1">
                    <a:lumMod val="50000"/>
                    <a:lumOff val="50000"/>
                  </a:schemeClr>
                </a:solidFill>
              </a:rPr>
              <a:t>）　　</a:t>
            </a:r>
          </a:p>
        </p:txBody>
      </p:sp>
      <p:sp>
        <p:nvSpPr>
          <p:cNvPr id="6" name="Title 1">
            <a:extLst>
              <a:ext uri="{FF2B5EF4-FFF2-40B4-BE49-F238E27FC236}">
                <a16:creationId xmlns:a16="http://schemas.microsoft.com/office/drawing/2014/main" id="{462D1E1B-299F-E1CF-89DB-4DF5FC2AE7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sz="2400">
                <a:solidFill>
                  <a:schemeClr val="tx1"/>
                </a:solidFill>
                <a:latin typeface="Meiryo UI" panose="020B0604030504040204" pitchFamily="50" charset="-128"/>
                <a:ea typeface="Meiryo UI" panose="020B0604030504040204" pitchFamily="50" charset="-128"/>
              </a:rPr>
              <a:t>デジタル技術の活用</a:t>
            </a:r>
            <a:r>
              <a:rPr lang="ja-JP" altLang="en-US" sz="2400">
                <a:solidFill>
                  <a:schemeClr val="tx1"/>
                </a:solidFill>
                <a:latin typeface="Meiryo UI" panose="020B0604030504040204" pitchFamily="50" charset="-128"/>
                <a:ea typeface="Meiryo UI" panose="020B0604030504040204" pitchFamily="50" charset="-128"/>
              </a:rPr>
              <a:t>による</a:t>
            </a:r>
            <a:r>
              <a:rPr lang="ja-JP" altLang="en-US">
                <a:solidFill>
                  <a:schemeClr val="tx1"/>
                </a:solidFill>
              </a:rPr>
              <a:t>効率化・省力化のため、</a:t>
            </a:r>
            <a:r>
              <a:rPr lang="en-US" altLang="ja-JP">
                <a:solidFill>
                  <a:schemeClr val="tx1"/>
                </a:solidFill>
              </a:rPr>
              <a:t>xx</a:t>
            </a:r>
            <a:r>
              <a:rPr lang="ja-JP" altLang="en-US">
                <a:solidFill>
                  <a:schemeClr val="tx1"/>
                </a:solidFill>
              </a:rPr>
              <a:t>に取り組む予定</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52AEB4A-E5EC-59E1-AAEF-7DC0DE319F0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1" name="グループ化 10">
            <a:extLst>
              <a:ext uri="{FF2B5EF4-FFF2-40B4-BE49-F238E27FC236}">
                <a16:creationId xmlns:a16="http://schemas.microsoft.com/office/drawing/2014/main" id="{A20B9457-CB62-B869-9F9D-B8BB223470D1}"/>
              </a:ext>
            </a:extLst>
          </p:cNvPr>
          <p:cNvGrpSpPr/>
          <p:nvPr/>
        </p:nvGrpSpPr>
        <p:grpSpPr>
          <a:xfrm>
            <a:off x="180000" y="1659209"/>
            <a:ext cx="11856000" cy="288000"/>
            <a:chOff x="156000" y="1879963"/>
            <a:chExt cx="5760000" cy="288000"/>
          </a:xfrm>
        </p:grpSpPr>
        <p:sp>
          <p:nvSpPr>
            <p:cNvPr id="12" name="正方形/長方形 11">
              <a:extLst>
                <a:ext uri="{FF2B5EF4-FFF2-40B4-BE49-F238E27FC236}">
                  <a16:creationId xmlns:a16="http://schemas.microsoft.com/office/drawing/2014/main" id="{87D2158F-F8DC-CAC6-C4C5-4844429107B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デジタル技術の活用</a:t>
              </a:r>
              <a:r>
                <a:rPr lang="ja-JP" altLang="en-US" sz="1400">
                  <a:solidFill>
                    <a:schemeClr val="tx1"/>
                  </a:solidFill>
                  <a:latin typeface="Meiryo UI" panose="020B0604030504040204" pitchFamily="50" charset="-128"/>
                  <a:ea typeface="Meiryo UI" panose="020B0604030504040204" pitchFamily="50" charset="-128"/>
                </a:rPr>
                <a:t>による</a:t>
              </a:r>
              <a:r>
                <a:rPr kumimoji="1" lang="ja-JP" altLang="en-US" sz="1400">
                  <a:solidFill>
                    <a:schemeClr val="tx1"/>
                  </a:solidFill>
                  <a:latin typeface="Meiryo UI" panose="020B0604030504040204" pitchFamily="50" charset="-128"/>
                  <a:ea typeface="Meiryo UI" panose="020B0604030504040204" pitchFamily="50" charset="-128"/>
                </a:rPr>
                <a:t>効率化・省力化に関する計画</a:t>
              </a:r>
            </a:p>
          </p:txBody>
        </p:sp>
        <p:cxnSp>
          <p:nvCxnSpPr>
            <p:cNvPr id="13" name="直線コネクタ 12">
              <a:extLst>
                <a:ext uri="{FF2B5EF4-FFF2-40B4-BE49-F238E27FC236}">
                  <a16:creationId xmlns:a16="http://schemas.microsoft.com/office/drawing/2014/main" id="{1A6C7CB5-7AFE-92A2-E48A-D4552BD47AD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8" name="正方形/長方形 7">
            <a:extLst>
              <a:ext uri="{FF2B5EF4-FFF2-40B4-BE49-F238E27FC236}">
                <a16:creationId xmlns:a16="http://schemas.microsoft.com/office/drawing/2014/main" id="{71818617-76E8-7D09-69D4-4906D05B7FE5}"/>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デジタル技術の活用による効率化・省力化に関する計画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やロボットの活用など、間接補助事業の実施時や事業完了後の当該設備を利用して行う事業活動においてデジタル技術を活用し、効率化や省力化を図る計画を有しているか記載すること。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（例：人力で行っていることを電動化することによる省力化、</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活用によるマネジメントの効率化等）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5F1A0B7-3777-0FE2-C2CA-822B509E23A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161431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6489-7432-913F-77B8-630CA4A9C505}"/>
            </a:ext>
          </a:extLst>
        </p:cNvPr>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06DDE1B2-BEC3-E6E7-F1C6-E3DFD2B8AF0B}"/>
              </a:ext>
            </a:extLst>
          </p:cNvPr>
          <p:cNvGraphicFramePr>
            <a:graphicFrameLocks noChangeAspect="1"/>
          </p:cNvGraphicFramePr>
          <p:nvPr>
            <p:custDataLst>
              <p:tags r:id="rId1"/>
            </p:custDataLst>
            <p:extLst>
              <p:ext uri="{D42A27DB-BD31-4B8C-83A1-F6EECF244321}">
                <p14:modId xmlns:p14="http://schemas.microsoft.com/office/powerpoint/2010/main" val="25947457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3" name="think-cell data - do not delete" hidden="1">
                        <a:extLst>
                          <a:ext uri="{FF2B5EF4-FFF2-40B4-BE49-F238E27FC236}">
                            <a16:creationId xmlns:a16="http://schemas.microsoft.com/office/drawing/2014/main" id="{06DDE1B2-BEC3-E6E7-F1C6-E3DFD2B8AF0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4" name="正方形/長方形 13">
            <a:extLst>
              <a:ext uri="{FF2B5EF4-FFF2-40B4-BE49-F238E27FC236}">
                <a16:creationId xmlns:a16="http://schemas.microsoft.com/office/drawing/2014/main" id="{583B288B-CAA4-A672-3C88-FF035645305C}"/>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構造転換（燃料転換）</a:t>
            </a:r>
          </a:p>
        </p:txBody>
      </p:sp>
      <p:sp>
        <p:nvSpPr>
          <p:cNvPr id="3" name="Title 1">
            <a:extLst>
              <a:ext uri="{FF2B5EF4-FFF2-40B4-BE49-F238E27FC236}">
                <a16:creationId xmlns:a16="http://schemas.microsoft.com/office/drawing/2014/main" id="{6051DF16-0524-9A18-5D4B-DB9F05929D7B}"/>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ⅶ</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BBF86524-5445-01A9-B02D-7DAD6AD799E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のグリーン化を促進するため、</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によって構造転換（経営効率化）を図る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8FD296F5-FC0C-6287-1FC5-6A6B8F70398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35" descr="ｔ">
            <a:extLst>
              <a:ext uri="{FF2B5EF4-FFF2-40B4-BE49-F238E27FC236}">
                <a16:creationId xmlns:a16="http://schemas.microsoft.com/office/drawing/2014/main" id="{95845F4A-3627-006C-8C23-4C47878E1F7E}"/>
              </a:ext>
            </a:extLst>
          </p:cNvPr>
          <p:cNvSpPr txBox="1"/>
          <p:nvPr/>
        </p:nvSpPr>
        <p:spPr>
          <a:xfrm>
            <a:off x="6231521" y="2156773"/>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16" name="グループ化 15">
            <a:extLst>
              <a:ext uri="{FF2B5EF4-FFF2-40B4-BE49-F238E27FC236}">
                <a16:creationId xmlns:a16="http://schemas.microsoft.com/office/drawing/2014/main" id="{E8621C29-6E2A-CD64-938D-EDE7B7D0874C}"/>
              </a:ext>
            </a:extLst>
          </p:cNvPr>
          <p:cNvGrpSpPr/>
          <p:nvPr/>
        </p:nvGrpSpPr>
        <p:grpSpPr>
          <a:xfrm>
            <a:off x="765598" y="1733286"/>
            <a:ext cx="5184000" cy="288000"/>
            <a:chOff x="156000" y="1879963"/>
            <a:chExt cx="5760000" cy="288000"/>
          </a:xfrm>
        </p:grpSpPr>
        <p:sp>
          <p:nvSpPr>
            <p:cNvPr id="17" name="正方形/長方形 16">
              <a:extLst>
                <a:ext uri="{FF2B5EF4-FFF2-40B4-BE49-F238E27FC236}">
                  <a16:creationId xmlns:a16="http://schemas.microsoft.com/office/drawing/2014/main" id="{4ABF9F19-5F23-8A44-99ED-413D0E4F73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構造転換の内容</a:t>
              </a:r>
            </a:p>
          </p:txBody>
        </p:sp>
        <p:cxnSp>
          <p:nvCxnSpPr>
            <p:cNvPr id="18" name="直線コネクタ 17">
              <a:extLst>
                <a:ext uri="{FF2B5EF4-FFF2-40B4-BE49-F238E27FC236}">
                  <a16:creationId xmlns:a16="http://schemas.microsoft.com/office/drawing/2014/main" id="{68E5814D-7B31-88C1-A8EA-2C6A043D394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0" name="グループ化 19">
            <a:extLst>
              <a:ext uri="{FF2B5EF4-FFF2-40B4-BE49-F238E27FC236}">
                <a16:creationId xmlns:a16="http://schemas.microsoft.com/office/drawing/2014/main" id="{A5EAB9B2-AC8D-5FA4-B891-EA9C630F8DCA}"/>
              </a:ext>
            </a:extLst>
          </p:cNvPr>
          <p:cNvGrpSpPr/>
          <p:nvPr/>
        </p:nvGrpSpPr>
        <p:grpSpPr>
          <a:xfrm>
            <a:off x="6239438" y="1733286"/>
            <a:ext cx="5184000" cy="288000"/>
            <a:chOff x="156000" y="1879963"/>
            <a:chExt cx="5760000" cy="288000"/>
          </a:xfrm>
        </p:grpSpPr>
        <p:sp>
          <p:nvSpPr>
            <p:cNvPr id="21" name="正方形/長方形 20">
              <a:extLst>
                <a:ext uri="{FF2B5EF4-FFF2-40B4-BE49-F238E27FC236}">
                  <a16:creationId xmlns:a16="http://schemas.microsoft.com/office/drawing/2014/main" id="{278342BA-74BF-8C96-03D4-4455EB2737A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構造転換に該当する理由</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7" name="直線コネクタ 26">
              <a:extLst>
                <a:ext uri="{FF2B5EF4-FFF2-40B4-BE49-F238E27FC236}">
                  <a16:creationId xmlns:a16="http://schemas.microsoft.com/office/drawing/2014/main" id="{97754849-0868-BA5C-9BB6-FDBE3F69143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5FD66613-BD79-15AE-DCBA-B3AC86A73073}"/>
              </a:ext>
            </a:extLst>
          </p:cNvPr>
          <p:cNvGrpSpPr/>
          <p:nvPr/>
        </p:nvGrpSpPr>
        <p:grpSpPr>
          <a:xfrm>
            <a:off x="765597" y="5080111"/>
            <a:ext cx="10657837" cy="288000"/>
            <a:chOff x="156000" y="1879963"/>
            <a:chExt cx="5760000" cy="288000"/>
          </a:xfrm>
        </p:grpSpPr>
        <p:sp>
          <p:nvSpPr>
            <p:cNvPr id="35" name="正方形/長方形 34">
              <a:extLst>
                <a:ext uri="{FF2B5EF4-FFF2-40B4-BE49-F238E27FC236}">
                  <a16:creationId xmlns:a16="http://schemas.microsoft.com/office/drawing/2014/main" id="{F1FB9FCB-CB41-F562-B4D0-9584259CB50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構造転換（補助率が</a:t>
              </a:r>
              <a:r>
                <a:rPr kumimoji="1" lang="en-US" altLang="ja-JP" sz="1400">
                  <a:solidFill>
                    <a:schemeClr val="tx1"/>
                  </a:solidFill>
                  <a:latin typeface="Meiryo UI" panose="020B0604030504040204" pitchFamily="50" charset="-128"/>
                  <a:ea typeface="Meiryo UI" panose="020B0604030504040204" pitchFamily="50" charset="-128"/>
                </a:rPr>
                <a:t>1/2</a:t>
              </a:r>
              <a:r>
                <a:rPr kumimoji="1" lang="ja-JP" altLang="en-US" sz="1400">
                  <a:solidFill>
                    <a:schemeClr val="tx1"/>
                  </a:solidFill>
                  <a:latin typeface="Meiryo UI" panose="020B0604030504040204" pitchFamily="50" charset="-128"/>
                  <a:ea typeface="Meiryo UI" panose="020B0604030504040204" pitchFamily="50" charset="-128"/>
                </a:rPr>
                <a:t>）でなければ投資回収が困難であることの説明</a:t>
              </a:r>
            </a:p>
          </p:txBody>
        </p:sp>
        <p:cxnSp>
          <p:nvCxnSpPr>
            <p:cNvPr id="36" name="直線コネクタ 35">
              <a:extLst>
                <a:ext uri="{FF2B5EF4-FFF2-40B4-BE49-F238E27FC236}">
                  <a16:creationId xmlns:a16="http://schemas.microsoft.com/office/drawing/2014/main" id="{08AA1580-0224-74C9-398D-5E7D56FF61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TextBox 35" descr="ｔ">
            <a:extLst>
              <a:ext uri="{FF2B5EF4-FFF2-40B4-BE49-F238E27FC236}">
                <a16:creationId xmlns:a16="http://schemas.microsoft.com/office/drawing/2014/main" id="{4DE853CD-FF37-A3B5-5B6B-14966D2658FA}"/>
              </a:ext>
            </a:extLst>
          </p:cNvPr>
          <p:cNvSpPr txBox="1"/>
          <p:nvPr/>
        </p:nvSpPr>
        <p:spPr>
          <a:xfrm>
            <a:off x="772087"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lang="ja-JP" altLang="en-US" sz="1400">
                <a:solidFill>
                  <a:schemeClr val="tx1"/>
                </a:solidFill>
                <a:latin typeface="Meiryo UI" panose="020B0604030504040204" pitchFamily="50" charset="-128"/>
                <a:ea typeface="Meiryo UI" panose="020B0604030504040204" pitchFamily="50" charset="-128"/>
              </a:rPr>
              <a:t>（構造転換のみで発生する投資内容・金額・理由）</a:t>
            </a:r>
            <a:endParaRPr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投資内容：</a:t>
            </a:r>
            <a:r>
              <a:rPr lang="ja-JP" altLang="en-US" sz="1400">
                <a:solidFill>
                  <a:schemeClr val="tx1"/>
                </a:solidFill>
                <a:latin typeface="Meiryo UI" panose="020B0604030504040204" pitchFamily="50" charset="-128"/>
                <a:ea typeface="Meiryo UI" panose="020B0604030504040204" pitchFamily="50" charset="-128"/>
              </a:rPr>
              <a:t>コンビナート再編による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社へのパイプラインの繋ぎ替え</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金額：</a:t>
            </a:r>
            <a:r>
              <a:rPr lang="en-US" altLang="ja-JP" sz="1400">
                <a:solidFill>
                  <a:schemeClr val="tx1"/>
                </a:solidFill>
                <a:latin typeface="Meiryo UI" panose="020B0604030504040204" pitchFamily="50" charset="-128"/>
                <a:ea typeface="Meiryo UI" panose="020B0604030504040204" pitchFamily="50" charset="-128"/>
              </a:rPr>
              <a:t> xxx</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理由：</a:t>
            </a: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38" name="Straight Connector 40">
            <a:extLst>
              <a:ext uri="{FF2B5EF4-FFF2-40B4-BE49-F238E27FC236}">
                <a16:creationId xmlns:a16="http://schemas.microsoft.com/office/drawing/2014/main" id="{0B180FC0-B844-F7E0-1908-6EC72043DD79}"/>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TextBox 35" descr="ｔ">
            <a:extLst>
              <a:ext uri="{FF2B5EF4-FFF2-40B4-BE49-F238E27FC236}">
                <a16:creationId xmlns:a16="http://schemas.microsoft.com/office/drawing/2014/main" id="{CFA39414-A7FD-963F-6E49-E22ADDED253B}"/>
              </a:ext>
            </a:extLst>
          </p:cNvPr>
          <p:cNvSpPr txBox="1"/>
          <p:nvPr/>
        </p:nvSpPr>
        <p:spPr>
          <a:xfrm>
            <a:off x="765598" y="2156772"/>
            <a:ext cx="5183999" cy="282242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TextBox 35" descr="ｔ">
            <a:extLst>
              <a:ext uri="{FF2B5EF4-FFF2-40B4-BE49-F238E27FC236}">
                <a16:creationId xmlns:a16="http://schemas.microsoft.com/office/drawing/2014/main" id="{A240D2D4-32F5-82AB-3501-F3A795A99E72}"/>
              </a:ext>
            </a:extLst>
          </p:cNvPr>
          <p:cNvSpPr txBox="1"/>
          <p:nvPr/>
        </p:nvSpPr>
        <p:spPr>
          <a:xfrm>
            <a:off x="6231521" y="3852482"/>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1" name="グループ化 40">
            <a:extLst>
              <a:ext uri="{FF2B5EF4-FFF2-40B4-BE49-F238E27FC236}">
                <a16:creationId xmlns:a16="http://schemas.microsoft.com/office/drawing/2014/main" id="{7592F40D-D066-FD69-E985-2FCD738F426F}"/>
              </a:ext>
            </a:extLst>
          </p:cNvPr>
          <p:cNvGrpSpPr/>
          <p:nvPr/>
        </p:nvGrpSpPr>
        <p:grpSpPr>
          <a:xfrm>
            <a:off x="6239438" y="3428995"/>
            <a:ext cx="5184000" cy="288000"/>
            <a:chOff x="156000" y="1879963"/>
            <a:chExt cx="5760000" cy="288000"/>
          </a:xfrm>
        </p:grpSpPr>
        <p:sp>
          <p:nvSpPr>
            <p:cNvPr id="42" name="正方形/長方形 41">
              <a:extLst>
                <a:ext uri="{FF2B5EF4-FFF2-40B4-BE49-F238E27FC236}">
                  <a16:creationId xmlns:a16="http://schemas.microsoft.com/office/drawing/2014/main" id="{594F754C-1B3F-E001-710D-DB1EA9E0FCD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構造転換を図ってグリーン化をする意義</a:t>
              </a:r>
            </a:p>
          </p:txBody>
        </p:sp>
        <p:cxnSp>
          <p:nvCxnSpPr>
            <p:cNvPr id="43" name="直線コネクタ 42">
              <a:extLst>
                <a:ext uri="{FF2B5EF4-FFF2-40B4-BE49-F238E27FC236}">
                  <a16:creationId xmlns:a16="http://schemas.microsoft.com/office/drawing/2014/main" id="{93D38F61-64DC-B7CB-D035-06E400154C9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35" descr="ｔ">
            <a:extLst>
              <a:ext uri="{FF2B5EF4-FFF2-40B4-BE49-F238E27FC236}">
                <a16:creationId xmlns:a16="http://schemas.microsoft.com/office/drawing/2014/main" id="{644A5703-DF6F-9C9C-87B4-9FD43A80DD1A}"/>
              </a:ext>
            </a:extLst>
          </p:cNvPr>
          <p:cNvSpPr txBox="1"/>
          <p:nvPr/>
        </p:nvSpPr>
        <p:spPr>
          <a:xfrm>
            <a:off x="6096000"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（投資回収の算出）</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822868AB-718D-577B-2BE5-6D7B31734719}"/>
              </a:ext>
            </a:extLst>
          </p:cNvPr>
          <p:cNvSpPr/>
          <p:nvPr/>
        </p:nvSpPr>
        <p:spPr>
          <a:xfrm>
            <a:off x="2161954" y="1415526"/>
            <a:ext cx="7868093" cy="402694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構造転換（燃料転換）向け</a:t>
            </a:r>
            <a:endParaRPr kumimoji="1" lang="en-US" altLang="ja-JP" sz="1400" b="1" u="sng"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構造転換の内容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→適宜図表等を用いて記載すること。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構造転換に該当する理由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→自ら経営効率化を図り、</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投資の原資を積極的に確保し、持続的に</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を推進しつつ、競争力の強化に繋がる事業であることが分かるよう記載すること（例：ナフサクラッカーの生産能力の適正化等）。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構造転換を図ってグリーン化をする意義</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→構造転換によって、グリーン化が促進できる理由を記載すること。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構造転換（補助率が</a:t>
            </a:r>
            <a:r>
              <a:rPr lang="en-US" altLang="ja-JP" sz="1400" dirty="0">
                <a:solidFill>
                  <a:srgbClr val="FF0000"/>
                </a:solidFill>
                <a:latin typeface="Meiryo UI" panose="020B0604030504040204" pitchFamily="50" charset="-128"/>
                <a:ea typeface="Meiryo UI" panose="020B0604030504040204" pitchFamily="50" charset="-128"/>
              </a:rPr>
              <a:t>1/2</a:t>
            </a:r>
            <a:r>
              <a:rPr lang="ja-JP" altLang="en-US" sz="1400" dirty="0">
                <a:solidFill>
                  <a:srgbClr val="FF0000"/>
                </a:solidFill>
                <a:latin typeface="Meiryo UI" panose="020B0604030504040204" pitchFamily="50" charset="-128"/>
                <a:ea typeface="Meiryo UI" panose="020B0604030504040204" pitchFamily="50" charset="-128"/>
              </a:rPr>
              <a:t>）でなければ投資回収が困難であることの説明</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→補助率</a:t>
            </a:r>
            <a:r>
              <a:rPr lang="en-US" altLang="ja-JP" sz="1400" dirty="0">
                <a:solidFill>
                  <a:srgbClr val="FF0000"/>
                </a:solidFill>
                <a:latin typeface="Meiryo UI" panose="020B0604030504040204" pitchFamily="50" charset="-128"/>
                <a:ea typeface="Meiryo UI" panose="020B0604030504040204" pitchFamily="50" charset="-128"/>
              </a:rPr>
              <a:t>1/3</a:t>
            </a:r>
            <a:r>
              <a:rPr lang="ja-JP" altLang="en-US" sz="1400" dirty="0">
                <a:solidFill>
                  <a:srgbClr val="FF0000"/>
                </a:solidFill>
                <a:latin typeface="Meiryo UI" panose="020B0604030504040204" pitchFamily="50" charset="-128"/>
                <a:ea typeface="Meiryo UI" panose="020B0604030504040204" pitchFamily="50" charset="-128"/>
              </a:rPr>
              <a:t>の場合との比較等を踏まえて説明すること。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燃料転換の申請者（構造転換を伴わない）は、本頁は記載せず削除すること。</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95402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B6F4D7A9-B17B-6129-E9FB-B017B22E9EFA}"/>
              </a:ext>
            </a:extLst>
          </p:cNvPr>
          <p:cNvGraphicFramePr>
            <a:graphicFrameLocks noChangeAspect="1"/>
          </p:cNvGraphicFramePr>
          <p:nvPr>
            <p:custDataLst>
              <p:tags r:id="rId1"/>
            </p:custDataLst>
            <p:extLst>
              <p:ext uri="{D42A27DB-BD31-4B8C-83A1-F6EECF244321}">
                <p14:modId xmlns:p14="http://schemas.microsoft.com/office/powerpoint/2010/main" val="27912779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21" name="think-cell data - do not delete" hidden="1">
                        <a:extLst>
                          <a:ext uri="{FF2B5EF4-FFF2-40B4-BE49-F238E27FC236}">
                            <a16:creationId xmlns:a16="http://schemas.microsoft.com/office/drawing/2014/main" id="{B6F4D7A9-B17B-6129-E9FB-B017B22E9E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③イ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様式第５に記載の通り、当該設備により生産される製品の市場での優位性確保のため、</a:t>
            </a:r>
            <a:br>
              <a:rPr kumimoji="1" lang="en-US" altLang="ja-JP">
                <a:solidFill>
                  <a:schemeClr val="tx1"/>
                </a:solidFill>
              </a:rPr>
            </a:br>
            <a:r>
              <a:rPr kumimoji="1" lang="ja-JP" altLang="en-US">
                <a:solidFill>
                  <a:schemeClr val="tx1"/>
                </a:solidFill>
              </a:rPr>
              <a:t>ノウハウ等に関する技術流出防止措置を含む適切な情報管理体制を整備している</a:t>
            </a:r>
            <a:endParaRPr kumimoji="1" lang="en-US" altLang="ja-JP">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4271B7CD-CBB1-A51B-50C0-6FE55F8A92FF}"/>
              </a:ext>
            </a:extLst>
          </p:cNvPr>
          <p:cNvGraphicFramePr>
            <a:graphicFrameLocks noChangeAspect="1"/>
          </p:cNvGraphicFramePr>
          <p:nvPr>
            <p:custDataLst>
              <p:tags r:id="rId1"/>
            </p:custDataLst>
            <p:extLst>
              <p:ext uri="{D42A27DB-BD31-4B8C-83A1-F6EECF244321}">
                <p14:modId xmlns:p14="http://schemas.microsoft.com/office/powerpoint/2010/main" val="942932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4271B7CD-CBB1-A51B-50C0-6FE55F8A92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047625"/>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bg1"/>
                </a:solidFill>
                <a:latin typeface="Meiryo UI" panose="020B0604030504040204" pitchFamily="50" charset="-128"/>
                <a:ea typeface="Meiryo UI" panose="020B0604030504040204" pitchFamily="50" charset="-128"/>
              </a:rPr>
              <a:t>実施場所・</a:t>
            </a:r>
            <a:endParaRPr lang="en-US" altLang="ja-JP" sz="1200">
              <a:solidFill>
                <a:schemeClr val="bg1"/>
              </a:solidFill>
              <a:latin typeface="Meiryo UI" panose="020B0604030504040204" pitchFamily="50" charset="-128"/>
              <a:ea typeface="Meiryo UI" panose="020B0604030504040204" pitchFamily="50" charset="-128"/>
            </a:endParaRPr>
          </a:p>
          <a:p>
            <a:pPr algn="ctr"/>
            <a:r>
              <a:rPr lang="ja-JP" altLang="en-US" sz="1200">
                <a:solidFill>
                  <a:schemeClr val="bg1"/>
                </a:solidFill>
                <a:latin typeface="Meiryo UI" panose="020B0604030504040204" pitchFamily="50" charset="-128"/>
                <a:ea typeface="Meiryo UI" panose="020B0604030504040204" pitchFamily="50" charset="-128"/>
              </a:rPr>
              <a:t>対象設備</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61442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対象設備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本応募申請の概要</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423052"/>
            <a:ext cx="1366227" cy="187667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間接補助事業の</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423052"/>
            <a:ext cx="4576564" cy="186644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（燃料転換又は製造プロセス転換）</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p>
          <a:p>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（構造転換）</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申請している場合のみ記載</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04762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61553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856247"/>
            <a:ext cx="1008000"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1241631" y="856247"/>
            <a:ext cx="2483827"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423052"/>
            <a:ext cx="372450" cy="527062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実施内容</a:t>
            </a: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18496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投資規模</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18630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円（うち、補助対象経費総額　</a:t>
            </a:r>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181681"/>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3753209"/>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補助率</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375421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32145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交付申請額</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32212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488970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開始予定日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489003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45794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終了予定日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45794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1B410E4-E162-BA99-8CFE-E729B2B8C077}"/>
              </a:ext>
            </a:extLst>
          </p:cNvPr>
          <p:cNvSpPr/>
          <p:nvPr/>
        </p:nvSpPr>
        <p:spPr>
          <a:xfrm>
            <a:off x="2071886" y="3360560"/>
            <a:ext cx="4576564" cy="504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br>
              <a:rPr kumimoji="1" lang="en-US" altLang="ja-JP" sz="1200" dirty="0">
                <a:solidFill>
                  <a:schemeClr val="tx1"/>
                </a:solidFill>
                <a:latin typeface="Meiryo UI" panose="020B0604030504040204" pitchFamily="50" charset="-128"/>
                <a:ea typeface="Meiryo UI" panose="020B0604030504040204" pitchFamily="50" charset="-128"/>
              </a:rPr>
            </a:b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公募要領「</a:t>
            </a:r>
            <a:r>
              <a:rPr kumimoji="1" lang="en-US" altLang="zh-TW" sz="1200" dirty="0">
                <a:solidFill>
                  <a:schemeClr val="tx1"/>
                </a:solidFill>
                <a:latin typeface="Meiryo UI" panose="020B0604030504040204" pitchFamily="50" charset="-128"/>
                <a:ea typeface="Meiryo UI" panose="020B0604030504040204" pitchFamily="50" charset="-128"/>
              </a:rPr>
              <a:t>1.2. </a:t>
            </a:r>
            <a:r>
              <a:rPr kumimoji="1" lang="zh-TW" altLang="en-US" sz="1200" dirty="0">
                <a:solidFill>
                  <a:schemeClr val="tx1"/>
                </a:solidFill>
                <a:latin typeface="Meiryo UI" panose="020B0604030504040204" pitchFamily="50" charset="-128"/>
                <a:ea typeface="Meiryo UI" panose="020B0604030504040204" pitchFamily="50" charset="-128"/>
              </a:rPr>
              <a:t>事業目的」</a:t>
            </a:r>
            <a:r>
              <a:rPr kumimoji="1" lang="ja-JP" altLang="en-US" sz="1200" dirty="0">
                <a:solidFill>
                  <a:schemeClr val="tx1"/>
                </a:solidFill>
                <a:latin typeface="Meiryo UI" panose="020B0604030504040204" pitchFamily="50" charset="-128"/>
                <a:ea typeface="Meiryo UI" panose="020B0604030504040204" pitchFamily="50" charset="-128"/>
              </a:rPr>
              <a:t>を踏まえ、内需型</a:t>
            </a:r>
            <a:r>
              <a:rPr lang="ja-JP"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外需型いずれか又は</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いずれも記載）</a:t>
            </a:r>
          </a:p>
        </p:txBody>
      </p:sp>
      <p:sp>
        <p:nvSpPr>
          <p:cNvPr id="14" name="テキスト ボックス 13">
            <a:extLst>
              <a:ext uri="{FF2B5EF4-FFF2-40B4-BE49-F238E27FC236}">
                <a16:creationId xmlns:a16="http://schemas.microsoft.com/office/drawing/2014/main" id="{A95B8124-A268-336F-F016-97F093497EAF}"/>
              </a:ext>
            </a:extLst>
          </p:cNvPr>
          <p:cNvSpPr txBox="1"/>
          <p:nvPr/>
        </p:nvSpPr>
        <p:spPr>
          <a:xfrm>
            <a:off x="633577" y="3361504"/>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GX</a:t>
            </a:r>
            <a:r>
              <a:rPr kumimoji="1" lang="ja-JP" altLang="en-US" sz="1200">
                <a:solidFill>
                  <a:schemeClr val="tx1"/>
                </a:solidFill>
                <a:latin typeface="Meiryo UI" panose="020B0604030504040204" pitchFamily="50" charset="-128"/>
                <a:ea typeface="Meiryo UI" panose="020B0604030504040204" pitchFamily="50" charset="-128"/>
              </a:rPr>
              <a:t>投資による</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競争力強化の方向性</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856247"/>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856246"/>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（幹事会社）</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（共同実施者）</a:t>
            </a:r>
            <a:endParaRPr lang="en-US" altLang="ja-JP" sz="1200">
              <a:solidFill>
                <a:schemeClr val="tx1"/>
              </a:solidFill>
              <a:latin typeface="Meiryo UI" panose="020B0604030504040204" pitchFamily="50" charset="-128"/>
              <a:ea typeface="Meiryo UI" panose="020B0604030504040204" pitchFamily="50" charset="-128"/>
            </a:endParaRPr>
          </a:p>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a:t>
            </a: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BA66D323-1DAA-D315-9036-411B9756F162}"/>
              </a:ext>
            </a:extLst>
          </p:cNvPr>
          <p:cNvSpPr txBox="1"/>
          <p:nvPr/>
        </p:nvSpPr>
        <p:spPr>
          <a:xfrm>
            <a:off x="1087156" y="448695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生産物</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229D974C-4E7A-E670-27B3-F8126CD12020}"/>
              </a:ext>
            </a:extLst>
          </p:cNvPr>
          <p:cNvSpPr/>
          <p:nvPr/>
        </p:nvSpPr>
        <p:spPr>
          <a:xfrm>
            <a:off x="2071887" y="4482477"/>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C43AAFC-29EF-D883-B3BB-631CBA701D45}"/>
              </a:ext>
            </a:extLst>
          </p:cNvPr>
          <p:cNvSpPr txBox="1"/>
          <p:nvPr/>
        </p:nvSpPr>
        <p:spPr>
          <a:xfrm>
            <a:off x="1087156" y="562210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7DB2E35-3EA1-6D74-B3D8-A2E75EDEBE1A}"/>
              </a:ext>
            </a:extLst>
          </p:cNvPr>
          <p:cNvSpPr/>
          <p:nvPr/>
        </p:nvSpPr>
        <p:spPr>
          <a:xfrm>
            <a:off x="2071886" y="5620609"/>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47BC59D6-C0D7-5194-5873-6464A6B0743B}"/>
              </a:ext>
            </a:extLst>
          </p:cNvPr>
          <p:cNvSpPr txBox="1"/>
          <p:nvPr/>
        </p:nvSpPr>
        <p:spPr>
          <a:xfrm>
            <a:off x="1087156" y="6189676"/>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原料調達先</a:t>
            </a:r>
          </a:p>
        </p:txBody>
      </p:sp>
      <p:sp>
        <p:nvSpPr>
          <p:cNvPr id="12" name="正方形/長方形 11">
            <a:extLst>
              <a:ext uri="{FF2B5EF4-FFF2-40B4-BE49-F238E27FC236}">
                <a16:creationId xmlns:a16="http://schemas.microsoft.com/office/drawing/2014/main" id="{68F177DB-B419-F4EF-52FC-1BBF029974FA}"/>
              </a:ext>
            </a:extLst>
          </p:cNvPr>
          <p:cNvSpPr/>
          <p:nvPr/>
        </p:nvSpPr>
        <p:spPr>
          <a:xfrm>
            <a:off x="2071886" y="6189676"/>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BC971F3A-5D08-91E3-1FE4-E1BEEB2DCA92}"/>
              </a:ext>
            </a:extLst>
          </p:cNvPr>
          <p:cNvSpPr txBox="1"/>
          <p:nvPr/>
        </p:nvSpPr>
        <p:spPr>
          <a:xfrm>
            <a:off x="3929581" y="448247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生産量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903EBBD2-280B-2E1B-EA79-C774332ACB9E}"/>
              </a:ext>
            </a:extLst>
          </p:cNvPr>
          <p:cNvSpPr/>
          <p:nvPr/>
        </p:nvSpPr>
        <p:spPr>
          <a:xfrm>
            <a:off x="4914312" y="4482477"/>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48A28A4A-6320-DCFF-483C-3DFEE1ECA289}"/>
              </a:ext>
            </a:extLst>
          </p:cNvPr>
          <p:cNvSpPr txBox="1"/>
          <p:nvPr/>
        </p:nvSpPr>
        <p:spPr>
          <a:xfrm>
            <a:off x="3929581" y="562060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消費</a:t>
            </a:r>
            <a:r>
              <a:rPr kumimoji="1" lang="ja-JP" altLang="en-US" sz="1200">
                <a:solidFill>
                  <a:schemeClr val="tx1"/>
                </a:solidFill>
                <a:latin typeface="Meiryo UI" panose="020B0604030504040204" pitchFamily="50" charset="-128"/>
                <a:ea typeface="Meiryo UI" panose="020B0604030504040204" pitchFamily="50" charset="-128"/>
              </a:rPr>
              <a:t>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3C50B75-09FB-9F38-B26B-482D53804034}"/>
              </a:ext>
            </a:extLst>
          </p:cNvPr>
          <p:cNvSpPr/>
          <p:nvPr/>
        </p:nvSpPr>
        <p:spPr>
          <a:xfrm>
            <a:off x="4914312" y="5620609"/>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1A0D322F-AA82-B302-26B9-E92E370BBCBD}"/>
              </a:ext>
            </a:extLst>
          </p:cNvPr>
          <p:cNvSpPr txBox="1"/>
          <p:nvPr/>
        </p:nvSpPr>
        <p:spPr>
          <a:xfrm>
            <a:off x="1087156" y="505452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主要用途市場</a:t>
            </a:r>
            <a:endParaRPr kumimoji="1" lang="en-US" altLang="ja-JP" sz="1100" dirty="0">
              <a:solidFill>
                <a:schemeClr val="tx1"/>
              </a:solidFill>
              <a:latin typeface="Meiryo UI" panose="020B0604030504040204" pitchFamily="50" charset="-128"/>
              <a:ea typeface="Meiryo UI" panose="020B0604030504040204" pitchFamily="50" charset="-128"/>
            </a:endParaRPr>
          </a:p>
          <a:p>
            <a:pPr algn="ctr"/>
            <a:r>
              <a:rPr kumimoji="1" lang="ja-JP" altLang="en-US" sz="1100" dirty="0">
                <a:solidFill>
                  <a:schemeClr val="tx1"/>
                </a:solidFill>
                <a:latin typeface="Meiryo UI" panose="020B0604030504040204" pitchFamily="50" charset="-128"/>
                <a:ea typeface="Meiryo UI" panose="020B0604030504040204" pitchFamily="50" charset="-128"/>
              </a:rPr>
              <a:t>・主要顧客</a:t>
            </a:r>
          </a:p>
        </p:txBody>
      </p:sp>
      <p:sp>
        <p:nvSpPr>
          <p:cNvPr id="24" name="正方形/長方形 23">
            <a:extLst>
              <a:ext uri="{FF2B5EF4-FFF2-40B4-BE49-F238E27FC236}">
                <a16:creationId xmlns:a16="http://schemas.microsoft.com/office/drawing/2014/main" id="{8EFBF6FB-A6EA-D14C-32D5-C674FE71B092}"/>
              </a:ext>
            </a:extLst>
          </p:cNvPr>
          <p:cNvSpPr/>
          <p:nvPr/>
        </p:nvSpPr>
        <p:spPr>
          <a:xfrm>
            <a:off x="2071886" y="5051543"/>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129709B7-7830-02F1-6463-1AD646DDE34C}"/>
              </a:ext>
            </a:extLst>
          </p:cNvPr>
          <p:cNvSpPr txBox="1"/>
          <p:nvPr/>
        </p:nvSpPr>
        <p:spPr>
          <a:xfrm>
            <a:off x="633578" y="4493702"/>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川下</a:t>
            </a:r>
            <a:r>
              <a:rPr kumimoji="1" lang="en-US" altLang="ja-JP" sz="1200" baseline="30000" dirty="0">
                <a:solidFill>
                  <a:schemeClr val="tx1"/>
                </a:solidFill>
                <a:latin typeface="Meiryo UI" panose="020B0604030504040204" pitchFamily="50" charset="-128"/>
                <a:ea typeface="Meiryo UI" panose="020B0604030504040204" pitchFamily="50" charset="-128"/>
              </a:rPr>
              <a:t>※2</a:t>
            </a:r>
          </a:p>
        </p:txBody>
      </p:sp>
      <p:sp>
        <p:nvSpPr>
          <p:cNvPr id="27" name="テキスト ボックス 26">
            <a:extLst>
              <a:ext uri="{FF2B5EF4-FFF2-40B4-BE49-F238E27FC236}">
                <a16:creationId xmlns:a16="http://schemas.microsoft.com/office/drawing/2014/main" id="{A2B4811F-3BF9-01A1-28C6-75543DC4F3D4}"/>
              </a:ext>
            </a:extLst>
          </p:cNvPr>
          <p:cNvSpPr txBox="1"/>
          <p:nvPr/>
        </p:nvSpPr>
        <p:spPr>
          <a:xfrm>
            <a:off x="633578" y="5626228"/>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川上</a:t>
            </a:r>
            <a:r>
              <a:rPr kumimoji="1" lang="en-US" altLang="ja-JP" sz="1200" baseline="30000" dirty="0">
                <a:solidFill>
                  <a:schemeClr val="tx1"/>
                </a:solidFill>
                <a:latin typeface="Meiryo UI" panose="020B0604030504040204" pitchFamily="50" charset="-128"/>
                <a:ea typeface="Meiryo UI" panose="020B0604030504040204" pitchFamily="50" charset="-128"/>
              </a:rPr>
              <a:t>※2</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E596915-6989-9B47-2FDB-3292C2914B43}"/>
              </a:ext>
            </a:extLst>
          </p:cNvPr>
          <p:cNvSpPr/>
          <p:nvPr/>
        </p:nvSpPr>
        <p:spPr>
          <a:xfrm>
            <a:off x="2071886" y="392089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24A87B4F-25C4-B92C-E8D5-F9C319164E54}"/>
              </a:ext>
            </a:extLst>
          </p:cNvPr>
          <p:cNvSpPr txBox="1"/>
          <p:nvPr/>
        </p:nvSpPr>
        <p:spPr>
          <a:xfrm>
            <a:off x="633577" y="3920890"/>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転換前後の燃料種</a:t>
            </a:r>
            <a:r>
              <a:rPr kumimoji="1" lang="en-US" altLang="ja-JP" sz="1200" baseline="30000" dirty="0">
                <a:solidFill>
                  <a:schemeClr val="tx1"/>
                </a:solidFill>
                <a:latin typeface="Meiryo UI" panose="020B0604030504040204" pitchFamily="50" charset="-128"/>
                <a:ea typeface="Meiryo UI" panose="020B0604030504040204" pitchFamily="50" charset="-128"/>
              </a:rPr>
              <a:t>※1</a:t>
            </a:r>
          </a:p>
        </p:txBody>
      </p:sp>
      <p:sp>
        <p:nvSpPr>
          <p:cNvPr id="8" name="正方形/長方形 7">
            <a:extLst>
              <a:ext uri="{FF2B5EF4-FFF2-40B4-BE49-F238E27FC236}">
                <a16:creationId xmlns:a16="http://schemas.microsoft.com/office/drawing/2014/main" id="{807A4E05-F1BE-BEAD-1F0A-B2807035E684}"/>
              </a:ext>
            </a:extLst>
          </p:cNvPr>
          <p:cNvSpPr/>
          <p:nvPr/>
        </p:nvSpPr>
        <p:spPr>
          <a:xfrm>
            <a:off x="4842231" y="856247"/>
            <a:ext cx="1806219"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r>
              <a:rPr lang="ja-JP" altLang="en-US" sz="800" dirty="0">
                <a:solidFill>
                  <a:schemeClr val="tx1"/>
                </a:solidFill>
                <a:latin typeface="Meiryo UI" panose="020B0604030504040204" pitchFamily="50" charset="-128"/>
                <a:ea typeface="Meiryo UI" panose="020B0604030504040204" pitchFamily="50" charset="-128"/>
              </a:rPr>
              <a:t>（「燃料転換」又は「構造転換（燃料転換）」のいずれかを記載）</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A3DF62A6-9605-F18B-F024-48583FC4D3F4}"/>
              </a:ext>
            </a:extLst>
          </p:cNvPr>
          <p:cNvSpPr txBox="1"/>
          <p:nvPr/>
        </p:nvSpPr>
        <p:spPr>
          <a:xfrm>
            <a:off x="3779089" y="856247"/>
            <a:ext cx="1009510" cy="503056"/>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補助対象となる</a:t>
            </a:r>
            <a:endParaRPr kumimoji="1" lang="en-US" altLang="ja-JP" sz="1200">
              <a:solidFill>
                <a:schemeClr val="bg1"/>
              </a:solidFill>
              <a:latin typeface="Meiryo UI" panose="020B0604030504040204" pitchFamily="50" charset="-128"/>
              <a:ea typeface="Meiryo UI" panose="020B0604030504040204" pitchFamily="50" charset="-128"/>
            </a:endParaRPr>
          </a:p>
          <a:p>
            <a:pPr algn="ctr"/>
            <a:r>
              <a:rPr kumimoji="1" lang="ja-JP" altLang="en-US" sz="1200">
                <a:solidFill>
                  <a:schemeClr val="bg1"/>
                </a:solidFill>
                <a:latin typeface="Meiryo UI" panose="020B0604030504040204" pitchFamily="50" charset="-128"/>
                <a:ea typeface="Meiryo UI" panose="020B0604030504040204" pitchFamily="50" charset="-128"/>
              </a:rPr>
              <a:t>事業の区分</a:t>
            </a:r>
          </a:p>
        </p:txBody>
      </p:sp>
      <p:sp>
        <p:nvSpPr>
          <p:cNvPr id="37" name="テキスト ボックス 36">
            <a:extLst>
              <a:ext uri="{FF2B5EF4-FFF2-40B4-BE49-F238E27FC236}">
                <a16:creationId xmlns:a16="http://schemas.microsoft.com/office/drawing/2014/main" id="{F49CDDE9-985E-40BC-1F98-C9003C5BC80C}"/>
              </a:ext>
            </a:extLst>
          </p:cNvPr>
          <p:cNvSpPr txBox="1"/>
          <p:nvPr/>
        </p:nvSpPr>
        <p:spPr>
          <a:xfrm>
            <a:off x="7283160" y="2047625"/>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事業所名</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505212-E259-8E83-E88E-570521D93D15}"/>
              </a:ext>
            </a:extLst>
          </p:cNvPr>
          <p:cNvSpPr/>
          <p:nvPr/>
        </p:nvSpPr>
        <p:spPr>
          <a:xfrm>
            <a:off x="6829581" y="6001753"/>
            <a:ext cx="5227757"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00" dirty="0">
                <a:solidFill>
                  <a:schemeClr val="tx1"/>
                </a:solidFill>
                <a:latin typeface="Meiryo UI" panose="020B0604030504040204" pitchFamily="50" charset="-128"/>
                <a:ea typeface="Meiryo UI" panose="020B0604030504040204" pitchFamily="50" charset="-128"/>
              </a:rPr>
              <a:t>※1</a:t>
            </a:r>
            <a:r>
              <a:rPr lang="ja-JP" altLang="en-US" sz="1000" dirty="0">
                <a:solidFill>
                  <a:schemeClr val="tx1"/>
                </a:solidFill>
                <a:latin typeface="Meiryo UI" panose="020B0604030504040204" pitchFamily="50" charset="-128"/>
                <a:ea typeface="Meiryo UI" panose="020B0604030504040204" pitchFamily="50" charset="-128"/>
              </a:rPr>
              <a:t>：燃料転換・構造転換（燃料転換）の申請者のみ記載</a:t>
            </a:r>
            <a:endParaRPr lang="en-US" altLang="ja-JP" sz="1000" dirty="0">
              <a:solidFill>
                <a:schemeClr val="tx1"/>
              </a:solidFill>
              <a:latin typeface="Meiryo UI" panose="020B0604030504040204" pitchFamily="50" charset="-128"/>
              <a:ea typeface="Meiryo UI" panose="020B0604030504040204" pitchFamily="50" charset="-128"/>
            </a:endParaRPr>
          </a:p>
          <a:p>
            <a:r>
              <a:rPr kumimoji="1" lang="en-US" altLang="ja-JP" sz="1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：製造プロセス転換・構造転換（製造プロセス転換）の申請者のみ記載</a:t>
            </a:r>
          </a:p>
        </p:txBody>
      </p:sp>
      <p:sp>
        <p:nvSpPr>
          <p:cNvPr id="32" name="正方形/長方形 31">
            <a:extLst>
              <a:ext uri="{FF2B5EF4-FFF2-40B4-BE49-F238E27FC236}">
                <a16:creationId xmlns:a16="http://schemas.microsoft.com/office/drawing/2014/main" id="{17641276-E178-FCB5-A8C4-09654EDD4B6D}"/>
              </a:ext>
            </a:extLst>
          </p:cNvPr>
          <p:cNvSpPr/>
          <p:nvPr/>
        </p:nvSpPr>
        <p:spPr>
          <a:xfrm>
            <a:off x="2677068" y="1886424"/>
            <a:ext cx="6837864"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→様式第１などの他の様式と整合するよう記載すること。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サプライチェーンへの経済波及効果</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国内経済への経済波及効果</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③ウ 間接補助事業による経済波及効果</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間接補助事業の実施により、自社のみならず、</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といった効果が見込まれる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40">
            <a:extLst>
              <a:ext uri="{FF2B5EF4-FFF2-40B4-BE49-F238E27FC236}">
                <a16:creationId xmlns:a16="http://schemas.microsoft.com/office/drawing/2014/main" id="{46BB1200-15B0-D2C0-9B52-608939A8AD25}"/>
              </a:ext>
            </a:extLst>
          </p:cNvPr>
          <p:cNvCxnSpPr>
            <a:cxnSpLocks/>
          </p:cNvCxnSpPr>
          <p:nvPr/>
        </p:nvCxnSpPr>
        <p:spPr>
          <a:xfrm flipV="1">
            <a:off x="6108000" y="1659209"/>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A3FD1BB-52FF-2EF0-EF22-955561C2EB23}"/>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サプライチェーンへの経済波及効果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→他社への受発注等による経済効果、投資誘発効果を可能な限り定量目標も用いながら具体的に記載すること。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国内経済への経済波及効果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→地域の雇用創出等、地域経済への効果・影響を可能な限り定量目標も用いながら具体的に記載すること。</a:t>
            </a: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1707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CF266C-1F36-3099-ECBC-3527F32F3FBF}"/>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51AF36D0-A320-9958-DA08-C1A4721C86B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87AC1242-08A8-E284-F807-D748472E351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a:t>
            </a:r>
            <a:r>
              <a:rPr kumimoji="1" lang="ja-JP" altLang="en-US" dirty="0">
                <a:solidFill>
                  <a:schemeClr val="tx1"/>
                </a:solidFill>
              </a:rPr>
              <a:t>事業による燃料転換により、</a:t>
            </a:r>
            <a:r>
              <a:rPr kumimoji="1" lang="ja-JP" altLang="en-US" b="1" dirty="0">
                <a:solidFill>
                  <a:schemeClr val="tx1"/>
                </a:solidFill>
              </a:rPr>
              <a:t>トランジション期</a:t>
            </a:r>
            <a:r>
              <a:rPr kumimoji="1" lang="ja-JP" altLang="en-US" dirty="0">
                <a:solidFill>
                  <a:schemeClr val="tx1"/>
                </a:solidFill>
              </a:rPr>
              <a:t>に基準値比</a:t>
            </a:r>
            <a:r>
              <a:rPr kumimoji="1" lang="en-US" altLang="ja-JP" dirty="0">
                <a:solidFill>
                  <a:schemeClr val="tx1"/>
                </a:solidFill>
              </a:rPr>
              <a:t>xx%</a:t>
            </a:r>
            <a:r>
              <a:rPr lang="ja-JP" altLang="en-US" dirty="0">
                <a:solidFill>
                  <a:schemeClr val="tx1"/>
                </a:solidFill>
              </a:rPr>
              <a:t>の</a:t>
            </a:r>
            <a:r>
              <a:rPr kumimoji="1" lang="en-US" altLang="ja-JP" dirty="0">
                <a:solidFill>
                  <a:schemeClr val="tx1"/>
                </a:solidFill>
              </a:rPr>
              <a:t>CO</a:t>
            </a:r>
            <a:r>
              <a:rPr kumimoji="1" lang="en-US" altLang="ja-JP" baseline="-25000" dirty="0">
                <a:solidFill>
                  <a:schemeClr val="tx1"/>
                </a:solidFill>
              </a:rPr>
              <a:t>2</a:t>
            </a:r>
            <a:r>
              <a:rPr kumimoji="1" lang="ja-JP" altLang="en-US" dirty="0">
                <a:solidFill>
                  <a:schemeClr val="tx1"/>
                </a:solidFill>
              </a:rPr>
              <a:t>削減を見込む</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209F25E1-E3AC-59B8-C6DC-5C636F6035C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40">
            <a:extLst>
              <a:ext uri="{FF2B5EF4-FFF2-40B4-BE49-F238E27FC236}">
                <a16:creationId xmlns:a16="http://schemas.microsoft.com/office/drawing/2014/main" id="{E5623474-0ACF-6ECB-96CB-AE18BD3204A9}"/>
              </a:ext>
            </a:extLst>
          </p:cNvPr>
          <p:cNvSpPr txBox="1"/>
          <p:nvPr/>
        </p:nvSpPr>
        <p:spPr>
          <a:xfrm>
            <a:off x="156001" y="2288220"/>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対象年度</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間接補助事業終了年度の翌年度</a:t>
            </a:r>
            <a:endParaRPr kumimoji="1" lang="en-US" sz="1050" dirty="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BE134D8F-83B4-FC49-5867-5C96914112A2}"/>
              </a:ext>
            </a:extLst>
          </p:cNvPr>
          <p:cNvSpPr txBox="1"/>
          <p:nvPr/>
        </p:nvSpPr>
        <p:spPr>
          <a:xfrm>
            <a:off x="3038901" y="2288220"/>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6" name="TextBox 40">
            <a:extLst>
              <a:ext uri="{FF2B5EF4-FFF2-40B4-BE49-F238E27FC236}">
                <a16:creationId xmlns:a16="http://schemas.microsoft.com/office/drawing/2014/main" id="{B15F12C3-4077-E712-1919-CBF4A45B3808}"/>
              </a:ext>
            </a:extLst>
          </p:cNvPr>
          <p:cNvSpPr txBox="1"/>
          <p:nvPr/>
        </p:nvSpPr>
        <p:spPr>
          <a:xfrm>
            <a:off x="156001" y="3752698"/>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燃料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B83C89BD-80BA-F025-015A-2A7EF8AA18E4}"/>
              </a:ext>
            </a:extLst>
          </p:cNvPr>
          <p:cNvSpPr txBox="1"/>
          <p:nvPr/>
        </p:nvSpPr>
        <p:spPr>
          <a:xfrm>
            <a:off x="1041991" y="3752698"/>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燃料転換前</a:t>
            </a:r>
            <a:r>
              <a:rPr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燃料</a:t>
            </a:r>
            <a:r>
              <a:rPr lang="en-US" altLang="ja-JP" sz="1400" dirty="0">
                <a:solidFill>
                  <a:schemeClr val="tx1"/>
                </a:solidFill>
                <a:latin typeface="Meiryo UI" panose="020B0604030504040204" pitchFamily="50" charset="-128"/>
                <a:ea typeface="Meiryo UI" panose="020B0604030504040204" pitchFamily="50" charset="-128"/>
              </a:rPr>
              <a:t>A</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err="1">
                <a:solidFill>
                  <a:schemeClr val="tx1"/>
                </a:solidFill>
                <a:latin typeface="Meiryo UI" panose="020B0604030504040204" pitchFamily="50" charset="-128"/>
                <a:ea typeface="Meiryo UI" panose="020B0604030504040204" pitchFamily="50" charset="-128"/>
              </a:rPr>
              <a:t>xxt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燃料</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err="1">
                <a:solidFill>
                  <a:schemeClr val="tx1"/>
                </a:solidFill>
                <a:latin typeface="Meiryo UI" panose="020B0604030504040204" pitchFamily="50" charset="-128"/>
                <a:ea typeface="Meiryo UI" panose="020B0604030504040204" pitchFamily="50" charset="-128"/>
              </a:rPr>
              <a:t>xxt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dirty="0">
              <a:solidFill>
                <a:schemeClr val="tx1"/>
              </a:solidFill>
              <a:latin typeface="Meiryo UI" panose="020B0604030504040204" pitchFamily="50" charset="-128"/>
              <a:ea typeface="Meiryo UI" panose="020B0604030504040204" pitchFamily="50" charset="-128"/>
            </a:endParaRPr>
          </a:p>
          <a:p>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燃料転換後（トランジション期）</a:t>
            </a:r>
            <a:r>
              <a:rPr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燃料</a:t>
            </a:r>
            <a:r>
              <a:rPr lang="en-US" altLang="ja-JP" sz="1400" dirty="0">
                <a:solidFill>
                  <a:schemeClr val="tx1"/>
                </a:solidFill>
                <a:latin typeface="Meiryo UI" panose="020B0604030504040204" pitchFamily="50" charset="-128"/>
                <a:ea typeface="Meiryo UI" panose="020B0604030504040204" pitchFamily="50" charset="-128"/>
              </a:rPr>
              <a:t>C</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err="1">
                <a:solidFill>
                  <a:schemeClr val="tx1"/>
                </a:solidFill>
                <a:latin typeface="Meiryo UI" panose="020B0604030504040204" pitchFamily="50" charset="-128"/>
                <a:ea typeface="Meiryo UI" panose="020B0604030504040204" pitchFamily="50" charset="-128"/>
              </a:rPr>
              <a:t>xxt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燃料</a:t>
            </a:r>
            <a:r>
              <a:rPr lang="en-US" altLang="ja-JP" sz="1400" dirty="0">
                <a:solidFill>
                  <a:schemeClr val="tx1"/>
                </a:solidFill>
                <a:latin typeface="Meiryo UI" panose="020B0604030504040204" pitchFamily="50" charset="-128"/>
                <a:ea typeface="Meiryo UI" panose="020B0604030504040204" pitchFamily="50" charset="-128"/>
              </a:rPr>
              <a:t>D</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err="1">
                <a:solidFill>
                  <a:schemeClr val="tx1"/>
                </a:solidFill>
                <a:latin typeface="Meiryo UI" panose="020B0604030504040204" pitchFamily="50" charset="-128"/>
                <a:ea typeface="Meiryo UI" panose="020B0604030504040204" pitchFamily="50" charset="-128"/>
              </a:rPr>
              <a:t>xxt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75481428-95DE-400F-BA7F-0EC71A3A412C}"/>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間接補助事業における燃料転換に</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a:solidFill>
                  <a:prstClr val="black"/>
                </a:solidFill>
                <a:latin typeface="Meiryo UI" panose="020B0604030504040204" pitchFamily="50" charset="-128"/>
                <a:ea typeface="Meiryo UI" panose="020B0604030504040204" pitchFamily="50" charset="-128"/>
              </a:rPr>
              <a:t>※</a:t>
            </a:r>
            <a:r>
              <a:rPr lang="ja-JP" altLang="en-US" sz="1400">
                <a:solidFill>
                  <a:prstClr val="black"/>
                </a:solidFill>
                <a:latin typeface="Meiryo UI" panose="020B0604030504040204" pitchFamily="50" charset="-128"/>
                <a:ea typeface="Meiryo UI" panose="020B0604030504040204" pitchFamily="50" charset="-128"/>
              </a:rPr>
              <a:t>トランジション期</a:t>
            </a:r>
            <a:endPar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3DA54DB0-EC06-ABAD-DEF6-9CB5EB8F39CA}"/>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（基準値比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D9D66116-3714-FC9E-137F-AABB79546566}"/>
              </a:ext>
            </a:extLst>
          </p:cNvPr>
          <p:cNvSpPr txBox="1"/>
          <p:nvPr/>
        </p:nvSpPr>
        <p:spPr>
          <a:xfrm>
            <a:off x="5769884" y="1551334"/>
            <a:ext cx="796017" cy="35933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6E2D34AB-6D8C-B2DE-6F67-4A1212F4B6DA}"/>
              </a:ext>
            </a:extLst>
          </p:cNvPr>
          <p:cNvSpPr txBox="1"/>
          <p:nvPr/>
        </p:nvSpPr>
        <p:spPr>
          <a:xfrm>
            <a:off x="6655874" y="1551334"/>
            <a:ext cx="5380125" cy="359337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6" name="TextBox 40">
            <a:extLst>
              <a:ext uri="{FF2B5EF4-FFF2-40B4-BE49-F238E27FC236}">
                <a16:creationId xmlns:a16="http://schemas.microsoft.com/office/drawing/2014/main" id="{BB5192C1-3CAF-C62C-F583-CE31CABB06DB}"/>
              </a:ext>
            </a:extLst>
          </p:cNvPr>
          <p:cNvSpPr txBox="1"/>
          <p:nvPr/>
        </p:nvSpPr>
        <p:spPr>
          <a:xfrm>
            <a:off x="156001" y="3020459"/>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基準値</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原則、令和</a:t>
            </a:r>
            <a:r>
              <a:rPr kumimoji="1" lang="en-US" altLang="ja-JP" sz="1050">
                <a:solidFill>
                  <a:schemeClr val="tx1"/>
                </a:solidFill>
                <a:latin typeface="Meiryo UI" panose="020B0604030504040204" pitchFamily="50" charset="-128"/>
                <a:ea typeface="Meiryo UI" panose="020B0604030504040204" pitchFamily="50" charset="-128"/>
              </a:rPr>
              <a:t>4</a:t>
            </a:r>
            <a:r>
              <a:rPr kumimoji="1" lang="ja-JP" altLang="en-US" sz="1050">
                <a:solidFill>
                  <a:schemeClr val="tx1"/>
                </a:solidFill>
                <a:latin typeface="Meiryo UI" panose="020B0604030504040204" pitchFamily="50" charset="-128"/>
                <a:ea typeface="Meiryo UI" panose="020B0604030504040204" pitchFamily="50" charset="-128"/>
              </a:rPr>
              <a:t>年度～</a:t>
            </a:r>
            <a:r>
              <a:rPr kumimoji="1" lang="en-US" altLang="ja-JP" sz="1050">
                <a:solidFill>
                  <a:schemeClr val="tx1"/>
                </a:solidFill>
                <a:latin typeface="Meiryo UI" panose="020B0604030504040204" pitchFamily="50" charset="-128"/>
                <a:ea typeface="Meiryo UI" panose="020B0604030504040204" pitchFamily="50" charset="-128"/>
              </a:rPr>
              <a:t>6</a:t>
            </a:r>
            <a:r>
              <a:rPr kumimoji="1" lang="ja-JP" altLang="en-US" sz="1050">
                <a:solidFill>
                  <a:schemeClr val="tx1"/>
                </a:solidFill>
                <a:latin typeface="Meiryo UI" panose="020B0604030504040204" pitchFamily="50" charset="-128"/>
                <a:ea typeface="Meiryo UI" panose="020B0604030504040204" pitchFamily="50" charset="-128"/>
              </a:rPr>
              <a:t>年度の平均値とする</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47" name="TextBox 40">
            <a:extLst>
              <a:ext uri="{FF2B5EF4-FFF2-40B4-BE49-F238E27FC236}">
                <a16:creationId xmlns:a16="http://schemas.microsoft.com/office/drawing/2014/main" id="{B0DBEEF2-65D7-7BB6-3C29-1BFE9FFD1A3F}"/>
              </a:ext>
            </a:extLst>
          </p:cNvPr>
          <p:cNvSpPr txBox="1"/>
          <p:nvPr/>
        </p:nvSpPr>
        <p:spPr>
          <a:xfrm>
            <a:off x="3038901" y="3020459"/>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0" name="TextBox 40">
            <a:extLst>
              <a:ext uri="{FF2B5EF4-FFF2-40B4-BE49-F238E27FC236}">
                <a16:creationId xmlns:a16="http://schemas.microsoft.com/office/drawing/2014/main" id="{565A702E-DDC2-E57F-638F-6A6D2610FB7F}"/>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C5D581E6-28AB-D6DC-88E3-02306E08021A}"/>
              </a:ext>
            </a:extLst>
          </p:cNvPr>
          <p:cNvSpPr txBox="1"/>
          <p:nvPr/>
        </p:nvSpPr>
        <p:spPr>
          <a:xfrm>
            <a:off x="1041992" y="5214224"/>
            <a:ext cx="10994008"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52" name="正方形/長方形 51">
            <a:extLst>
              <a:ext uri="{FF2B5EF4-FFF2-40B4-BE49-F238E27FC236}">
                <a16:creationId xmlns:a16="http://schemas.microsoft.com/office/drawing/2014/main" id="{DB75773B-87B7-A3E6-8F19-E2C38385376D}"/>
              </a:ext>
            </a:extLst>
          </p:cNvPr>
          <p:cNvSpPr/>
          <p:nvPr/>
        </p:nvSpPr>
        <p:spPr>
          <a:xfrm>
            <a:off x="2161953"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→導出根拠の導出過程には、エネルギー消費量やそれに対する排出原単位（排出量を示す係数）を基に排出削減量を導出した計算式を、出典には、排出原単位の出店及びデータベース元等を記載すること。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なお、「排出量削減に向けた取組」は、商用生産時の原材料調達から製造・廃棄までの「ライフサイクル全体」での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lang="en-US" altLang="ja-JP" sz="1400" u="sng" dirty="0">
                <a:solidFill>
                  <a:schemeClr val="tx1"/>
                </a:solidFill>
                <a:latin typeface="Meiryo UI" panose="020B0604030504040204" pitchFamily="50" charset="-128"/>
                <a:ea typeface="Meiryo UI" panose="020B0604030504040204" pitchFamily="50" charset="-128"/>
              </a:rPr>
              <a:t>CN</a:t>
            </a:r>
            <a:r>
              <a:rPr lang="ja-JP" altLang="en-US" sz="1400" u="sng" dirty="0">
                <a:solidFill>
                  <a:schemeClr val="tx1"/>
                </a:solidFill>
                <a:latin typeface="Meiryo UI" panose="020B0604030504040204" pitchFamily="50" charset="-128"/>
                <a:ea typeface="Meiryo UI" panose="020B0604030504040204" pitchFamily="50" charset="-128"/>
              </a:rPr>
              <a:t>移行期となる場合は、本頁を省略可し、次頁（</a:t>
            </a:r>
            <a:r>
              <a:rPr lang="en-US" altLang="ja-JP" sz="1400" u="sng" dirty="0">
                <a:solidFill>
                  <a:schemeClr val="tx1"/>
                </a:solidFill>
                <a:latin typeface="Meiryo UI" panose="020B0604030504040204" pitchFamily="50" charset="-128"/>
                <a:ea typeface="Meiryo UI" panose="020B0604030504040204" pitchFamily="50" charset="-128"/>
              </a:rPr>
              <a:t>CN</a:t>
            </a:r>
            <a:r>
              <a:rPr lang="ja-JP" altLang="en-US" sz="1400" u="sng" dirty="0">
                <a:solidFill>
                  <a:schemeClr val="tx1"/>
                </a:solidFill>
                <a:latin typeface="Meiryo UI" panose="020B0604030504040204" pitchFamily="50" charset="-128"/>
                <a:ea typeface="Meiryo UI" panose="020B0604030504040204" pitchFamily="50" charset="-128"/>
              </a:rPr>
              <a:t>移行期）のみを記載すること。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A6C0079D-818B-8972-664B-EAE1E139F98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8926261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D73AF-62ED-9105-E0D2-37A87FBB0EE4}"/>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B2765ED0-ADA8-34F5-CA81-F717261DA762}"/>
              </a:ext>
            </a:extLst>
          </p:cNvPr>
          <p:cNvGraphicFramePr>
            <a:graphicFrameLocks noChangeAspect="1"/>
          </p:cNvGraphicFramePr>
          <p:nvPr>
            <p:custDataLst>
              <p:tags r:id="rId1"/>
            </p:custDataLst>
            <p:extLst>
              <p:ext uri="{D42A27DB-BD31-4B8C-83A1-F6EECF244321}">
                <p14:modId xmlns:p14="http://schemas.microsoft.com/office/powerpoint/2010/main" val="2965552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4" name="think-cell data - do not delete" hidden="1">
                        <a:extLst>
                          <a:ext uri="{FF2B5EF4-FFF2-40B4-BE49-F238E27FC236}">
                            <a16:creationId xmlns:a16="http://schemas.microsoft.com/office/drawing/2014/main" id="{B2765ED0-ADA8-34F5-CA81-F717261DA7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C397A707-CCC1-A9CF-5EF5-0CF193A0E57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67BF040B-D48F-2952-A51A-F77DC8C1A4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a:t>
            </a:r>
            <a:r>
              <a:rPr kumimoji="1" lang="ja-JP" altLang="en-US" dirty="0">
                <a:solidFill>
                  <a:schemeClr val="tx1"/>
                </a:solidFill>
              </a:rPr>
              <a:t>事業による燃料転換により、</a:t>
            </a:r>
            <a:r>
              <a:rPr lang="en-US" altLang="ja-JP" b="1" dirty="0">
                <a:solidFill>
                  <a:schemeClr val="tx1"/>
                </a:solidFill>
              </a:rPr>
              <a:t>CN</a:t>
            </a:r>
            <a:r>
              <a:rPr lang="ja-JP" altLang="en-US" b="1" dirty="0">
                <a:solidFill>
                  <a:schemeClr val="tx1"/>
                </a:solidFill>
              </a:rPr>
              <a:t>移行</a:t>
            </a:r>
            <a:r>
              <a:rPr kumimoji="1" lang="ja-JP" altLang="en-US" b="1" dirty="0">
                <a:solidFill>
                  <a:schemeClr val="tx1"/>
                </a:solidFill>
              </a:rPr>
              <a:t>期</a:t>
            </a:r>
            <a:r>
              <a:rPr kumimoji="1" lang="ja-JP" altLang="en-US" dirty="0">
                <a:solidFill>
                  <a:schemeClr val="tx1"/>
                </a:solidFill>
              </a:rPr>
              <a:t>に基準値比</a:t>
            </a:r>
            <a:r>
              <a:rPr kumimoji="1" lang="en-US" altLang="ja-JP" dirty="0">
                <a:solidFill>
                  <a:schemeClr val="tx1"/>
                </a:solidFill>
              </a:rPr>
              <a:t>xx%</a:t>
            </a:r>
            <a:r>
              <a:rPr lang="ja-JP" altLang="en-US" dirty="0">
                <a:solidFill>
                  <a:schemeClr val="tx1"/>
                </a:solidFill>
              </a:rPr>
              <a:t>の</a:t>
            </a:r>
            <a:r>
              <a:rPr kumimoji="1" lang="en-US" altLang="ja-JP" dirty="0">
                <a:solidFill>
                  <a:schemeClr val="tx1"/>
                </a:solidFill>
              </a:rPr>
              <a:t>CO</a:t>
            </a:r>
            <a:r>
              <a:rPr kumimoji="1" lang="en-US" altLang="ja-JP" baseline="-25000" dirty="0">
                <a:solidFill>
                  <a:schemeClr val="tx1"/>
                </a:solidFill>
              </a:rPr>
              <a:t>2</a:t>
            </a:r>
            <a:r>
              <a:rPr kumimoji="1" lang="ja-JP" altLang="en-US" dirty="0">
                <a:solidFill>
                  <a:schemeClr val="tx1"/>
                </a:solidFill>
              </a:rPr>
              <a:t>削減を見込む</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90A50077-6B75-6689-73A6-F0556C23876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TextBox 40">
            <a:extLst>
              <a:ext uri="{FF2B5EF4-FFF2-40B4-BE49-F238E27FC236}">
                <a16:creationId xmlns:a16="http://schemas.microsoft.com/office/drawing/2014/main" id="{ED7C06BF-5E01-B975-967F-58E843F4BC4C}"/>
              </a:ext>
            </a:extLst>
          </p:cNvPr>
          <p:cNvSpPr txBox="1"/>
          <p:nvPr/>
        </p:nvSpPr>
        <p:spPr>
          <a:xfrm>
            <a:off x="156001" y="3771659"/>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燃料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43D7CB8E-0CE8-4CE0-0788-5923B9FEB4C9}"/>
              </a:ext>
            </a:extLst>
          </p:cNvPr>
          <p:cNvSpPr txBox="1"/>
          <p:nvPr/>
        </p:nvSpPr>
        <p:spPr>
          <a:xfrm>
            <a:off x="1041991" y="3771659"/>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燃料転換前</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燃料転換後（</a:t>
            </a:r>
            <a:r>
              <a:rPr lang="en-US" altLang="ja-JP" sz="1400">
                <a:solidFill>
                  <a:schemeClr val="tx1"/>
                </a:solidFill>
                <a:latin typeface="Meiryo UI" panose="020B0604030504040204" pitchFamily="50" charset="-128"/>
                <a:ea typeface="Meiryo UI" panose="020B0604030504040204" pitchFamily="50" charset="-128"/>
              </a:rPr>
              <a:t>CN</a:t>
            </a:r>
            <a:r>
              <a:rPr lang="ja-JP" altLang="en-US" sz="1400">
                <a:solidFill>
                  <a:schemeClr val="tx1"/>
                </a:solidFill>
                <a:latin typeface="Meiryo UI" panose="020B0604030504040204" pitchFamily="50" charset="-128"/>
                <a:ea typeface="Meiryo UI" panose="020B0604030504040204" pitchFamily="50" charset="-128"/>
              </a:rPr>
              <a:t>移行期）</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C</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D</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2AFDE130-1600-934D-7357-EDB3D48AAE8D}"/>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間接補助事業における燃料転換に</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a:t>
            </a:r>
            <a:r>
              <a:rPr lang="ja-JP" altLang="en-US" sz="1400">
                <a:solidFill>
                  <a:prstClr val="black"/>
                </a:solidFill>
                <a:latin typeface="Meiryo UI" panose="020B0604030504040204" pitchFamily="50" charset="-128"/>
                <a:ea typeface="Meiryo UI" panose="020B0604030504040204" pitchFamily="50" charset="-128"/>
              </a:rPr>
              <a:t>（目標値）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a:solidFill>
                  <a:prstClr val="black"/>
                </a:solidFill>
                <a:latin typeface="Meiryo UI" panose="020B0604030504040204" pitchFamily="50" charset="-128"/>
                <a:ea typeface="Meiryo UI" panose="020B0604030504040204" pitchFamily="50" charset="-128"/>
              </a:rPr>
              <a:t>※CN</a:t>
            </a:r>
            <a:r>
              <a:rPr lang="ja-JP" altLang="en-US" sz="1400">
                <a:solidFill>
                  <a:prstClr val="black"/>
                </a:solidFill>
                <a:latin typeface="Meiryo UI" panose="020B0604030504040204" pitchFamily="50" charset="-128"/>
                <a:ea typeface="Meiryo UI" panose="020B0604030504040204" pitchFamily="50" charset="-128"/>
              </a:rPr>
              <a:t>移行期</a:t>
            </a:r>
            <a:endPar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DFAA5E36-C2F3-FCFC-0DE7-E9DC4D293E14}"/>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基準値</a:t>
            </a:r>
            <a:r>
              <a:rPr kumimoji="1" lang="ja-JP" altLang="en-US" sz="1400">
                <a:solidFill>
                  <a:schemeClr val="tx1"/>
                </a:solidFill>
                <a:latin typeface="Meiryo UI" panose="020B0604030504040204" pitchFamily="50" charset="-128"/>
                <a:ea typeface="Meiryo UI" panose="020B0604030504040204" pitchFamily="50" charset="-128"/>
              </a:rPr>
              <a:t>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45C89BBA-737F-DFCF-B9E8-C95005EBA26C}"/>
              </a:ext>
            </a:extLst>
          </p:cNvPr>
          <p:cNvSpPr txBox="1"/>
          <p:nvPr/>
        </p:nvSpPr>
        <p:spPr>
          <a:xfrm>
            <a:off x="5769884" y="1551334"/>
            <a:ext cx="796017" cy="36123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530DE97F-4618-62AF-E865-8C41151C428C}"/>
              </a:ext>
            </a:extLst>
          </p:cNvPr>
          <p:cNvSpPr txBox="1"/>
          <p:nvPr/>
        </p:nvSpPr>
        <p:spPr>
          <a:xfrm>
            <a:off x="6655874" y="1551334"/>
            <a:ext cx="5380125" cy="361233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50" name="TextBox 40">
            <a:extLst>
              <a:ext uri="{FF2B5EF4-FFF2-40B4-BE49-F238E27FC236}">
                <a16:creationId xmlns:a16="http://schemas.microsoft.com/office/drawing/2014/main" id="{D895B229-B9DC-A6CA-AEED-5792350DA279}"/>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D50340DC-CD82-B8F2-ABBB-451617463014}"/>
              </a:ext>
            </a:extLst>
          </p:cNvPr>
          <p:cNvSpPr txBox="1"/>
          <p:nvPr/>
        </p:nvSpPr>
        <p:spPr>
          <a:xfrm>
            <a:off x="1041992" y="5214224"/>
            <a:ext cx="10994008"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 name="正方形/長方形 3">
            <a:extLst>
              <a:ext uri="{FF2B5EF4-FFF2-40B4-BE49-F238E27FC236}">
                <a16:creationId xmlns:a16="http://schemas.microsoft.com/office/drawing/2014/main" id="{98501B78-8A72-E051-44CA-D0C6165039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3" name="正方形/長方形 2">
            <a:extLst>
              <a:ext uri="{FF2B5EF4-FFF2-40B4-BE49-F238E27FC236}">
                <a16:creationId xmlns:a16="http://schemas.microsoft.com/office/drawing/2014/main" id="{7A885C4C-2544-A964-DD1E-F0E27259646B}"/>
              </a:ext>
            </a:extLst>
          </p:cNvPr>
          <p:cNvSpPr/>
          <p:nvPr/>
        </p:nvSpPr>
        <p:spPr bwMode="gray">
          <a:xfrm>
            <a:off x="1867074" y="7989790"/>
            <a:ext cx="6480597" cy="3589924"/>
          </a:xfrm>
          <a:prstGeom prst="rect">
            <a:avLst/>
          </a:prstGeom>
          <a:solidFill>
            <a:schemeClr val="accent6">
              <a:lumMod val="60000"/>
              <a:lumOff val="40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100">
                <a:latin typeface="Meiryo UI" panose="020B0604030504040204" pitchFamily="50" charset="-128"/>
                <a:ea typeface="Meiryo UI" panose="020B0604030504040204" pitchFamily="50" charset="-128"/>
              </a:rPr>
              <a:t>目標年度の考え方を入れる</a:t>
            </a:r>
            <a:endParaRPr kumimoji="0" lang="en-US" altLang="ja-JP" sz="1100">
              <a:latin typeface="Meiryo UI" panose="020B0604030504040204" pitchFamily="50" charset="-128"/>
              <a:ea typeface="Meiryo UI" panose="020B0604030504040204" pitchFamily="50" charset="-128"/>
            </a:endParaRPr>
          </a:p>
        </p:txBody>
      </p:sp>
      <p:sp>
        <p:nvSpPr>
          <p:cNvPr id="5" name="TextBox 40">
            <a:extLst>
              <a:ext uri="{FF2B5EF4-FFF2-40B4-BE49-F238E27FC236}">
                <a16:creationId xmlns:a16="http://schemas.microsoft.com/office/drawing/2014/main" id="{A47AAF5B-680B-988D-CA70-489178EA89CE}"/>
              </a:ext>
            </a:extLst>
          </p:cNvPr>
          <p:cNvSpPr txBox="1"/>
          <p:nvPr/>
        </p:nvSpPr>
        <p:spPr>
          <a:xfrm>
            <a:off x="156001" y="27700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対象年度の設定根拠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 name="TextBox 40">
            <a:extLst>
              <a:ext uri="{FF2B5EF4-FFF2-40B4-BE49-F238E27FC236}">
                <a16:creationId xmlns:a16="http://schemas.microsoft.com/office/drawing/2014/main" id="{5B8DDEF7-660B-A884-A185-099078DEDB97}"/>
              </a:ext>
            </a:extLst>
          </p:cNvPr>
          <p:cNvSpPr txBox="1"/>
          <p:nvPr/>
        </p:nvSpPr>
        <p:spPr>
          <a:xfrm>
            <a:off x="3038901" y="27700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9" name="TextBox 40">
            <a:extLst>
              <a:ext uri="{FF2B5EF4-FFF2-40B4-BE49-F238E27FC236}">
                <a16:creationId xmlns:a16="http://schemas.microsoft.com/office/drawing/2014/main" id="{7D7B4116-27B2-05D0-C06A-F363B3E88801}"/>
              </a:ext>
            </a:extLst>
          </p:cNvPr>
          <p:cNvSpPr txBox="1"/>
          <p:nvPr/>
        </p:nvSpPr>
        <p:spPr>
          <a:xfrm>
            <a:off x="156001" y="32708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基準値</a:t>
            </a: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原則、令和</a:t>
            </a:r>
            <a:r>
              <a:rPr lang="en-US" altLang="ja-JP" sz="1050">
                <a:solidFill>
                  <a:schemeClr val="tx1"/>
                </a:solidFill>
                <a:latin typeface="Meiryo UI" panose="020B0604030504040204" pitchFamily="50" charset="-128"/>
                <a:ea typeface="Meiryo UI" panose="020B0604030504040204" pitchFamily="50" charset="-128"/>
              </a:rPr>
              <a:t>4</a:t>
            </a:r>
            <a:r>
              <a:rPr lang="ja-JP" altLang="en-US" sz="1050">
                <a:solidFill>
                  <a:schemeClr val="tx1"/>
                </a:solidFill>
                <a:latin typeface="Meiryo UI" panose="020B0604030504040204" pitchFamily="50" charset="-128"/>
                <a:ea typeface="Meiryo UI" panose="020B0604030504040204" pitchFamily="50" charset="-128"/>
              </a:rPr>
              <a:t>年度～</a:t>
            </a:r>
            <a:r>
              <a:rPr lang="en-US" altLang="ja-JP" sz="1050">
                <a:solidFill>
                  <a:schemeClr val="tx1"/>
                </a:solidFill>
                <a:latin typeface="Meiryo UI" panose="020B0604030504040204" pitchFamily="50" charset="-128"/>
                <a:ea typeface="Meiryo UI" panose="020B0604030504040204" pitchFamily="50" charset="-128"/>
              </a:rPr>
              <a:t>6</a:t>
            </a:r>
            <a:r>
              <a:rPr lang="ja-JP" altLang="en-US" sz="1050">
                <a:solidFill>
                  <a:schemeClr val="tx1"/>
                </a:solidFill>
                <a:latin typeface="Meiryo UI" panose="020B0604030504040204" pitchFamily="50" charset="-128"/>
                <a:ea typeface="Meiryo UI" panose="020B0604030504040204" pitchFamily="50" charset="-128"/>
              </a:rPr>
              <a:t>年度の平均値とする</a:t>
            </a:r>
          </a:p>
        </p:txBody>
      </p:sp>
      <p:sp>
        <p:nvSpPr>
          <p:cNvPr id="10" name="TextBox 40">
            <a:extLst>
              <a:ext uri="{FF2B5EF4-FFF2-40B4-BE49-F238E27FC236}">
                <a16:creationId xmlns:a16="http://schemas.microsoft.com/office/drawing/2014/main" id="{AFA461F6-296C-C84B-4B7B-82EBC8C5B7E5}"/>
              </a:ext>
            </a:extLst>
          </p:cNvPr>
          <p:cNvSpPr txBox="1"/>
          <p:nvPr/>
        </p:nvSpPr>
        <p:spPr>
          <a:xfrm>
            <a:off x="3038901" y="32708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1" name="TextBox 40">
            <a:extLst>
              <a:ext uri="{FF2B5EF4-FFF2-40B4-BE49-F238E27FC236}">
                <a16:creationId xmlns:a16="http://schemas.microsoft.com/office/drawing/2014/main" id="{E4AF8B70-5482-EBE1-FAF8-14D005E53FC7}"/>
              </a:ext>
            </a:extLst>
          </p:cNvPr>
          <p:cNvSpPr txBox="1"/>
          <p:nvPr/>
        </p:nvSpPr>
        <p:spPr>
          <a:xfrm>
            <a:off x="156001" y="22692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対象年度</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en-US" altLang="ja-JP" sz="1050" dirty="0">
                <a:solidFill>
                  <a:schemeClr val="tx1"/>
                </a:solidFill>
                <a:latin typeface="Meiryo UI" panose="020B0604030504040204" pitchFamily="50" charset="-128"/>
                <a:ea typeface="Meiryo UI" panose="020B0604030504040204" pitchFamily="50" charset="-128"/>
              </a:rPr>
              <a:t>※2034</a:t>
            </a:r>
            <a:r>
              <a:rPr kumimoji="1" lang="ja-JP" altLang="en-US" sz="1050" dirty="0">
                <a:solidFill>
                  <a:schemeClr val="tx1"/>
                </a:solidFill>
                <a:latin typeface="Meiryo UI" panose="020B0604030504040204" pitchFamily="50" charset="-128"/>
                <a:ea typeface="Meiryo UI" panose="020B0604030504040204" pitchFamily="50" charset="-128"/>
              </a:rPr>
              <a:t>年度を目途</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6045319F-7350-A5E0-7ACC-B0BECC73004F}"/>
              </a:ext>
            </a:extLst>
          </p:cNvPr>
          <p:cNvSpPr txBox="1"/>
          <p:nvPr/>
        </p:nvSpPr>
        <p:spPr>
          <a:xfrm>
            <a:off x="3038901" y="22692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6B399FE7-B170-4D44-CE3A-658A0D313B29}"/>
              </a:ext>
            </a:extLst>
          </p:cNvPr>
          <p:cNvSpPr/>
          <p:nvPr/>
        </p:nvSpPr>
        <p:spPr>
          <a:xfrm>
            <a:off x="2161953"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→「直接排出</a:t>
            </a:r>
            <a:r>
              <a:rPr lang="en-US" altLang="ja-JP" sz="1400" dirty="0">
                <a:solidFill>
                  <a:srgbClr val="FF0000"/>
                </a:solidFill>
                <a:latin typeface="Meiryo UI" panose="020B0604030504040204" pitchFamily="50" charset="-128"/>
                <a:ea typeface="Meiryo UI" panose="020B0604030504040204" pitchFamily="50" charset="-128"/>
              </a:rPr>
              <a:t>(Scope1)</a:t>
            </a:r>
            <a:r>
              <a:rPr lang="ja-JP" altLang="en-US" sz="1400" dirty="0">
                <a:solidFill>
                  <a:srgbClr val="FF0000"/>
                </a:solidFill>
                <a:latin typeface="Meiryo UI" panose="020B0604030504040204" pitchFamily="50" charset="-128"/>
                <a:ea typeface="Meiryo UI" panose="020B0604030504040204" pitchFamily="50" charset="-128"/>
              </a:rPr>
              <a:t>で</a:t>
            </a:r>
            <a:r>
              <a:rPr lang="en-US" altLang="ja-JP" sz="1400" dirty="0">
                <a:solidFill>
                  <a:srgbClr val="FF0000"/>
                </a:solidFill>
                <a:latin typeface="Meiryo UI" panose="020B0604030504040204" pitchFamily="50" charset="-128"/>
                <a:ea typeface="Meiryo UI" panose="020B0604030504040204" pitchFamily="50" charset="-128"/>
              </a:rPr>
              <a:t>50</a:t>
            </a:r>
            <a:r>
              <a:rPr lang="ja-JP" altLang="en-US" sz="1400" dirty="0">
                <a:solidFill>
                  <a:srgbClr val="FF0000"/>
                </a:solidFill>
                <a:latin typeface="Meiryo UI" panose="020B0604030504040204" pitchFamily="50" charset="-128"/>
                <a:ea typeface="Meiryo UI" panose="020B0604030504040204" pitchFamily="50" charset="-128"/>
              </a:rPr>
              <a:t>％以上削減」が要件であることを踏まえて記載すること。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導出根拠の導出過程には、エネルギー消費量やそれに対する排出原単位（排出量を示す係数）を基に排出削減量を導出した計算式を、出典には、排出原単位の出店及びデータベース元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なお、「排出量削減に向けた取組」は、商用生産時の原材料調達から製造・廃棄までの「ライフサイクル全体」での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965493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graphicFrame>
        <p:nvGraphicFramePr>
          <p:cNvPr id="30" name="think-cell data - do not delete" hidden="1">
            <a:extLst>
              <a:ext uri="{FF2B5EF4-FFF2-40B4-BE49-F238E27FC236}">
                <a16:creationId xmlns:a16="http://schemas.microsoft.com/office/drawing/2014/main" id="{47C99ECB-706F-BA5D-C334-6E7C63AFBB4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0" name="think-cell data - do not delete" hidden="1">
                        <a:extLst>
                          <a:ext uri="{FF2B5EF4-FFF2-40B4-BE49-F238E27FC236}">
                            <a16:creationId xmlns:a16="http://schemas.microsoft.com/office/drawing/2014/main" id="{47C99ECB-706F-BA5D-C334-6E7C63AFBB4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様式第３別添３に記載の通り、幹事会社である</a:t>
            </a:r>
            <a:r>
              <a:rPr lang="en-US" altLang="ja-JP" dirty="0">
                <a:solidFill>
                  <a:schemeClr val="tx1"/>
                </a:solidFill>
              </a:rPr>
              <a:t>xx</a:t>
            </a:r>
            <a:r>
              <a:rPr lang="ja-JP" altLang="en-US" dirty="0">
                <a:solidFill>
                  <a:schemeClr val="tx1"/>
                </a:solidFill>
              </a:rPr>
              <a:t>は、ＧＸ率先実行宣言を行っている</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1EE95A-FD1D-9F60-80D9-D3B16F088901}"/>
            </a:ext>
          </a:extLst>
        </p:cNvPr>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1128CD48-5B86-B8BB-E734-58A1EE458979}"/>
              </a:ext>
            </a:extLst>
          </p:cNvPr>
          <p:cNvGraphicFramePr>
            <a:graphicFrameLocks noChangeAspect="1"/>
          </p:cNvGraphicFramePr>
          <p:nvPr>
            <p:custDataLst>
              <p:tags r:id="rId1"/>
            </p:custDataLst>
            <p:extLst>
              <p:ext uri="{D42A27DB-BD31-4B8C-83A1-F6EECF244321}">
                <p14:modId xmlns:p14="http://schemas.microsoft.com/office/powerpoint/2010/main" val="13950007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27" imgW="306" imgH="306" progId="TCLayout.ActiveDocument.1">
                  <p:embed/>
                </p:oleObj>
              </mc:Choice>
              <mc:Fallback>
                <p:oleObj name="think-cellスライド" r:id="rId27" imgW="306" imgH="306" progId="TCLayout.ActiveDocument.1">
                  <p:embed/>
                  <p:pic>
                    <p:nvPicPr>
                      <p:cNvPr id="50" name="think-cell data - do not delete" hidden="1">
                        <a:extLst>
                          <a:ext uri="{FF2B5EF4-FFF2-40B4-BE49-F238E27FC236}">
                            <a16:creationId xmlns:a16="http://schemas.microsoft.com/office/drawing/2014/main" id="{1128CD48-5B86-B8BB-E734-58A1EE458979}"/>
                          </a:ext>
                        </a:extLst>
                      </p:cNvPr>
                      <p:cNvPicPr/>
                      <p:nvPr/>
                    </p:nvPicPr>
                    <p:blipFill>
                      <a:blip r:embed="rId28"/>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04E9F012-D143-3CF6-48EF-A711985474D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01581ED1-98CC-52D0-CD62-79ADB8D0433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燃料転換によって、</a:t>
            </a:r>
            <a:r>
              <a:rPr kumimoji="1" lang="en-US" altLang="ja-JP">
                <a:solidFill>
                  <a:schemeClr val="tx1"/>
                </a:solidFill>
              </a:rPr>
              <a:t>xx</a:t>
            </a:r>
            <a:r>
              <a:rPr kumimoji="1" lang="ja-JP" altLang="en-US">
                <a:solidFill>
                  <a:schemeClr val="tx1"/>
                </a:solidFill>
              </a:rPr>
              <a:t>年に発電コストが投資水準を下回る予定だが、現状は投資が困難</a:t>
            </a:r>
            <a:endParaRPr kumimoji="1" lang="en-US" altLang="ja-JP">
              <a:solidFill>
                <a:schemeClr val="tx1"/>
              </a:solidFill>
            </a:endParaRPr>
          </a:p>
        </p:txBody>
      </p:sp>
      <p:cxnSp>
        <p:nvCxnSpPr>
          <p:cNvPr id="39" name="直線コネクタ 38">
            <a:extLst>
              <a:ext uri="{FF2B5EF4-FFF2-40B4-BE49-F238E27FC236}">
                <a16:creationId xmlns:a16="http://schemas.microsoft.com/office/drawing/2014/main" id="{2DA9D0FA-A993-FE1B-7513-2B33760A812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21BAADE3-4932-10B3-A8CD-FB2B895EAE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4" name="グループ化 3">
            <a:extLst>
              <a:ext uri="{FF2B5EF4-FFF2-40B4-BE49-F238E27FC236}">
                <a16:creationId xmlns:a16="http://schemas.microsoft.com/office/drawing/2014/main" id="{CF4416A0-1EAA-DA7D-D882-3DF7849FDB0D}"/>
              </a:ext>
            </a:extLst>
          </p:cNvPr>
          <p:cNvGrpSpPr/>
          <p:nvPr/>
        </p:nvGrpSpPr>
        <p:grpSpPr>
          <a:xfrm>
            <a:off x="180000" y="1397000"/>
            <a:ext cx="5832475" cy="288925"/>
            <a:chOff x="443077" y="1581440"/>
            <a:chExt cx="5328000" cy="324000"/>
          </a:xfrm>
        </p:grpSpPr>
        <p:sp>
          <p:nvSpPr>
            <p:cNvPr id="5" name="正方形/長方形 4">
              <a:extLst>
                <a:ext uri="{FF2B5EF4-FFF2-40B4-BE49-F238E27FC236}">
                  <a16:creationId xmlns:a16="http://schemas.microsoft.com/office/drawing/2014/main" id="{99CF5B85-E966-98D0-44B9-172B49C744A2}"/>
                </a:ext>
              </a:extLst>
            </p:cNvPr>
            <p:cNvSpPr/>
            <p:nvPr/>
          </p:nvSpPr>
          <p:spPr bwMode="auto">
            <a:xfrm>
              <a:off x="443077" y="1581440"/>
              <a:ext cx="5328000" cy="324000"/>
            </a:xfrm>
            <a:prstGeom prst="rect">
              <a:avLst/>
            </a:prstGeom>
            <a:solidFill>
              <a:schemeClr val="bg1"/>
            </a:solidFill>
            <a:ln w="9525">
              <a:noFill/>
              <a:miter lim="800000"/>
              <a:headEnd/>
              <a:tailEnd/>
            </a:ln>
            <a:effectLst/>
          </p:spPr>
          <p:txBody>
            <a:bodyPr wrap="square" rtlCol="0" anchor="ctr"/>
            <a:lstStyle/>
            <a:p>
              <a:pPr algn="l"/>
              <a:r>
                <a:rPr kumimoji="0" lang="ja-JP" altLang="en-US" sz="1400">
                  <a:latin typeface="Meiryo UI" panose="020B0604030504040204" pitchFamily="50" charset="-128"/>
                  <a:ea typeface="Meiryo UI" panose="020B0604030504040204" pitchFamily="50" charset="-128"/>
                </a:rPr>
                <a:t>燃転実施による発電コストの推移</a:t>
              </a:r>
            </a:p>
          </p:txBody>
        </p:sp>
        <p:cxnSp>
          <p:nvCxnSpPr>
            <p:cNvPr id="7" name="直線コネクタ 6">
              <a:extLst>
                <a:ext uri="{FF2B5EF4-FFF2-40B4-BE49-F238E27FC236}">
                  <a16:creationId xmlns:a16="http://schemas.microsoft.com/office/drawing/2014/main" id="{3A468497-9228-6558-795D-40CD846A2A8C}"/>
                </a:ext>
              </a:extLst>
            </p:cNvPr>
            <p:cNvCxnSpPr>
              <a:cxnSpLocks/>
            </p:cNvCxnSpPr>
            <p:nvPr/>
          </p:nvCxnSpPr>
          <p:spPr>
            <a:xfrm>
              <a:off x="443077" y="1905440"/>
              <a:ext cx="5328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B0FCB7C3-F8DA-79A2-156B-AA323BE51122}"/>
              </a:ext>
            </a:extLst>
          </p:cNvPr>
          <p:cNvGrpSpPr/>
          <p:nvPr/>
        </p:nvGrpSpPr>
        <p:grpSpPr>
          <a:xfrm>
            <a:off x="6318251" y="1397000"/>
            <a:ext cx="5378450" cy="288925"/>
            <a:chOff x="6420923" y="1581440"/>
            <a:chExt cx="5328000" cy="324000"/>
          </a:xfrm>
        </p:grpSpPr>
        <p:sp>
          <p:nvSpPr>
            <p:cNvPr id="9" name="正方形/長方形 8">
              <a:extLst>
                <a:ext uri="{FF2B5EF4-FFF2-40B4-BE49-F238E27FC236}">
                  <a16:creationId xmlns:a16="http://schemas.microsoft.com/office/drawing/2014/main" id="{A8010649-E396-73BC-1BE6-254BC08DB1C2}"/>
                </a:ext>
              </a:extLst>
            </p:cNvPr>
            <p:cNvSpPr/>
            <p:nvPr/>
          </p:nvSpPr>
          <p:spPr bwMode="auto">
            <a:xfrm>
              <a:off x="6420923" y="1581440"/>
              <a:ext cx="5328000" cy="324000"/>
            </a:xfrm>
            <a:prstGeom prst="rect">
              <a:avLst/>
            </a:prstGeom>
            <a:solidFill>
              <a:schemeClr val="bg1"/>
            </a:solidFill>
            <a:ln w="9525">
              <a:noFill/>
              <a:miter lim="800000"/>
              <a:headEnd/>
              <a:tailEnd/>
            </a:ln>
            <a:effectLst/>
          </p:spPr>
          <p:txBody>
            <a:bodyPr wrap="square" rtlCol="0" anchor="ctr"/>
            <a:lstStyle/>
            <a:p>
              <a:pPr algn="l"/>
              <a:r>
                <a:rPr kumimoji="0" lang="ja-JP" altLang="en-US" sz="1400">
                  <a:latin typeface="Meiryo UI" panose="020B0604030504040204" pitchFamily="50" charset="-128"/>
                  <a:ea typeface="Meiryo UI" panose="020B0604030504040204" pitchFamily="50" charset="-128"/>
                </a:rPr>
                <a:t>前提条件</a:t>
              </a:r>
            </a:p>
          </p:txBody>
        </p:sp>
        <p:cxnSp>
          <p:nvCxnSpPr>
            <p:cNvPr id="12" name="直線コネクタ 11">
              <a:extLst>
                <a:ext uri="{FF2B5EF4-FFF2-40B4-BE49-F238E27FC236}">
                  <a16:creationId xmlns:a16="http://schemas.microsoft.com/office/drawing/2014/main" id="{9A245DA6-D1B5-881B-EC2B-66871AF478C7}"/>
                </a:ext>
              </a:extLst>
            </p:cNvPr>
            <p:cNvCxnSpPr>
              <a:cxnSpLocks/>
            </p:cNvCxnSpPr>
            <p:nvPr/>
          </p:nvCxnSpPr>
          <p:spPr>
            <a:xfrm>
              <a:off x="6420923" y="1905440"/>
              <a:ext cx="5328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正方形/長方形 13">
            <a:extLst>
              <a:ext uri="{FF2B5EF4-FFF2-40B4-BE49-F238E27FC236}">
                <a16:creationId xmlns:a16="http://schemas.microsoft.com/office/drawing/2014/main" id="{EB48BF20-1C81-EEAD-7256-D1EE2EA8F055}"/>
              </a:ext>
            </a:extLst>
          </p:cNvPr>
          <p:cNvSpPr/>
          <p:nvPr/>
        </p:nvSpPr>
        <p:spPr bwMode="auto">
          <a:xfrm>
            <a:off x="163513" y="4064000"/>
            <a:ext cx="303825" cy="2511522"/>
          </a:xfrm>
          <a:prstGeom prst="rect">
            <a:avLst/>
          </a:prstGeom>
          <a:solidFill>
            <a:schemeClr val="bg1">
              <a:lumMod val="95000"/>
            </a:schemeClr>
          </a:solidFill>
          <a:ln w="9525">
            <a:solidFill>
              <a:schemeClr val="tx1">
                <a:lumMod val="50000"/>
                <a:lumOff val="50000"/>
              </a:schemeClr>
            </a:solidFill>
            <a:miter lim="800000"/>
            <a:headEnd/>
            <a:tailEnd/>
          </a:ln>
          <a:effectLst/>
        </p:spPr>
        <p:txBody>
          <a:bodyPr vert="eaVert" wrap="none" rtlCol="0" anchor="ctr"/>
          <a:lstStyle/>
          <a:p>
            <a:pPr algn="ctr"/>
            <a:r>
              <a:rPr kumimoji="0" lang="ja-JP" altLang="en-US" sz="1400">
                <a:latin typeface="Meiryo UI" panose="020B0604030504040204" pitchFamily="50" charset="-128"/>
                <a:ea typeface="Meiryo UI" panose="020B0604030504040204" pitchFamily="50" charset="-128"/>
              </a:rPr>
              <a:t>年間発電量（</a:t>
            </a:r>
            <a:r>
              <a:rPr kumimoji="0" lang="en-US" altLang="ja-JP" sz="1400">
                <a:latin typeface="Meiryo UI" panose="020B0604030504040204" pitchFamily="50" charset="-128"/>
                <a:ea typeface="Meiryo UI" panose="020B0604030504040204" pitchFamily="50" charset="-128"/>
              </a:rPr>
              <a:t>GWh</a:t>
            </a:r>
            <a:r>
              <a:rPr kumimoji="0" lang="ja-JP" altLang="en-US" sz="1400">
                <a:latin typeface="Meiryo UI" panose="020B0604030504040204" pitchFamily="50" charset="-128"/>
                <a:ea typeface="Meiryo UI" panose="020B0604030504040204" pitchFamily="50" charset="-128"/>
              </a:rPr>
              <a:t>）</a:t>
            </a:r>
          </a:p>
        </p:txBody>
      </p:sp>
      <p:cxnSp>
        <p:nvCxnSpPr>
          <p:cNvPr id="15" name="直線コネクタ 14">
            <a:extLst>
              <a:ext uri="{FF2B5EF4-FFF2-40B4-BE49-F238E27FC236}">
                <a16:creationId xmlns:a16="http://schemas.microsoft.com/office/drawing/2014/main" id="{9EDF1906-90F9-6D6A-B5B0-2ECDA2A4CABB}"/>
              </a:ext>
            </a:extLst>
          </p:cNvPr>
          <p:cNvCxnSpPr>
            <a:cxnSpLocks/>
          </p:cNvCxnSpPr>
          <p:nvPr/>
        </p:nvCxnSpPr>
        <p:spPr>
          <a:xfrm>
            <a:off x="180000" y="3938588"/>
            <a:ext cx="11568916"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33EE0071-B1AB-DD9C-9433-729D8C7064B0}"/>
              </a:ext>
            </a:extLst>
          </p:cNvPr>
          <p:cNvSpPr/>
          <p:nvPr/>
        </p:nvSpPr>
        <p:spPr bwMode="auto">
          <a:xfrm>
            <a:off x="180000" y="1819275"/>
            <a:ext cx="287338" cy="2014538"/>
          </a:xfrm>
          <a:prstGeom prst="rect">
            <a:avLst/>
          </a:prstGeom>
          <a:solidFill>
            <a:schemeClr val="bg1">
              <a:lumMod val="95000"/>
            </a:schemeClr>
          </a:solidFill>
          <a:ln w="9525">
            <a:solidFill>
              <a:schemeClr val="tx1">
                <a:lumMod val="50000"/>
                <a:lumOff val="50000"/>
              </a:schemeClr>
            </a:solidFill>
            <a:miter lim="800000"/>
            <a:headEnd/>
            <a:tailEnd/>
          </a:ln>
          <a:effectLst/>
        </p:spPr>
        <p:txBody>
          <a:bodyPr vert="eaVert" wrap="none" rtlCol="0" anchor="ctr"/>
          <a:lstStyle/>
          <a:p>
            <a:pPr algn="ctr"/>
            <a:r>
              <a:rPr kumimoji="0" lang="ja-JP" altLang="en-US" sz="1400">
                <a:latin typeface="Meiryo UI" panose="020B0604030504040204" pitchFamily="50" charset="-128"/>
                <a:ea typeface="Meiryo UI" panose="020B0604030504040204" pitchFamily="50" charset="-128"/>
              </a:rPr>
              <a:t>発電コスト（円</a:t>
            </a:r>
            <a:r>
              <a:rPr kumimoji="0" lang="en-US" altLang="ja-JP" sz="1400">
                <a:latin typeface="Meiryo UI" panose="020B0604030504040204" pitchFamily="50" charset="-128"/>
                <a:ea typeface="Meiryo UI" panose="020B0604030504040204" pitchFamily="50" charset="-128"/>
              </a:rPr>
              <a:t>/kWh</a:t>
            </a:r>
            <a:r>
              <a:rPr kumimoji="0" lang="ja-JP" altLang="en-US" sz="1400">
                <a:latin typeface="Meiryo UI" panose="020B0604030504040204" pitchFamily="50" charset="-128"/>
                <a:ea typeface="Meiryo UI" panose="020B0604030504040204" pitchFamily="50" charset="-128"/>
              </a:rPr>
              <a:t>）</a:t>
            </a:r>
          </a:p>
        </p:txBody>
      </p:sp>
      <p:sp>
        <p:nvSpPr>
          <p:cNvPr id="17" name="正方形/長方形 16">
            <a:extLst>
              <a:ext uri="{FF2B5EF4-FFF2-40B4-BE49-F238E27FC236}">
                <a16:creationId xmlns:a16="http://schemas.microsoft.com/office/drawing/2014/main" id="{8FD88B3A-2CDD-957D-6AB8-D8AE3DCBB09A}"/>
              </a:ext>
            </a:extLst>
          </p:cNvPr>
          <p:cNvSpPr/>
          <p:nvPr/>
        </p:nvSpPr>
        <p:spPr bwMode="auto">
          <a:xfrm>
            <a:off x="6318251" y="1717675"/>
            <a:ext cx="5287963" cy="2227263"/>
          </a:xfrm>
          <a:prstGeom prst="rect">
            <a:avLst/>
          </a:prstGeom>
          <a:noFill/>
          <a:ln w="9525">
            <a:no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石炭価格</a:t>
            </a:r>
            <a:r>
              <a:rPr kumimoji="0" lang="en-US" altLang="ja-JP" sz="1400">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25</a:t>
            </a:r>
            <a:r>
              <a:rPr kumimoji="0" lang="ja-JP" altLang="en-US" sz="1400">
                <a:latin typeface="Meiryo UI" panose="020B0604030504040204" pitchFamily="50" charset="-128"/>
                <a:ea typeface="Meiryo UI" panose="020B0604030504040204" pitchFamily="50" charset="-128"/>
              </a:rPr>
              <a:t>年以降はベースシナリオの価格として</a:t>
            </a:r>
            <a:r>
              <a:rPr kumimoji="0" lang="en-US" altLang="ja-JP" sz="1400" b="1" u="sng">
                <a:latin typeface="Meiryo UI" panose="020B0604030504040204" pitchFamily="50" charset="-128"/>
                <a:ea typeface="Meiryo UI" panose="020B0604030504040204" pitchFamily="50" charset="-128"/>
              </a:rPr>
              <a:t>XXX$/t</a:t>
            </a:r>
            <a:r>
              <a:rPr kumimoji="0" lang="ja-JP" altLang="en-US" sz="1400" b="1" u="sng">
                <a:latin typeface="Meiryo UI" panose="020B0604030504040204" pitchFamily="50" charset="-128"/>
                <a:ea typeface="Meiryo UI" panose="020B0604030504040204" pitchFamily="50" charset="-128"/>
              </a:rPr>
              <a:t>と想定</a:t>
            </a:r>
            <a:r>
              <a:rPr kumimoji="0" lang="ja-JP" altLang="en-US" sz="1400">
                <a:latin typeface="Meiryo UI" panose="020B0604030504040204" pitchFamily="50" charset="-128"/>
                <a:ea typeface="Meiryo UI" panose="020B0604030504040204" pitchFamily="50" charset="-128"/>
              </a:rPr>
              <a:t>するが、</a:t>
            </a:r>
            <a:r>
              <a:rPr kumimoji="0" lang="ja-JP" altLang="en-US" sz="1400" b="1" u="sng">
                <a:latin typeface="Meiryo UI" panose="020B0604030504040204" pitchFamily="50" charset="-128"/>
                <a:ea typeface="Meiryo UI" panose="020B0604030504040204" pitchFamily="50" charset="-128"/>
              </a:rPr>
              <a:t>リスク価格として</a:t>
            </a:r>
            <a:r>
              <a:rPr kumimoji="0" lang="en-US" altLang="ja-JP" sz="1400" b="1" u="sng">
                <a:latin typeface="Meiryo UI" panose="020B0604030504040204" pitchFamily="50" charset="-128"/>
                <a:ea typeface="Meiryo UI" panose="020B0604030504040204" pitchFamily="50" charset="-128"/>
              </a:rPr>
              <a:t>XXX$/t</a:t>
            </a:r>
            <a:r>
              <a:rPr kumimoji="0" lang="ja-JP" altLang="en-US" sz="1400">
                <a:latin typeface="Meiryo UI" panose="020B0604030504040204" pitchFamily="50" charset="-128"/>
                <a:ea typeface="Meiryo UI" panose="020B0604030504040204" pitchFamily="50" charset="-128"/>
              </a:rPr>
              <a:t>と設定</a:t>
            </a:r>
            <a:endParaRPr kumimoji="0" lang="en-US" altLang="ja-JP" sz="1400">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kumimoji="0" lang="en-US" altLang="ja-JP" sz="1400">
              <a:latin typeface="Meiryo UI" panose="020B0604030504040204" pitchFamily="50" charset="-128"/>
              <a:ea typeface="Meiryo UI" panose="020B0604030504040204" pitchFamily="50" charset="-128"/>
            </a:endParaRPr>
          </a:p>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炭素価格</a:t>
            </a:r>
            <a:r>
              <a:rPr kumimoji="0" lang="en-US" altLang="ja-JP" sz="1400">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kumimoji="0" lang="ja-JP" altLang="en-US" sz="1400">
                <a:latin typeface="Meiryo UI" panose="020B0604030504040204" pitchFamily="50" charset="-128"/>
                <a:ea typeface="Meiryo UI" panose="020B0604030504040204" pitchFamily="50" charset="-128"/>
              </a:rPr>
              <a:t>欧州ほど上昇しないと捉えて</a:t>
            </a:r>
            <a:r>
              <a:rPr kumimoji="0" lang="en-US" altLang="ja-JP" sz="1400" b="1" u="sng">
                <a:latin typeface="Meiryo UI" panose="020B0604030504040204" pitchFamily="50" charset="-128"/>
                <a:ea typeface="Meiryo UI" panose="020B0604030504040204" pitchFamily="50" charset="-128"/>
              </a:rPr>
              <a:t>XXX</a:t>
            </a:r>
            <a:r>
              <a:rPr kumimoji="0" lang="ja-JP" altLang="en-US" sz="1400" b="1" u="sng">
                <a:latin typeface="Meiryo UI" panose="020B0604030504040204" pitchFamily="50" charset="-128"/>
                <a:ea typeface="Meiryo UI" panose="020B0604030504040204" pitchFamily="50" charset="-128"/>
              </a:rPr>
              <a:t>円</a:t>
            </a:r>
            <a:r>
              <a:rPr kumimoji="0" lang="en-US" altLang="ja-JP" sz="1400" b="1" u="sng">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と設定</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直近の国内カーボンクレジット市場で最も取引の多い再エネ（電力）の価格が</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ｰ</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円</a:t>
            </a:r>
            <a:r>
              <a:rPr kumimoji="0" lang="en-US" altLang="ja-JP" sz="1400">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程度</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〇〇国では</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円</a:t>
            </a:r>
            <a:r>
              <a:rPr kumimoji="0" lang="en-US" altLang="ja-JP" sz="1400">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程度を推移</a:t>
            </a:r>
          </a:p>
        </p:txBody>
      </p:sp>
      <p:sp>
        <p:nvSpPr>
          <p:cNvPr id="19" name="正方形/長方形 18">
            <a:extLst>
              <a:ext uri="{FF2B5EF4-FFF2-40B4-BE49-F238E27FC236}">
                <a16:creationId xmlns:a16="http://schemas.microsoft.com/office/drawing/2014/main" id="{E1491386-1BA7-3A78-1225-0F708F2CDB3E}"/>
              </a:ext>
            </a:extLst>
          </p:cNvPr>
          <p:cNvSpPr/>
          <p:nvPr/>
        </p:nvSpPr>
        <p:spPr bwMode="auto">
          <a:xfrm>
            <a:off x="6318251" y="4453000"/>
            <a:ext cx="5287963" cy="2016000"/>
          </a:xfrm>
          <a:prstGeom prst="rect">
            <a:avLst/>
          </a:prstGeom>
          <a:noFill/>
          <a:ln w="9525">
            <a:noFill/>
            <a:miter lim="800000"/>
            <a:headEnd/>
            <a:tailEnd/>
          </a:ln>
          <a:effectLst/>
        </p:spPr>
        <p:txBody>
          <a:bodyPr wrap="square" rtlCol="0" anchor="ctr"/>
          <a:lstStyle/>
          <a:p>
            <a:pPr marL="180975" indent="-180975">
              <a:buFont typeface="Arial" panose="020B0604020202020204" pitchFamily="34" charset="0"/>
              <a:buChar char="•"/>
            </a:pPr>
            <a:r>
              <a:rPr kumimoji="0" lang="ja-JP" altLang="en-US" sz="1400" b="1" u="sng">
                <a:latin typeface="Meiryo UI" panose="020B0604030504040204" pitchFamily="50" charset="-128"/>
                <a:ea typeface="Meiryo UI" panose="020B0604030504040204" pitchFamily="50" charset="-128"/>
              </a:rPr>
              <a:t>燃転を契機に、エネルギー効率の高い製造ラインに更新</a:t>
            </a:r>
            <a:r>
              <a:rPr kumimoji="0" lang="ja-JP" altLang="en-US" sz="1400">
                <a:latin typeface="Meiryo UI" panose="020B0604030504040204" pitchFamily="50" charset="-128"/>
                <a:ea typeface="Meiryo UI" panose="020B0604030504040204" pitchFamily="50" charset="-128"/>
              </a:rPr>
              <a:t>することで必要電力量が減少。</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〇〇工場を低炭素製品のマザー工場への転換を目指し、燃転後に製造装置の更新を計画</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〇〇製品→</a:t>
            </a:r>
            <a:r>
              <a:rPr kumimoji="0" lang="ja-JP" altLang="en-US" sz="1400" b="1" u="sng">
                <a:latin typeface="Meiryo UI" panose="020B0604030504040204" pitchFamily="50" charset="-128"/>
                <a:ea typeface="Meiryo UI" panose="020B0604030504040204" pitchFamily="50" charset="-128"/>
              </a:rPr>
              <a:t>△△製品等を主力とした製造ラインに更新</a:t>
            </a:r>
            <a:endParaRPr kumimoji="0" lang="en-US" altLang="ja-JP" sz="1400" b="1" u="sng">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更新後の製造ラインは現状よりも</a:t>
            </a:r>
            <a:r>
              <a:rPr kumimoji="0" lang="ja-JP" altLang="en-US" sz="1400" b="1" u="sng">
                <a:latin typeface="Meiryo UI" panose="020B0604030504040204" pitchFamily="50" charset="-128"/>
                <a:ea typeface="Meiryo UI" panose="020B0604030504040204" pitchFamily="50" charset="-128"/>
              </a:rPr>
              <a:t>エネルギー効率が上がることが見込まれる</a:t>
            </a:r>
            <a:endParaRPr kumimoji="0" lang="en-US" altLang="ja-JP" sz="1400" b="1" u="sng">
              <a:latin typeface="Meiryo UI" panose="020B0604030504040204" pitchFamily="50" charset="-128"/>
              <a:ea typeface="Meiryo UI" panose="020B0604030504040204" pitchFamily="50" charset="-128"/>
            </a:endParaRPr>
          </a:p>
        </p:txBody>
      </p:sp>
      <p:graphicFrame>
        <p:nvGraphicFramePr>
          <p:cNvPr id="116" name="Chart 3">
            <a:extLst>
              <a:ext uri="{FF2B5EF4-FFF2-40B4-BE49-F238E27FC236}">
                <a16:creationId xmlns:a16="http://schemas.microsoft.com/office/drawing/2014/main" id="{33B23345-06A5-E8E8-04D3-89F83E30368C}"/>
              </a:ext>
            </a:extLst>
          </p:cNvPr>
          <p:cNvGraphicFramePr/>
          <p:nvPr>
            <p:custDataLst>
              <p:tags r:id="rId2"/>
            </p:custDataLst>
            <p:extLst>
              <p:ext uri="{D42A27DB-BD31-4B8C-83A1-F6EECF244321}">
                <p14:modId xmlns:p14="http://schemas.microsoft.com/office/powerpoint/2010/main" val="3207113167"/>
              </p:ext>
            </p:extLst>
          </p:nvPr>
        </p:nvGraphicFramePr>
        <p:xfrm>
          <a:off x="679450" y="1824038"/>
          <a:ext cx="5100638" cy="2195512"/>
        </p:xfrm>
        <a:graphic>
          <a:graphicData uri="http://schemas.openxmlformats.org/drawingml/2006/chart">
            <c:chart xmlns:c="http://schemas.openxmlformats.org/drawingml/2006/chart" xmlns:r="http://schemas.openxmlformats.org/officeDocument/2006/relationships" r:id="rId29"/>
          </a:graphicData>
        </a:graphic>
      </p:graphicFrame>
      <p:sp>
        <p:nvSpPr>
          <p:cNvPr id="22" name="テキスト プレースホルダー 2">
            <a:extLst>
              <a:ext uri="{FF2B5EF4-FFF2-40B4-BE49-F238E27FC236}">
                <a16:creationId xmlns:a16="http://schemas.microsoft.com/office/drawing/2014/main" id="{73D1812B-A9DD-1C3F-55A6-DA149EF52E61}"/>
              </a:ext>
            </a:extLst>
          </p:cNvPr>
          <p:cNvSpPr>
            <a:spLocks noGrp="1"/>
          </p:cNvSpPr>
          <p:nvPr>
            <p:custDataLst>
              <p:tags r:id="rId3"/>
            </p:custDataLst>
          </p:nvPr>
        </p:nvSpPr>
        <p:spPr bwMode="gray">
          <a:xfrm>
            <a:off x="803275" y="3421063"/>
            <a:ext cx="984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fld id="{2A69BAB0-05AC-45ED-B5C4-7D7EB792BEC1}" type="datetime'''''''''''''''''''0'''''''''''''''''''''''''''''''''''''''">
              <a:rPr lang="ja-JP" altLang="en-US" sz="1400" smtClean="0">
                <a:ea typeface="游ゴシック" panose="020B0400000000000000" pitchFamily="50" charset="-128"/>
              </a:rPr>
              <a:pPr marL="0" lvl="0" indent="0" algn="r">
                <a:spcBef>
                  <a:spcPct val="0"/>
                </a:spcBef>
                <a:spcAft>
                  <a:spcPct val="0"/>
                </a:spcAft>
                <a:buNone/>
              </a:pPr>
              <a:t>0</a:t>
            </a:fld>
            <a:endParaRPr kumimoji="1" lang="ja-JP" altLang="en-US" sz="1400">
              <a:ea typeface="游ゴシック" panose="020B0400000000000000" pitchFamily="50" charset="-128"/>
            </a:endParaRPr>
          </a:p>
        </p:txBody>
      </p:sp>
      <p:sp>
        <p:nvSpPr>
          <p:cNvPr id="23" name="テキスト プレースホルダー 2">
            <a:extLst>
              <a:ext uri="{FF2B5EF4-FFF2-40B4-BE49-F238E27FC236}">
                <a16:creationId xmlns:a16="http://schemas.microsoft.com/office/drawing/2014/main" id="{8C90E2E5-705B-A5D3-A054-7AFEB2648E43}"/>
              </a:ext>
            </a:extLst>
          </p:cNvPr>
          <p:cNvSpPr>
            <a:spLocks noGrp="1"/>
          </p:cNvSpPr>
          <p:nvPr>
            <p:custDataLst>
              <p:tags r:id="rId4"/>
            </p:custDataLst>
          </p:nvPr>
        </p:nvSpPr>
        <p:spPr bwMode="gray">
          <a:xfrm>
            <a:off x="546100" y="3100388"/>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4" name="テキスト プレースホルダー 2">
            <a:extLst>
              <a:ext uri="{FF2B5EF4-FFF2-40B4-BE49-F238E27FC236}">
                <a16:creationId xmlns:a16="http://schemas.microsoft.com/office/drawing/2014/main" id="{D6634DB1-40B5-B78B-77FF-6D38B58BA135}"/>
              </a:ext>
            </a:extLst>
          </p:cNvPr>
          <p:cNvSpPr>
            <a:spLocks noGrp="1"/>
          </p:cNvSpPr>
          <p:nvPr>
            <p:custDataLst>
              <p:tags r:id="rId5"/>
            </p:custDataLst>
          </p:nvPr>
        </p:nvSpPr>
        <p:spPr bwMode="gray">
          <a:xfrm>
            <a:off x="546100" y="2779713"/>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5" name="テキスト プレースホルダー 2">
            <a:extLst>
              <a:ext uri="{FF2B5EF4-FFF2-40B4-BE49-F238E27FC236}">
                <a16:creationId xmlns:a16="http://schemas.microsoft.com/office/drawing/2014/main" id="{FBBCDD5B-5ED1-1C4E-2BB7-FBF5CBCF43EF}"/>
              </a:ext>
            </a:extLst>
          </p:cNvPr>
          <p:cNvSpPr>
            <a:spLocks noGrp="1"/>
          </p:cNvSpPr>
          <p:nvPr>
            <p:custDataLst>
              <p:tags r:id="rId6"/>
            </p:custDataLst>
          </p:nvPr>
        </p:nvSpPr>
        <p:spPr bwMode="gray">
          <a:xfrm>
            <a:off x="546100" y="245745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7" name="テキスト プレースホルダー 2">
            <a:extLst>
              <a:ext uri="{FF2B5EF4-FFF2-40B4-BE49-F238E27FC236}">
                <a16:creationId xmlns:a16="http://schemas.microsoft.com/office/drawing/2014/main" id="{C2CDAC83-9884-21C3-534E-4B991DD5A078}"/>
              </a:ext>
            </a:extLst>
          </p:cNvPr>
          <p:cNvSpPr>
            <a:spLocks noGrp="1"/>
          </p:cNvSpPr>
          <p:nvPr>
            <p:custDataLst>
              <p:tags r:id="rId7"/>
            </p:custDataLst>
          </p:nvPr>
        </p:nvSpPr>
        <p:spPr bwMode="gray">
          <a:xfrm>
            <a:off x="546100" y="2136775"/>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8" name="テキスト プレースホルダー 2">
            <a:extLst>
              <a:ext uri="{FF2B5EF4-FFF2-40B4-BE49-F238E27FC236}">
                <a16:creationId xmlns:a16="http://schemas.microsoft.com/office/drawing/2014/main" id="{2C18A83A-2843-92E4-0A34-192882838781}"/>
              </a:ext>
            </a:extLst>
          </p:cNvPr>
          <p:cNvSpPr>
            <a:spLocks noGrp="1"/>
          </p:cNvSpPr>
          <p:nvPr>
            <p:custDataLst>
              <p:tags r:id="rId8"/>
            </p:custDataLst>
          </p:nvPr>
        </p:nvSpPr>
        <p:spPr bwMode="gray">
          <a:xfrm>
            <a:off x="546100" y="181610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9" name="テキスト プレースホルダー 2">
            <a:extLst>
              <a:ext uri="{FF2B5EF4-FFF2-40B4-BE49-F238E27FC236}">
                <a16:creationId xmlns:a16="http://schemas.microsoft.com/office/drawing/2014/main" id="{339F7AA9-19A0-FBB9-594E-8D98289FDA68}"/>
              </a:ext>
            </a:extLst>
          </p:cNvPr>
          <p:cNvSpPr>
            <a:spLocks noGrp="1"/>
          </p:cNvSpPr>
          <p:nvPr>
            <p:custDataLst>
              <p:tags r:id="rId9"/>
            </p:custDataLst>
          </p:nvPr>
        </p:nvSpPr>
        <p:spPr bwMode="auto">
          <a:xfrm>
            <a:off x="5524500" y="1906588"/>
            <a:ext cx="533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C17A7FF-E2D3-429A-BD4C-CE5343C01019}" type="datetime'''''''''''''''''未''''''''''''''''''実''''''''''''''''''施'">
              <a:rPr lang="ja-JP" altLang="en-US" sz="1400" smtClean="0"/>
              <a:pPr marL="0" lvl="0" indent="0">
                <a:spcBef>
                  <a:spcPct val="0"/>
                </a:spcBef>
                <a:spcAft>
                  <a:spcPct val="0"/>
                </a:spcAft>
                <a:buNone/>
              </a:pPr>
              <a:t>未実施</a:t>
            </a:fld>
            <a:endParaRPr kumimoji="1" lang="ja-JP" altLang="en-US" sz="1400"/>
          </a:p>
        </p:txBody>
      </p:sp>
      <p:sp>
        <p:nvSpPr>
          <p:cNvPr id="30" name="テキスト プレースホルダー 2">
            <a:extLst>
              <a:ext uri="{FF2B5EF4-FFF2-40B4-BE49-F238E27FC236}">
                <a16:creationId xmlns:a16="http://schemas.microsoft.com/office/drawing/2014/main" id="{48959D27-BAD7-E71D-FCD8-9C00A90E3BCF}"/>
              </a:ext>
            </a:extLst>
          </p:cNvPr>
          <p:cNvSpPr>
            <a:spLocks noGrp="1"/>
          </p:cNvSpPr>
          <p:nvPr>
            <p:custDataLst>
              <p:tags r:id="rId10"/>
            </p:custDataLst>
          </p:nvPr>
        </p:nvSpPr>
        <p:spPr bwMode="auto">
          <a:xfrm>
            <a:off x="5524500" y="2646363"/>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6D480CFA-6D34-44FD-87C9-88EA3476C50F}" type="datetime'実''''''''''''''''''''''''''''''''''''''''''''''''''施'''''''">
              <a:rPr lang="ja-JP" altLang="en-US" sz="1400" smtClean="0"/>
              <a:pPr marL="0" lvl="0" indent="0">
                <a:spcBef>
                  <a:spcPct val="0"/>
                </a:spcBef>
                <a:spcAft>
                  <a:spcPct val="0"/>
                </a:spcAft>
                <a:buNone/>
              </a:pPr>
              <a:t>実施</a:t>
            </a:fld>
            <a:endParaRPr kumimoji="1" lang="ja-JP" altLang="en-US" sz="1400"/>
          </a:p>
        </p:txBody>
      </p:sp>
      <p:graphicFrame>
        <p:nvGraphicFramePr>
          <p:cNvPr id="109" name="Chart 3">
            <a:extLst>
              <a:ext uri="{FF2B5EF4-FFF2-40B4-BE49-F238E27FC236}">
                <a16:creationId xmlns:a16="http://schemas.microsoft.com/office/drawing/2014/main" id="{ED8594B1-2ACF-3701-EC3A-089A4CD1A5B6}"/>
              </a:ext>
            </a:extLst>
          </p:cNvPr>
          <p:cNvGraphicFramePr/>
          <p:nvPr>
            <p:custDataLst>
              <p:tags r:id="rId11"/>
            </p:custDataLst>
            <p:extLst>
              <p:ext uri="{D42A27DB-BD31-4B8C-83A1-F6EECF244321}">
                <p14:modId xmlns:p14="http://schemas.microsoft.com/office/powerpoint/2010/main" val="2743189027"/>
              </p:ext>
            </p:extLst>
          </p:nvPr>
        </p:nvGraphicFramePr>
        <p:xfrm>
          <a:off x="431800" y="4518025"/>
          <a:ext cx="5662613" cy="2078038"/>
        </p:xfrm>
        <a:graphic>
          <a:graphicData uri="http://schemas.openxmlformats.org/drawingml/2006/chart">
            <c:chart xmlns:c="http://schemas.openxmlformats.org/drawingml/2006/chart" xmlns:r="http://schemas.openxmlformats.org/officeDocument/2006/relationships" r:id="rId30"/>
          </a:graphicData>
        </a:graphic>
      </p:graphicFrame>
      <p:sp>
        <p:nvSpPr>
          <p:cNvPr id="33" name="テキスト プレースホルダー 2">
            <a:extLst>
              <a:ext uri="{FF2B5EF4-FFF2-40B4-BE49-F238E27FC236}">
                <a16:creationId xmlns:a16="http://schemas.microsoft.com/office/drawing/2014/main" id="{DFC9EE7E-CB20-AD33-D8A3-9F07DB5E6FC1}"/>
              </a:ext>
            </a:extLst>
          </p:cNvPr>
          <p:cNvSpPr>
            <a:spLocks noGrp="1"/>
          </p:cNvSpPr>
          <p:nvPr>
            <p:custDataLst>
              <p:tags r:id="rId12"/>
            </p:custDataLst>
          </p:nvPr>
        </p:nvSpPr>
        <p:spPr bwMode="auto">
          <a:xfrm>
            <a:off x="61595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1D2D1303-AC2C-42B8-8CF9-156CE2391C36}" type="datetime'''''''''''''''''''''20''''''''''''''''2''''''''''''''''5'''">
              <a:rPr lang="ja-JP" altLang="en-US" sz="1400" smtClean="0"/>
              <a:pPr marL="0" lvl="0" indent="0" algn="ctr">
                <a:spcBef>
                  <a:spcPct val="0"/>
                </a:spcBef>
                <a:spcAft>
                  <a:spcPct val="0"/>
                </a:spcAft>
                <a:buNone/>
              </a:pPr>
              <a:t>2025</a:t>
            </a:fld>
            <a:endParaRPr kumimoji="1" lang="ja-JP" altLang="en-US" sz="1400"/>
          </a:p>
        </p:txBody>
      </p:sp>
      <p:sp>
        <p:nvSpPr>
          <p:cNvPr id="34" name="テキスト プレースホルダー 2">
            <a:extLst>
              <a:ext uri="{FF2B5EF4-FFF2-40B4-BE49-F238E27FC236}">
                <a16:creationId xmlns:a16="http://schemas.microsoft.com/office/drawing/2014/main" id="{56B48E28-0345-2147-CF3F-71D2B9E754B5}"/>
              </a:ext>
            </a:extLst>
          </p:cNvPr>
          <p:cNvSpPr>
            <a:spLocks noGrp="1"/>
          </p:cNvSpPr>
          <p:nvPr>
            <p:custDataLst>
              <p:tags r:id="rId13"/>
            </p:custDataLst>
          </p:nvPr>
        </p:nvSpPr>
        <p:spPr bwMode="auto">
          <a:xfrm>
            <a:off x="122713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DA607163-4A5C-431D-AEC9-EA6A920D3E55}" type="datetime'''''''''20''''''''2''''''''''''''''''6'''''''''''''''''">
              <a:rPr lang="ja-JP" altLang="en-US" sz="1400" smtClean="0"/>
              <a:pPr marL="0" lvl="0" indent="0" algn="ctr">
                <a:spcBef>
                  <a:spcPct val="0"/>
                </a:spcBef>
                <a:spcAft>
                  <a:spcPct val="0"/>
                </a:spcAft>
                <a:buNone/>
              </a:pPr>
              <a:t>2026</a:t>
            </a:fld>
            <a:endParaRPr kumimoji="1" lang="ja-JP" altLang="en-US" sz="1400"/>
          </a:p>
        </p:txBody>
      </p:sp>
      <p:sp>
        <p:nvSpPr>
          <p:cNvPr id="35" name="テキスト プレースホルダー 2">
            <a:extLst>
              <a:ext uri="{FF2B5EF4-FFF2-40B4-BE49-F238E27FC236}">
                <a16:creationId xmlns:a16="http://schemas.microsoft.com/office/drawing/2014/main" id="{53DA00EF-ED6A-9D46-9E3E-9A8BF6721EAD}"/>
              </a:ext>
            </a:extLst>
          </p:cNvPr>
          <p:cNvSpPr>
            <a:spLocks noGrp="1"/>
          </p:cNvSpPr>
          <p:nvPr>
            <p:custDataLst>
              <p:tags r:id="rId14"/>
            </p:custDataLst>
          </p:nvPr>
        </p:nvSpPr>
        <p:spPr bwMode="auto">
          <a:xfrm>
            <a:off x="183673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0138B08D-6711-4F9F-A4E0-BC9C2C49F276}" type="datetime'''''''''''2''''''0''''''''2''''''''''''7'''">
              <a:rPr lang="ja-JP" altLang="en-US" sz="1400" smtClean="0"/>
              <a:pPr marL="0" lvl="0" indent="0" algn="ctr">
                <a:spcBef>
                  <a:spcPct val="0"/>
                </a:spcBef>
                <a:spcAft>
                  <a:spcPct val="0"/>
                </a:spcAft>
                <a:buNone/>
              </a:pPr>
              <a:t>2027</a:t>
            </a:fld>
            <a:endParaRPr kumimoji="1" lang="ja-JP" altLang="en-US" sz="1400"/>
          </a:p>
        </p:txBody>
      </p:sp>
      <p:sp>
        <p:nvSpPr>
          <p:cNvPr id="36" name="テキスト プレースホルダー 2">
            <a:extLst>
              <a:ext uri="{FF2B5EF4-FFF2-40B4-BE49-F238E27FC236}">
                <a16:creationId xmlns:a16="http://schemas.microsoft.com/office/drawing/2014/main" id="{FBFDFDC4-FA87-2978-587C-E4E2955C193E}"/>
              </a:ext>
            </a:extLst>
          </p:cNvPr>
          <p:cNvSpPr>
            <a:spLocks noGrp="1"/>
          </p:cNvSpPr>
          <p:nvPr>
            <p:custDataLst>
              <p:tags r:id="rId15"/>
            </p:custDataLst>
          </p:nvPr>
        </p:nvSpPr>
        <p:spPr bwMode="auto">
          <a:xfrm>
            <a:off x="2447925"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B2D4C439-AB4B-44C0-9EA7-99A70DDE634F}" type="datetime'''''''2''''''''02''''8'''''''''''''''''''''''''''''">
              <a:rPr lang="ja-JP" altLang="en-US" sz="1400" smtClean="0"/>
              <a:pPr marL="0" lvl="0" indent="0" algn="ctr">
                <a:spcBef>
                  <a:spcPct val="0"/>
                </a:spcBef>
                <a:spcAft>
                  <a:spcPct val="0"/>
                </a:spcAft>
                <a:buNone/>
              </a:pPr>
              <a:t>2028</a:t>
            </a:fld>
            <a:endParaRPr kumimoji="1" lang="ja-JP" altLang="en-US" sz="1400"/>
          </a:p>
        </p:txBody>
      </p:sp>
      <p:sp>
        <p:nvSpPr>
          <p:cNvPr id="37" name="テキスト プレースホルダー 2">
            <a:extLst>
              <a:ext uri="{FF2B5EF4-FFF2-40B4-BE49-F238E27FC236}">
                <a16:creationId xmlns:a16="http://schemas.microsoft.com/office/drawing/2014/main" id="{5D1120FF-6428-8BAB-F4F4-5A1B5781F5D0}"/>
              </a:ext>
            </a:extLst>
          </p:cNvPr>
          <p:cNvSpPr>
            <a:spLocks noGrp="1"/>
          </p:cNvSpPr>
          <p:nvPr>
            <p:custDataLst>
              <p:tags r:id="rId16"/>
            </p:custDataLst>
          </p:nvPr>
        </p:nvSpPr>
        <p:spPr bwMode="auto">
          <a:xfrm>
            <a:off x="3059113"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8F372023-553C-458F-AB9F-175A8B518CE8}" type="datetime'2''''''''''''''''''02''''''''''''''''''''''''9'''''''''''''''">
              <a:rPr lang="ja-JP" altLang="en-US" sz="1400" smtClean="0"/>
              <a:pPr marL="0" lvl="0" indent="0" algn="ctr">
                <a:spcBef>
                  <a:spcPct val="0"/>
                </a:spcBef>
                <a:spcAft>
                  <a:spcPct val="0"/>
                </a:spcAft>
                <a:buNone/>
              </a:pPr>
              <a:t>2029</a:t>
            </a:fld>
            <a:endParaRPr kumimoji="1" lang="ja-JP" altLang="en-US" sz="1400"/>
          </a:p>
        </p:txBody>
      </p:sp>
      <p:sp>
        <p:nvSpPr>
          <p:cNvPr id="38" name="テキスト プレースホルダー 2">
            <a:extLst>
              <a:ext uri="{FF2B5EF4-FFF2-40B4-BE49-F238E27FC236}">
                <a16:creationId xmlns:a16="http://schemas.microsoft.com/office/drawing/2014/main" id="{3E39D51D-3F92-CA3D-C046-EDFEE9C13227}"/>
              </a:ext>
            </a:extLst>
          </p:cNvPr>
          <p:cNvSpPr>
            <a:spLocks noGrp="1"/>
          </p:cNvSpPr>
          <p:nvPr>
            <p:custDataLst>
              <p:tags r:id="rId17"/>
            </p:custDataLst>
          </p:nvPr>
        </p:nvSpPr>
        <p:spPr bwMode="auto">
          <a:xfrm>
            <a:off x="367030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928552F-14C1-42F3-9F82-20F71AB34DAA}" type="datetime'''2''''''''0''''''''''3''''''0'''''''''''''">
              <a:rPr lang="ja-JP" altLang="en-US" sz="1400" smtClean="0"/>
              <a:pPr marL="0" lvl="0" indent="0" algn="ctr">
                <a:spcBef>
                  <a:spcPct val="0"/>
                </a:spcBef>
                <a:spcAft>
                  <a:spcPct val="0"/>
                </a:spcAft>
                <a:buNone/>
              </a:pPr>
              <a:t>2030</a:t>
            </a:fld>
            <a:endParaRPr kumimoji="1" lang="ja-JP" altLang="en-US" sz="1400"/>
          </a:p>
        </p:txBody>
      </p:sp>
      <p:sp>
        <p:nvSpPr>
          <p:cNvPr id="41" name="テキスト プレースホルダー 2">
            <a:extLst>
              <a:ext uri="{FF2B5EF4-FFF2-40B4-BE49-F238E27FC236}">
                <a16:creationId xmlns:a16="http://schemas.microsoft.com/office/drawing/2014/main" id="{2A4BF602-825E-DC8E-A937-DE5050AB2360}"/>
              </a:ext>
            </a:extLst>
          </p:cNvPr>
          <p:cNvSpPr>
            <a:spLocks noGrp="1"/>
          </p:cNvSpPr>
          <p:nvPr>
            <p:custDataLst>
              <p:tags r:id="rId18"/>
            </p:custDataLst>
          </p:nvPr>
        </p:nvSpPr>
        <p:spPr bwMode="auto">
          <a:xfrm>
            <a:off x="427990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F4E904F-9F97-4CC4-8A79-78997E41B0C2}" type="datetime'''2''0''''''''''''''''''''''''''''''''3''''''''''''''1'''">
              <a:rPr lang="ja-JP" altLang="en-US" sz="1400" smtClean="0"/>
              <a:pPr marL="0" lvl="0" indent="0" algn="ctr">
                <a:spcBef>
                  <a:spcPct val="0"/>
                </a:spcBef>
                <a:spcAft>
                  <a:spcPct val="0"/>
                </a:spcAft>
                <a:buNone/>
              </a:pPr>
              <a:t>2031</a:t>
            </a:fld>
            <a:endParaRPr kumimoji="1" lang="ja-JP" altLang="en-US" sz="1400"/>
          </a:p>
        </p:txBody>
      </p:sp>
      <p:sp>
        <p:nvSpPr>
          <p:cNvPr id="42" name="テキスト プレースホルダー 2">
            <a:extLst>
              <a:ext uri="{FF2B5EF4-FFF2-40B4-BE49-F238E27FC236}">
                <a16:creationId xmlns:a16="http://schemas.microsoft.com/office/drawing/2014/main" id="{22062BD7-DB92-4887-5516-C486BFF0ABA6}"/>
              </a:ext>
            </a:extLst>
          </p:cNvPr>
          <p:cNvSpPr>
            <a:spLocks noGrp="1"/>
          </p:cNvSpPr>
          <p:nvPr>
            <p:custDataLst>
              <p:tags r:id="rId19"/>
            </p:custDataLst>
          </p:nvPr>
        </p:nvSpPr>
        <p:spPr bwMode="auto">
          <a:xfrm>
            <a:off x="489108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B539ADDA-3592-4680-9B44-064FE61CEBE7}" type="datetime'''''''''2''''''''''''''''''''''032'''''''">
              <a:rPr lang="ja-JP" altLang="en-US" sz="1400" smtClean="0"/>
              <a:pPr marL="0" lvl="0" indent="0" algn="ctr">
                <a:spcBef>
                  <a:spcPct val="0"/>
                </a:spcBef>
                <a:spcAft>
                  <a:spcPct val="0"/>
                </a:spcAft>
                <a:buNone/>
              </a:pPr>
              <a:t>2032</a:t>
            </a:fld>
            <a:endParaRPr kumimoji="1" lang="ja-JP" altLang="en-US" sz="1400"/>
          </a:p>
        </p:txBody>
      </p:sp>
      <p:sp>
        <p:nvSpPr>
          <p:cNvPr id="43" name="テキスト プレースホルダー 2">
            <a:extLst>
              <a:ext uri="{FF2B5EF4-FFF2-40B4-BE49-F238E27FC236}">
                <a16:creationId xmlns:a16="http://schemas.microsoft.com/office/drawing/2014/main" id="{72C07B05-24FB-DD24-B4A2-F5E5C5FD2187}"/>
              </a:ext>
            </a:extLst>
          </p:cNvPr>
          <p:cNvSpPr>
            <a:spLocks noGrp="1"/>
          </p:cNvSpPr>
          <p:nvPr>
            <p:custDataLst>
              <p:tags r:id="rId20"/>
            </p:custDataLst>
          </p:nvPr>
        </p:nvSpPr>
        <p:spPr bwMode="auto">
          <a:xfrm>
            <a:off x="5502275"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D4D66AC3-137D-4100-8CED-57B354A858A3}" type="datetime'''''2''''''''''''''''''''''''0''33'''">
              <a:rPr lang="ja-JP" altLang="en-US" sz="1400" smtClean="0"/>
              <a:pPr marL="0" lvl="0" indent="0" algn="ctr">
                <a:spcBef>
                  <a:spcPct val="0"/>
                </a:spcBef>
                <a:spcAft>
                  <a:spcPct val="0"/>
                </a:spcAft>
                <a:buNone/>
              </a:pPr>
              <a:t>2033</a:t>
            </a:fld>
            <a:endParaRPr kumimoji="1" lang="ja-JP" altLang="en-US" sz="1400"/>
          </a:p>
        </p:txBody>
      </p:sp>
      <p:sp>
        <p:nvSpPr>
          <p:cNvPr id="68" name="正方形/長方形 67">
            <a:extLst>
              <a:ext uri="{FF2B5EF4-FFF2-40B4-BE49-F238E27FC236}">
                <a16:creationId xmlns:a16="http://schemas.microsoft.com/office/drawing/2014/main" id="{422CBBD4-8344-17F8-57B7-331BCA595B52}"/>
              </a:ext>
            </a:extLst>
          </p:cNvPr>
          <p:cNvSpPr/>
          <p:nvPr>
            <p:custDataLst>
              <p:tags r:id="rId21"/>
            </p:custDataLst>
          </p:nvPr>
        </p:nvSpPr>
        <p:spPr bwMode="auto">
          <a:xfrm>
            <a:off x="849313" y="4135438"/>
            <a:ext cx="250825" cy="187325"/>
          </a:xfrm>
          <a:prstGeom prst="rect">
            <a:avLst/>
          </a:prstGeom>
          <a:solidFill>
            <a:schemeClr val="accent1"/>
          </a:solidFill>
          <a:ln w="19050" cap="flat" cmpd="sng" algn="ctr">
            <a:noFill/>
            <a:prstDash val="solid"/>
            <a:miter lim="800000"/>
            <a:headEnd type="none" w="med" len="med"/>
            <a:tailEnd type="none" w="med" len="med"/>
          </a:ln>
          <a:effectLst/>
          <a:extLst>
            <a:ext uri="{91240B29-F687-4F45-9708-019B960494DF}">
              <a14:hiddenLine xmlns:a14="http://schemas.microsoft.com/office/drawing/2010/main" w="19050" cap="flat" cmpd="sng" algn="ctr">
                <a:solidFill>
                  <a:srgbClr val="FF0000"/>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B8D062A7-0CD9-2F6C-F3DC-EC2EE365EA10}"/>
              </a:ext>
            </a:extLst>
          </p:cNvPr>
          <p:cNvSpPr/>
          <p:nvPr>
            <p:custDataLst>
              <p:tags r:id="rId22"/>
            </p:custDataLst>
          </p:nvPr>
        </p:nvSpPr>
        <p:spPr bwMode="auto">
          <a:xfrm>
            <a:off x="1785938" y="4135438"/>
            <a:ext cx="250825" cy="187325"/>
          </a:xfrm>
          <a:prstGeom prst="rect">
            <a:avLst/>
          </a:prstGeom>
          <a:solidFill>
            <a:schemeClr val="accent2"/>
          </a:solidFill>
          <a:ln w="19050" cap="flat" cmpd="sng" algn="ctr">
            <a:noFill/>
            <a:prstDash val="solid"/>
            <a:miter lim="800000"/>
            <a:headEnd type="none" w="med" len="med"/>
            <a:tailEnd type="none" w="med" len="med"/>
          </a:ln>
          <a:effectLst/>
          <a:extLst>
            <a:ext uri="{91240B29-F687-4F45-9708-019B960494DF}">
              <a14:hiddenLine xmlns:a14="http://schemas.microsoft.com/office/drawing/2010/main" w="19050" cap="flat" cmpd="sng" algn="ctr">
                <a:solidFill>
                  <a:srgbClr val="FF0000"/>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70" name="テキスト プレースホルダー 2">
            <a:extLst>
              <a:ext uri="{FF2B5EF4-FFF2-40B4-BE49-F238E27FC236}">
                <a16:creationId xmlns:a16="http://schemas.microsoft.com/office/drawing/2014/main" id="{CD156731-B896-5466-3C96-47BF55307914}"/>
              </a:ext>
            </a:extLst>
          </p:cNvPr>
          <p:cNvSpPr>
            <a:spLocks noGrp="1"/>
          </p:cNvSpPr>
          <p:nvPr>
            <p:custDataLst>
              <p:tags r:id="rId23"/>
            </p:custDataLst>
          </p:nvPr>
        </p:nvSpPr>
        <p:spPr bwMode="auto">
          <a:xfrm>
            <a:off x="1150938" y="4146550"/>
            <a:ext cx="533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CC48947F-CBAB-41F8-AD5C-33B8F3C6B5FC}" type="datetime'''''''未''''''''''''''''''実''''施'''''''''''">
              <a:rPr lang="ja-JP" altLang="en-US" sz="1400" smtClean="0"/>
              <a:pPr marL="0" lvl="0" indent="0">
                <a:spcBef>
                  <a:spcPct val="0"/>
                </a:spcBef>
                <a:spcAft>
                  <a:spcPct val="0"/>
                </a:spcAft>
                <a:buNone/>
              </a:pPr>
              <a:t>未実施</a:t>
            </a:fld>
            <a:endParaRPr kumimoji="1" lang="ja-JP" altLang="en-US" sz="1400"/>
          </a:p>
        </p:txBody>
      </p:sp>
      <p:sp>
        <p:nvSpPr>
          <p:cNvPr id="71" name="テキスト プレースホルダー 2">
            <a:extLst>
              <a:ext uri="{FF2B5EF4-FFF2-40B4-BE49-F238E27FC236}">
                <a16:creationId xmlns:a16="http://schemas.microsoft.com/office/drawing/2014/main" id="{75A233D6-FF31-0B4F-EDEE-7827CB233E0A}"/>
              </a:ext>
            </a:extLst>
          </p:cNvPr>
          <p:cNvSpPr>
            <a:spLocks noGrp="1"/>
          </p:cNvSpPr>
          <p:nvPr>
            <p:custDataLst>
              <p:tags r:id="rId24"/>
            </p:custDataLst>
          </p:nvPr>
        </p:nvSpPr>
        <p:spPr bwMode="auto">
          <a:xfrm>
            <a:off x="2087563" y="414655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0A134D21-2E4D-4E82-9E93-98E2D716C327}" type="datetime'''''''''''''''''''''''''''''''''''''''実''''''''施'''''''">
              <a:rPr lang="ja-JP" altLang="en-US" sz="1400" smtClean="0"/>
              <a:pPr marL="0" lvl="0" indent="0">
                <a:spcBef>
                  <a:spcPct val="0"/>
                </a:spcBef>
                <a:spcAft>
                  <a:spcPct val="0"/>
                </a:spcAft>
                <a:buNone/>
              </a:pPr>
              <a:t>実施</a:t>
            </a:fld>
            <a:endParaRPr kumimoji="1" lang="ja-JP" altLang="en-US" sz="1400"/>
          </a:p>
        </p:txBody>
      </p:sp>
      <p:cxnSp>
        <p:nvCxnSpPr>
          <p:cNvPr id="76" name="直線コネクタ 75">
            <a:extLst>
              <a:ext uri="{FF2B5EF4-FFF2-40B4-BE49-F238E27FC236}">
                <a16:creationId xmlns:a16="http://schemas.microsoft.com/office/drawing/2014/main" id="{9C753D3B-00E9-5E5B-FEFF-1A1CBB92D561}"/>
              </a:ext>
            </a:extLst>
          </p:cNvPr>
          <p:cNvCxnSpPr>
            <a:cxnSpLocks/>
          </p:cNvCxnSpPr>
          <p:nvPr/>
        </p:nvCxnSpPr>
        <p:spPr>
          <a:xfrm>
            <a:off x="1044575" y="2388616"/>
            <a:ext cx="483235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77" name="テキスト ボックス 76">
            <a:extLst>
              <a:ext uri="{FF2B5EF4-FFF2-40B4-BE49-F238E27FC236}">
                <a16:creationId xmlns:a16="http://schemas.microsoft.com/office/drawing/2014/main" id="{68172F1C-DBF8-76DC-9552-779D452589FE}"/>
              </a:ext>
            </a:extLst>
          </p:cNvPr>
          <p:cNvSpPr txBox="1"/>
          <p:nvPr/>
        </p:nvSpPr>
        <p:spPr>
          <a:xfrm>
            <a:off x="3795713" y="2361848"/>
            <a:ext cx="1928733" cy="276999"/>
          </a:xfrm>
          <a:prstGeom prst="rect">
            <a:avLst/>
          </a:prstGeom>
          <a:noFill/>
        </p:spPr>
        <p:txBody>
          <a:bodyPr wrap="none" rtlCol="0">
            <a:spAutoFit/>
          </a:bodyPr>
          <a:lstStyle/>
          <a:p>
            <a:r>
              <a:rPr kumimoji="1" lang="ja-JP" altLang="en-US" sz="1200">
                <a:solidFill>
                  <a:srgbClr val="FF0000"/>
                </a:solidFill>
                <a:latin typeface="Meiryo UI" panose="020B0604030504040204" pitchFamily="50" charset="-128"/>
                <a:ea typeface="Meiryo UI" panose="020B0604030504040204" pitchFamily="50" charset="-128"/>
              </a:rPr>
              <a:t>発電コストにおける投資水準</a:t>
            </a:r>
          </a:p>
        </p:txBody>
      </p:sp>
      <p:sp>
        <p:nvSpPr>
          <p:cNvPr id="48" name="正方形/長方形 47">
            <a:extLst>
              <a:ext uri="{FF2B5EF4-FFF2-40B4-BE49-F238E27FC236}">
                <a16:creationId xmlns:a16="http://schemas.microsoft.com/office/drawing/2014/main" id="{10094DE9-2B9F-8537-AC71-25303676C0D0}"/>
              </a:ext>
            </a:extLst>
          </p:cNvPr>
          <p:cNvSpPr/>
          <p:nvPr/>
        </p:nvSpPr>
        <p:spPr>
          <a:xfrm>
            <a:off x="2161954" y="1267287"/>
            <a:ext cx="7868093" cy="43234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燃料転換実施による発電コストの見込</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→適宜グラフを活用して見込を記載すること。また、以下に留意すること。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発電コストは、燃転前と比べ燃転後の方が安価となることが望ましい。</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など申請者が掲げる他の事業性判断の指標（前頁）はクリアできていることは必須である。</a:t>
            </a:r>
            <a:endParaRPr lang="en-US" altLang="ja-JP" sz="1400" strike="sngStrike"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前提条件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→具体的に記載すること。</a:t>
            </a: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15548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TRL</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Technology Readiness Level</a:t>
              </a:r>
              <a:r>
                <a:rPr lang="ja-JP" altLang="en-US" sz="140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補助を前提としない場合、商用目的での使用が限定的であり、投資が困難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DFBB9BC-2D86-BA61-B118-4D27246EE228}"/>
              </a:ext>
            </a:extLst>
          </p:cNvPr>
          <p:cNvSpPr/>
          <p:nvPr/>
        </p:nvSpPr>
        <p:spPr>
          <a:xfrm>
            <a:off x="2161954" y="1492909"/>
            <a:ext cx="7868093" cy="38721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商用目的での使用が限定的であること</a:t>
            </a:r>
            <a:r>
              <a:rPr lang="ja-JP" altLang="en-US" sz="1400" u="sng" dirty="0">
                <a:solidFill>
                  <a:srgbClr val="FF0000"/>
                </a:solidFill>
                <a:latin typeface="Meiryo UI" panose="020B0604030504040204" pitchFamily="50" charset="-128"/>
                <a:ea typeface="Meiryo UI" panose="020B0604030504040204" pitchFamily="50" charset="-128"/>
              </a:rPr>
              <a:t>（</a:t>
            </a:r>
            <a:r>
              <a:rPr lang="en-US" altLang="ja-JP" sz="1400" u="sng"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「設備等の先進性」は不要）</a:t>
            </a:r>
            <a:endParaRPr lang="en-US" altLang="ja-JP" sz="1400" u="sng"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TRL </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Technology Readiness Level</a:t>
            </a:r>
            <a:r>
              <a:rPr lang="ja-JP" altLang="en-US" sz="1400" dirty="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lang="en-US" altLang="ja-JP" sz="1400" dirty="0">
                <a:solidFill>
                  <a:srgbClr val="FF0000"/>
                </a:solidFill>
                <a:latin typeface="Meiryo UI" panose="020B0604030504040204" pitchFamily="50" charset="-128"/>
                <a:ea typeface="Meiryo UI" panose="020B0604030504040204" pitchFamily="50" charset="-128"/>
              </a:rPr>
              <a:t>TRL</a:t>
            </a:r>
            <a:r>
              <a:rPr lang="ja-JP" altLang="en-US" sz="1400" dirty="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endParaRPr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F2F4D79E-465E-5764-43E1-39605B0D799A}"/>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50AC623C-4CE2-954F-2282-1C34224EC3BF}"/>
              </a:ext>
            </a:extLst>
          </p:cNvPr>
          <p:cNvGraphicFramePr>
            <a:graphicFrameLocks noChangeAspect="1"/>
          </p:cNvGraphicFramePr>
          <p:nvPr>
            <p:custDataLst>
              <p:tags r:id="rId1"/>
            </p:custDataLst>
            <p:extLst>
              <p:ext uri="{D42A27DB-BD31-4B8C-83A1-F6EECF244321}">
                <p14:modId xmlns:p14="http://schemas.microsoft.com/office/powerpoint/2010/main" val="27691918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50AC623C-4CE2-954F-2282-1C34224EC3B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⑥ア</a:t>
            </a:r>
            <a:r>
              <a:rPr lang="en-US" altLang="ja-JP" sz="2000">
                <a:solidFill>
                  <a:schemeClr val="tx1">
                    <a:lumMod val="50000"/>
                    <a:lumOff val="50000"/>
                  </a:schemeClr>
                </a:solidFill>
              </a:rPr>
              <a:t> </a:t>
            </a:r>
            <a:r>
              <a:rPr lang="ja-JP" altLang="en-US" sz="200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ja-JP" altLang="en-US">
                <a:solidFill>
                  <a:schemeClr val="tx1"/>
                </a:solidFill>
              </a:rPr>
              <a:t>以下の通り、必須項目については満たしている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1633161702"/>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ア　人材確保に向けた取組</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イ　従業員の賃金引上げ計画の表明</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暦年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事業年度において、対前年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前年度比で大企業は３％以上、中小企業等は</a:t>
                      </a:r>
                      <a:r>
                        <a:rPr kumimoji="1" lang="en-US" altLang="ja-JP" sz="1200">
                          <a:latin typeface="Meiryo UI" panose="020B0604030504040204" pitchFamily="50" charset="-128"/>
                          <a:ea typeface="Meiryo UI" panose="020B0604030504040204" pitchFamily="50" charset="-128"/>
                        </a:rPr>
                        <a:t>1.5</a:t>
                      </a:r>
                      <a:r>
                        <a:rPr kumimoji="1" lang="ja-JP" altLang="en-US" sz="120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a:latin typeface="Meiryo UI" panose="020B0604030504040204" pitchFamily="50" charset="-128"/>
                          <a:ea typeface="Meiryo UI" panose="020B0604030504040204" pitchFamily="50" charset="-128"/>
                        </a:rPr>
                        <a:t>ウ　ワーク・ライフ・バランス等の推進</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様式第３別添５に記載の通り、要件を満たす</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8" name="正方形/長方形 7">
            <a:extLst>
              <a:ext uri="{FF2B5EF4-FFF2-40B4-BE49-F238E27FC236}">
                <a16:creationId xmlns:a16="http://schemas.microsoft.com/office/drawing/2014/main" id="{334EF495-A991-6D06-6B29-5F2FE151A485}"/>
              </a:ext>
            </a:extLst>
          </p:cNvPr>
          <p:cNvSpPr/>
          <p:nvPr/>
        </p:nvSpPr>
        <p:spPr>
          <a:xfrm>
            <a:off x="2344833" y="3097246"/>
            <a:ext cx="7868093" cy="19707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アからウの「本応募申請における対応状況」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B3299896-10AA-511B-CA5F-B4100FB1BEE2}"/>
              </a:ext>
            </a:extLst>
          </p:cNvPr>
          <p:cNvGraphicFramePr>
            <a:graphicFrameLocks noChangeAspect="1"/>
          </p:cNvGraphicFramePr>
          <p:nvPr>
            <p:custDataLst>
              <p:tags r:id="rId1"/>
            </p:custDataLst>
            <p:extLst>
              <p:ext uri="{D42A27DB-BD31-4B8C-83A1-F6EECF244321}">
                <p14:modId xmlns:p14="http://schemas.microsoft.com/office/powerpoint/2010/main" val="2668620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28" name="グループ化 27">
            <a:extLst>
              <a:ext uri="{FF2B5EF4-FFF2-40B4-BE49-F238E27FC236}">
                <a16:creationId xmlns:a16="http://schemas.microsoft.com/office/drawing/2014/main" id="{0AF3516E-F7B1-8014-198B-D539F47B804F}"/>
              </a:ext>
            </a:extLst>
          </p:cNvPr>
          <p:cNvGrpSpPr/>
          <p:nvPr/>
        </p:nvGrpSpPr>
        <p:grpSpPr>
          <a:xfrm>
            <a:off x="625495" y="890816"/>
            <a:ext cx="10954864" cy="4563990"/>
            <a:chOff x="625495" y="890816"/>
            <a:chExt cx="10954864" cy="4563990"/>
          </a:xfrm>
        </p:grpSpPr>
        <p:pic>
          <p:nvPicPr>
            <p:cNvPr id="27" name="図 26" descr="図形&#10;&#10;AI によって生成されたコンテンツは間違っている可能性があります。">
              <a:extLst>
                <a:ext uri="{FF2B5EF4-FFF2-40B4-BE49-F238E27FC236}">
                  <a16:creationId xmlns:a16="http://schemas.microsoft.com/office/drawing/2014/main" id="{472BD82B-C8F4-D661-7CC7-383037359F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5495" y="2800249"/>
              <a:ext cx="10756774" cy="2654557"/>
            </a:xfrm>
            <a:prstGeom prst="rect">
              <a:avLst/>
            </a:prstGeom>
          </p:spPr>
        </p:pic>
        <p:pic>
          <p:nvPicPr>
            <p:cNvPr id="24" name="図 23" descr="図形&#10;&#10;AI によって生成されたコンテンツは間違っている可能性があります。">
              <a:extLst>
                <a:ext uri="{FF2B5EF4-FFF2-40B4-BE49-F238E27FC236}">
                  <a16:creationId xmlns:a16="http://schemas.microsoft.com/office/drawing/2014/main" id="{328EB646-2B0F-7DC8-281C-27F95C9287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731" y="1278705"/>
              <a:ext cx="5278633" cy="1374384"/>
            </a:xfrm>
            <a:prstGeom prst="rect">
              <a:avLst/>
            </a:prstGeom>
          </p:spPr>
        </p:pic>
        <p:pic>
          <p:nvPicPr>
            <p:cNvPr id="21" name="図 20" descr="図形&#10;&#10;AI によって生成されたコンテンツは間違っている可能性があります。">
              <a:extLst>
                <a:ext uri="{FF2B5EF4-FFF2-40B4-BE49-F238E27FC236}">
                  <a16:creationId xmlns:a16="http://schemas.microsoft.com/office/drawing/2014/main" id="{2F82E5CC-2AF5-EDEC-A5D5-11F221FBA69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9731" y="890816"/>
              <a:ext cx="10770628" cy="642857"/>
            </a:xfrm>
            <a:prstGeom prst="rect">
              <a:avLst/>
            </a:prstGeom>
          </p:spPr>
        </p:pic>
      </p:gr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必須項目（代替手段）</a:t>
            </a:r>
          </a:p>
        </p:txBody>
      </p:sp>
      <p:sp>
        <p:nvSpPr>
          <p:cNvPr id="60" name="ee4pContent3">
            <a:extLst>
              <a:ext uri="{FF2B5EF4-FFF2-40B4-BE49-F238E27FC236}">
                <a16:creationId xmlns:a16="http://schemas.microsoft.com/office/drawing/2014/main" id="{9C46AB21-CA11-F7F0-24BA-52EFF849EEB8}"/>
              </a:ext>
            </a:extLst>
          </p:cNvPr>
          <p:cNvSpPr txBox="1"/>
          <p:nvPr/>
        </p:nvSpPr>
        <p:spPr>
          <a:xfrm>
            <a:off x="8001001" y="605980"/>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8" name="ee4pContent3">
            <a:extLst>
              <a:ext uri="{FF2B5EF4-FFF2-40B4-BE49-F238E27FC236}">
                <a16:creationId xmlns:a16="http://schemas.microsoft.com/office/drawing/2014/main" id="{F57FD571-DBFD-6817-C4AF-9EF87AE05FC0}"/>
              </a:ext>
            </a:extLst>
          </p:cNvPr>
          <p:cNvSpPr txBox="1"/>
          <p:nvPr/>
        </p:nvSpPr>
        <p:spPr>
          <a:xfrm>
            <a:off x="5970251" y="1374554"/>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9" name="ee4pContent3">
            <a:extLst>
              <a:ext uri="{FF2B5EF4-FFF2-40B4-BE49-F238E27FC236}">
                <a16:creationId xmlns:a16="http://schemas.microsoft.com/office/drawing/2014/main" id="{AA2AC334-70F3-2592-327C-58CF9BABD54C}"/>
              </a:ext>
            </a:extLst>
          </p:cNvPr>
          <p:cNvSpPr txBox="1"/>
          <p:nvPr/>
        </p:nvSpPr>
        <p:spPr>
          <a:xfrm>
            <a:off x="5970251" y="1747022"/>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200CEA90-D347-05F5-06C2-0AB817E1FC0C}"/>
              </a:ext>
            </a:extLst>
          </p:cNvPr>
          <p:cNvSpPr txBox="1"/>
          <p:nvPr/>
        </p:nvSpPr>
        <p:spPr>
          <a:xfrm>
            <a:off x="5970251" y="2119490"/>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BEF1924C-022D-1DFA-DA4A-1BBDDA0A1288}"/>
              </a:ext>
            </a:extLst>
          </p:cNvPr>
          <p:cNvSpPr/>
          <p:nvPr/>
        </p:nvSpPr>
        <p:spPr>
          <a:xfrm>
            <a:off x="2161954" y="2818217"/>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本様式の表紙に記載したとおり、</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a:t>
            </a:r>
            <a:r>
              <a:rPr lang="ja-JP" altLang="en-US" sz="1400" dirty="0">
                <a:solidFill>
                  <a:prstClr val="black"/>
                </a:solidFill>
                <a:latin typeface="Meiryo UI" panose="020B0604030504040204" pitchFamily="50" charset="-128"/>
                <a:ea typeface="Meiryo UI" panose="020B0604030504040204" pitchFamily="50" charset="-128"/>
              </a:rPr>
              <a:t>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のうち、幹事会社との資本関係や、間接補助事業における役割等を踏まえたときに、幹事会社と棲み分けて提出する</a:t>
            </a:r>
            <a:r>
              <a:rPr lang="ja-JP" altLang="en-US" sz="1400" dirty="0">
                <a:solidFill>
                  <a:prstClr val="black"/>
                </a:solidFill>
                <a:latin typeface="Meiryo UI" panose="020B0604030504040204" pitchFamily="50" charset="-128"/>
                <a:ea typeface="Meiryo UI" panose="020B0604030504040204" pitchFamily="50" charset="-128"/>
              </a:rPr>
              <a:t>機微情報がない共同実施者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は、本文書を作成・提出することにより、該当頁の提出を省略できる。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なお、本文書を作成する場合は、日付、住所、法人名、代表者の役職・氏名、代替手段で提出を行う理由のみを記載すること。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 name="ee4pContent3">
            <a:extLst>
              <a:ext uri="{FF2B5EF4-FFF2-40B4-BE49-F238E27FC236}">
                <a16:creationId xmlns:a16="http://schemas.microsoft.com/office/drawing/2014/main" id="{393BE524-D4F5-9A52-B3C6-71267A2DEEA4}"/>
              </a:ext>
            </a:extLst>
          </p:cNvPr>
          <p:cNvSpPr txBox="1"/>
          <p:nvPr/>
        </p:nvSpPr>
        <p:spPr>
          <a:xfrm>
            <a:off x="809731" y="5483446"/>
            <a:ext cx="10572538" cy="1109709"/>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indent="266700">
              <a:buNone/>
              <a:defRPr/>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例①</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当社と幹事会社は資本関係等にあり、当社が提出する機微情報については、幹事会社が提出する様式第３に包含されるため。</a:t>
            </a:r>
            <a:endParaRPr lang="en-US" altLang="ja-JP" sz="2400" dirty="0">
              <a:latin typeface="Meiryo UI" panose="020B0604030504040204" pitchFamily="50" charset="-128"/>
              <a:ea typeface="Meiryo UI" panose="020B0604030504040204" pitchFamily="50" charset="-128"/>
            </a:endParaRPr>
          </a:p>
          <a:p>
            <a:pPr indent="263525">
              <a:buNone/>
              <a:defRPr/>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例②</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当社が本事業で担う役割上、別途提出すべき機微情報がないため。　　　等</a:t>
            </a: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0660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EFBCDF6-E847-1CF7-B2D4-E9801CF18390}"/>
              </a:ext>
            </a:extLst>
          </p:cNvPr>
          <p:cNvGraphicFramePr>
            <a:graphicFrameLocks noChangeAspect="1"/>
          </p:cNvGraphicFramePr>
          <p:nvPr>
            <p:custDataLst>
              <p:tags r:id="rId1"/>
            </p:custDataLst>
            <p:extLst>
              <p:ext uri="{D42A27DB-BD31-4B8C-83A1-F6EECF244321}">
                <p14:modId xmlns:p14="http://schemas.microsoft.com/office/powerpoint/2010/main" val="3328703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AEFBCDF6-E847-1CF7-B2D4-E9801CF1839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各社の事業戦略を踏まえ、</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を目的として、</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を実施する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1AC3FB3E-EEED-92FF-A665-7A68444C10B8}"/>
              </a:ext>
            </a:extLst>
          </p:cNvPr>
          <p:cNvSpPr/>
          <p:nvPr/>
        </p:nvSpPr>
        <p:spPr>
          <a:xfrm>
            <a:off x="6333600" y="2135154"/>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燃料転換／製造プロセス転換として実施する内容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0D7D73C4-7D43-E9DD-5EBE-1E027A4F231D}"/>
              </a:ext>
            </a:extLst>
          </p:cNvPr>
          <p:cNvSpPr/>
          <p:nvPr/>
        </p:nvSpPr>
        <p:spPr>
          <a:xfrm>
            <a:off x="6333600" y="4521476"/>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構造転換として、追加で実施する内容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0A2CB9A-22D9-8F1F-E6B3-AB88ED68B396}"/>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間接補助事業の実施目的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dirty="0">
                <a:solidFill>
                  <a:srgbClr val="FF0000"/>
                </a:solidFill>
                <a:latin typeface="Meiryo UI" panose="020B0604030504040204" pitchFamily="50" charset="-128"/>
                <a:ea typeface="Meiryo UI" panose="020B0604030504040204" pitchFamily="50" charset="-128"/>
              </a:rPr>
              <a:t>1.2 </a:t>
            </a:r>
            <a:r>
              <a:rPr lang="ja-JP" altLang="en-US" sz="1400" dirty="0">
                <a:solidFill>
                  <a:srgbClr val="FF0000"/>
                </a:solidFill>
                <a:latin typeface="Meiryo UI" panose="020B0604030504040204" pitchFamily="50" charset="-128"/>
                <a:ea typeface="Meiryo UI" panose="020B0604030504040204" pitchFamily="50" charset="-128"/>
              </a:rPr>
              <a:t>事業目的」を参照し、内需・外需のいずれ又はいずれも獲得していくことが目的かについても言及すること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燃料転換の場合は、その実施内容を記載すること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構造転換を実施する場合には、燃料転換として実施する内容に加えて、構造転換として追加で実施する内容についても記載すること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CE502-721B-C823-A69F-9E776931BF35}"/>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569C9BDF-DB5E-6EC8-75AE-A0C5B0968A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569C9BDF-DB5E-6EC8-75AE-A0C5B0968A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67C39B01-0FF8-8BF3-7A14-700BA50A3D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p>
        </p:txBody>
      </p:sp>
      <p:sp>
        <p:nvSpPr>
          <p:cNvPr id="26" name="Title 1">
            <a:extLst>
              <a:ext uri="{FF2B5EF4-FFF2-40B4-BE49-F238E27FC236}">
                <a16:creationId xmlns:a16="http://schemas.microsoft.com/office/drawing/2014/main" id="{B023B8DD-A80F-C14B-1DCA-E3BC5ED7AA58}"/>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96CA40D8-FACE-493F-74CC-389FD3C189EE}"/>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4391CB9D-7E05-44AE-56A6-88EC42DF0A3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10C3DCAD-B63A-F673-9CE2-D374A625ABCC}"/>
              </a:ext>
            </a:extLst>
          </p:cNvPr>
          <p:cNvGraphicFramePr>
            <a:graphicFrameLocks noGrp="1"/>
          </p:cNvGraphicFramePr>
          <p:nvPr>
            <p:extLst>
              <p:ext uri="{D42A27DB-BD31-4B8C-83A1-F6EECF244321}">
                <p14:modId xmlns:p14="http://schemas.microsoft.com/office/powerpoint/2010/main" val="753898067"/>
              </p:ext>
            </p:extLst>
          </p:nvPr>
        </p:nvGraphicFramePr>
        <p:xfrm>
          <a:off x="180000" y="1551334"/>
          <a:ext cx="11856000" cy="3938544"/>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事業全体・設備・</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燃料・</a:t>
                      </a:r>
                      <a:r>
                        <a:rPr kumimoji="1" lang="en-US" altLang="ja-JP" sz="1200">
                          <a:latin typeface="Meiryo UI" panose="020B0604030504040204" pitchFamily="50" charset="-128"/>
                          <a:ea typeface="Meiryo UI" panose="020B0604030504040204" pitchFamily="50" charset="-128"/>
                        </a:rPr>
                        <a:t>CO2</a:t>
                      </a:r>
                      <a:r>
                        <a:rPr kumimoji="1" lang="ja-JP" altLang="en-US" sz="1200">
                          <a:latin typeface="Meiryo UI" panose="020B0604030504040204" pitchFamily="50" charset="-128"/>
                          <a:ea typeface="Meiryo UI" panose="020B0604030504040204" pitchFamily="50" charset="-128"/>
                        </a:rPr>
                        <a:t>排出削減</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石炭等を燃料とする特定の設備において、大幅な排出量削減に資するバイオマス、低炭素水素等燃料への転換に伴う設備投資事業であって、以下の要件の全てを満たすこと。</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①公募要領の表１に示す要件を満たす設備において燃料の転換を行うこと。</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②公募要領の表</a:t>
                      </a:r>
                      <a:r>
                        <a:rPr kumimoji="1" lang="en-US" altLang="ja-JP" sz="1200">
                          <a:latin typeface="Meiryo UI" panose="020B0604030504040204" pitchFamily="50" charset="-128"/>
                          <a:ea typeface="Meiryo UI" panose="020B0604030504040204" pitchFamily="50" charset="-128"/>
                        </a:rPr>
                        <a:t>2</a:t>
                      </a:r>
                      <a:r>
                        <a:rPr kumimoji="1" lang="ja-JP" altLang="en-US" sz="1200">
                          <a:latin typeface="Meiryo UI" panose="020B0604030504040204" pitchFamily="50" charset="-128"/>
                          <a:ea typeface="Meiryo UI" panose="020B0604030504040204" pitchFamily="50" charset="-128"/>
                        </a:rPr>
                        <a:t>に示す要件を満たす燃料への転換であること。</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③公募要領の表</a:t>
                      </a:r>
                      <a:r>
                        <a:rPr kumimoji="1" lang="en-US" altLang="ja-JP" sz="1200">
                          <a:latin typeface="Meiryo UI" panose="020B0604030504040204" pitchFamily="50" charset="-128"/>
                          <a:ea typeface="Meiryo UI" panose="020B0604030504040204" pitchFamily="50" charset="-128"/>
                        </a:rPr>
                        <a:t>3</a:t>
                      </a:r>
                      <a:r>
                        <a:rPr kumimoji="1" lang="ja-JP" altLang="en-US" sz="1200">
                          <a:latin typeface="Meiryo UI" panose="020B0604030504040204" pitchFamily="50" charset="-128"/>
                          <a:ea typeface="Meiryo UI" panose="020B0604030504040204" pitchFamily="50" charset="-128"/>
                        </a:rPr>
                        <a:t>に示す</a:t>
                      </a:r>
                      <a:r>
                        <a:rPr kumimoji="1" lang="en-US" altLang="ja-JP" sz="1200">
                          <a:latin typeface="Meiryo UI" panose="020B0604030504040204" pitchFamily="50" charset="-128"/>
                          <a:ea typeface="Meiryo UI" panose="020B0604030504040204" pitchFamily="50" charset="-128"/>
                        </a:rPr>
                        <a:t>CO2</a:t>
                      </a:r>
                      <a:r>
                        <a:rPr kumimoji="1" lang="ja-JP" altLang="en-US" sz="1200">
                          <a:latin typeface="Meiryo UI" panose="020B0604030504040204" pitchFamily="50" charset="-128"/>
                          <a:ea typeface="Meiryo UI" panose="020B0604030504040204" pitchFamily="50" charset="-128"/>
                        </a:rPr>
                        <a:t>排出削減を達成できると見込まれること。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a:t>
                      </a:r>
                      <a:r>
                        <a:rPr kumimoji="1" lang="en-US" altLang="ja-JP" sz="1200">
                          <a:solidFill>
                            <a:srgbClr val="C00000"/>
                          </a:solidFill>
                          <a:latin typeface="Meiryo UI" panose="020B0604030504040204" pitchFamily="50" charset="-128"/>
                          <a:ea typeface="Meiryo UI" panose="020B0604030504040204" pitchFamily="50" charset="-128"/>
                        </a:rPr>
                        <a:t>#A</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設備の脱炭素化に留まらず、製品の脱炭素化を目指す事業であること。さらに、製品の脱炭素化を環境価値としてオフテイカーと交渉し、自社の成長に繋げる事業であること。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例：本様式（③ア グリーン市場創造に向けた事業戦略（</a:t>
                      </a:r>
                      <a:r>
                        <a:rPr kumimoji="1" lang="en-US" altLang="ja-JP" sz="1200">
                          <a:solidFill>
                            <a:srgbClr val="C00000"/>
                          </a:solidFill>
                          <a:latin typeface="Meiryo UI" panose="020B0604030504040204" pitchFamily="50" charset="-128"/>
                          <a:ea typeface="Meiryo UI" panose="020B0604030504040204" pitchFamily="50" charset="-128"/>
                        </a:rPr>
                        <a:t>ⅰ</a:t>
                      </a:r>
                      <a:r>
                        <a:rPr kumimoji="1" lang="ja-JP" altLang="en-US" sz="1200">
                          <a:solidFill>
                            <a:srgbClr val="C00000"/>
                          </a:solidFill>
                          <a:latin typeface="Meiryo UI" panose="020B0604030504040204" pitchFamily="50" charset="-128"/>
                          <a:ea typeface="Meiryo UI" panose="020B0604030504040204" pitchFamily="50" charset="-128"/>
                        </a:rPr>
                        <a:t>）（</a:t>
                      </a:r>
                      <a:r>
                        <a:rPr kumimoji="1" lang="en-US" altLang="ja-JP" sz="1200">
                          <a:solidFill>
                            <a:srgbClr val="C00000"/>
                          </a:solidFill>
                          <a:latin typeface="Meiryo UI" panose="020B0604030504040204" pitchFamily="50" charset="-128"/>
                          <a:ea typeface="Meiryo UI" panose="020B0604030504040204" pitchFamily="50" charset="-128"/>
                        </a:rPr>
                        <a:t>ⅲ</a:t>
                      </a:r>
                      <a:r>
                        <a:rPr kumimoji="1" lang="ja-JP" altLang="en-US" sz="1200">
                          <a:solidFill>
                            <a:srgbClr val="C00000"/>
                          </a:solidFill>
                          <a:latin typeface="Meiryo UI" panose="020B0604030504040204" pitchFamily="50" charset="-128"/>
                          <a:ea typeface="Meiryo UI" panose="020B0604030504040204" pitchFamily="50" charset="-128"/>
                        </a:rPr>
                        <a:t>）（</a:t>
                      </a:r>
                      <a:r>
                        <a:rPr kumimoji="1" lang="en-US" altLang="ja-JP" sz="1200">
                          <a:solidFill>
                            <a:srgbClr val="C00000"/>
                          </a:solidFill>
                          <a:latin typeface="Meiryo UI" panose="020B0604030504040204" pitchFamily="50" charset="-128"/>
                          <a:ea typeface="Meiryo UI" panose="020B0604030504040204" pitchFamily="50" charset="-128"/>
                        </a:rPr>
                        <a:t>ⅶ</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D</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経済産業省がやむを得ないと認める事情が生じない限り、直接排出で</a:t>
                      </a:r>
                      <a:r>
                        <a:rPr kumimoji="1" lang="en-US" altLang="ja-JP" sz="1200">
                          <a:latin typeface="Meiryo UI" panose="020B0604030504040204" pitchFamily="50" charset="-128"/>
                          <a:ea typeface="Meiryo UI" panose="020B0604030504040204" pitchFamily="50" charset="-128"/>
                        </a:rPr>
                        <a:t>50</a:t>
                      </a:r>
                      <a:r>
                        <a:rPr kumimoji="1" lang="ja-JP" altLang="en-US" sz="1200">
                          <a:latin typeface="Meiryo UI" panose="020B0604030504040204" pitchFamily="50" charset="-128"/>
                          <a:ea typeface="Meiryo UI" panose="020B0604030504040204" pitchFamily="50" charset="-128"/>
                        </a:rPr>
                        <a:t>％以上削減を見込んだ年度から</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年間以上、間接補助事業により整備した設備の利用を継続すること。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E</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4" name="正方形/長方形 3">
            <a:extLst>
              <a:ext uri="{FF2B5EF4-FFF2-40B4-BE49-F238E27FC236}">
                <a16:creationId xmlns:a16="http://schemas.microsoft.com/office/drawing/2014/main" id="{83A493D6-CD5A-1896-3AE6-C5EDE4CEA118}"/>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095311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DAFFA-7006-3AD1-13E6-A5FE192A6C8E}"/>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6007BFC2-AFC6-A898-154B-93A90B44D662}"/>
              </a:ext>
            </a:extLst>
          </p:cNvPr>
          <p:cNvGraphicFramePr>
            <a:graphicFrameLocks noChangeAspect="1"/>
          </p:cNvGraphicFramePr>
          <p:nvPr>
            <p:custDataLst>
              <p:tags r:id="rId1"/>
            </p:custDataLst>
            <p:extLst>
              <p:ext uri="{D42A27DB-BD31-4B8C-83A1-F6EECF244321}">
                <p14:modId xmlns:p14="http://schemas.microsoft.com/office/powerpoint/2010/main" val="31773778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6007BFC2-AFC6-A898-154B-93A90B44D6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C82D9CFA-AA30-24CC-0009-47C55FD484B2}"/>
              </a:ext>
            </a:extLst>
          </p:cNvPr>
          <p:cNvGrpSpPr/>
          <p:nvPr/>
        </p:nvGrpSpPr>
        <p:grpSpPr>
          <a:xfrm>
            <a:off x="180000" y="1503990"/>
            <a:ext cx="11856000" cy="288000"/>
            <a:chOff x="156000" y="1879963"/>
            <a:chExt cx="5760000" cy="288000"/>
          </a:xfrm>
        </p:grpSpPr>
        <p:sp>
          <p:nvSpPr>
            <p:cNvPr id="17" name="正方形/長方形 16">
              <a:extLst>
                <a:ext uri="{FF2B5EF4-FFF2-40B4-BE49-F238E27FC236}">
                  <a16:creationId xmlns:a16="http://schemas.microsoft.com/office/drawing/2014/main" id="{C1C0D91C-B5A8-825D-14C5-47DE4AD1FAC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転換における補助対象設備に関する要件の確認</a:t>
              </a:r>
            </a:p>
          </p:txBody>
        </p:sp>
        <p:cxnSp>
          <p:nvCxnSpPr>
            <p:cNvPr id="18" name="直線コネクタ 17">
              <a:extLst>
                <a:ext uri="{FF2B5EF4-FFF2-40B4-BE49-F238E27FC236}">
                  <a16:creationId xmlns:a16="http://schemas.microsoft.com/office/drawing/2014/main" id="{2666F529-1DE8-0639-9771-A52F5FE8FBE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5BD495D9-7685-A450-6320-C76F58164B6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D0E827C7-1884-7991-7045-4B46C3F6906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066EA209-597B-E993-3677-CDCC7FC0935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本事業の主旨に鑑みた事業であり、設備についても要件を満たしている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078D8EA6-3371-11C4-F67B-7FC60719C64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0" name="表 19">
            <a:extLst>
              <a:ext uri="{FF2B5EF4-FFF2-40B4-BE49-F238E27FC236}">
                <a16:creationId xmlns:a16="http://schemas.microsoft.com/office/drawing/2014/main" id="{767DC73F-EA63-899B-1EA1-E8E31676F487}"/>
              </a:ext>
            </a:extLst>
          </p:cNvPr>
          <p:cNvGraphicFramePr>
            <a:graphicFrameLocks noGrp="1"/>
          </p:cNvGraphicFramePr>
          <p:nvPr>
            <p:extLst>
              <p:ext uri="{D42A27DB-BD31-4B8C-83A1-F6EECF244321}">
                <p14:modId xmlns:p14="http://schemas.microsoft.com/office/powerpoint/2010/main" val="2707916581"/>
              </p:ext>
            </p:extLst>
          </p:nvPr>
        </p:nvGraphicFramePr>
        <p:xfrm>
          <a:off x="180000" y="1890087"/>
          <a:ext cx="11856000" cy="4933989"/>
        </p:xfrm>
        <a:graphic>
          <a:graphicData uri="http://schemas.openxmlformats.org/drawingml/2006/table">
            <a:tbl>
              <a:tblPr firstRow="1" bandRow="1">
                <a:tableStyleId>{5C22544A-7EE6-4342-B048-85BDC9FD1C3A}</a:tableStyleId>
              </a:tblPr>
              <a:tblGrid>
                <a:gridCol w="765158">
                  <a:extLst>
                    <a:ext uri="{9D8B030D-6E8A-4147-A177-3AD203B41FA5}">
                      <a16:colId xmlns:a16="http://schemas.microsoft.com/office/drawing/2014/main" val="680503965"/>
                    </a:ext>
                  </a:extLst>
                </a:gridCol>
                <a:gridCol w="588078">
                  <a:extLst>
                    <a:ext uri="{9D8B030D-6E8A-4147-A177-3AD203B41FA5}">
                      <a16:colId xmlns:a16="http://schemas.microsoft.com/office/drawing/2014/main" val="1129993926"/>
                    </a:ext>
                  </a:extLst>
                </a:gridCol>
                <a:gridCol w="4165600">
                  <a:extLst>
                    <a:ext uri="{9D8B030D-6E8A-4147-A177-3AD203B41FA5}">
                      <a16:colId xmlns:a16="http://schemas.microsoft.com/office/drawing/2014/main" val="3449904519"/>
                    </a:ext>
                  </a:extLst>
                </a:gridCol>
                <a:gridCol w="646546">
                  <a:extLst>
                    <a:ext uri="{9D8B030D-6E8A-4147-A177-3AD203B41FA5}">
                      <a16:colId xmlns:a16="http://schemas.microsoft.com/office/drawing/2014/main" val="2365904519"/>
                    </a:ext>
                  </a:extLst>
                </a:gridCol>
                <a:gridCol w="5690618">
                  <a:extLst>
                    <a:ext uri="{9D8B030D-6E8A-4147-A177-3AD203B41FA5}">
                      <a16:colId xmlns:a16="http://schemas.microsoft.com/office/drawing/2014/main" val="321685590"/>
                    </a:ext>
                  </a:extLst>
                </a:gridCol>
              </a:tblGrid>
              <a:tr h="294698">
                <a:tc gridSpan="2">
                  <a:txBody>
                    <a:bodyPr/>
                    <a:lstStyle/>
                    <a:p>
                      <a:pPr algn="ctr"/>
                      <a:r>
                        <a:rPr kumimoji="1" lang="ja-JP" altLang="en-US" sz="900">
                          <a:latin typeface="Meiryo UI" panose="020B0604030504040204" pitchFamily="50" charset="-128"/>
                          <a:ea typeface="Meiryo UI" panose="020B0604030504040204" pitchFamily="50" charset="-128"/>
                        </a:rPr>
                        <a:t>設備</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endParaRPr kumimoji="1" lang="ja-JP" altLang="en-US"/>
                    </a:p>
                  </a:txBody>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導入有無</a:t>
                      </a:r>
                    </a:p>
                  </a:txBody>
                  <a:tcP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導入する設備における要件充足状況</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153731">
                <a:tc gridSpan="2">
                  <a:txBody>
                    <a:bodyPr/>
                    <a:lstStyle/>
                    <a:p>
                      <a:r>
                        <a:rPr kumimoji="1" lang="ja-JP" altLang="en-US" sz="900">
                          <a:latin typeface="Meiryo UI" panose="020B0604030504040204" pitchFamily="50" charset="-128"/>
                          <a:ea typeface="Meiryo UI" panose="020B0604030504040204" pitchFamily="50" charset="-128"/>
                        </a:rPr>
                        <a:t>自家発電設備・</a:t>
                      </a:r>
                      <a:endParaRPr kumimoji="1" lang="en-US" altLang="ja-JP" sz="900">
                        <a:latin typeface="Meiryo UI" panose="020B0604030504040204" pitchFamily="50" charset="-128"/>
                        <a:ea typeface="Meiryo UI" panose="020B0604030504040204" pitchFamily="50" charset="-128"/>
                      </a:endParaRPr>
                    </a:p>
                    <a:p>
                      <a:r>
                        <a:rPr kumimoji="1" lang="ja-JP" altLang="en-US" sz="900">
                          <a:latin typeface="Meiryo UI" panose="020B0604030504040204" pitchFamily="50" charset="-128"/>
                          <a:ea typeface="Meiryo UI" panose="020B0604030504040204" pitchFamily="50" charset="-128"/>
                        </a:rPr>
                        <a:t>蒸気ボイラ</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dirty="0">
                          <a:latin typeface="Meiryo UI" panose="020B0604030504040204" pitchFamily="50" charset="-128"/>
                          <a:ea typeface="Meiryo UI" panose="020B0604030504040204" pitchFamily="50" charset="-128"/>
                        </a:rPr>
                        <a:t>間接補助事業完了後の発電能力（発電能力換算含む）が</a:t>
                      </a:r>
                      <a:r>
                        <a:rPr kumimoji="1" lang="en-US" altLang="ja-JP" sz="900" dirty="0">
                          <a:latin typeface="Meiryo UI" panose="020B0604030504040204" pitchFamily="50" charset="-128"/>
                          <a:ea typeface="Meiryo UI" panose="020B0604030504040204" pitchFamily="50" charset="-128"/>
                        </a:rPr>
                        <a:t>3</a:t>
                      </a:r>
                      <a:r>
                        <a:rPr kumimoji="1" lang="ja-JP" altLang="en-US" sz="900" dirty="0">
                          <a:latin typeface="Meiryo UI" panose="020B0604030504040204" pitchFamily="50" charset="-128"/>
                          <a:ea typeface="Meiryo UI" panose="020B0604030504040204" pitchFamily="50" charset="-128"/>
                        </a:rPr>
                        <a:t>万</a:t>
                      </a:r>
                      <a:r>
                        <a:rPr kumimoji="1" lang="en-US" altLang="ja-JP" sz="900" dirty="0">
                          <a:latin typeface="Meiryo UI" panose="020B0604030504040204" pitchFamily="50" charset="-128"/>
                          <a:ea typeface="Meiryo UI" panose="020B0604030504040204" pitchFamily="50" charset="-128"/>
                        </a:rPr>
                        <a:t>kW</a:t>
                      </a:r>
                      <a:r>
                        <a:rPr kumimoji="1" lang="ja-JP" altLang="en-US" sz="900" dirty="0">
                          <a:latin typeface="Meiryo UI" panose="020B0604030504040204" pitchFamily="50" charset="-128"/>
                          <a:ea typeface="Meiryo UI" panose="020B0604030504040204" pitchFamily="50" charset="-128"/>
                        </a:rPr>
                        <a:t>以上であること。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a:solidFill>
                            <a:srgbClr val="C00000"/>
                          </a:solidFill>
                          <a:latin typeface="Meiryo UI" panose="020B0604030504040204" pitchFamily="50" charset="-128"/>
                          <a:ea typeface="Meiryo UI" panose="020B0604030504040204" pitchFamily="50" charset="-128"/>
                        </a:rPr>
                        <a:t>◯／ー</a:t>
                      </a:r>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6">
                  <a:txBody>
                    <a:bodyPr/>
                    <a:lstStyle/>
                    <a:p>
                      <a:r>
                        <a:rPr kumimoji="1" lang="en-US" altLang="ja-JP" sz="900" dirty="0">
                          <a:solidFill>
                            <a:srgbClr val="C00000"/>
                          </a:solidFill>
                          <a:latin typeface="Meiryo UI" panose="020B0604030504040204" pitchFamily="50" charset="-128"/>
                          <a:ea typeface="Meiryo UI" panose="020B0604030504040204" pitchFamily="50" charset="-128"/>
                        </a:rPr>
                        <a:t>xx</a:t>
                      </a:r>
                      <a:endParaRPr kumimoji="1" lang="ja-JP" altLang="en-US" sz="900" dirty="0">
                        <a:solidFill>
                          <a:srgbClr val="C00000"/>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976912">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共同火力発電設備等</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発電</a:t>
                      </a:r>
                      <a:endParaRPr kumimoji="1" lang="en-US" altLang="ja-JP" sz="9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設備等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対象となる発電設備等は、以下を全て満たすものとする。</a:t>
                      </a:r>
                    </a:p>
                    <a:p>
                      <a:pPr marL="228600" indent="-228600" algn="just">
                        <a:buFont typeface="+mj-ea"/>
                        <a:buAutoNum type="circleNumDbPlain"/>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間接補助事業完了後（自家発電設備から共同火力発電設備等への切替含む）において、化学・紙パルプ・セメント等（以下、補助対象業種）向けに供給される発電能力（発電能力換算含む）が</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3</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万</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kW</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以上であること。</a:t>
                      </a:r>
                    </a:p>
                    <a:p>
                      <a:pPr marL="228600" indent="-228600" algn="just">
                        <a:buFont typeface="+mj-ea"/>
                        <a:buAutoNum type="circleNumDbPlain"/>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当該共同火力発電設備等が電気事業法第</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38</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条第</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4</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項第</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1</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号から第</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5</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号に該当しないものであること。</a:t>
                      </a:r>
                    </a:p>
                    <a:p>
                      <a:pPr marL="228600" indent="-228600" algn="just">
                        <a:buFont typeface="+mj-ea"/>
                        <a:buAutoNum type="circleNumDbPlain"/>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当該共同火力発電設備等を所有する法人等に対する出資者に補助対象業種に属するものがいること。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39349123"/>
                  </a:ext>
                </a:extLst>
              </a:tr>
              <a:tr h="976912">
                <a:tc vMerge="1">
                  <a:txBody>
                    <a:bodyPr/>
                    <a:lstStyle/>
                    <a:p>
                      <a:endParaRPr kumimoji="1" lang="ja-JP" altLang="en-US"/>
                    </a:p>
                  </a:txBody>
                  <a:tcPr>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受電</a:t>
                      </a:r>
                      <a:endParaRPr kumimoji="1" lang="en-US" altLang="ja-JP" sz="9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設備等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対象となる受電設備等は、以下を全て満たすものとする。</a:t>
                      </a:r>
                      <a:endParaRPr kumimoji="1" lang="en-US" altLang="ja-JP"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rPr>
                        <a:t>上記の要件①から③のうち、少なくとも①と②を満たす発電設備等への設備投資に伴い、設備投資が必要となる受電設備等であること。</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rPr>
                        <a:t>受電設備等を補助対象業種に属する者が所有していること。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678330"/>
                  </a:ext>
                </a:extLst>
              </a:tr>
              <a:tr h="44645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エチレン製造設備</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900">
                          <a:latin typeface="Meiryo UI" panose="020B0604030504040204" pitchFamily="50" charset="-128"/>
                          <a:ea typeface="Meiryo UI" panose="020B0604030504040204" pitchFamily="50" charset="-128"/>
                        </a:rPr>
                        <a:t>-</a:t>
                      </a:r>
                      <a:endParaRPr kumimoji="1" lang="ja-JP" altLang="en-US" sz="900">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550297"/>
                  </a:ext>
                </a:extLst>
              </a:tr>
              <a:tr h="44645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工業炉</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dirty="0">
                          <a:latin typeface="Meiryo UI" panose="020B0604030504040204" pitchFamily="50" charset="-128"/>
                          <a:ea typeface="Meiryo UI" panose="020B0604030504040204" pitchFamily="50" charset="-128"/>
                        </a:rPr>
                        <a:t>当該工業炉における補助金交付申請額（当該工業炉の補助対象経費*補助率）が</a:t>
                      </a:r>
                      <a:r>
                        <a:rPr kumimoji="1" lang="en-US" altLang="ja-JP" sz="900" dirty="0">
                          <a:latin typeface="Meiryo UI" panose="020B0604030504040204" pitchFamily="50" charset="-128"/>
                          <a:ea typeface="Meiryo UI" panose="020B0604030504040204" pitchFamily="50" charset="-128"/>
                        </a:rPr>
                        <a:t>40</a:t>
                      </a:r>
                      <a:r>
                        <a:rPr kumimoji="1" lang="ja-JP" altLang="en-US" sz="900" dirty="0">
                          <a:latin typeface="Meiryo UI" panose="020B0604030504040204" pitchFamily="50" charset="-128"/>
                          <a:ea typeface="Meiryo UI" panose="020B0604030504040204" pitchFamily="50" charset="-128"/>
                        </a:rPr>
                        <a:t>億円以上であること。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14828051"/>
                  </a:ext>
                </a:extLst>
              </a:tr>
              <a:tr h="44645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附帯設備</a:t>
                      </a:r>
                      <a:endParaRPr kumimoji="1" lang="en-US" altLang="ja-JP" sz="9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900">
                          <a:latin typeface="Meiryo UI" panose="020B0604030504040204" pitchFamily="50" charset="-128"/>
                          <a:ea typeface="Meiryo UI" panose="020B0604030504040204" pitchFamily="50" charset="-128"/>
                        </a:rPr>
                        <a:t>-</a:t>
                      </a:r>
                      <a:endParaRPr kumimoji="1" lang="ja-JP" altLang="en-US" sz="900">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dirty="0"/>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435773"/>
                  </a:ext>
                </a:extLst>
              </a:tr>
            </a:tbl>
          </a:graphicData>
        </a:graphic>
      </p:graphicFrame>
      <p:sp>
        <p:nvSpPr>
          <p:cNvPr id="3" name="正方形/長方形 2">
            <a:extLst>
              <a:ext uri="{FF2B5EF4-FFF2-40B4-BE49-F238E27FC236}">
                <a16:creationId xmlns:a16="http://schemas.microsoft.com/office/drawing/2014/main" id="{1D10E32C-4A8C-83AA-A9E4-5C811BB312FC}"/>
              </a:ext>
            </a:extLst>
          </p:cNvPr>
          <p:cNvSpPr/>
          <p:nvPr/>
        </p:nvSpPr>
        <p:spPr>
          <a:xfrm>
            <a:off x="2161954" y="1663009"/>
            <a:ext cx="7868093" cy="353198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燃料転換における補助対象設備の導入有無</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→導入するものは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、導入しないものは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ー</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導入する設備における要件充足状況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を踏まえ、記載すること。なお、自家発電設備・上記ボイラ、共同火力発電設備等については、発電能力について要件が定められてるが、発電能力の計算方法については具体的に記載すること。（蒸気量を発電能力に換算した場合は、換算式と換算式を用いた理由、導出過程や出典等も記載し、要件を満たすことを具体的に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78698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7CC100-8EEE-6BE8-80A9-5B21F6A37C84}"/>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FF94A6C3-D4A6-863E-4708-65E7896E88BB}"/>
              </a:ext>
            </a:extLst>
          </p:cNvPr>
          <p:cNvGraphicFramePr>
            <a:graphicFrameLocks noChangeAspect="1"/>
          </p:cNvGraphicFramePr>
          <p:nvPr>
            <p:custDataLst>
              <p:tags r:id="rId1"/>
            </p:custDataLst>
            <p:extLst>
              <p:ext uri="{D42A27DB-BD31-4B8C-83A1-F6EECF244321}">
                <p14:modId xmlns:p14="http://schemas.microsoft.com/office/powerpoint/2010/main" val="3506366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FF94A6C3-D4A6-863E-4708-65E7896E88B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20" name="表 19">
            <a:extLst>
              <a:ext uri="{FF2B5EF4-FFF2-40B4-BE49-F238E27FC236}">
                <a16:creationId xmlns:a16="http://schemas.microsoft.com/office/drawing/2014/main" id="{69FDCE34-9B0E-7924-1E5D-558625971CB3}"/>
              </a:ext>
            </a:extLst>
          </p:cNvPr>
          <p:cNvGraphicFramePr>
            <a:graphicFrameLocks noGrp="1"/>
          </p:cNvGraphicFramePr>
          <p:nvPr>
            <p:extLst>
              <p:ext uri="{D42A27DB-BD31-4B8C-83A1-F6EECF244321}">
                <p14:modId xmlns:p14="http://schemas.microsoft.com/office/powerpoint/2010/main" val="1254521330"/>
              </p:ext>
            </p:extLst>
          </p:nvPr>
        </p:nvGraphicFramePr>
        <p:xfrm>
          <a:off x="179999" y="2096081"/>
          <a:ext cx="11879999" cy="1508760"/>
        </p:xfrm>
        <a:graphic>
          <a:graphicData uri="http://schemas.openxmlformats.org/drawingml/2006/table">
            <a:tbl>
              <a:tblPr firstRow="1" bandRow="1">
                <a:tableStyleId>{5C22544A-7EE6-4342-B048-85BDC9FD1C3A}</a:tableStyleId>
              </a:tblPr>
              <a:tblGrid>
                <a:gridCol w="1764496">
                  <a:extLst>
                    <a:ext uri="{9D8B030D-6E8A-4147-A177-3AD203B41FA5}">
                      <a16:colId xmlns:a16="http://schemas.microsoft.com/office/drawing/2014/main" val="680503965"/>
                    </a:ext>
                  </a:extLst>
                </a:gridCol>
                <a:gridCol w="4752288">
                  <a:extLst>
                    <a:ext uri="{9D8B030D-6E8A-4147-A177-3AD203B41FA5}">
                      <a16:colId xmlns:a16="http://schemas.microsoft.com/office/drawing/2014/main" val="3449904519"/>
                    </a:ext>
                  </a:extLst>
                </a:gridCol>
                <a:gridCol w="5363215">
                  <a:extLst>
                    <a:ext uri="{9D8B030D-6E8A-4147-A177-3AD203B41FA5}">
                      <a16:colId xmlns:a16="http://schemas.microsoft.com/office/drawing/2014/main" val="2365904519"/>
                    </a:ext>
                  </a:extLst>
                </a:gridCol>
              </a:tblGrid>
              <a:tr h="0">
                <a:tc>
                  <a:txBody>
                    <a:bodyPr/>
                    <a:lstStyle/>
                    <a:p>
                      <a:r>
                        <a:rPr kumimoji="1" lang="ja-JP" altLang="en-US" sz="900">
                          <a:latin typeface="Meiryo UI" panose="020B0604030504040204" pitchFamily="50" charset="-128"/>
                          <a:ea typeface="Meiryo UI" panose="020B0604030504040204" pitchFamily="50" charset="-128"/>
                        </a:rPr>
                        <a:t>燃料</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自社の申請内容（要件充足状況）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0">
                <a:tc>
                  <a:txBody>
                    <a:bodyPr/>
                    <a:lstStyle/>
                    <a:p>
                      <a:r>
                        <a:rPr kumimoji="1" lang="en-US" altLang="ja-JP" sz="900">
                          <a:latin typeface="Meiryo UI" panose="020B0604030504040204" pitchFamily="50" charset="-128"/>
                          <a:ea typeface="Meiryo UI" panose="020B0604030504040204" pitchFamily="50" charset="-128"/>
                        </a:rPr>
                        <a:t>LNG</a:t>
                      </a:r>
                      <a:r>
                        <a:rPr kumimoji="1" lang="ja-JP" altLang="en-US" sz="900">
                          <a:latin typeface="Meiryo UI" panose="020B0604030504040204" pitchFamily="50" charset="-128"/>
                          <a:ea typeface="Meiryo UI" panose="020B0604030504040204" pitchFamily="50" charset="-128"/>
                        </a:rPr>
                        <a:t>（都市ガス）</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5">
                  <a:txBody>
                    <a:bodyPr/>
                    <a:lstStyle/>
                    <a:p>
                      <a:r>
                        <a:rPr kumimoji="1" lang="ja-JP" altLang="en-US" sz="900" dirty="0">
                          <a:latin typeface="Meiryo UI" panose="020B0604030504040204" pitchFamily="50" charset="-128"/>
                          <a:ea typeface="Meiryo UI" panose="020B0604030504040204" pitchFamily="50" charset="-128"/>
                        </a:rPr>
                        <a:t>転換後の燃料が左記のいずれかであること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5">
                  <a:txBody>
                    <a:bodyPr/>
                    <a:lstStyle/>
                    <a:p>
                      <a:r>
                        <a:rPr kumimoji="1" lang="en-US" altLang="ja-JP" sz="900" dirty="0">
                          <a:solidFill>
                            <a:srgbClr val="C00000"/>
                          </a:solidFill>
                          <a:latin typeface="Meiryo UI" panose="020B0604030504040204" pitchFamily="50" charset="-128"/>
                          <a:ea typeface="Meiryo UI" panose="020B0604030504040204" pitchFamily="50" charset="-128"/>
                        </a:rPr>
                        <a:t>xx</a:t>
                      </a:r>
                      <a:endParaRPr kumimoji="1" lang="ja-JP" altLang="en-US" sz="9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廃棄物</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ja-JP" altLang="en-US"/>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3955029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バイオマス燃料</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ja-JP" altLang="en-US"/>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14828051"/>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低炭素水素等</a:t>
                      </a:r>
                      <a:endParaRPr kumimoji="1" lang="en-US" altLang="ja-JP" sz="9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ja-JP" altLang="en-US"/>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2089435773"/>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その他（上記以外に事務局が妥当であると判断した燃料）</a:t>
                      </a:r>
                      <a:endParaRPr kumimoji="1" lang="en-US" altLang="ja-JP" sz="9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sz="9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97429686"/>
                  </a:ext>
                </a:extLst>
              </a:tr>
            </a:tbl>
          </a:graphicData>
        </a:graphic>
      </p:graphicFrame>
      <p:sp>
        <p:nvSpPr>
          <p:cNvPr id="4" name="Title 1">
            <a:extLst>
              <a:ext uri="{FF2B5EF4-FFF2-40B4-BE49-F238E27FC236}">
                <a16:creationId xmlns:a16="http://schemas.microsoft.com/office/drawing/2014/main" id="{E004B327-F3AD-BB9A-3705-DEC6EB91D36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809D4C77-2B39-30FC-B0C0-1D849C002E0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B2C04CC6-B9F3-7613-9CAB-C8942E56DEE6}"/>
              </a:ext>
            </a:extLst>
          </p:cNvPr>
          <p:cNvSpPr txBox="1">
            <a:spLocks/>
          </p:cNvSpPr>
          <p:nvPr/>
        </p:nvSpPr>
        <p:spPr>
          <a:xfrm>
            <a:off x="180000" y="648147"/>
            <a:ext cx="11386478"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本事業の主旨に鑑みた事業であり、転換後の燃料や</a:t>
            </a:r>
            <a:r>
              <a:rPr lang="en-US" altLang="ja-JP">
                <a:solidFill>
                  <a:schemeClr val="tx1"/>
                </a:solidFill>
              </a:rPr>
              <a:t>CO2</a:t>
            </a:r>
            <a:r>
              <a:rPr lang="ja-JP" altLang="en-US">
                <a:solidFill>
                  <a:schemeClr val="tx1"/>
                </a:solidFill>
              </a:rPr>
              <a:t>排出削減に係る要件も満たしている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62B28298-2472-B767-DCC4-47E407130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6D8E7F15-6ACE-2BC8-6E49-E961F0FD169F}"/>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AC143E92-53F3-7BA1-DFE8-117756A30CF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転換における転換後の燃料に関する要件の確認</a:t>
              </a:r>
            </a:p>
          </p:txBody>
        </p:sp>
        <p:cxnSp>
          <p:nvCxnSpPr>
            <p:cNvPr id="10" name="直線コネクタ 9">
              <a:extLst>
                <a:ext uri="{FF2B5EF4-FFF2-40B4-BE49-F238E27FC236}">
                  <a16:creationId xmlns:a16="http://schemas.microsoft.com/office/drawing/2014/main" id="{8CC674B7-1296-1517-3B2B-27C14E52C44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 name="表 1">
            <a:extLst>
              <a:ext uri="{FF2B5EF4-FFF2-40B4-BE49-F238E27FC236}">
                <a16:creationId xmlns:a16="http://schemas.microsoft.com/office/drawing/2014/main" id="{1C2CC1D8-48BD-72B8-01C7-D21A04DCD8B2}"/>
              </a:ext>
            </a:extLst>
          </p:cNvPr>
          <p:cNvGraphicFramePr>
            <a:graphicFrameLocks noGrp="1"/>
          </p:cNvGraphicFramePr>
          <p:nvPr>
            <p:extLst>
              <p:ext uri="{D42A27DB-BD31-4B8C-83A1-F6EECF244321}">
                <p14:modId xmlns:p14="http://schemas.microsoft.com/office/powerpoint/2010/main" val="563557200"/>
              </p:ext>
            </p:extLst>
          </p:nvPr>
        </p:nvGraphicFramePr>
        <p:xfrm>
          <a:off x="180000" y="4338639"/>
          <a:ext cx="11879998" cy="1097280"/>
        </p:xfrm>
        <a:graphic>
          <a:graphicData uri="http://schemas.openxmlformats.org/drawingml/2006/table">
            <a:tbl>
              <a:tblPr firstRow="1" bandRow="1">
                <a:tableStyleId>{5C22544A-7EE6-4342-B048-85BDC9FD1C3A}</a:tableStyleId>
              </a:tblPr>
              <a:tblGrid>
                <a:gridCol w="1794638">
                  <a:extLst>
                    <a:ext uri="{9D8B030D-6E8A-4147-A177-3AD203B41FA5}">
                      <a16:colId xmlns:a16="http://schemas.microsoft.com/office/drawing/2014/main" val="680503965"/>
                    </a:ext>
                  </a:extLst>
                </a:gridCol>
                <a:gridCol w="4722146">
                  <a:extLst>
                    <a:ext uri="{9D8B030D-6E8A-4147-A177-3AD203B41FA5}">
                      <a16:colId xmlns:a16="http://schemas.microsoft.com/office/drawing/2014/main" val="3449904519"/>
                    </a:ext>
                  </a:extLst>
                </a:gridCol>
                <a:gridCol w="5363214">
                  <a:extLst>
                    <a:ext uri="{9D8B030D-6E8A-4147-A177-3AD203B41FA5}">
                      <a16:colId xmlns:a16="http://schemas.microsoft.com/office/drawing/2014/main" val="2365904519"/>
                    </a:ext>
                  </a:extLst>
                </a:gridCol>
              </a:tblGrid>
              <a:tr h="0">
                <a:tc>
                  <a:txBody>
                    <a:bodyPr/>
                    <a:lstStyle/>
                    <a:p>
                      <a:r>
                        <a:rPr kumimoji="1" lang="ja-JP" altLang="en-US" sz="900">
                          <a:latin typeface="Meiryo UI" panose="020B0604030504040204" pitchFamily="50" charset="-128"/>
                          <a:ea typeface="Meiryo UI" panose="020B0604030504040204" pitchFamily="50" charset="-128"/>
                        </a:rPr>
                        <a:t>対象年度</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自社の申請内容（要件充足状況）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36198">
                <a:tc>
                  <a:txBody>
                    <a:bodyPr/>
                    <a:lstStyle/>
                    <a:p>
                      <a:r>
                        <a:rPr kumimoji="1" lang="ja-JP" altLang="en-US" sz="900" dirty="0">
                          <a:latin typeface="Meiryo UI" panose="020B0604030504040204" pitchFamily="50" charset="-128"/>
                          <a:ea typeface="Meiryo UI" panose="020B0604030504040204" pitchFamily="50" charset="-128"/>
                        </a:rPr>
                        <a:t>間接補助事業終了年度の</a:t>
                      </a:r>
                      <a:endParaRPr kumimoji="1" lang="en-US" altLang="ja-JP" sz="900" dirty="0">
                        <a:latin typeface="Meiryo UI" panose="020B0604030504040204" pitchFamily="50" charset="-128"/>
                        <a:ea typeface="Meiryo UI" panose="020B0604030504040204" pitchFamily="50" charset="-128"/>
                      </a:endParaRPr>
                    </a:p>
                    <a:p>
                      <a:r>
                        <a:rPr kumimoji="1" lang="ja-JP" altLang="en-US" sz="900" dirty="0">
                          <a:latin typeface="Meiryo UI" panose="020B0604030504040204" pitchFamily="50" charset="-128"/>
                          <a:ea typeface="Meiryo UI" panose="020B0604030504040204" pitchFamily="50" charset="-128"/>
                        </a:rPr>
                        <a:t>翌年度（トランジション期</a:t>
                      </a:r>
                      <a:r>
                        <a:rPr kumimoji="1" lang="en-US" altLang="ja-JP" sz="900" baseline="3000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a:latin typeface="Meiryo UI" panose="020B0604030504040204" pitchFamily="50" charset="-128"/>
                          <a:ea typeface="Meiryo UI" panose="020B0604030504040204" pitchFamily="50" charset="-128"/>
                        </a:rPr>
                        <a:t>申請者が定める目標値</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solidFill>
                            <a:srgbClr val="C00000"/>
                          </a:solidFill>
                          <a:latin typeface="Meiryo UI" panose="020B0604030504040204" pitchFamily="50" charset="-128"/>
                          <a:ea typeface="Meiryo UI" panose="020B0604030504040204" pitchFamily="50" charset="-128"/>
                        </a:rPr>
                        <a:t>本様式（④ア 間接補助事業による</a:t>
                      </a:r>
                      <a:r>
                        <a:rPr kumimoji="1" lang="en-US" altLang="ja-JP" sz="900">
                          <a:solidFill>
                            <a:srgbClr val="C00000"/>
                          </a:solidFill>
                          <a:latin typeface="Meiryo UI" panose="020B0604030504040204" pitchFamily="50" charset="-128"/>
                          <a:ea typeface="Meiryo UI" panose="020B0604030504040204" pitchFamily="50" charset="-128"/>
                        </a:rPr>
                        <a:t>CO2</a:t>
                      </a:r>
                      <a:r>
                        <a:rPr kumimoji="1" lang="ja-JP" altLang="en-US" sz="900">
                          <a:solidFill>
                            <a:srgbClr val="C00000"/>
                          </a:solidFill>
                          <a:latin typeface="Meiryo UI" panose="020B0604030504040204" pitchFamily="50" charset="-128"/>
                          <a:ea typeface="Meiryo UI" panose="020B0604030504040204" pitchFamily="50" charset="-128"/>
                        </a:rPr>
                        <a:t>排出削減効果）を参照すること。</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5322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dirty="0">
                          <a:latin typeface="Meiryo UI" panose="020B0604030504040204" pitchFamily="50" charset="-128"/>
                          <a:ea typeface="Meiryo UI" panose="020B0604030504040204" pitchFamily="50" charset="-128"/>
                        </a:rPr>
                        <a:t>2034</a:t>
                      </a:r>
                      <a:r>
                        <a:rPr kumimoji="1" lang="ja-JP" altLang="en-US" sz="900" dirty="0">
                          <a:latin typeface="Meiryo UI" panose="020B0604030504040204" pitchFamily="50" charset="-128"/>
                          <a:ea typeface="Meiryo UI" panose="020B0604030504040204" pitchFamily="50" charset="-128"/>
                        </a:rPr>
                        <a:t>年度を目途</a:t>
                      </a:r>
                      <a:endParaRPr kumimoji="1" lang="en-US" altLang="ja-JP" sz="9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（間接補助事業者が設定した</a:t>
                      </a:r>
                      <a:r>
                        <a:rPr kumimoji="1" lang="en-US" altLang="ja-JP" sz="900" dirty="0">
                          <a:latin typeface="Meiryo UI" panose="020B0604030504040204" pitchFamily="50" charset="-128"/>
                          <a:ea typeface="Meiryo UI" panose="020B0604030504040204" pitchFamily="50" charset="-128"/>
                        </a:rPr>
                        <a:t>CN</a:t>
                      </a:r>
                      <a:r>
                        <a:rPr kumimoji="1" lang="ja-JP" altLang="en-US" sz="900" dirty="0">
                          <a:latin typeface="Meiryo UI" panose="020B0604030504040204" pitchFamily="50" charset="-128"/>
                          <a:ea typeface="Meiryo UI" panose="020B0604030504040204" pitchFamily="50" charset="-128"/>
                        </a:rPr>
                        <a:t>移行期</a:t>
                      </a:r>
                      <a:r>
                        <a:rPr kumimoji="1" lang="en-US" altLang="ja-JP" sz="900" baseline="30000" dirty="0">
                          <a:latin typeface="Meiryo UI" panose="020B0604030504040204" pitchFamily="50" charset="-128"/>
                          <a:ea typeface="Meiryo UI" panose="020B0604030504040204" pitchFamily="50" charset="-128"/>
                        </a:rPr>
                        <a:t>※</a:t>
                      </a:r>
                      <a:r>
                        <a:rPr kumimoji="1" lang="ja-JP" altLang="en-US" sz="900" baseline="0" dirty="0">
                          <a:latin typeface="Meiryo UI" panose="020B0604030504040204" pitchFamily="50" charset="-128"/>
                          <a:ea typeface="Meiryo UI" panose="020B0604030504040204" pitchFamily="50" charset="-128"/>
                        </a:rPr>
                        <a:t>の終点</a:t>
                      </a:r>
                      <a:r>
                        <a:rPr kumimoji="1" lang="ja-JP" altLang="en-US" sz="900" dirty="0">
                          <a:latin typeface="Meiryo UI" panose="020B0604030504040204" pitchFamily="50" charset="-128"/>
                          <a:ea typeface="Meiryo UI" panose="020B0604030504040204" pitchFamily="50" charset="-128"/>
                        </a:rPr>
                        <a:t>）</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dirty="0">
                          <a:latin typeface="Meiryo UI" panose="020B0604030504040204" pitchFamily="50" charset="-128"/>
                          <a:ea typeface="Meiryo UI" panose="020B0604030504040204" pitchFamily="50" charset="-128"/>
                        </a:rPr>
                        <a:t>直接排出（</a:t>
                      </a:r>
                      <a:r>
                        <a:rPr kumimoji="1" lang="en-US" altLang="ja-JP" sz="900" dirty="0">
                          <a:latin typeface="Meiryo UI" panose="020B0604030504040204" pitchFamily="50" charset="-128"/>
                          <a:ea typeface="Meiryo UI" panose="020B0604030504040204" pitchFamily="50" charset="-128"/>
                        </a:rPr>
                        <a:t>Scope1</a:t>
                      </a:r>
                      <a:r>
                        <a:rPr kumimoji="1" lang="ja-JP" altLang="en-US" sz="900" dirty="0">
                          <a:latin typeface="Meiryo UI" panose="020B0604030504040204" pitchFamily="50" charset="-128"/>
                          <a:ea typeface="Meiryo UI" panose="020B0604030504040204" pitchFamily="50" charset="-128"/>
                        </a:rPr>
                        <a:t>）で</a:t>
                      </a:r>
                      <a:r>
                        <a:rPr kumimoji="1" lang="en-US" altLang="ja-JP" sz="900" dirty="0">
                          <a:latin typeface="Meiryo UI" panose="020B0604030504040204" pitchFamily="50" charset="-128"/>
                          <a:ea typeface="Meiryo UI" panose="020B0604030504040204" pitchFamily="50" charset="-128"/>
                        </a:rPr>
                        <a:t>50%</a:t>
                      </a:r>
                      <a:r>
                        <a:rPr kumimoji="1" lang="ja-JP" altLang="en-US" sz="900" dirty="0">
                          <a:latin typeface="Meiryo UI" panose="020B0604030504040204" pitchFamily="50" charset="-128"/>
                          <a:ea typeface="Meiryo UI" panose="020B0604030504040204" pitchFamily="50" charset="-128"/>
                        </a:rPr>
                        <a:t>以上削減</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ja-JP" altLang="en-US"/>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14828051"/>
                  </a:ext>
                </a:extLst>
              </a:tr>
            </a:tbl>
          </a:graphicData>
        </a:graphic>
      </p:graphicFrame>
      <p:grpSp>
        <p:nvGrpSpPr>
          <p:cNvPr id="11" name="グループ化 10">
            <a:extLst>
              <a:ext uri="{FF2B5EF4-FFF2-40B4-BE49-F238E27FC236}">
                <a16:creationId xmlns:a16="http://schemas.microsoft.com/office/drawing/2014/main" id="{55117F26-5812-EE9C-4FAA-237E014134D0}"/>
              </a:ext>
            </a:extLst>
          </p:cNvPr>
          <p:cNvGrpSpPr/>
          <p:nvPr/>
        </p:nvGrpSpPr>
        <p:grpSpPr>
          <a:xfrm>
            <a:off x="180000" y="3952547"/>
            <a:ext cx="11856000" cy="288000"/>
            <a:chOff x="156000" y="1879963"/>
            <a:chExt cx="5760000" cy="288000"/>
          </a:xfrm>
        </p:grpSpPr>
        <p:sp>
          <p:nvSpPr>
            <p:cNvPr id="12" name="正方形/長方形 11">
              <a:extLst>
                <a:ext uri="{FF2B5EF4-FFF2-40B4-BE49-F238E27FC236}">
                  <a16:creationId xmlns:a16="http://schemas.microsoft.com/office/drawing/2014/main" id="{02BADE0E-D22D-39C9-099A-1350134290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排出削減に関する要件の確認</a:t>
              </a:r>
            </a:p>
          </p:txBody>
        </p:sp>
        <p:cxnSp>
          <p:nvCxnSpPr>
            <p:cNvPr id="13" name="直線コネクタ 12">
              <a:extLst>
                <a:ext uri="{FF2B5EF4-FFF2-40B4-BE49-F238E27FC236}">
                  <a16:creationId xmlns:a16="http://schemas.microsoft.com/office/drawing/2014/main" id="{DFE69FC0-2C70-E93D-0236-8E6FF5188F9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正方形/長方形 13">
            <a:extLst>
              <a:ext uri="{FF2B5EF4-FFF2-40B4-BE49-F238E27FC236}">
                <a16:creationId xmlns:a16="http://schemas.microsoft.com/office/drawing/2014/main" id="{1EE40C3F-20F2-33BA-CDD9-8432E715C59F}"/>
              </a:ext>
            </a:extLst>
          </p:cNvPr>
          <p:cNvSpPr/>
          <p:nvPr/>
        </p:nvSpPr>
        <p:spPr>
          <a:xfrm>
            <a:off x="180000" y="5551084"/>
            <a:ext cx="11856000" cy="85513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トランジション期：石炭等から</a:t>
            </a:r>
            <a:r>
              <a:rPr kumimoji="1" lang="en-US" altLang="ja-JP" sz="1000" dirty="0">
                <a:solidFill>
                  <a:schemeClr val="tx1"/>
                </a:solidFill>
                <a:latin typeface="Meiryo UI" panose="020B0604030504040204" pitchFamily="50" charset="-128"/>
                <a:ea typeface="Meiryo UI" panose="020B0604030504040204" pitchFamily="50" charset="-128"/>
              </a:rPr>
              <a:t>LNG</a:t>
            </a:r>
            <a:r>
              <a:rPr kumimoji="1" lang="ja-JP" altLang="en-US" sz="1000" dirty="0">
                <a:solidFill>
                  <a:schemeClr val="tx1"/>
                </a:solidFill>
                <a:latin typeface="Meiryo UI" panose="020B0604030504040204" pitchFamily="50" charset="-128"/>
                <a:ea typeface="Meiryo UI" panose="020B0604030504040204" pitchFamily="50" charset="-128"/>
              </a:rPr>
              <a:t>等への転換に至るまでの期間。本事業においては、原則として間接補助事業終了年度の翌年度までとする。</a:t>
            </a:r>
            <a:endParaRPr kumimoji="1" lang="en-US" altLang="ja-JP" sz="1000" dirty="0">
              <a:solidFill>
                <a:schemeClr val="tx1"/>
              </a:solidFill>
              <a:latin typeface="Meiryo UI" panose="020B0604030504040204" pitchFamily="50" charset="-128"/>
              <a:ea typeface="Meiryo UI" panose="020B0604030504040204" pitchFamily="50" charset="-128"/>
            </a:endParaRPr>
          </a:p>
          <a:p>
            <a:r>
              <a:rPr kumimoji="1" lang="en-US" altLang="ja-JP" sz="1000" dirty="0">
                <a:solidFill>
                  <a:schemeClr val="tx1"/>
                </a:solidFill>
                <a:latin typeface="Meiryo UI" panose="020B0604030504040204" pitchFamily="50" charset="-128"/>
                <a:ea typeface="Meiryo UI" panose="020B0604030504040204" pitchFamily="50" charset="-128"/>
              </a:rPr>
              <a:t>※CN</a:t>
            </a:r>
            <a:r>
              <a:rPr kumimoji="1" lang="ja-JP" altLang="en-US" sz="1000" dirty="0">
                <a:solidFill>
                  <a:schemeClr val="tx1"/>
                </a:solidFill>
                <a:latin typeface="Meiryo UI" panose="020B0604030504040204" pitchFamily="50" charset="-128"/>
                <a:ea typeface="Meiryo UI" panose="020B0604030504040204" pitchFamily="50" charset="-128"/>
              </a:rPr>
              <a:t>移行期：石炭等あるいは</a:t>
            </a:r>
            <a:r>
              <a:rPr kumimoji="1" lang="en-US" altLang="ja-JP" sz="1000" dirty="0">
                <a:solidFill>
                  <a:schemeClr val="tx1"/>
                </a:solidFill>
                <a:latin typeface="Meiryo UI" panose="020B0604030504040204" pitchFamily="50" charset="-128"/>
                <a:ea typeface="Meiryo UI" panose="020B0604030504040204" pitchFamily="50" charset="-128"/>
              </a:rPr>
              <a:t>LNG</a:t>
            </a:r>
            <a:r>
              <a:rPr kumimoji="1" lang="ja-JP" altLang="en-US" sz="1000" dirty="0">
                <a:solidFill>
                  <a:schemeClr val="tx1"/>
                </a:solidFill>
                <a:latin typeface="Meiryo UI" panose="020B0604030504040204" pitchFamily="50" charset="-128"/>
                <a:ea typeface="Meiryo UI" panose="020B0604030504040204" pitchFamily="50" charset="-128"/>
              </a:rPr>
              <a:t>等からバイオマス、低炭素水素等燃料への転換に至るまでの期間。本事業においては、</a:t>
            </a:r>
            <a:r>
              <a:rPr kumimoji="1" lang="en-US" altLang="ja-JP" sz="1000" dirty="0">
                <a:solidFill>
                  <a:schemeClr val="tx1"/>
                </a:solidFill>
                <a:latin typeface="Meiryo UI" panose="020B0604030504040204" pitchFamily="50" charset="-128"/>
                <a:ea typeface="Meiryo UI" panose="020B0604030504040204" pitchFamily="50" charset="-128"/>
              </a:rPr>
              <a:t>2034</a:t>
            </a:r>
            <a:r>
              <a:rPr kumimoji="1" lang="ja-JP" altLang="en-US" sz="1000" dirty="0">
                <a:solidFill>
                  <a:schemeClr val="tx1"/>
                </a:solidFill>
                <a:latin typeface="Meiryo UI" panose="020B0604030504040204" pitchFamily="50" charset="-128"/>
                <a:ea typeface="Meiryo UI" panose="020B0604030504040204" pitchFamily="50" charset="-128"/>
              </a:rPr>
              <a:t>年度を目途とする。</a:t>
            </a:r>
            <a:r>
              <a:rPr lang="ja-JP" altLang="en-US" sz="1000" dirty="0">
                <a:solidFill>
                  <a:schemeClr val="tx1"/>
                </a:solidFill>
                <a:latin typeface="Meiryo UI" panose="020B0604030504040204" pitchFamily="50" charset="-128"/>
                <a:ea typeface="Meiryo UI" panose="020B0604030504040204" pitchFamily="50" charset="-128"/>
              </a:rPr>
              <a:t>なお、</a:t>
            </a:r>
            <a:r>
              <a:rPr kumimoji="1" lang="ja-JP" altLang="en-US" sz="1000" dirty="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kumimoji="1" lang="en-US" altLang="ja-JP" sz="1000" dirty="0">
                <a:solidFill>
                  <a:schemeClr val="tx1"/>
                </a:solidFill>
                <a:latin typeface="Meiryo UI" panose="020B0604030504040204" pitchFamily="50" charset="-128"/>
                <a:ea typeface="Meiryo UI" panose="020B0604030504040204" pitchFamily="50" charset="-128"/>
              </a:rPr>
              <a:t>CN</a:t>
            </a:r>
            <a:r>
              <a:rPr kumimoji="1" lang="ja-JP" altLang="en-US" sz="1000" dirty="0">
                <a:solidFill>
                  <a:schemeClr val="tx1"/>
                </a:solidFill>
                <a:latin typeface="Meiryo UI" panose="020B0604030504040204" pitchFamily="50" charset="-128"/>
                <a:ea typeface="Meiryo UI" panose="020B0604030504040204" pitchFamily="50" charset="-128"/>
              </a:rPr>
              <a:t>移行期となる場合は、トランジション期に係る項目や頁は以後空欄で構わない。</a:t>
            </a:r>
          </a:p>
        </p:txBody>
      </p:sp>
      <p:sp>
        <p:nvSpPr>
          <p:cNvPr id="3" name="正方形/長方形 2">
            <a:extLst>
              <a:ext uri="{FF2B5EF4-FFF2-40B4-BE49-F238E27FC236}">
                <a16:creationId xmlns:a16="http://schemas.microsoft.com/office/drawing/2014/main" id="{E12D4CE1-4CA9-6659-7EB4-CBEEF7E7FC37}"/>
              </a:ext>
            </a:extLst>
          </p:cNvPr>
          <p:cNvSpPr/>
          <p:nvPr/>
        </p:nvSpPr>
        <p:spPr>
          <a:xfrm>
            <a:off x="2161954" y="1959463"/>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燃料転換における転換後の燃料に関する要件の確認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やその注意事項を踏まえ、「自社の申請内容（要件充足状況）」を記載すること。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排出削減に関する要件の確認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やその注意事項を踏まえ、本様式の該当頁を参照する運びとすること。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737521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E6BFB-8E5B-1936-C811-4E486422F418}"/>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0C1CCA05-22DE-86E4-5007-846F31C5BF4D}"/>
              </a:ext>
            </a:extLst>
          </p:cNvPr>
          <p:cNvGraphicFramePr>
            <a:graphicFrameLocks noChangeAspect="1"/>
          </p:cNvGraphicFramePr>
          <p:nvPr>
            <p:custDataLst>
              <p:tags r:id="rId1"/>
            </p:custDataLst>
            <p:extLst>
              <p:ext uri="{D42A27DB-BD31-4B8C-83A1-F6EECF244321}">
                <p14:modId xmlns:p14="http://schemas.microsoft.com/office/powerpoint/2010/main" val="3644513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0C1CCA05-22DE-86E4-5007-846F31C5BF4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491F1941-B608-609C-3E28-B5157EF1F7F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00DE78E9-F4BF-83E6-DAA9-6C0D03B5AD2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54FDA64F-A0A5-A4DD-3326-045B8FCD045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から</a:t>
            </a:r>
            <a:r>
              <a:rPr lang="en-US" altLang="ja-JP">
                <a:solidFill>
                  <a:schemeClr val="tx1"/>
                </a:solidFill>
              </a:rPr>
              <a:t>xx</a:t>
            </a:r>
            <a:r>
              <a:rPr lang="ja-JP" altLang="en-US">
                <a:solidFill>
                  <a:schemeClr val="tx1"/>
                </a:solidFill>
              </a:rPr>
              <a:t>に燃料転換する。また、コストアップに対しては</a:t>
            </a:r>
            <a:r>
              <a:rPr lang="en-US" altLang="ja-JP">
                <a:solidFill>
                  <a:schemeClr val="tx1"/>
                </a:solidFill>
              </a:rPr>
              <a:t>xx</a:t>
            </a:r>
            <a:r>
              <a:rPr lang="ja-JP" altLang="en-US">
                <a:solidFill>
                  <a:schemeClr val="tx1"/>
                </a:solidFill>
              </a:rPr>
              <a:t>で対応する。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F8EDF61A-1E56-B938-19C4-368BA36C21E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42180CBB-B4AE-983A-0CEA-1BFB0643D1D4}"/>
              </a:ext>
            </a:extLst>
          </p:cNvPr>
          <p:cNvGrpSpPr/>
          <p:nvPr/>
        </p:nvGrpSpPr>
        <p:grpSpPr>
          <a:xfrm>
            <a:off x="180000" y="1732958"/>
            <a:ext cx="5702400" cy="288000"/>
            <a:chOff x="156000" y="1879963"/>
            <a:chExt cx="5760000" cy="288000"/>
          </a:xfrm>
        </p:grpSpPr>
        <p:sp>
          <p:nvSpPr>
            <p:cNvPr id="8" name="正方形/長方形 7">
              <a:extLst>
                <a:ext uri="{FF2B5EF4-FFF2-40B4-BE49-F238E27FC236}">
                  <a16:creationId xmlns:a16="http://schemas.microsoft.com/office/drawing/2014/main" id="{FA6CB6AE-AD29-B28C-EE94-0C225C4B8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燃料転換の想定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0C010B8E-BB63-B1BF-D15C-6D29D229812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BC18E875-69E2-9AC7-082A-46F2954A96C7}"/>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9E4B25B2-F687-7921-DC59-563C7EE5172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転換に伴う燃料ミックスの想定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995EE5A6-B6B7-EBD6-62FE-10745495BB4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1" name="テキスト ボックス 20">
            <a:extLst>
              <a:ext uri="{FF2B5EF4-FFF2-40B4-BE49-F238E27FC236}">
                <a16:creationId xmlns:a16="http://schemas.microsoft.com/office/drawing/2014/main" id="{9818F9B2-8874-2047-B29C-4B528C55AC86}"/>
              </a:ext>
            </a:extLst>
          </p:cNvPr>
          <p:cNvSpPr txBox="1"/>
          <p:nvPr/>
        </p:nvSpPr>
        <p:spPr>
          <a:xfrm>
            <a:off x="180001" y="2141542"/>
            <a:ext cx="764877" cy="189217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燃料</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DC06EB40-9CCA-68DE-4D0E-EBD7BD11D71A}"/>
              </a:ext>
            </a:extLst>
          </p:cNvPr>
          <p:cNvSpPr/>
          <p:nvPr/>
        </p:nvSpPr>
        <p:spPr>
          <a:xfrm>
            <a:off x="1025142" y="4096232"/>
            <a:ext cx="4857257" cy="84057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ACFD4D65-65BB-F8C4-0C6B-79D4D464BC3E}"/>
              </a:ext>
            </a:extLst>
          </p:cNvPr>
          <p:cNvSpPr txBox="1"/>
          <p:nvPr/>
        </p:nvSpPr>
        <p:spPr>
          <a:xfrm>
            <a:off x="180001" y="4096233"/>
            <a:ext cx="764877" cy="8405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低炭素</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水素等への</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対応</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CF3A7A77-3906-2581-EBA9-3D49F300DB17}"/>
              </a:ext>
            </a:extLst>
          </p:cNvPr>
          <p:cNvSpPr txBox="1"/>
          <p:nvPr/>
        </p:nvSpPr>
        <p:spPr>
          <a:xfrm>
            <a:off x="1025143" y="2141543"/>
            <a:ext cx="1565577" cy="49838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現状</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178C7BE2-61BD-FCE8-5681-20755960C2E1}"/>
              </a:ext>
            </a:extLst>
          </p:cNvPr>
          <p:cNvSpPr txBox="1"/>
          <p:nvPr/>
        </p:nvSpPr>
        <p:spPr>
          <a:xfrm>
            <a:off x="2670983" y="2141543"/>
            <a:ext cx="1565577" cy="49533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トランジション期</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75F0D743-E25E-D38B-A7FE-60D79699C15D}"/>
              </a:ext>
            </a:extLst>
          </p:cNvPr>
          <p:cNvSpPr txBox="1"/>
          <p:nvPr/>
        </p:nvSpPr>
        <p:spPr>
          <a:xfrm>
            <a:off x="4316823" y="2141543"/>
            <a:ext cx="1565577" cy="49533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CN</a:t>
            </a:r>
            <a:r>
              <a:rPr lang="ja-JP" altLang="en-US" sz="1200">
                <a:solidFill>
                  <a:schemeClr val="tx1"/>
                </a:solidFill>
                <a:latin typeface="Meiryo UI" panose="020B0604030504040204" pitchFamily="50" charset="-128"/>
                <a:ea typeface="Meiryo UI" panose="020B0604030504040204" pitchFamily="50" charset="-128"/>
              </a:rPr>
              <a:t>移行期</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E473436C-7855-74A8-257A-025041656169}"/>
              </a:ext>
            </a:extLst>
          </p:cNvPr>
          <p:cNvSpPr/>
          <p:nvPr/>
        </p:nvSpPr>
        <p:spPr>
          <a:xfrm>
            <a:off x="1025142" y="27024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1553A24-7659-8B07-1875-E5CFB7447608}"/>
              </a:ext>
            </a:extLst>
          </p:cNvPr>
          <p:cNvSpPr/>
          <p:nvPr/>
        </p:nvSpPr>
        <p:spPr>
          <a:xfrm>
            <a:off x="2670983" y="2712256"/>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E1827A97-B9B9-8BC6-CF39-92BBF46BB550}"/>
              </a:ext>
            </a:extLst>
          </p:cNvPr>
          <p:cNvSpPr/>
          <p:nvPr/>
        </p:nvSpPr>
        <p:spPr>
          <a:xfrm>
            <a:off x="4316822" y="2712256"/>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6C71E13-C30D-CD27-37D1-FA5AF3F85285}"/>
              </a:ext>
            </a:extLst>
          </p:cNvPr>
          <p:cNvSpPr/>
          <p:nvPr/>
        </p:nvSpPr>
        <p:spPr>
          <a:xfrm>
            <a:off x="1025142"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E0DF70F8-A387-57E4-8388-B73C422F5C20}"/>
              </a:ext>
            </a:extLst>
          </p:cNvPr>
          <p:cNvSpPr/>
          <p:nvPr/>
        </p:nvSpPr>
        <p:spPr>
          <a:xfrm>
            <a:off x="2670983"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F56D1BA7-D484-3F3F-13CA-0B6347A934FE}"/>
              </a:ext>
            </a:extLst>
          </p:cNvPr>
          <p:cNvSpPr/>
          <p:nvPr/>
        </p:nvSpPr>
        <p:spPr>
          <a:xfrm>
            <a:off x="4316822"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graphicFrame>
        <p:nvGraphicFramePr>
          <p:cNvPr id="32" name="グラフ 31">
            <a:extLst>
              <a:ext uri="{FF2B5EF4-FFF2-40B4-BE49-F238E27FC236}">
                <a16:creationId xmlns:a16="http://schemas.microsoft.com/office/drawing/2014/main" id="{11D101FB-C9D1-979B-55B9-7D93AA18088B}"/>
              </a:ext>
            </a:extLst>
          </p:cNvPr>
          <p:cNvGraphicFramePr/>
          <p:nvPr>
            <p:extLst>
              <p:ext uri="{D42A27DB-BD31-4B8C-83A1-F6EECF244321}">
                <p14:modId xmlns:p14="http://schemas.microsoft.com/office/powerpoint/2010/main" val="407846574"/>
              </p:ext>
            </p:extLst>
          </p:nvPr>
        </p:nvGraphicFramePr>
        <p:xfrm>
          <a:off x="6333600" y="2141444"/>
          <a:ext cx="5702400" cy="4168738"/>
        </p:xfrm>
        <a:graphic>
          <a:graphicData uri="http://schemas.openxmlformats.org/drawingml/2006/chart">
            <c:chart xmlns:c="http://schemas.openxmlformats.org/drawingml/2006/chart" xmlns:r="http://schemas.openxmlformats.org/officeDocument/2006/relationships" r:id="rId6"/>
          </a:graphicData>
        </a:graphic>
      </p:graphicFrame>
      <p:sp>
        <p:nvSpPr>
          <p:cNvPr id="2" name="正方形/長方形 1">
            <a:extLst>
              <a:ext uri="{FF2B5EF4-FFF2-40B4-BE49-F238E27FC236}">
                <a16:creationId xmlns:a16="http://schemas.microsoft.com/office/drawing/2014/main" id="{3FA67B03-4DAC-7F6B-7A56-BC4DE9E9433D}"/>
              </a:ext>
            </a:extLst>
          </p:cNvPr>
          <p:cNvSpPr/>
          <p:nvPr/>
        </p:nvSpPr>
        <p:spPr bwMode="gray">
          <a:xfrm>
            <a:off x="8738558" y="4404633"/>
            <a:ext cx="886721" cy="748502"/>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CCFDE9EE-8751-0997-C31A-422173C91670}"/>
              </a:ext>
            </a:extLst>
          </p:cNvPr>
          <p:cNvSpPr/>
          <p:nvPr/>
        </p:nvSpPr>
        <p:spPr bwMode="gray">
          <a:xfrm>
            <a:off x="10636370" y="4525401"/>
            <a:ext cx="886721" cy="627733"/>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27CF4F9-6D52-5EBD-650E-2265266155C1}"/>
              </a:ext>
            </a:extLst>
          </p:cNvPr>
          <p:cNvSpPr/>
          <p:nvPr/>
        </p:nvSpPr>
        <p:spPr bwMode="gray">
          <a:xfrm>
            <a:off x="9181918" y="5502876"/>
            <a:ext cx="1845074" cy="361229"/>
          </a:xfrm>
          <a:prstGeom prst="rect">
            <a:avLst/>
          </a:prstGeom>
          <a:solidFill>
            <a:schemeClr val="bg1">
              <a:lumMod val="95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ボイラー起動時の燃焼安定化のために補助燃料として利用</a:t>
            </a:r>
          </a:p>
        </p:txBody>
      </p:sp>
      <p:cxnSp>
        <p:nvCxnSpPr>
          <p:cNvPr id="16" name="直線コネクタ 15">
            <a:extLst>
              <a:ext uri="{FF2B5EF4-FFF2-40B4-BE49-F238E27FC236}">
                <a16:creationId xmlns:a16="http://schemas.microsoft.com/office/drawing/2014/main" id="{9C382CF7-C0EB-61ED-11C5-58B291151C9A}"/>
              </a:ext>
            </a:extLst>
          </p:cNvPr>
          <p:cNvCxnSpPr/>
          <p:nvPr/>
        </p:nvCxnSpPr>
        <p:spPr>
          <a:xfrm flipV="1">
            <a:off x="10115550" y="4839267"/>
            <a:ext cx="520820" cy="663609"/>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 name="直線コネクタ 17">
            <a:extLst>
              <a:ext uri="{FF2B5EF4-FFF2-40B4-BE49-F238E27FC236}">
                <a16:creationId xmlns:a16="http://schemas.microsoft.com/office/drawing/2014/main" id="{5D1830ED-425C-D51C-7380-8D5DC7504F0B}"/>
              </a:ext>
            </a:extLst>
          </p:cNvPr>
          <p:cNvCxnSpPr>
            <a:cxnSpLocks/>
            <a:stCxn id="14" idx="0"/>
          </p:cNvCxnSpPr>
          <p:nvPr/>
        </p:nvCxnSpPr>
        <p:spPr>
          <a:xfrm flipH="1" flipV="1">
            <a:off x="9625279" y="4778884"/>
            <a:ext cx="479176" cy="723992"/>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48" name="正方形/長方形 47">
            <a:extLst>
              <a:ext uri="{FF2B5EF4-FFF2-40B4-BE49-F238E27FC236}">
                <a16:creationId xmlns:a16="http://schemas.microsoft.com/office/drawing/2014/main" id="{0D8FCD65-0D61-EF96-BAED-21C7C3486885}"/>
              </a:ext>
            </a:extLst>
          </p:cNvPr>
          <p:cNvSpPr/>
          <p:nvPr/>
        </p:nvSpPr>
        <p:spPr>
          <a:xfrm>
            <a:off x="2161954" y="1773377"/>
            <a:ext cx="7868093" cy="331124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燃料転換の想定</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→低炭素水素等への対応については、公募要領にも記載のとおり、低炭素水素等が調達可能な状況になった場合の対応を記載すること。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転換に伴う燃料ミックスの想定</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→各時期の配分について、適宜グラフと凡例を作成して説明すること。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215890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aze9rgazaATtLehBCDmv9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C40pjX0XyQ7W1_fikkM0u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cNHZVxKjPmVmwdrxg4VoK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EmjdEVfTdAoFjgcPNqgk_Q"/>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BPkyfwolGcpvhsl0oaTuW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K1fZyCpn.zMCwW.1_P9oM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EZC16.GE_4CUyycBgS.FOg"/>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jvy9K18ncvZ1PKxiVwAvq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7ZBp_ykgjGYehcovA4g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oIsdJihgHTxaVJf0TkaLI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xZlPKK_GbF4XEuP4kZpc_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NF8Vz1jlbX9XmUfjZrG0kA"/>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obDR..cn9RZ2I5LOouPMl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Ys.ZhK9KXJYmhVYWkK0CwA"/>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Ca2_OmD6_JWOcQW4Y18Z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tj_l40f_iH6uLyi1n85QA"/>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pLa4s32i54QTRZXpfju10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KovB3soS59_vCqF84Rx5Ew"/>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KDO.u7pZezCHohhu_XCVK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qxaegQBASwpr7rkxwLckfQ"/>
</p:tagLst>
</file>

<file path=ppt/tags/tag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uSfYEInkNFrjUdBE3GVSQ"/>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kEeo4lFWpBZE.fPBsoqZP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xsSfI0RCtTavCN7ryE_lLQ"/>
</p:tagLst>
</file>

<file path=ppt/tags/tag63.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47cdc3e-53dc-4fec-b50b-6d0fb9e24faf">
      <Terms xmlns="http://schemas.microsoft.com/office/infopath/2007/PartnerControls"/>
    </lcf76f155ced4ddcb4097134ff3c332f>
    <TaxCatchAll xmlns="ce29d33a-a603-4662-b02e-6bb4e8c17e3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EEEC8431F10A4B46A871FB4DCA84CF3F" ma:contentTypeVersion="14" ma:contentTypeDescription="新しいドキュメントを作成します。" ma:contentTypeScope="" ma:versionID="9d6d73680c5afd854699b923e517a1c2">
  <xsd:schema xmlns:xsd="http://www.w3.org/2001/XMLSchema" xmlns:xs="http://www.w3.org/2001/XMLSchema" xmlns:p="http://schemas.microsoft.com/office/2006/metadata/properties" xmlns:ns2="547cdc3e-53dc-4fec-b50b-6d0fb9e24faf" xmlns:ns3="ce29d33a-a603-4662-b02e-6bb4e8c17e3e" targetNamespace="http://schemas.microsoft.com/office/2006/metadata/properties" ma:root="true" ma:fieldsID="5eb6fc2e31a297a0a210be46d8f12510" ns2:_="" ns3:_="">
    <xsd:import namespace="547cdc3e-53dc-4fec-b50b-6d0fb9e24faf"/>
    <xsd:import namespace="ce29d33a-a603-4662-b02e-6bb4e8c17e3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cdc3e-53dc-4fec-b50b-6d0fb9e24fa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f804ebf9-b652-43cc-9369-06696671cd4d"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e29d33a-a603-4662-b02e-6bb4e8c17e3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d73666da-e0d8-4c89-9071-4205378497d9}" ma:internalName="TaxCatchAll" ma:showField="CatchAllData" ma:web="ce29d33a-a603-4662-b02e-6bb4e8c17e3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9C429B-F248-49B9-AF7E-598D93EFEA60}">
  <ds:schemaRefs>
    <ds:schemaRef ds:uri="http://schemas.microsoft.com/sharepoint/v3/contenttype/forms"/>
  </ds:schemaRefs>
</ds:datastoreItem>
</file>

<file path=customXml/itemProps2.xml><?xml version="1.0" encoding="utf-8"?>
<ds:datastoreItem xmlns:ds="http://schemas.openxmlformats.org/officeDocument/2006/customXml" ds:itemID="{73157865-DA05-4C57-9488-58DAA27F133A}">
  <ds:schemaRefs>
    <ds:schemaRef ds:uri="http://schemas.microsoft.com/office/2006/documentManagement/types"/>
    <ds:schemaRef ds:uri="http://schemas.microsoft.com/office/2006/metadata/properties"/>
    <ds:schemaRef ds:uri="http://purl.org/dc/elements/1.1/"/>
    <ds:schemaRef ds:uri="ce29d33a-a603-4662-b02e-6bb4e8c17e3e"/>
    <ds:schemaRef ds:uri="547cdc3e-53dc-4fec-b50b-6d0fb9e24faf"/>
    <ds:schemaRef ds:uri="http://purl.org/dc/terms/"/>
    <ds:schemaRef ds:uri="http://www.w3.org/XML/1998/namespace"/>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0714E189-51B6-4036-8D1B-AA06AF537509}">
  <ds:schemaRefs>
    <ds:schemaRef ds:uri="547cdc3e-53dc-4fec-b50b-6d0fb9e24faf"/>
    <ds:schemaRef ds:uri="ce29d33a-a603-4662-b02e-6bb4e8c17e3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790</TotalTime>
  <Words>10191</Words>
  <PresentationFormat>ワイド画面</PresentationFormat>
  <Paragraphs>1135</Paragraphs>
  <Slides>43</Slides>
  <Notes>33</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43</vt:i4>
      </vt:variant>
    </vt:vector>
  </HeadingPairs>
  <TitlesOfParts>
    <vt:vector size="51"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Printed>2025-06-06T00:18:12Z</cp:lastPrinted>
  <dcterms:created xsi:type="dcterms:W3CDTF">2025-03-24T01:45:11Z</dcterms:created>
  <dcterms:modified xsi:type="dcterms:W3CDTF">2025-06-13T02:10:44Z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0x010100EEEC8431F10A4B46A871FB4DCA84CF3F</vt:lpwstr>
  </property>
  <property fmtid="{D5CDD505-2E9C-101B-9397-08002B2CF9AE}" pid="3" name="MediaServiceImageTags">
    <vt:lpwstr/>
  </property>
</Properties>
</file>