
<file path=[Content_Types].xml><?xml version="1.0" encoding="utf-8"?>
<Types xmlns="http://schemas.openxmlformats.org/package/2006/content-types">
  <Default Extension="bin" ContentType="application/vnd.openxmlformats-officedocument.oleObject"/>
  <Default Extension="emf" ContentType="image/x-emf"/>
  <Default Extension="png" ContentType="image/png"/>
  <Default Extension="rels" ContentType="application/vnd.openxmlformats-package.relationships+xml"/>
  <Default Extension="xlsb" ContentType="application/vnd.ms-excel.sheet.binary.macroEnabled.12"/>
  <Default Extension="xlsx" ContentType="application/vnd.openxmlformats-officedocument.spreadsheetml.sheet"/>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slides/slide61.xml" ContentType="application/vnd.openxmlformats-officedocument.presentationml.slide+xml"/>
  <Override PartName="/ppt/slides/slide62.xml" ContentType="application/vnd.openxmlformats-officedocument.presentationml.slide+xml"/>
  <Override PartName="/ppt/slides/slide63.xml" ContentType="application/vnd.openxmlformats-officedocument.presentationml.slide+xml"/>
  <Override PartName="/ppt/slides/slide64.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notesSlides/notesSlide3.xml" ContentType="application/vnd.openxmlformats-officedocument.presentationml.notesSlide+xml"/>
  <Override PartName="/ppt/tags/tag8.xml" ContentType="application/vnd.openxmlformats-officedocument.presentationml.tags+xml"/>
  <Override PartName="/ppt/notesSlides/notesSlide4.xml" ContentType="application/vnd.openxmlformats-officedocument.presentationml.notesSlide+xml"/>
  <Override PartName="/ppt/tags/tag9.xml" ContentType="application/vnd.openxmlformats-officedocument.presentationml.tags+xml"/>
  <Override PartName="/ppt/tags/tag10.xml" ContentType="application/vnd.openxmlformats-officedocument.presentationml.tags+xml"/>
  <Override PartName="/ppt/tags/tag11.xml" ContentType="application/vnd.openxmlformats-officedocument.presentationml.tags+xml"/>
  <Override PartName="/ppt/tags/tag12.xml" ContentType="application/vnd.openxmlformats-officedocument.presentationml.tags+xml"/>
  <Override PartName="/ppt/tags/tag13.xml" ContentType="application/vnd.openxmlformats-officedocument.presentationml.tags+xml"/>
  <Override PartName="/ppt/tags/tag14.xml" ContentType="application/vnd.openxmlformats-officedocument.presentationml.tags+xml"/>
  <Override PartName="/ppt/tags/tag15.xml" ContentType="application/vnd.openxmlformats-officedocument.presentationml.tags+xml"/>
  <Override PartName="/ppt/tags/tag16.xml" ContentType="application/vnd.openxmlformats-officedocument.presentationml.tags+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tags/tag20.xml" ContentType="application/vnd.openxmlformats-officedocument.presentationml.tags+xml"/>
  <Override PartName="/ppt/notesSlides/notesSlide5.xml" ContentType="application/vnd.openxmlformats-officedocument.presentationml.notesSlide+xml"/>
  <Override PartName="/ppt/charts/chart1.xml" ContentType="application/vnd.openxmlformats-officedocument.drawingml.chart+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tags/tag24.xml" ContentType="application/vnd.openxmlformats-officedocument.presentationml.tags+xml"/>
  <Override PartName="/ppt/tags/tag25.xml" ContentType="application/vnd.openxmlformats-officedocument.presentationml.tags+xml"/>
  <Override PartName="/ppt/tags/tag26.xml" ContentType="application/vnd.openxmlformats-officedocument.presentationml.tags+xml"/>
  <Override PartName="/ppt/tags/tag27.xml" ContentType="application/vnd.openxmlformats-officedocument.presentationml.tags+xml"/>
  <Override PartName="/ppt/notesSlides/notesSlide6.xml" ContentType="application/vnd.openxmlformats-officedocument.presentationml.notesSlide+xml"/>
  <Override PartName="/ppt/charts/chart2.xml" ContentType="application/vnd.openxmlformats-officedocument.drawingml.chart+xml"/>
  <Override PartName="/ppt/tags/tag28.xml" ContentType="application/vnd.openxmlformats-officedocument.presentationml.tags+xml"/>
  <Override PartName="/ppt/notesSlides/notesSlide7.xml" ContentType="application/vnd.openxmlformats-officedocument.presentationml.notesSlide+xml"/>
  <Override PartName="/ppt/tags/tag29.xml" ContentType="application/vnd.openxmlformats-officedocument.presentationml.tags+xml"/>
  <Override PartName="/ppt/notesSlides/notesSlide8.xml" ContentType="application/vnd.openxmlformats-officedocument.presentationml.notesSlide+xml"/>
  <Override PartName="/ppt/tags/tag30.xml" ContentType="application/vnd.openxmlformats-officedocument.presentationml.tags+xml"/>
  <Override PartName="/ppt/notesSlides/notesSlide9.xml" ContentType="application/vnd.openxmlformats-officedocument.presentationml.notesSlide+xml"/>
  <Override PartName="/ppt/tags/tag31.xml" ContentType="application/vnd.openxmlformats-officedocument.presentationml.tags+xml"/>
  <Override PartName="/ppt/notesSlides/notesSlide10.xml" ContentType="application/vnd.openxmlformats-officedocument.presentationml.notesSlide+xml"/>
  <Override PartName="/ppt/tags/tag32.xml" ContentType="application/vnd.openxmlformats-officedocument.presentationml.tags+xml"/>
  <Override PartName="/ppt/notesSlides/notesSlide11.xml" ContentType="application/vnd.openxmlformats-officedocument.presentationml.notesSlide+xml"/>
  <Override PartName="/ppt/tags/tag33.xml" ContentType="application/vnd.openxmlformats-officedocument.presentationml.tags+xml"/>
  <Override PartName="/ppt/notesSlides/notesSlide12.xml" ContentType="application/vnd.openxmlformats-officedocument.presentationml.notesSlide+xml"/>
  <Override PartName="/ppt/charts/chart3.xml" ContentType="application/vnd.openxmlformats-officedocument.drawingml.chart+xml"/>
  <Override PartName="/ppt/charts/style1.xml" ContentType="application/vnd.ms-office.chartstyle+xml"/>
  <Override PartName="/ppt/charts/colors1.xml" ContentType="application/vnd.ms-office.chartcolorstyle+xml"/>
  <Override PartName="/ppt/tags/tag34.xml" ContentType="application/vnd.openxmlformats-officedocument.presentationml.tags+xml"/>
  <Override PartName="/ppt/notesSlides/notesSlide13.xml" ContentType="application/vnd.openxmlformats-officedocument.presentationml.notesSlide+xml"/>
  <Override PartName="/ppt/tags/tag35.xml" ContentType="application/vnd.openxmlformats-officedocument.presentationml.tags+xml"/>
  <Override PartName="/ppt/notesSlides/notesSlide14.xml" ContentType="application/vnd.openxmlformats-officedocument.presentationml.notesSlide+xml"/>
  <Override PartName="/ppt/tags/tag36.xml" ContentType="application/vnd.openxmlformats-officedocument.presentationml.tags+xml"/>
  <Override PartName="/ppt/notesSlides/notesSlide15.xml" ContentType="application/vnd.openxmlformats-officedocument.presentationml.notesSlide+xml"/>
  <Override PartName="/ppt/tags/tag37.xml" ContentType="application/vnd.openxmlformats-officedocument.presentationml.tags+xml"/>
  <Override PartName="/ppt/notesSlides/notesSlide16.xml" ContentType="application/vnd.openxmlformats-officedocument.presentationml.notesSlide+xml"/>
  <Override PartName="/ppt/tags/tag38.xml" ContentType="application/vnd.openxmlformats-officedocument.presentationml.tags+xml"/>
  <Override PartName="/ppt/notesSlides/notesSlide17.xml" ContentType="application/vnd.openxmlformats-officedocument.presentationml.notesSlide+xml"/>
  <Override PartName="/ppt/tags/tag39.xml" ContentType="application/vnd.openxmlformats-officedocument.presentationml.tags+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tags/tag40.xml" ContentType="application/vnd.openxmlformats-officedocument.presentationml.tags+xml"/>
  <Override PartName="/ppt/notesSlides/notesSlide20.xml" ContentType="application/vnd.openxmlformats-officedocument.presentationml.notesSlide+xml"/>
  <Override PartName="/ppt/tags/tag41.xml" ContentType="application/vnd.openxmlformats-officedocument.presentationml.tags+xml"/>
  <Override PartName="/ppt/tags/tag42.xml" ContentType="application/vnd.openxmlformats-officedocument.presentationml.tags+xml"/>
  <Override PartName="/ppt/tags/tag43.xml" ContentType="application/vnd.openxmlformats-officedocument.presentationml.tags+xml"/>
  <Override PartName="/ppt/notesSlides/notesSlide21.xml" ContentType="application/vnd.openxmlformats-officedocument.presentationml.notesSlide+xml"/>
  <Override PartName="/ppt/charts/chart4.xml" ContentType="application/vnd.openxmlformats-officedocument.drawingml.chart+xml"/>
  <Override PartName="/ppt/charts/style2.xml" ContentType="application/vnd.ms-office.chartstyle+xml"/>
  <Override PartName="/ppt/charts/colors2.xml" ContentType="application/vnd.ms-office.chartcolorstyle+xml"/>
  <Override PartName="/ppt/tags/tag44.xml" ContentType="application/vnd.openxmlformats-officedocument.presentationml.tags+xml"/>
  <Override PartName="/ppt/notesSlides/notesSlide22.xml" ContentType="application/vnd.openxmlformats-officedocument.presentationml.notesSlide+xml"/>
  <Override PartName="/ppt/tags/tag45.xml" ContentType="application/vnd.openxmlformats-officedocument.presentationml.tags+xml"/>
  <Override PartName="/ppt/notesSlides/notesSlide23.xml" ContentType="application/vnd.openxmlformats-officedocument.presentationml.notesSlide+xml"/>
  <Override PartName="/ppt/tags/tag46.xml" ContentType="application/vnd.openxmlformats-officedocument.presentationml.tags+xml"/>
  <Override PartName="/ppt/notesSlides/notesSlide24.xml" ContentType="application/vnd.openxmlformats-officedocument.presentationml.notesSlide+xml"/>
  <Override PartName="/ppt/notesSlides/notesSlide25.xml" ContentType="application/vnd.openxmlformats-officedocument.presentationml.notesSlide+xml"/>
  <Override PartName="/ppt/tags/tag47.xml" ContentType="application/vnd.openxmlformats-officedocument.presentationml.tags+xml"/>
  <Override PartName="/ppt/notesSlides/notesSlide26.xml" ContentType="application/vnd.openxmlformats-officedocument.presentationml.notesSlide+xml"/>
  <Override PartName="/ppt/tags/tag48.xml" ContentType="application/vnd.openxmlformats-officedocument.presentationml.tags+xml"/>
  <Override PartName="/ppt/tags/tag49.xml" ContentType="application/vnd.openxmlformats-officedocument.presentationml.tags+xml"/>
  <Override PartName="/ppt/tags/tag50.xml" ContentType="application/vnd.openxmlformats-officedocument.presentationml.tags+xml"/>
  <Override PartName="/ppt/notesSlides/notesSlide27.xml" ContentType="application/vnd.openxmlformats-officedocument.presentationml.notesSlide+xml"/>
  <Override PartName="/ppt/tags/tag51.xml" ContentType="application/vnd.openxmlformats-officedocument.presentationml.tags+xml"/>
  <Override PartName="/ppt/notesSlides/notesSlide28.xml" ContentType="application/vnd.openxmlformats-officedocument.presentationml.notesSlide+xml"/>
  <Override PartName="/ppt/tags/tag52.xml" ContentType="application/vnd.openxmlformats-officedocument.presentationml.tags+xml"/>
  <Override PartName="/ppt/notesSlides/notesSlide29.xml" ContentType="application/vnd.openxmlformats-officedocument.presentationml.notesSlide+xml"/>
  <Override PartName="/ppt/tags/tag53.xml" ContentType="application/vnd.openxmlformats-officedocument.presentationml.tags+xml"/>
  <Override PartName="/ppt/notesSlides/notesSlide30.xml" ContentType="application/vnd.openxmlformats-officedocument.presentationml.notesSlide+xml"/>
  <Override PartName="/ppt/tags/tag54.xml" ContentType="application/vnd.openxmlformats-officedocument.presentationml.tags+xml"/>
  <Override PartName="/ppt/notesSlides/notesSlide31.xml" ContentType="application/vnd.openxmlformats-officedocument.presentationml.notesSlide+xml"/>
  <Override PartName="/ppt/tags/tag55.xml" ContentType="application/vnd.openxmlformats-officedocument.presentationml.tags+xml"/>
  <Override PartName="/ppt/notesSlides/notesSlide32.xml" ContentType="application/vnd.openxmlformats-officedocument.presentationml.notesSlide+xml"/>
  <Override PartName="/ppt/tags/tag56.xml" ContentType="application/vnd.openxmlformats-officedocument.presentationml.tags+xml"/>
  <Override PartName="/ppt/notesSlides/notesSlide33.xml" ContentType="application/vnd.openxmlformats-officedocument.presentationml.notesSlide+xml"/>
  <Override PartName="/ppt/tags/tag57.xml" ContentType="application/vnd.openxmlformats-officedocument.presentationml.tags+xml"/>
  <Override PartName="/ppt/notesSlides/notesSlide34.xml" ContentType="application/vnd.openxmlformats-officedocument.presentationml.notesSlide+xml"/>
  <Override PartName="/ppt/tags/tag58.xml" ContentType="application/vnd.openxmlformats-officedocument.presentationml.tags+xml"/>
  <Override PartName="/ppt/notesSlides/notesSlide35.xml" ContentType="application/vnd.openxmlformats-officedocument.presentationml.notesSlide+xml"/>
  <Override PartName="/ppt/tags/tag59.xml" ContentType="application/vnd.openxmlformats-officedocument.presentationml.tags+xml"/>
  <Override PartName="/ppt/notesSlides/notesSlide36.xml" ContentType="application/vnd.openxmlformats-officedocument.presentationml.notesSlide+xml"/>
  <Override PartName="/ppt/tags/tag60.xml" ContentType="application/vnd.openxmlformats-officedocument.presentationml.tags+xml"/>
  <Override PartName="/ppt/notesSlides/notesSlide37.xml" ContentType="application/vnd.openxmlformats-officedocument.presentationml.notesSlide+xml"/>
  <Override PartName="/ppt/tags/tag61.xml" ContentType="application/vnd.openxmlformats-officedocument.presentationml.tags+xml"/>
  <Override PartName="/ppt/notesSlides/notesSlide38.xml" ContentType="application/vnd.openxmlformats-officedocument.presentationml.notesSlide+xml"/>
  <Override PartName="/ppt/tags/tag62.xml" ContentType="application/vnd.openxmlformats-officedocument.presentationml.tags+xml"/>
  <Override PartName="/ppt/notesSlides/notesSlide39.xml" ContentType="application/vnd.openxmlformats-officedocument.presentationml.notesSlide+xml"/>
  <Override PartName="/ppt/tags/tag63.xml" ContentType="application/vnd.openxmlformats-officedocument.presentationml.tags+xml"/>
  <Override PartName="/ppt/notesSlides/notesSlide40.xml" ContentType="application/vnd.openxmlformats-officedocument.presentationml.notesSlide+xml"/>
  <Override PartName="/ppt/tags/tag64.xml" ContentType="application/vnd.openxmlformats-officedocument.presentationml.tags+xml"/>
  <Override PartName="/ppt/notesSlides/notesSlide41.xml" ContentType="application/vnd.openxmlformats-officedocument.presentationml.notesSlide+xml"/>
  <Override PartName="/ppt/tags/tag65.xml" ContentType="application/vnd.openxmlformats-officedocument.presentationml.tags+xml"/>
  <Override PartName="/ppt/tags/tag66.xml" ContentType="application/vnd.openxmlformats-officedocument.presentationml.tags+xml"/>
  <Override PartName="/ppt/notesSlides/notesSlide42.xml" ContentType="application/vnd.openxmlformats-officedocument.presentationml.notesSlide+xml"/>
  <Override PartName="/ppt/tags/tag67.xml" ContentType="application/vnd.openxmlformats-officedocument.presentationml.tags+xml"/>
  <Override PartName="/ppt/notesSlides/notesSlide43.xml" ContentType="application/vnd.openxmlformats-officedocument.presentationml.notesSlide+xml"/>
  <Override PartName="/ppt/tags/tag68.xml" ContentType="application/vnd.openxmlformats-officedocument.presentationml.tags+xml"/>
  <Override PartName="/ppt/notesSlides/notesSlide44.xml" ContentType="application/vnd.openxmlformats-officedocument.presentationml.notesSlide+xml"/>
  <Override PartName="/ppt/tags/tag69.xml" ContentType="application/vnd.openxmlformats-officedocument.presentationml.tags+xml"/>
  <Override PartName="/ppt/tags/tag70.xml" ContentType="application/vnd.openxmlformats-officedocument.presentationml.tags+xml"/>
  <Override PartName="/ppt/tags/tag71.xml" ContentType="application/vnd.openxmlformats-officedocument.presentationml.tags+xml"/>
  <Override PartName="/ppt/notesSlides/notesSlide45.xml" ContentType="application/vnd.openxmlformats-officedocument.presentationml.notesSlide+xml"/>
  <Override PartName="/ppt/tags/tag72.xml" ContentType="application/vnd.openxmlformats-officedocument.presentationml.tags+xml"/>
  <Override PartName="/ppt/tags/tag73.xml" ContentType="application/vnd.openxmlformats-officedocument.presentationml.tags+xml"/>
  <Override PartName="/ppt/tags/tag74.xml" ContentType="application/vnd.openxmlformats-officedocument.presentationml.tags+xml"/>
  <Override PartName="/ppt/tags/tag75.xml" ContentType="application/vnd.openxmlformats-officedocument.presentationml.tags+xml"/>
  <Override PartName="/ppt/tags/tag76.xml" ContentType="application/vnd.openxmlformats-officedocument.presentationml.tags+xml"/>
  <Override PartName="/ppt/tags/tag77.xml" ContentType="application/vnd.openxmlformats-officedocument.presentationml.tags+xml"/>
  <Override PartName="/ppt/tags/tag78.xml" ContentType="application/vnd.openxmlformats-officedocument.presentationml.tags+xml"/>
  <Override PartName="/ppt/tags/tag79.xml" ContentType="application/vnd.openxmlformats-officedocument.presentationml.tags+xml"/>
  <Override PartName="/ppt/tags/tag80.xml" ContentType="application/vnd.openxmlformats-officedocument.presentationml.tags+xml"/>
  <Override PartName="/ppt/tags/tag81.xml" ContentType="application/vnd.openxmlformats-officedocument.presentationml.tags+xml"/>
  <Override PartName="/ppt/tags/tag82.xml" ContentType="application/vnd.openxmlformats-officedocument.presentationml.tags+xml"/>
  <Override PartName="/ppt/tags/tag83.xml" ContentType="application/vnd.openxmlformats-officedocument.presentationml.tags+xml"/>
  <Override PartName="/ppt/tags/tag84.xml" ContentType="application/vnd.openxmlformats-officedocument.presentationml.tags+xml"/>
  <Override PartName="/ppt/tags/tag85.xml" ContentType="application/vnd.openxmlformats-officedocument.presentationml.tags+xml"/>
  <Override PartName="/ppt/tags/tag86.xml" ContentType="application/vnd.openxmlformats-officedocument.presentationml.tags+xml"/>
  <Override PartName="/ppt/tags/tag87.xml" ContentType="application/vnd.openxmlformats-officedocument.presentationml.tags+xml"/>
  <Override PartName="/ppt/tags/tag88.xml" ContentType="application/vnd.openxmlformats-officedocument.presentationml.tags+xml"/>
  <Override PartName="/ppt/tags/tag89.xml" ContentType="application/vnd.openxmlformats-officedocument.presentationml.tags+xml"/>
  <Override PartName="/ppt/tags/tag90.xml" ContentType="application/vnd.openxmlformats-officedocument.presentationml.tags+xml"/>
  <Override PartName="/ppt/tags/tag91.xml" ContentType="application/vnd.openxmlformats-officedocument.presentationml.tags+xml"/>
  <Override PartName="/ppt/tags/tag92.xml" ContentType="application/vnd.openxmlformats-officedocument.presentationml.tags+xml"/>
  <Override PartName="/ppt/tags/tag93.xml" ContentType="application/vnd.openxmlformats-officedocument.presentationml.tags+xml"/>
  <Override PartName="/ppt/tags/tag94.xml" ContentType="application/vnd.openxmlformats-officedocument.presentationml.tags+xml"/>
  <Override PartName="/ppt/tags/tag95.xml" ContentType="application/vnd.openxmlformats-officedocument.presentationml.tags+xml"/>
  <Override PartName="/ppt/notesSlides/notesSlide46.xml" ContentType="application/vnd.openxmlformats-officedocument.presentationml.notesSlide+xml"/>
  <Override PartName="/ppt/charts/chart5.xml" ContentType="application/vnd.openxmlformats-officedocument.drawingml.chart+xml"/>
  <Override PartName="/ppt/charts/chart6.xml" ContentType="application/vnd.openxmlformats-officedocument.drawingml.chart+xml"/>
  <Override PartName="/ppt/notesSlides/notesSlide47.xml" ContentType="application/vnd.openxmlformats-officedocument.presentationml.notesSlide+xml"/>
  <Override PartName="/ppt/notesSlides/notesSlide48.xml" ContentType="application/vnd.openxmlformats-officedocument.presentationml.notesSlide+xml"/>
  <Override PartName="/ppt/tags/tag96.xml" ContentType="application/vnd.openxmlformats-officedocument.presentationml.tags+xml"/>
  <Override PartName="/ppt/tags/tag97.xml" ContentType="application/vnd.openxmlformats-officedocument.presentationml.tags+xml"/>
  <Override PartName="/ppt/tags/tag98.xml" ContentType="application/vnd.openxmlformats-officedocument.presentationml.tags+xml"/>
  <Override PartName="/ppt/notesSlides/notesSlide49.xml" ContentType="application/vnd.openxmlformats-officedocument.presentationml.notesSlide+xml"/>
  <Override PartName="/ppt/tags/tag99.xml" ContentType="application/vnd.openxmlformats-officedocument.presentationml.tags+xml"/>
  <Override PartName="/ppt/tags/tag100.xml" ContentType="application/vnd.openxmlformats-officedocument.presentationml.tags+xml"/>
  <Override PartName="/ppt/tags/tag101.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removePersonalInfoOnSave="1" saveSubsetFonts="1">
  <p:sldMasterIdLst>
    <p:sldMasterId id="2147483648" r:id="rId1"/>
  </p:sldMasterIdLst>
  <p:notesMasterIdLst>
    <p:notesMasterId r:id="rId66"/>
  </p:notesMasterIdLst>
  <p:sldIdLst>
    <p:sldId id="2145705059" r:id="rId2"/>
    <p:sldId id="2145705333" r:id="rId3"/>
    <p:sldId id="2147483285" r:id="rId4"/>
    <p:sldId id="267" r:id="rId5"/>
    <p:sldId id="2145705125" r:id="rId6"/>
    <p:sldId id="2147483286" r:id="rId7"/>
    <p:sldId id="2147483327" r:id="rId8"/>
    <p:sldId id="2147483328" r:id="rId9"/>
    <p:sldId id="2145705308" r:id="rId10"/>
    <p:sldId id="2147483323" r:id="rId11"/>
    <p:sldId id="2147483313" r:id="rId12"/>
    <p:sldId id="2147483288" r:id="rId13"/>
    <p:sldId id="2147483319" r:id="rId14"/>
    <p:sldId id="2147483320" r:id="rId15"/>
    <p:sldId id="2147483321" r:id="rId16"/>
    <p:sldId id="2147483322" r:id="rId17"/>
    <p:sldId id="2147483315" r:id="rId18"/>
    <p:sldId id="2147483289" r:id="rId19"/>
    <p:sldId id="2147483290" r:id="rId20"/>
    <p:sldId id="2147483291" r:id="rId21"/>
    <p:sldId id="2147483293" r:id="rId22"/>
    <p:sldId id="2145705147" r:id="rId23"/>
    <p:sldId id="2145705326" r:id="rId24"/>
    <p:sldId id="2145705146" r:id="rId25"/>
    <p:sldId id="2147483292" r:id="rId26"/>
    <p:sldId id="2147483279" r:id="rId27"/>
    <p:sldId id="2147483257" r:id="rId28"/>
    <p:sldId id="2147483300" r:id="rId29"/>
    <p:sldId id="2145705340" r:id="rId30"/>
    <p:sldId id="2145705311" r:id="rId31"/>
    <p:sldId id="2147483330" r:id="rId32"/>
    <p:sldId id="2145705269" r:id="rId33"/>
    <p:sldId id="2147483272" r:id="rId34"/>
    <p:sldId id="2147483268" r:id="rId35"/>
    <p:sldId id="2147483280" r:id="rId36"/>
    <p:sldId id="2145705310" r:id="rId37"/>
    <p:sldId id="2145705327" r:id="rId38"/>
    <p:sldId id="2147483307" r:id="rId39"/>
    <p:sldId id="2147483262" r:id="rId40"/>
    <p:sldId id="2147483275" r:id="rId41"/>
    <p:sldId id="2147483308" r:id="rId42"/>
    <p:sldId id="2147483324" r:id="rId43"/>
    <p:sldId id="2147483333" r:id="rId44"/>
    <p:sldId id="2147483309" r:id="rId45"/>
    <p:sldId id="2147483311" r:id="rId46"/>
    <p:sldId id="2147483310" r:id="rId47"/>
    <p:sldId id="2147483269" r:id="rId48"/>
    <p:sldId id="2147483306" r:id="rId49"/>
    <p:sldId id="2147483294" r:id="rId50"/>
    <p:sldId id="2145705278" r:id="rId51"/>
    <p:sldId id="2147483278" r:id="rId52"/>
    <p:sldId id="2147483304" r:id="rId53"/>
    <p:sldId id="2147483305" r:id="rId54"/>
    <p:sldId id="2147483295" r:id="rId55"/>
    <p:sldId id="2145705281" r:id="rId56"/>
    <p:sldId id="2145705318" r:id="rId57"/>
    <p:sldId id="2147483326" r:id="rId58"/>
    <p:sldId id="2145705319" r:id="rId59"/>
    <p:sldId id="2147483302" r:id="rId60"/>
    <p:sldId id="2147483296" r:id="rId61"/>
    <p:sldId id="2147483297" r:id="rId62"/>
    <p:sldId id="2147483298" r:id="rId63"/>
    <p:sldId id="2147483299" r:id="rId64"/>
    <p:sldId id="2147483267" r:id="rId65"/>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00000000-0000-0000-0000-000000000000}" name="作成者" initials="A" userId="Author"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3333" autoAdjust="0"/>
  </p:normalViewPr>
  <p:slideViewPr>
    <p:cSldViewPr snapToGrid="0">
      <p:cViewPr varScale="1">
        <p:scale>
          <a:sx n="106" d="100"/>
          <a:sy n="106" d="100"/>
        </p:scale>
        <p:origin x="672" y="108"/>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42" Type="http://schemas.openxmlformats.org/officeDocument/2006/relationships/slide" Target="slides/slide41.xml"/><Relationship Id="rId47" Type="http://schemas.openxmlformats.org/officeDocument/2006/relationships/slide" Target="slides/slide46.xml"/><Relationship Id="rId63" Type="http://schemas.openxmlformats.org/officeDocument/2006/relationships/slide" Target="slides/slide62.xml"/><Relationship Id="rId68" Type="http://schemas.openxmlformats.org/officeDocument/2006/relationships/viewProps" Target="viewProps.xml"/><Relationship Id="rId7" Type="http://schemas.openxmlformats.org/officeDocument/2006/relationships/slide" Target="slides/slide6.xml"/><Relationship Id="rId71" Type="http://schemas.microsoft.com/office/2018/10/relationships/authors" Target="authors.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notesMaster" Target="notesMasters/notesMaster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slide" Target="slides/slide63.xml"/><Relationship Id="rId69"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presProps" Target="presProps.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slide" Target="slides/slide61.xml"/><Relationship Id="rId7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slide" Target="slides/slide64.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 Id="rId34" Type="http://schemas.openxmlformats.org/officeDocument/2006/relationships/slide" Target="slides/slide33.xml"/><Relationship Id="rId50" Type="http://schemas.openxmlformats.org/officeDocument/2006/relationships/slide" Target="slides/slide49.xml"/><Relationship Id="rId55" Type="http://schemas.openxmlformats.org/officeDocument/2006/relationships/slide" Target="slides/slide54.xml"/></Relationships>
</file>

<file path=ppt/charts/_rels/chart1.xml.rels><?xml version="1.0" encoding="UTF-8" standalone="yes"?>
<Relationships xmlns="http://schemas.openxmlformats.org/package/2006/relationships"><Relationship Id="rId1" Type="http://schemas.openxmlformats.org/officeDocument/2006/relationships/package" Target="../embeddings/Microsoft_Excel_Binary_Worksheet.xlsb"/></Relationships>
</file>

<file path=ppt/charts/_rels/chart2.xml.rels><?xml version="1.0" encoding="UTF-8" standalone="yes"?>
<Relationships xmlns="http://schemas.openxmlformats.org/package/2006/relationships"><Relationship Id="rId1" Type="http://schemas.openxmlformats.org/officeDocument/2006/relationships/package" Target="../embeddings/Microsoft_Excel_Binary_Worksheet1.xlsb"/></Relationships>
</file>

<file path=ppt/charts/_rels/chart3.xml.rels><?xml version="1.0" encoding="UTF-8" standalone="yes"?>
<Relationships xmlns="http://schemas.openxmlformats.org/package/2006/relationships"><Relationship Id="rId3" Type="http://schemas.openxmlformats.org/officeDocument/2006/relationships/package" Target="../embeddings/Microsoft_Excel_Worksheet.xlsx"/><Relationship Id="rId2" Type="http://schemas.microsoft.com/office/2011/relationships/chartColorStyle" Target="colors1.xml"/><Relationship Id="rId1" Type="http://schemas.microsoft.com/office/2011/relationships/chartStyle" Target="style1.xml"/></Relationships>
</file>

<file path=ppt/charts/_rels/chart4.xml.rels><?xml version="1.0" encoding="UTF-8" standalone="yes"?>
<Relationships xmlns="http://schemas.openxmlformats.org/package/2006/relationships"><Relationship Id="rId3" Type="http://schemas.openxmlformats.org/officeDocument/2006/relationships/package" Target="../embeddings/Microsoft_Excel_Worksheet2.xlsx"/><Relationship Id="rId2" Type="http://schemas.microsoft.com/office/2011/relationships/chartColorStyle" Target="colors2.xml"/><Relationship Id="rId1" Type="http://schemas.microsoft.com/office/2011/relationships/chartStyle" Target="style2.xml"/></Relationships>
</file>

<file path=ppt/charts/_rels/chart5.xml.rels><?xml version="1.0" encoding="UTF-8" standalone="yes"?>
<Relationships xmlns="http://schemas.openxmlformats.org/package/2006/relationships"><Relationship Id="rId1" Type="http://schemas.openxmlformats.org/officeDocument/2006/relationships/package" Target="../embeddings/Microsoft_Excel_Binary_Worksheet3.xlsb"/></Relationships>
</file>

<file path=ppt/charts/_rels/chart6.xml.rels><?xml version="1.0" encoding="UTF-8" standalone="yes"?>
<Relationships xmlns="http://schemas.openxmlformats.org/package/2006/relationships"><Relationship Id="rId1" Type="http://schemas.openxmlformats.org/officeDocument/2006/relationships/package" Target="../embeddings/Microsoft_Excel_Binary_Worksheet4.xlsb"/></Relationships>
</file>

<file path=ppt/charts/chart1.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5.5585831062670302E-2"/>
          <c:y val="6.4940085040587556E-2"/>
          <c:w val="0.88828337874659402"/>
          <c:h val="0.87011982991882486"/>
        </c:manualLayout>
      </c:layout>
      <c:barChart>
        <c:barDir val="col"/>
        <c:grouping val="stacked"/>
        <c:varyColors val="0"/>
        <c:ser>
          <c:idx val="0"/>
          <c:order val="0"/>
          <c:spPr>
            <a:solidFill>
              <a:srgbClr val="4C6C9C"/>
            </a:solidFill>
            <a:ln w="9525" cmpd="sng" algn="ctr">
              <a:solidFill>
                <a:schemeClr val="tx1"/>
              </a:solidFill>
              <a:prstDash val="solid"/>
            </a:ln>
          </c:spPr>
          <c:invertIfNegative val="0"/>
          <c:dLbls>
            <c:dLbl>
              <c:idx val="0"/>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Sheet1!$A$1:$B$1</c:f>
              <c:numCache>
                <c:formatCode>General</c:formatCode>
                <c:ptCount val="2"/>
                <c:pt idx="0">
                  <c:v>1000</c:v>
                </c:pt>
                <c:pt idx="1">
                  <c:v>2000</c:v>
                </c:pt>
              </c:numCache>
            </c:numRef>
          </c:val>
          <c:extLst>
            <c:ext xmlns:c16="http://schemas.microsoft.com/office/drawing/2014/chart" uri="{C3380CC4-5D6E-409C-BE32-E72D297353CC}">
              <c16:uniqueId val="{00000002-DE45-452B-826E-42B6A2171F3E}"/>
            </c:ext>
          </c:extLst>
        </c:ser>
        <c:ser>
          <c:idx val="1"/>
          <c:order val="1"/>
          <c:spPr>
            <a:solidFill>
              <a:srgbClr val="6F8DB9"/>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DE45-452B-826E-42B6A2171F3E}"/>
                </c:ext>
              </c:extLst>
            </c:dLbl>
            <c:dLbl>
              <c:idx val="1"/>
              <c:layout>
                <c:manualLayout>
                  <c:x val="0"/>
                  <c:y val="-1.5461925009663702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Sheet1!$A$2:$B$2</c:f>
              <c:numCache>
                <c:formatCode>General</c:formatCode>
                <c:ptCount val="2"/>
                <c:pt idx="0">
                  <c:v>2000</c:v>
                </c:pt>
                <c:pt idx="1">
                  <c:v>3000</c:v>
                </c:pt>
              </c:numCache>
            </c:numRef>
          </c:val>
          <c:extLst>
            <c:ext xmlns:c16="http://schemas.microsoft.com/office/drawing/2014/chart" uri="{C3380CC4-5D6E-409C-BE32-E72D297353CC}">
              <c16:uniqueId val="{00000005-DE45-452B-826E-42B6A2171F3E}"/>
            </c:ext>
          </c:extLst>
        </c:ser>
        <c:ser>
          <c:idx val="2"/>
          <c:order val="2"/>
          <c:spPr>
            <a:solidFill>
              <a:srgbClr val="9DB1CF"/>
            </a:solidFill>
            <a:ln w="9525" cmpd="sng" algn="ctr">
              <a:solidFill>
                <a:schemeClr val="tx1"/>
              </a:solidFill>
              <a:prstDash val="solid"/>
            </a:ln>
          </c:spPr>
          <c:invertIfNegative val="0"/>
          <c:dLbls>
            <c:dLbl>
              <c:idx val="0"/>
              <c:layout>
                <c:manualLayout>
                  <c:x val="0"/>
                  <c:y val="-1.5461925009663702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6-DE45-452B-826E-42B6A2171F3E}"/>
                </c:ext>
              </c:extLst>
            </c:dLbl>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7-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Sheet1!$A$3:$B$3</c:f>
              <c:numCache>
                <c:formatCode>General</c:formatCode>
                <c:ptCount val="2"/>
                <c:pt idx="0">
                  <c:v>1000</c:v>
                </c:pt>
                <c:pt idx="1">
                  <c:v>1000</c:v>
                </c:pt>
              </c:numCache>
            </c:numRef>
          </c:val>
          <c:extLst>
            <c:ext xmlns:c16="http://schemas.microsoft.com/office/drawing/2014/chart" uri="{C3380CC4-5D6E-409C-BE32-E72D297353CC}">
              <c16:uniqueId val="{00000008-DE45-452B-826E-42B6A2171F3E}"/>
            </c:ext>
          </c:extLst>
        </c:ser>
        <c:ser>
          <c:idx val="3"/>
          <c:order val="3"/>
          <c:spPr>
            <a:solidFill>
              <a:srgbClr val="D9F2D0"/>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tx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9-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Sheet1!$A$4:$B$4</c:f>
              <c:numCache>
                <c:formatCode>General</c:formatCode>
                <c:ptCount val="2"/>
                <c:pt idx="0">
                  <c:v>0</c:v>
                </c:pt>
                <c:pt idx="1">
                  <c:v>500</c:v>
                </c:pt>
              </c:numCache>
            </c:numRef>
          </c:val>
          <c:extLst>
            <c:ext xmlns:c16="http://schemas.microsoft.com/office/drawing/2014/chart" uri="{C3380CC4-5D6E-409C-BE32-E72D297353CC}">
              <c16:uniqueId val="{0000000A-DE45-452B-826E-42B6A2171F3E}"/>
            </c:ext>
          </c:extLst>
        </c:ser>
        <c:ser>
          <c:idx val="4"/>
          <c:order val="4"/>
          <c:spPr>
            <a:solidFill>
              <a:srgbClr val="275317"/>
            </a:solidFill>
            <a:ln w="9525" cmpd="sng" algn="ctr">
              <a:solidFill>
                <a:schemeClr val="tx1"/>
              </a:solidFill>
              <a:prstDash val="solid"/>
            </a:ln>
          </c:spPr>
          <c:invertIfNegative val="0"/>
          <c:dLbls>
            <c:dLbl>
              <c:idx val="1"/>
              <c:layout>
                <c:manualLayout>
                  <c:x val="0"/>
                  <c:y val="-1.1596443757247777E-3"/>
                </c:manualLayout>
              </c:layout>
              <c:numFmt formatCode="#,##0;&quot;-&quot;#,##0" sourceLinked="0"/>
              <c:spPr>
                <a:noFill/>
                <a:ln>
                  <a:noFill/>
                </a:ln>
              </c:spPr>
              <c:txPr>
                <a:bodyPr wrap="none"/>
                <a:lstStyle/>
                <a:p>
                  <a:pPr>
                    <a:defRPr kumimoji="1" sz="1200" kern="1200">
                      <a:solidFill>
                        <a:schemeClr val="bg1"/>
                      </a:solidFill>
                      <a:latin typeface="Meiryo UI"/>
                      <a:ea typeface="Meiryo UI"/>
                      <a:cs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B-DE45-452B-826E-42B6A2171F3E}"/>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Sheet1!$A$5:$B$5</c:f>
              <c:numCache>
                <c:formatCode>General</c:formatCode>
                <c:ptCount val="2"/>
                <c:pt idx="0">
                  <c:v>0</c:v>
                </c:pt>
                <c:pt idx="1">
                  <c:v>500</c:v>
                </c:pt>
              </c:numCache>
            </c:numRef>
          </c:val>
          <c:extLst>
            <c:ext xmlns:c16="http://schemas.microsoft.com/office/drawing/2014/chart" uri="{C3380CC4-5D6E-409C-BE32-E72D297353CC}">
              <c16:uniqueId val="{0000000C-DE45-452B-826E-42B6A2171F3E}"/>
            </c:ext>
          </c:extLst>
        </c:ser>
        <c:dLbls>
          <c:showLegendKey val="0"/>
          <c:showVal val="0"/>
          <c:showCatName val="0"/>
          <c:showSerName val="0"/>
          <c:showPercent val="0"/>
          <c:showBubbleSize val="0"/>
        </c:dLbls>
        <c:gapWidth val="80"/>
        <c:overlap val="100"/>
        <c:axId val="2013198959"/>
        <c:axId val="1"/>
      </c:barChart>
      <c:catAx>
        <c:axId val="2013198959"/>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7000"/>
          <c:min val="0"/>
        </c:scaling>
        <c:delete val="1"/>
        <c:axPos val="l"/>
        <c:numFmt formatCode="General" sourceLinked="1"/>
        <c:majorTickMark val="out"/>
        <c:minorTickMark val="none"/>
        <c:tickLblPos val="nextTo"/>
        <c:crossAx val="2013198959"/>
        <c:crosses val="min"/>
        <c:crossBetween val="between"/>
      </c:valAx>
    </c:plotArea>
    <c:plotVisOnly val="0"/>
    <c:dispBlanksAs val="gap"/>
    <c:showDLblsOverMax val="1"/>
  </c:chart>
  <c:externalData r:id="rId1">
    <c:autoUpdate val="0"/>
  </c:externalData>
</c:chartSpace>
</file>

<file path=ppt/charts/chart2.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6725635252492762E-2"/>
          <c:y val="0.11563810665068903"/>
          <c:w val="0.96654872949501447"/>
          <c:h val="0.76872378669862196"/>
        </c:manualLayout>
      </c:layout>
      <c:barChart>
        <c:barDir val="col"/>
        <c:grouping val="stacked"/>
        <c:varyColors val="0"/>
        <c:ser>
          <c:idx val="0"/>
          <c:order val="0"/>
          <c:spPr>
            <a:solidFill>
              <a:schemeClr val="accent1"/>
            </a:solidFill>
            <a:ln>
              <a:noFill/>
            </a:ln>
          </c:spPr>
          <c:invertIfNegative val="0"/>
          <c:dLbls>
            <c:dLbl>
              <c:idx val="0"/>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0-6D88-4B64-85B3-F9B3BE911D59}"/>
                </c:ext>
              </c:extLst>
            </c:dLbl>
            <c:dLbl>
              <c:idx val="1"/>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1-6D88-4B64-85B3-F9B3BE911D59}"/>
                </c:ext>
              </c:extLst>
            </c:dLbl>
            <c:dLbl>
              <c:idx val="2"/>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2-6D88-4B64-85B3-F9B3BE911D59}"/>
                </c:ext>
              </c:extLst>
            </c:dLbl>
            <c:dLbl>
              <c:idx val="3"/>
              <c:layout>
                <c:manualLayout>
                  <c:x val="0"/>
                  <c:y val="-1.7974835230677051E-3"/>
                </c:manualLayout>
              </c:layout>
              <c:numFmt formatCode="#,##0;&quot;-&quot;#,##0" sourceLinked="0"/>
              <c:spPr>
                <a:noFill/>
                <a:ln>
                  <a:noFill/>
                </a:ln>
              </c:spPr>
              <c:txPr>
                <a:bodyPr wrap="none"/>
                <a:lstStyle/>
                <a:p>
                  <a:pPr>
                    <a:defRPr kumimoji="1" sz="1400" kern="1200">
                      <a:solidFill>
                        <a:schemeClr val="bg1"/>
                      </a:solidFill>
                      <a:latin typeface="Meiryo UI"/>
                      <a:ea typeface="Meiryo UI"/>
                      <a:cs typeface="Meiryo UI"/>
                      <a:sym typeface="Meiryo UI"/>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3-6D88-4B64-85B3-F9B3BE911D59}"/>
                </c:ext>
              </c:extLst>
            </c:dLbl>
            <c:dLbl>
              <c:idx val="4"/>
              <c:layout>
                <c:manualLayout>
                  <c:x val="0"/>
                  <c:y val="-2.396644697423607E-3"/>
                </c:manualLayout>
              </c:layout>
              <c:numFmt formatCode="#,##0;&quot;-&quot;#,##0" sourceLinked="0"/>
              <c:spPr>
                <a:noFill/>
                <a:ln>
                  <a:noFill/>
                </a:ln>
              </c:spPr>
              <c:txPr>
                <a:bodyPr wrap="none"/>
                <a:lstStyle/>
                <a:p>
                  <a:pPr>
                    <a:defRPr kumimoji="1" sz="1400" kern="1200">
                      <a:solidFill>
                        <a:schemeClr val="bg1"/>
                      </a:solidFill>
                      <a:latin typeface="Meiryo UI"/>
                      <a:ea typeface="Meiryo UI"/>
                      <a:cs typeface="+mn-cs"/>
                    </a:defRPr>
                  </a:pPr>
                  <a:endParaRPr lang="ja-JP"/>
                </a:p>
              </c:txPr>
              <c:dLblPos val="ctr"/>
              <c:showLegendKey val="0"/>
              <c:showVal val="1"/>
              <c:showCatName val="0"/>
              <c:showSerName val="0"/>
              <c:showPercent val="0"/>
              <c:showBubbleSize val="0"/>
              <c:extLst>
                <c:ext xmlns:c15="http://schemas.microsoft.com/office/drawing/2012/chart" uri="{CE6537A1-D6FC-4f65-9D91-7224C49458BB}">
                  <c15:spPr xmlns:c15="http://schemas.microsoft.com/office/drawing/2012/chart">
                    <a:prstGeom prst="rect">
                      <a:avLst/>
                    </a:prstGeom>
                  </c15:spPr>
                </c:ext>
                <c:ext xmlns:c16="http://schemas.microsoft.com/office/drawing/2014/chart" uri="{C3380CC4-5D6E-409C-BE32-E72D297353CC}">
                  <c16:uniqueId val="{00000004-6D88-4B64-85B3-F9B3BE911D59}"/>
                </c:ext>
              </c:extLst>
            </c:dLbl>
            <c:spPr>
              <a:noFill/>
              <a:ln>
                <a:noFill/>
              </a:ln>
              <a:effectLst/>
            </c:spPr>
            <c:showLegendKey val="0"/>
            <c:showVal val="0"/>
            <c:showCatName val="0"/>
            <c:showSerName val="0"/>
            <c:showPercent val="0"/>
            <c:showBubbleSize val="0"/>
            <c:extLst>
              <c:ext xmlns:c15="http://schemas.microsoft.com/office/drawing/2012/chart" uri="{CE6537A1-D6FC-4f65-9D91-7224C49458BB}">
                <c15:showLeaderLines val="0"/>
              </c:ext>
            </c:extLst>
          </c:dLbls>
          <c:val>
            <c:numRef>
              <c:f>Sheet1!$A$1:$E$1</c:f>
              <c:numCache>
                <c:formatCode>General</c:formatCode>
                <c:ptCount val="5"/>
                <c:pt idx="0">
                  <c:v>100</c:v>
                </c:pt>
                <c:pt idx="1">
                  <c:v>150</c:v>
                </c:pt>
                <c:pt idx="2">
                  <c:v>200</c:v>
                </c:pt>
                <c:pt idx="3">
                  <c:v>300</c:v>
                </c:pt>
                <c:pt idx="4">
                  <c:v>500</c:v>
                </c:pt>
              </c:numCache>
            </c:numRef>
          </c:val>
          <c:extLst>
            <c:ext xmlns:c16="http://schemas.microsoft.com/office/drawing/2014/chart" uri="{C3380CC4-5D6E-409C-BE32-E72D297353CC}">
              <c16:uniqueId val="{00000005-6D88-4B64-85B3-F9B3BE911D59}"/>
            </c:ext>
          </c:extLst>
        </c:ser>
        <c:dLbls>
          <c:showLegendKey val="0"/>
          <c:showVal val="0"/>
          <c:showCatName val="0"/>
          <c:showSerName val="0"/>
          <c:showPercent val="0"/>
          <c:showBubbleSize val="0"/>
        </c:dLbls>
        <c:gapWidth val="80"/>
        <c:overlap val="100"/>
        <c:axId val="1108476592"/>
        <c:axId val="1"/>
      </c:barChart>
      <c:catAx>
        <c:axId val="1108476592"/>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500"/>
          <c:min val="0"/>
        </c:scaling>
        <c:delete val="1"/>
        <c:axPos val="l"/>
        <c:numFmt formatCode="General" sourceLinked="1"/>
        <c:majorTickMark val="out"/>
        <c:minorTickMark val="none"/>
        <c:tickLblPos val="nextTo"/>
        <c:crossAx val="1108476592"/>
        <c:crosses val="min"/>
        <c:crossBetween val="between"/>
      </c:valAx>
    </c:plotArea>
    <c:plotVisOnly val="0"/>
    <c:dispBlanksAs val="gap"/>
    <c:showDLblsOverMax val="1"/>
  </c:chart>
  <c:externalData r:id="rId1">
    <c:autoUpdate val="0"/>
  </c:externalData>
</c:chartSpace>
</file>

<file path=ppt/charts/chart3.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7AB0-4D37-B976-50DF10A00B6B}"/>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7AB0-4D37-B976-50DF10A00B6B}"/>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7AB0-4D37-B976-50DF10A00B6B}"/>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7AB0-4D37-B976-50DF10A00B6B}"/>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7AB0-4D37-B976-50DF10A00B6B}"/>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4.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1"/>
    <c:plotArea>
      <c:layout>
        <c:manualLayout>
          <c:layoutTarget val="inner"/>
          <c:xMode val="edge"/>
          <c:yMode val="edge"/>
          <c:x val="4.8961840628506986E-4"/>
          <c:y val="8.8829377550432714E-3"/>
          <c:w val="0.99951038159371497"/>
          <c:h val="0.69668854219190557"/>
        </c:manualLayout>
      </c:layout>
      <c:barChart>
        <c:barDir val="col"/>
        <c:grouping val="percentStacked"/>
        <c:varyColors val="0"/>
        <c:ser>
          <c:idx val="0"/>
          <c:order val="0"/>
          <c:tx>
            <c:strRef>
              <c:f>Sheet1!$B$1</c:f>
              <c:strCache>
                <c:ptCount val="1"/>
                <c:pt idx="0">
                  <c:v>石炭</c:v>
                </c:pt>
              </c:strCache>
            </c:strRef>
          </c:tx>
          <c:spPr>
            <a:solidFill>
              <a:schemeClr val="tx1">
                <a:lumMod val="50000"/>
                <a:lumOff val="50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Sheet1!$B$2:$B$4</c:f>
              <c:numCache>
                <c:formatCode>General</c:formatCode>
                <c:ptCount val="3"/>
                <c:pt idx="0">
                  <c:v>0.8</c:v>
                </c:pt>
                <c:pt idx="1">
                  <c:v>0.1</c:v>
                </c:pt>
                <c:pt idx="2">
                  <c:v>0.05</c:v>
                </c:pt>
              </c:numCache>
            </c:numRef>
          </c:val>
          <c:extLst>
            <c:ext xmlns:c16="http://schemas.microsoft.com/office/drawing/2014/chart" uri="{C3380CC4-5D6E-409C-BE32-E72D297353CC}">
              <c16:uniqueId val="{00000000-C783-4549-8A39-56029978C596}"/>
            </c:ext>
          </c:extLst>
        </c:ser>
        <c:ser>
          <c:idx val="1"/>
          <c:order val="1"/>
          <c:tx>
            <c:strRef>
              <c:f>Sheet1!$C$1</c:f>
              <c:strCache>
                <c:ptCount val="1"/>
                <c:pt idx="0">
                  <c:v>重油</c:v>
                </c:pt>
              </c:strCache>
            </c:strRef>
          </c:tx>
          <c:spPr>
            <a:solidFill>
              <a:schemeClr val="bg2">
                <a:lumMod val="75000"/>
              </a:schemeClr>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Sheet1!$C$2:$C$4</c:f>
              <c:numCache>
                <c:formatCode>General</c:formatCode>
                <c:ptCount val="3"/>
                <c:pt idx="0">
                  <c:v>0.1</c:v>
                </c:pt>
                <c:pt idx="1">
                  <c:v>0.1</c:v>
                </c:pt>
                <c:pt idx="2">
                  <c:v>0.1</c:v>
                </c:pt>
              </c:numCache>
            </c:numRef>
          </c:val>
          <c:extLst>
            <c:ext xmlns:c16="http://schemas.microsoft.com/office/drawing/2014/chart" uri="{C3380CC4-5D6E-409C-BE32-E72D297353CC}">
              <c16:uniqueId val="{00000001-C783-4549-8A39-56029978C596}"/>
            </c:ext>
          </c:extLst>
        </c:ser>
        <c:ser>
          <c:idx val="2"/>
          <c:order val="2"/>
          <c:tx>
            <c:strRef>
              <c:f>Sheet1!$D$1</c:f>
              <c:strCache>
                <c:ptCount val="1"/>
                <c:pt idx="0">
                  <c:v>LNG</c:v>
                </c:pt>
              </c:strCache>
            </c:strRef>
          </c:tx>
          <c:spPr>
            <a:solidFill>
              <a:schemeClr val="accent1"/>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Sheet1!$D$2:$D$4</c:f>
              <c:numCache>
                <c:formatCode>General</c:formatCode>
                <c:ptCount val="3"/>
                <c:pt idx="1">
                  <c:v>0.7</c:v>
                </c:pt>
              </c:numCache>
            </c:numRef>
          </c:val>
          <c:extLst>
            <c:ext xmlns:c16="http://schemas.microsoft.com/office/drawing/2014/chart" uri="{C3380CC4-5D6E-409C-BE32-E72D297353CC}">
              <c16:uniqueId val="{00000002-C783-4549-8A39-56029978C596}"/>
            </c:ext>
          </c:extLst>
        </c:ser>
        <c:ser>
          <c:idx val="3"/>
          <c:order val="3"/>
          <c:tx>
            <c:strRef>
              <c:f>Sheet1!$E$1</c:f>
              <c:strCache>
                <c:ptCount val="1"/>
                <c:pt idx="0">
                  <c:v>バイオマス燃料</c:v>
                </c:pt>
              </c:strCache>
            </c:strRef>
          </c:tx>
          <c:spPr>
            <a:solidFill>
              <a:schemeClr val="accent3"/>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Sheet1!$E$2:$E$4</c:f>
              <c:numCache>
                <c:formatCode>General</c:formatCode>
                <c:ptCount val="3"/>
                <c:pt idx="2">
                  <c:v>0.7</c:v>
                </c:pt>
              </c:numCache>
            </c:numRef>
          </c:val>
          <c:extLst>
            <c:ext xmlns:c16="http://schemas.microsoft.com/office/drawing/2014/chart" uri="{C3380CC4-5D6E-409C-BE32-E72D297353CC}">
              <c16:uniqueId val="{00000003-C783-4549-8A39-56029978C596}"/>
            </c:ext>
          </c:extLst>
        </c:ser>
        <c:ser>
          <c:idx val="4"/>
          <c:order val="4"/>
          <c:tx>
            <c:strRef>
              <c:f>Sheet1!$F$1</c:f>
              <c:strCache>
                <c:ptCount val="1"/>
                <c:pt idx="0">
                  <c:v>廃棄物燃料</c:v>
                </c:pt>
              </c:strCache>
            </c:strRef>
          </c:tx>
          <c:spPr>
            <a:solidFill>
              <a:srgbClr val="92D050"/>
            </a:solidFill>
            <a:ln>
              <a:noFill/>
            </a:ln>
            <a:effectLst/>
          </c:spPr>
          <c:invertIfNegative val="0"/>
          <c:dLbls>
            <c:numFmt formatCode="0%" sourceLinked="0"/>
            <c:spPr>
              <a:noFill/>
              <a:ln>
                <a:noFill/>
              </a:ln>
              <a:effectLst/>
            </c:spPr>
            <c:txPr>
              <a:bodyPr rot="0" spcFirstLastPara="1" vertOverflow="ellipsis" vert="horz" wrap="square" anchor="ctr" anchorCtr="1"/>
              <a:lstStyle/>
              <a:p>
                <a:pPr>
                  <a:defRPr sz="1197" b="0" i="0" u="none" strike="noStrike" kern="1200" baseline="0">
                    <a:solidFill>
                      <a:schemeClr val="bg1"/>
                    </a:solidFill>
                    <a:latin typeface="Meiryo UI" panose="020B0604030504040204" pitchFamily="50" charset="-128"/>
                    <a:ea typeface="Meiryo UI" panose="020B0604030504040204" pitchFamily="50" charset="-128"/>
                    <a:cs typeface="+mn-cs"/>
                  </a:defRPr>
                </a:pPr>
                <a:endParaRPr lang="ja-JP"/>
              </a:p>
            </c:txPr>
            <c:dLblPos val="ctr"/>
            <c:showLegendKey val="0"/>
            <c:showVal val="1"/>
            <c:showCatName val="0"/>
            <c:showSerName val="0"/>
            <c:showPercent val="0"/>
            <c:showBubbleSize val="0"/>
            <c:showLeaderLines val="0"/>
            <c:extLst>
              <c:ext xmlns:c15="http://schemas.microsoft.com/office/drawing/2012/chart" uri="{CE6537A1-D6FC-4f65-9D91-7224C49458BB}">
                <c15:showLeaderLines val="1"/>
                <c15:leaderLines>
                  <c:spPr>
                    <a:ln w="9525" cap="flat" cmpd="sng" algn="ctr">
                      <a:solidFill>
                        <a:schemeClr val="tx1">
                          <a:lumMod val="35000"/>
                          <a:lumOff val="65000"/>
                        </a:schemeClr>
                      </a:solidFill>
                      <a:round/>
                    </a:ln>
                    <a:effectLst/>
                  </c:spPr>
                </c15:leaderLines>
              </c:ext>
            </c:extLst>
          </c:dLbls>
          <c:cat>
            <c:strRef>
              <c:f>Sheet1!$A$2:$A$4</c:f>
              <c:strCache>
                <c:ptCount val="3"/>
                <c:pt idx="0">
                  <c:v>現状</c:v>
                </c:pt>
                <c:pt idx="1">
                  <c:v>トランジション期</c:v>
                </c:pt>
                <c:pt idx="2">
                  <c:v>CN移行期</c:v>
                </c:pt>
              </c:strCache>
            </c:strRef>
          </c:cat>
          <c:val>
            <c:numRef>
              <c:f>Sheet1!$F$2:$F$4</c:f>
              <c:numCache>
                <c:formatCode>General</c:formatCode>
                <c:ptCount val="3"/>
                <c:pt idx="0">
                  <c:v>0.1</c:v>
                </c:pt>
                <c:pt idx="1">
                  <c:v>0.1</c:v>
                </c:pt>
                <c:pt idx="2">
                  <c:v>0.1</c:v>
                </c:pt>
              </c:numCache>
            </c:numRef>
          </c:val>
          <c:extLst>
            <c:ext xmlns:c16="http://schemas.microsoft.com/office/drawing/2014/chart" uri="{C3380CC4-5D6E-409C-BE32-E72D297353CC}">
              <c16:uniqueId val="{00000004-C783-4549-8A39-56029978C596}"/>
            </c:ext>
          </c:extLst>
        </c:ser>
        <c:dLbls>
          <c:dLblPos val="ctr"/>
          <c:showLegendKey val="0"/>
          <c:showVal val="1"/>
          <c:showCatName val="0"/>
          <c:showSerName val="0"/>
          <c:showPercent val="0"/>
          <c:showBubbleSize val="0"/>
        </c:dLbls>
        <c:gapWidth val="150"/>
        <c:overlap val="100"/>
        <c:axId val="1740668208"/>
        <c:axId val="1740663888"/>
      </c:barChart>
      <c:catAx>
        <c:axId val="1740668208"/>
        <c:scaling>
          <c:orientation val="minMax"/>
        </c:scaling>
        <c:delete val="0"/>
        <c:axPos val="b"/>
        <c:numFmt formatCode="General" sourceLinked="1"/>
        <c:majorTickMark val="out"/>
        <c:minorTickMark val="none"/>
        <c:tickLblPos val="nextTo"/>
        <c:spPr>
          <a:noFill/>
          <a:ln w="9525" cap="flat" cmpd="sng" algn="ctr">
            <a:solidFill>
              <a:schemeClr val="tx1">
                <a:lumMod val="15000"/>
                <a:lumOff val="85000"/>
              </a:schemeClr>
            </a:solidFill>
            <a:round/>
          </a:ln>
          <a:effectLst/>
        </c:spPr>
        <c:txPr>
          <a:bodyPr rot="-6000000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crossAx val="1740663888"/>
        <c:crosses val="autoZero"/>
        <c:auto val="1"/>
        <c:lblAlgn val="ctr"/>
        <c:lblOffset val="100"/>
        <c:noMultiLvlLbl val="0"/>
      </c:catAx>
      <c:valAx>
        <c:axId val="1740663888"/>
        <c:scaling>
          <c:orientation val="minMax"/>
        </c:scaling>
        <c:delete val="1"/>
        <c:axPos val="l"/>
        <c:majorGridlines>
          <c:spPr>
            <a:ln w="9525" cap="flat" cmpd="sng" algn="ctr">
              <a:solidFill>
                <a:schemeClr val="tx1">
                  <a:lumMod val="15000"/>
                  <a:lumOff val="85000"/>
                </a:schemeClr>
              </a:solidFill>
              <a:round/>
            </a:ln>
            <a:effectLst/>
          </c:spPr>
        </c:majorGridlines>
        <c:numFmt formatCode="0%" sourceLinked="1"/>
        <c:majorTickMark val="out"/>
        <c:minorTickMark val="none"/>
        <c:tickLblPos val="nextTo"/>
        <c:crossAx val="1740668208"/>
        <c:crosses val="autoZero"/>
        <c:crossBetween val="between"/>
      </c:valAx>
      <c:spPr>
        <a:noFill/>
        <a:ln>
          <a:noFill/>
        </a:ln>
        <a:effectLst/>
      </c:spPr>
    </c:plotArea>
    <c:legend>
      <c:legendPos val="b"/>
      <c:layout>
        <c:manualLayout>
          <c:xMode val="edge"/>
          <c:yMode val="edge"/>
          <c:x val="0.11605131172839508"/>
          <c:y val="0.8846305524597613"/>
          <c:w val="0.76344293630751969"/>
          <c:h val="0.11401492570745032"/>
        </c:manualLayout>
      </c:layout>
      <c:overlay val="0"/>
      <c:spPr>
        <a:noFill/>
        <a:ln>
          <a:noFill/>
        </a:ln>
        <a:effectLst/>
      </c:spPr>
      <c:txPr>
        <a:bodyPr rot="0" spcFirstLastPara="1" vertOverflow="ellipsis" vert="horz" wrap="square" anchor="ctr" anchorCtr="1"/>
        <a:lstStyle/>
        <a:p>
          <a:pPr>
            <a:defRPr sz="1197" b="0" i="0" u="none" strike="noStrike" kern="1200" baseline="0">
              <a:solidFill>
                <a:schemeClr val="tx1">
                  <a:lumMod val="65000"/>
                  <a:lumOff val="35000"/>
                </a:schemeClr>
              </a:solidFill>
              <a:latin typeface="Meiryo UI" panose="020B0604030504040204" pitchFamily="50" charset="-128"/>
              <a:ea typeface="Meiryo UI" panose="020B0604030504040204" pitchFamily="50" charset="-128"/>
              <a:cs typeface="+mn-cs"/>
            </a:defRPr>
          </a:pPr>
          <a:endParaRPr lang="ja-JP"/>
        </a:p>
      </c:txPr>
    </c:legend>
    <c:plotVisOnly val="1"/>
    <c:dispBlanksAs val="gap"/>
    <c:extLst>
      <c:ext xmlns:c16r3="http://schemas.microsoft.com/office/drawing/2017/03/chart" uri="{56B9EC1D-385E-4148-901F-78D8002777C0}">
        <c16r3:dataDisplayOptions16>
          <c16r3:dispNaAsBlank val="1"/>
        </c16r3:dataDisplayOptions16>
      </c:ext>
    </c:extLst>
    <c:showDLblsOverMax val="0"/>
  </c:chart>
  <c:spPr>
    <a:noFill/>
    <a:ln>
      <a:noFill/>
    </a:ln>
    <a:effectLst/>
  </c:spPr>
  <c:txPr>
    <a:bodyPr/>
    <a:lstStyle/>
    <a:p>
      <a:pPr>
        <a:defRPr baseline="0">
          <a:latin typeface="Meiryo UI" panose="020B0604030504040204" pitchFamily="50" charset="-128"/>
          <a:ea typeface="Meiryo UI" panose="020B0604030504040204" pitchFamily="50" charset="-128"/>
        </a:defRPr>
      </a:pPr>
      <a:endParaRPr lang="ja-JP"/>
    </a:p>
  </c:txPr>
  <c:externalData r:id="rId3">
    <c:autoUpdate val="0"/>
  </c:externalData>
</c:chartSpace>
</file>

<file path=ppt/charts/chart5.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7.812013694366636E-2"/>
          <c:y val="3.759942154736081E-2"/>
          <c:w val="0.84375972611266725"/>
          <c:h val="0.73101952277657267"/>
        </c:manualLayout>
      </c:layout>
      <c:scatterChart>
        <c:scatterStyle val="lineMarker"/>
        <c:varyColors val="0"/>
        <c:ser>
          <c:idx val="0"/>
          <c:order val="0"/>
          <c:spPr>
            <a:ln w="28575" cmpd="sng" algn="ctr">
              <a:solidFill>
                <a:schemeClr val="accent1"/>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Sheet1!$A$2:$I$2</c:f>
              <c:numCache>
                <c:formatCode>General</c:formatCode>
                <c:ptCount val="9"/>
                <c:pt idx="0">
                  <c:v>15.1</c:v>
                </c:pt>
                <c:pt idx="1">
                  <c:v>18</c:v>
                </c:pt>
                <c:pt idx="2">
                  <c:v>17</c:v>
                </c:pt>
                <c:pt idx="3">
                  <c:v>20</c:v>
                </c:pt>
                <c:pt idx="4">
                  <c:v>21</c:v>
                </c:pt>
                <c:pt idx="5">
                  <c:v>21</c:v>
                </c:pt>
                <c:pt idx="6">
                  <c:v>22</c:v>
                </c:pt>
                <c:pt idx="7">
                  <c:v>22</c:v>
                </c:pt>
                <c:pt idx="8">
                  <c:v>24</c:v>
                </c:pt>
              </c:numCache>
            </c:numRef>
          </c:yVal>
          <c:smooth val="0"/>
          <c:extLst>
            <c:ext xmlns:c16="http://schemas.microsoft.com/office/drawing/2014/chart" uri="{C3380CC4-5D6E-409C-BE32-E72D297353CC}">
              <c16:uniqueId val="{00000000-6391-41E9-AECB-84F250927A89}"/>
            </c:ext>
          </c:extLst>
        </c:ser>
        <c:ser>
          <c:idx val="1"/>
          <c:order val="1"/>
          <c:spPr>
            <a:ln w="28575" cmpd="sng" algn="ctr">
              <a:solidFill>
                <a:schemeClr val="accent2"/>
              </a:solidFill>
              <a:prstDash val="solid"/>
            </a:ln>
          </c:spPr>
          <c:marker>
            <c:symbol val="none"/>
          </c:marker>
          <c:xVal>
            <c:numRef>
              <c:f>Sheet1!$A$1:$I$1</c:f>
              <c:numCache>
                <c:formatCode>General</c:formatCode>
                <c:ptCount val="9"/>
                <c:pt idx="0">
                  <c:v>2025</c:v>
                </c:pt>
                <c:pt idx="1">
                  <c:v>2026</c:v>
                </c:pt>
                <c:pt idx="2">
                  <c:v>2027</c:v>
                </c:pt>
                <c:pt idx="3">
                  <c:v>2028</c:v>
                </c:pt>
                <c:pt idx="4">
                  <c:v>2029</c:v>
                </c:pt>
                <c:pt idx="5">
                  <c:v>2030</c:v>
                </c:pt>
                <c:pt idx="6">
                  <c:v>2031</c:v>
                </c:pt>
                <c:pt idx="7">
                  <c:v>2032</c:v>
                </c:pt>
                <c:pt idx="8">
                  <c:v>2033</c:v>
                </c:pt>
              </c:numCache>
            </c:numRef>
          </c:xVal>
          <c:yVal>
            <c:numRef>
              <c:f>Sheet1!$A$3:$I$3</c:f>
              <c:numCache>
                <c:formatCode>General</c:formatCode>
                <c:ptCount val="9"/>
                <c:pt idx="0">
                  <c:v>20</c:v>
                </c:pt>
                <c:pt idx="1">
                  <c:v>19</c:v>
                </c:pt>
                <c:pt idx="2">
                  <c:v>18</c:v>
                </c:pt>
                <c:pt idx="3">
                  <c:v>14</c:v>
                </c:pt>
                <c:pt idx="4">
                  <c:v>12</c:v>
                </c:pt>
                <c:pt idx="5">
                  <c:v>12</c:v>
                </c:pt>
                <c:pt idx="6">
                  <c:v>12</c:v>
                </c:pt>
                <c:pt idx="7">
                  <c:v>12</c:v>
                </c:pt>
                <c:pt idx="8">
                  <c:v>12</c:v>
                </c:pt>
              </c:numCache>
            </c:numRef>
          </c:yVal>
          <c:smooth val="0"/>
          <c:extLst>
            <c:ext xmlns:c16="http://schemas.microsoft.com/office/drawing/2014/chart" uri="{C3380CC4-5D6E-409C-BE32-E72D297353CC}">
              <c16:uniqueId val="{00000001-6391-41E9-AECB-84F250927A89}"/>
            </c:ext>
          </c:extLst>
        </c:ser>
        <c:dLbls>
          <c:showLegendKey val="0"/>
          <c:showVal val="0"/>
          <c:showCatName val="0"/>
          <c:showSerName val="0"/>
          <c:showPercent val="0"/>
          <c:showBubbleSize val="0"/>
        </c:dLbls>
        <c:axId val="4"/>
        <c:axId val="5"/>
      </c:scatterChart>
      <c:valAx>
        <c:axId val="4"/>
        <c:scaling>
          <c:orientation val="minMax"/>
          <c:max val="2033"/>
          <c:min val="2025"/>
        </c:scaling>
        <c:delete val="0"/>
        <c:axPos val="b"/>
        <c:majorGridlines>
          <c:spPr>
            <a:ln>
              <a:noFill/>
            </a:ln>
          </c:spPr>
        </c:majorGridlines>
        <c:numFmt formatCode="0;&quot;-&quot;0" sourceLinked="0"/>
        <c:majorTickMark val="out"/>
        <c:minorTickMark val="none"/>
        <c:tickLblPos val="nextTo"/>
        <c:spPr>
          <a:ln w="9525" cmpd="sng" algn="ctr">
            <a:solidFill>
              <a:schemeClr val="tx1"/>
            </a:solidFill>
            <a:prstDash val="solid"/>
          </a:ln>
        </c:spPr>
        <c:txPr>
          <a:bodyPr wrap="none"/>
          <a:lstStyle/>
          <a:p>
            <a:pPr>
              <a:defRPr kumimoji="1" sz="1400" kern="1200">
                <a:solidFill>
                  <a:schemeClr val="tx1"/>
                </a:solidFill>
                <a:latin typeface="+mn-lt"/>
                <a:ea typeface="游ゴシック"/>
                <a:cs typeface="+mn-cs"/>
              </a:defRPr>
            </a:pPr>
            <a:endParaRPr lang="ja-JP"/>
          </a:p>
        </c:txPr>
        <c:crossAx val="5"/>
        <c:crosses val="min"/>
        <c:crossBetween val="midCat"/>
        <c:majorUnit val="1"/>
      </c:valAx>
      <c:valAx>
        <c:axId val="5"/>
        <c:scaling>
          <c:orientation val="minMax"/>
          <c:max val="25"/>
          <c:min val="0"/>
        </c:scaling>
        <c:delete val="0"/>
        <c:axPos val="l"/>
        <c:majorGridlines>
          <c:spPr>
            <a:ln>
              <a:noFill/>
            </a:ln>
          </c:spPr>
        </c:majorGridlines>
        <c:numFmt formatCode="General" sourceLinked="1"/>
        <c:majorTickMark val="out"/>
        <c:minorTickMark val="none"/>
        <c:tickLblPos val="none"/>
        <c:spPr>
          <a:ln w="9525" cmpd="sng" algn="ctr">
            <a:solidFill>
              <a:schemeClr val="tx1"/>
            </a:solidFill>
            <a:prstDash val="solid"/>
          </a:ln>
        </c:spPr>
        <c:txPr>
          <a:bodyPr wrap="none"/>
          <a:lstStyle/>
          <a:p>
            <a:pPr>
              <a:defRPr kumimoji="1" sz="1400" kern="1200">
                <a:latin typeface="+mn-lt"/>
                <a:ea typeface="游ゴシック"/>
                <a:cs typeface="+mn-cs"/>
              </a:defRPr>
            </a:pPr>
            <a:endParaRPr lang="ja-JP"/>
          </a:p>
        </c:txPr>
        <c:crossAx val="4"/>
        <c:crosses val="min"/>
        <c:crossBetween val="midCat"/>
        <c:majorUnit val="5"/>
      </c:valAx>
    </c:plotArea>
    <c:plotVisOnly val="0"/>
    <c:dispBlanksAs val="gap"/>
    <c:showDLblsOverMax val="1"/>
  </c:chart>
  <c:externalData r:id="rId1">
    <c:autoUpdate val="0"/>
  </c:externalData>
</c:chartSpace>
</file>

<file path=ppt/charts/chart6.xml><?xml version="1.0" encoding="utf-8"?>
<c:chartSpace xmlns:c="http://schemas.openxmlformats.org/drawingml/2006/chart" xmlns:a="http://schemas.openxmlformats.org/drawingml/2006/main" xmlns:r="http://schemas.openxmlformats.org/officeDocument/2006/relationships" xmlns:c16r2="http://schemas.microsoft.com/office/drawing/2015/06/chart">
  <c:date1904 val="0"/>
  <c:lang val="ja-JP"/>
  <c:roundedCorners val="0"/>
  <mc:AlternateContent xmlns:mc="http://schemas.openxmlformats.org/markup-compatibility/2006">
    <mc:Choice xmlns:c14="http://schemas.microsoft.com/office/drawing/2007/8/2/chart" Requires="c14">
      <c14:style val="102"/>
    </mc:Choice>
    <mc:Fallback>
      <c:style val="2"/>
    </mc:Fallback>
  </mc:AlternateContent>
  <c:chart>
    <c:autoTitleDeleted val="0"/>
    <c:plotArea>
      <c:layout>
        <c:manualLayout>
          <c:layoutTarget val="inner"/>
          <c:xMode val="edge"/>
          <c:yMode val="edge"/>
          <c:x val="1.4578076815250911E-2"/>
          <c:y val="3.972498090145149E-2"/>
          <c:w val="0.97084384636949816"/>
          <c:h val="0.92055003819709702"/>
        </c:manualLayout>
      </c:layout>
      <c:barChart>
        <c:barDir val="col"/>
        <c:grouping val="clustered"/>
        <c:varyColors val="0"/>
        <c:ser>
          <c:idx val="0"/>
          <c:order val="0"/>
          <c:spPr>
            <a:solidFill>
              <a:schemeClr val="accent1"/>
            </a:solidFill>
            <a:ln>
              <a:noFill/>
            </a:ln>
          </c:spPr>
          <c:invertIfNegative val="0"/>
          <c:val>
            <c:numRef>
              <c:f>Sheet1!$A$1:$I$1</c:f>
              <c:numCache>
                <c:formatCode>General</c:formatCode>
                <c:ptCount val="9"/>
                <c:pt idx="0">
                  <c:v>100</c:v>
                </c:pt>
                <c:pt idx="1">
                  <c:v>100</c:v>
                </c:pt>
                <c:pt idx="2">
                  <c:v>100</c:v>
                </c:pt>
                <c:pt idx="3">
                  <c:v>100</c:v>
                </c:pt>
                <c:pt idx="4">
                  <c:v>100</c:v>
                </c:pt>
                <c:pt idx="5">
                  <c:v>100</c:v>
                </c:pt>
                <c:pt idx="6">
                  <c:v>100</c:v>
                </c:pt>
                <c:pt idx="7">
                  <c:v>100</c:v>
                </c:pt>
                <c:pt idx="8">
                  <c:v>100</c:v>
                </c:pt>
              </c:numCache>
            </c:numRef>
          </c:val>
          <c:extLst>
            <c:ext xmlns:c16="http://schemas.microsoft.com/office/drawing/2014/chart" uri="{C3380CC4-5D6E-409C-BE32-E72D297353CC}">
              <c16:uniqueId val="{00000000-53EE-4B4D-B89E-0CF9C8D3B0AB}"/>
            </c:ext>
          </c:extLst>
        </c:ser>
        <c:ser>
          <c:idx val="1"/>
          <c:order val="1"/>
          <c:spPr>
            <a:solidFill>
              <a:schemeClr val="accent2"/>
            </a:solidFill>
            <a:ln>
              <a:noFill/>
            </a:ln>
          </c:spPr>
          <c:invertIfNegative val="0"/>
          <c:val>
            <c:numRef>
              <c:f>Sheet1!$A$2:$I$2</c:f>
              <c:numCache>
                <c:formatCode>General</c:formatCode>
                <c:ptCount val="9"/>
                <c:pt idx="0">
                  <c:v>100</c:v>
                </c:pt>
                <c:pt idx="1">
                  <c:v>100</c:v>
                </c:pt>
                <c:pt idx="2">
                  <c:v>100</c:v>
                </c:pt>
                <c:pt idx="3">
                  <c:v>100</c:v>
                </c:pt>
                <c:pt idx="4">
                  <c:v>55</c:v>
                </c:pt>
                <c:pt idx="5">
                  <c:v>55</c:v>
                </c:pt>
                <c:pt idx="6">
                  <c:v>55</c:v>
                </c:pt>
                <c:pt idx="7">
                  <c:v>55</c:v>
                </c:pt>
                <c:pt idx="8">
                  <c:v>55</c:v>
                </c:pt>
              </c:numCache>
            </c:numRef>
          </c:val>
          <c:extLst>
            <c:ext xmlns:c16="http://schemas.microsoft.com/office/drawing/2014/chart" uri="{C3380CC4-5D6E-409C-BE32-E72D297353CC}">
              <c16:uniqueId val="{00000001-53EE-4B4D-B89E-0CF9C8D3B0AB}"/>
            </c:ext>
          </c:extLst>
        </c:ser>
        <c:dLbls>
          <c:showLegendKey val="0"/>
          <c:showVal val="0"/>
          <c:showCatName val="0"/>
          <c:showSerName val="0"/>
          <c:showPercent val="0"/>
          <c:showBubbleSize val="0"/>
        </c:dLbls>
        <c:gapWidth val="80"/>
        <c:axId val="1712268688"/>
        <c:axId val="1"/>
      </c:barChart>
      <c:catAx>
        <c:axId val="1712268688"/>
        <c:scaling>
          <c:orientation val="minMax"/>
        </c:scaling>
        <c:delete val="0"/>
        <c:axPos val="b"/>
        <c:majorGridlines>
          <c:spPr>
            <a:ln>
              <a:noFill/>
            </a:ln>
          </c:spPr>
        </c:majorGridlines>
        <c:majorTickMark val="none"/>
        <c:minorTickMark val="none"/>
        <c:tickLblPos val="none"/>
        <c:spPr>
          <a:ln w="9525" cmpd="sng" algn="ctr">
            <a:solidFill>
              <a:schemeClr val="tx1"/>
            </a:solidFill>
            <a:prstDash val="solid"/>
          </a:ln>
        </c:spPr>
        <c:crossAx val="1"/>
        <c:crosses val="min"/>
        <c:auto val="0"/>
        <c:lblAlgn val="ctr"/>
        <c:lblOffset val="100"/>
        <c:noMultiLvlLbl val="0"/>
      </c:catAx>
      <c:valAx>
        <c:axId val="1"/>
        <c:scaling>
          <c:orientation val="minMax"/>
          <c:max val="100"/>
          <c:min val="0"/>
        </c:scaling>
        <c:delete val="1"/>
        <c:axPos val="l"/>
        <c:numFmt formatCode="General" sourceLinked="1"/>
        <c:majorTickMark val="out"/>
        <c:minorTickMark val="none"/>
        <c:tickLblPos val="nextTo"/>
        <c:crossAx val="1712268688"/>
        <c:crosses val="min"/>
        <c:crossBetween val="between"/>
      </c:valAx>
    </c:plotArea>
    <c:plotVisOnly val="0"/>
    <c:dispBlanksAs val="gap"/>
    <c:showDLblsOverMax val="1"/>
  </c:chart>
  <c:externalData r:id="rId1">
    <c:autoUpdate val="0"/>
  </c:externalData>
</c:chartSpace>
</file>

<file path=ppt/charts/colors1.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colors2.xml><?xml version="1.0" encoding="utf-8"?>
<cs:colorStyle xmlns:cs="http://schemas.microsoft.com/office/drawing/2012/chartStyle" xmlns:a="http://schemas.openxmlformats.org/drawingml/2006/main" meth="cycle" id="10">
  <a:schemeClr val="accent1"/>
  <a:schemeClr val="accent2"/>
  <a:schemeClr val="accent3"/>
  <a:schemeClr val="accent4"/>
  <a:schemeClr val="accent5"/>
  <a:schemeClr val="accent6"/>
  <cs:variation/>
  <cs:variation>
    <a:lumMod val="60000"/>
  </cs:variation>
  <cs:variation>
    <a:lumMod val="80000"/>
    <a:lumOff val="20000"/>
  </cs:variation>
  <cs:variation>
    <a:lumMod val="80000"/>
  </cs:variation>
  <cs:variation>
    <a:lumMod val="60000"/>
    <a:lumOff val="40000"/>
  </cs:variation>
  <cs:variation>
    <a:lumMod val="50000"/>
  </cs:variation>
  <cs:variation>
    <a:lumMod val="70000"/>
    <a:lumOff val="30000"/>
  </cs:variation>
  <cs:variation>
    <a:lumMod val="70000"/>
  </cs:variation>
  <cs:variation>
    <a:lumMod val="50000"/>
    <a:lumOff val="50000"/>
  </cs:variation>
</cs:colorStyle>
</file>

<file path=ppt/charts/style1.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charts/style2.xml><?xml version="1.0" encoding="utf-8"?>
<cs:chartStyle xmlns:cs="http://schemas.microsoft.com/office/drawing/2012/chartStyle" xmlns:a="http://schemas.openxmlformats.org/drawingml/2006/main" id="297">
  <cs:axisTitle>
    <cs:lnRef idx="0"/>
    <cs:fillRef idx="0"/>
    <cs:effectRef idx="0"/>
    <cs:fontRef idx="minor">
      <a:schemeClr val="tx1">
        <a:lumMod val="65000"/>
        <a:lumOff val="35000"/>
      </a:schemeClr>
    </cs:fontRef>
    <cs:defRPr sz="1330" kern="1200"/>
  </cs:axisTitle>
  <cs:categoryAxis>
    <cs:lnRef idx="0"/>
    <cs:fillRef idx="0"/>
    <cs:effectRef idx="0"/>
    <cs:fontRef idx="minor">
      <a:schemeClr val="tx1">
        <a:lumMod val="65000"/>
        <a:lumOff val="35000"/>
      </a:schemeClr>
    </cs:fontRef>
    <cs:spPr>
      <a:ln w="9525" cap="flat" cmpd="sng" algn="ctr">
        <a:solidFill>
          <a:schemeClr val="tx1">
            <a:lumMod val="15000"/>
            <a:lumOff val="85000"/>
          </a:schemeClr>
        </a:solidFill>
        <a:round/>
      </a:ln>
    </cs:spPr>
    <cs:defRPr sz="1197" kern="1200"/>
  </cs:categoryAxis>
  <cs:chartArea mods="allowNoFillOverride allowNoLineOverride">
    <cs:lnRef idx="0"/>
    <cs:fillRef idx="0"/>
    <cs:effectRef idx="0"/>
    <cs:fontRef idx="minor">
      <a:schemeClr val="tx1"/>
    </cs:fontRef>
    <cs:spPr>
      <a:solidFill>
        <a:schemeClr val="bg1"/>
      </a:solidFill>
      <a:ln w="9525" cap="flat" cmpd="sng" algn="ctr">
        <a:solidFill>
          <a:schemeClr val="tx1">
            <a:lumMod val="15000"/>
            <a:lumOff val="85000"/>
          </a:schemeClr>
        </a:solidFill>
        <a:round/>
      </a:ln>
    </cs:spPr>
    <cs:defRPr sz="1330" kern="1200"/>
  </cs:chartArea>
  <cs:dataLabel>
    <cs:lnRef idx="0"/>
    <cs:fillRef idx="0"/>
    <cs:effectRef idx="0"/>
    <cs:fontRef idx="minor">
      <a:schemeClr val="tx1">
        <a:lumMod val="75000"/>
        <a:lumOff val="25000"/>
      </a:schemeClr>
    </cs:fontRef>
    <cs:defRPr sz="1197" kern="1200"/>
  </cs:dataLabel>
  <cs:dataLabelCallout>
    <cs:lnRef idx="0"/>
    <cs:fillRef idx="0"/>
    <cs:effectRef idx="0"/>
    <cs:fontRef idx="minor">
      <a:schemeClr val="dk1">
        <a:lumMod val="65000"/>
        <a:lumOff val="35000"/>
      </a:schemeClr>
    </cs:fontRef>
    <cs:spPr>
      <a:solidFill>
        <a:schemeClr val="lt1"/>
      </a:solidFill>
      <a:ln>
        <a:solidFill>
          <a:schemeClr val="dk1">
            <a:lumMod val="25000"/>
            <a:lumOff val="75000"/>
          </a:schemeClr>
        </a:solidFill>
      </a:ln>
    </cs:spPr>
    <cs:defRPr sz="1197" kern="1200"/>
    <cs:bodyPr rot="0" spcFirstLastPara="1" vertOverflow="clip" horzOverflow="clip" vert="horz" wrap="square" lIns="36576" tIns="18288" rIns="36576" bIns="18288" anchor="ctr" anchorCtr="1">
      <a:spAutoFit/>
    </cs:bodyPr>
  </cs:dataLabelCallout>
  <cs:dataPoint>
    <cs:lnRef idx="0"/>
    <cs:fillRef idx="1">
      <cs:styleClr val="auto"/>
    </cs:fillRef>
    <cs:effectRef idx="0"/>
    <cs:fontRef idx="minor">
      <a:schemeClr val="tx1"/>
    </cs:fontRef>
  </cs:dataPoint>
  <cs:dataPoint3D>
    <cs:lnRef idx="0"/>
    <cs:fillRef idx="1">
      <cs:styleClr val="auto"/>
    </cs:fillRef>
    <cs:effectRef idx="0"/>
    <cs:fontRef idx="minor">
      <a:schemeClr val="tx1"/>
    </cs:fontRef>
  </cs:dataPoint3D>
  <cs:dataPointLine>
    <cs:lnRef idx="0">
      <cs:styleClr val="auto"/>
    </cs:lnRef>
    <cs:fillRef idx="1"/>
    <cs:effectRef idx="0"/>
    <cs:fontRef idx="minor">
      <a:schemeClr val="tx1"/>
    </cs:fontRef>
    <cs:spPr>
      <a:ln w="28575" cap="rnd">
        <a:solidFill>
          <a:schemeClr val="phClr"/>
        </a:solidFill>
        <a:round/>
      </a:ln>
    </cs:spPr>
  </cs:dataPointLine>
  <cs:dataPointMarker>
    <cs:lnRef idx="0">
      <cs:styleClr val="auto"/>
    </cs:lnRef>
    <cs:fillRef idx="1">
      <cs:styleClr val="auto"/>
    </cs:fillRef>
    <cs:effectRef idx="0"/>
    <cs:fontRef idx="minor">
      <a:schemeClr val="tx1"/>
    </cs:fontRef>
    <cs:spPr>
      <a:ln w="9525">
        <a:solidFill>
          <a:schemeClr val="phClr"/>
        </a:solidFill>
      </a:ln>
    </cs:spPr>
  </cs:dataPointMarker>
  <cs:dataPointMarkerLayout symbol="circle" size="5"/>
  <cs:dataPointWireframe>
    <cs:lnRef idx="0">
      <cs:styleClr val="auto"/>
    </cs:lnRef>
    <cs:fillRef idx="1"/>
    <cs:effectRef idx="0"/>
    <cs:fontRef idx="minor">
      <a:schemeClr val="tx1"/>
    </cs:fontRef>
    <cs:spPr>
      <a:ln w="9525" cap="rnd">
        <a:solidFill>
          <a:schemeClr val="phClr"/>
        </a:solidFill>
        <a:round/>
      </a:ln>
    </cs:spPr>
  </cs:dataPointWireframe>
  <cs:dataTable>
    <cs:lnRef idx="0"/>
    <cs:fillRef idx="0"/>
    <cs:effectRef idx="0"/>
    <cs:fontRef idx="minor">
      <a:schemeClr val="tx1">
        <a:lumMod val="65000"/>
        <a:lumOff val="35000"/>
      </a:schemeClr>
    </cs:fontRef>
    <cs:spPr>
      <a:noFill/>
      <a:ln w="9525" cap="flat" cmpd="sng" algn="ctr">
        <a:solidFill>
          <a:schemeClr val="tx1">
            <a:lumMod val="15000"/>
            <a:lumOff val="85000"/>
          </a:schemeClr>
        </a:solidFill>
        <a:round/>
      </a:ln>
    </cs:spPr>
    <cs:defRPr sz="1197" kern="1200"/>
  </cs:dataTable>
  <cs:downBar>
    <cs:lnRef idx="0"/>
    <cs:fillRef idx="0"/>
    <cs:effectRef idx="0"/>
    <cs:fontRef idx="minor">
      <a:schemeClr val="tx1"/>
    </cs:fontRef>
    <cs:spPr>
      <a:solidFill>
        <a:schemeClr val="dk1">
          <a:lumMod val="75000"/>
          <a:lumOff val="25000"/>
        </a:schemeClr>
      </a:solidFill>
      <a:ln w="9525" cap="flat" cmpd="sng" algn="ctr">
        <a:solidFill>
          <a:schemeClr val="tx1">
            <a:lumMod val="65000"/>
            <a:lumOff val="35000"/>
          </a:schemeClr>
        </a:solidFill>
        <a:round/>
      </a:ln>
    </cs:spPr>
  </cs:downBar>
  <cs:dropLine>
    <cs:lnRef idx="0"/>
    <cs:fillRef idx="0"/>
    <cs:effectRef idx="0"/>
    <cs:fontRef idx="minor">
      <a:schemeClr val="tx1"/>
    </cs:fontRef>
    <cs:spPr>
      <a:ln w="9525" cap="flat" cmpd="sng" algn="ctr">
        <a:solidFill>
          <a:schemeClr val="tx1">
            <a:lumMod val="35000"/>
            <a:lumOff val="65000"/>
          </a:schemeClr>
        </a:solidFill>
        <a:round/>
      </a:ln>
    </cs:spPr>
  </cs:dropLine>
  <cs:errorBar>
    <cs:lnRef idx="0"/>
    <cs:fillRef idx="0"/>
    <cs:effectRef idx="0"/>
    <cs:fontRef idx="minor">
      <a:schemeClr val="tx1"/>
    </cs:fontRef>
    <cs:spPr>
      <a:ln w="9525" cap="flat" cmpd="sng" algn="ctr">
        <a:solidFill>
          <a:schemeClr val="tx1">
            <a:lumMod val="65000"/>
            <a:lumOff val="35000"/>
          </a:schemeClr>
        </a:solidFill>
        <a:round/>
      </a:ln>
    </cs:spPr>
  </cs:errorBar>
  <cs:floor>
    <cs:lnRef idx="0"/>
    <cs:fillRef idx="0"/>
    <cs:effectRef idx="0"/>
    <cs:fontRef idx="minor">
      <a:schemeClr val="tx1"/>
    </cs:fontRef>
    <cs:spPr>
      <a:noFill/>
      <a:ln>
        <a:noFill/>
      </a:ln>
    </cs:spPr>
  </cs:floor>
  <cs:gridlineMajor>
    <cs:lnRef idx="0"/>
    <cs:fillRef idx="0"/>
    <cs:effectRef idx="0"/>
    <cs:fontRef idx="minor">
      <a:schemeClr val="tx1"/>
    </cs:fontRef>
    <cs:spPr>
      <a:ln w="9525" cap="flat" cmpd="sng" algn="ctr">
        <a:solidFill>
          <a:schemeClr val="tx1">
            <a:lumMod val="15000"/>
            <a:lumOff val="85000"/>
          </a:schemeClr>
        </a:solidFill>
        <a:round/>
      </a:ln>
    </cs:spPr>
  </cs:gridlineMajor>
  <cs:gridlineMinor>
    <cs:lnRef idx="0"/>
    <cs:fillRef idx="0"/>
    <cs:effectRef idx="0"/>
    <cs:fontRef idx="minor">
      <a:schemeClr val="tx1"/>
    </cs:fontRef>
    <cs:spPr>
      <a:ln w="9525" cap="flat" cmpd="sng" algn="ctr">
        <a:solidFill>
          <a:schemeClr val="tx1">
            <a:lumMod val="5000"/>
            <a:lumOff val="95000"/>
          </a:schemeClr>
        </a:solidFill>
        <a:round/>
      </a:ln>
    </cs:spPr>
  </cs:gridlineMinor>
  <cs:hiLoLine>
    <cs:lnRef idx="0"/>
    <cs:fillRef idx="0"/>
    <cs:effectRef idx="0"/>
    <cs:fontRef idx="minor">
      <a:schemeClr val="tx1"/>
    </cs:fontRef>
    <cs:spPr>
      <a:ln w="9525" cap="flat" cmpd="sng" algn="ctr">
        <a:solidFill>
          <a:schemeClr val="tx1">
            <a:lumMod val="50000"/>
            <a:lumOff val="50000"/>
          </a:schemeClr>
        </a:solidFill>
        <a:round/>
      </a:ln>
    </cs:spPr>
  </cs:hiLoLine>
  <cs:leaderLine>
    <cs:lnRef idx="0"/>
    <cs:fillRef idx="0"/>
    <cs:effectRef idx="0"/>
    <cs:fontRef idx="minor">
      <a:schemeClr val="tx1"/>
    </cs:fontRef>
    <cs:spPr>
      <a:ln w="9525" cap="flat" cmpd="sng" algn="ctr">
        <a:solidFill>
          <a:schemeClr val="tx1">
            <a:lumMod val="35000"/>
            <a:lumOff val="65000"/>
          </a:schemeClr>
        </a:solidFill>
        <a:round/>
      </a:ln>
    </cs:spPr>
  </cs:leaderLine>
  <cs:legend>
    <cs:lnRef idx="0"/>
    <cs:fillRef idx="0"/>
    <cs:effectRef idx="0"/>
    <cs:fontRef idx="minor">
      <a:schemeClr val="tx1">
        <a:lumMod val="65000"/>
        <a:lumOff val="35000"/>
      </a:schemeClr>
    </cs:fontRef>
    <cs:defRPr sz="1197" kern="1200"/>
  </cs:legend>
  <cs:plotArea mods="allowNoFillOverride allowNoLineOverride">
    <cs:lnRef idx="0"/>
    <cs:fillRef idx="0"/>
    <cs:effectRef idx="0"/>
    <cs:fontRef idx="minor">
      <a:schemeClr val="tx1"/>
    </cs:fontRef>
  </cs:plotArea>
  <cs:plotArea3D mods="allowNoFillOverride allowNoLineOverride">
    <cs:lnRef idx="0"/>
    <cs:fillRef idx="0"/>
    <cs:effectRef idx="0"/>
    <cs:fontRef idx="minor">
      <a:schemeClr val="tx1"/>
    </cs:fontRef>
  </cs:plotArea3D>
  <cs:seriesAxis>
    <cs:lnRef idx="0"/>
    <cs:fillRef idx="0"/>
    <cs:effectRef idx="0"/>
    <cs:fontRef idx="minor">
      <a:schemeClr val="tx1">
        <a:lumMod val="65000"/>
        <a:lumOff val="35000"/>
      </a:schemeClr>
    </cs:fontRef>
    <cs:defRPr sz="1197" kern="1200"/>
  </cs:seriesAxis>
  <cs:seriesLine>
    <cs:lnRef idx="0"/>
    <cs:fillRef idx="0"/>
    <cs:effectRef idx="0"/>
    <cs:fontRef idx="minor">
      <a:schemeClr val="tx1"/>
    </cs:fontRef>
    <cs:spPr>
      <a:ln w="9525" cap="flat" cmpd="sng" algn="ctr">
        <a:solidFill>
          <a:schemeClr val="tx1">
            <a:lumMod val="35000"/>
            <a:lumOff val="65000"/>
          </a:schemeClr>
        </a:solidFill>
        <a:round/>
      </a:ln>
    </cs:spPr>
  </cs:seriesLine>
  <cs:title>
    <cs:lnRef idx="0"/>
    <cs:fillRef idx="0"/>
    <cs:effectRef idx="0"/>
    <cs:fontRef idx="minor">
      <a:schemeClr val="tx1">
        <a:lumMod val="65000"/>
        <a:lumOff val="35000"/>
      </a:schemeClr>
    </cs:fontRef>
    <cs:defRPr sz="1862" b="0" kern="1200" spc="0" baseline="0"/>
  </cs:title>
  <cs:trendline>
    <cs:lnRef idx="0">
      <cs:styleClr val="auto"/>
    </cs:lnRef>
    <cs:fillRef idx="0"/>
    <cs:effectRef idx="0"/>
    <cs:fontRef idx="minor">
      <a:schemeClr val="tx1"/>
    </cs:fontRef>
    <cs:spPr>
      <a:ln w="19050" cap="rnd">
        <a:solidFill>
          <a:schemeClr val="phClr"/>
        </a:solidFill>
        <a:prstDash val="sysDot"/>
      </a:ln>
    </cs:spPr>
  </cs:trendline>
  <cs:trendlineLabel>
    <cs:lnRef idx="0"/>
    <cs:fillRef idx="0"/>
    <cs:effectRef idx="0"/>
    <cs:fontRef idx="minor">
      <a:schemeClr val="tx1">
        <a:lumMod val="65000"/>
        <a:lumOff val="35000"/>
      </a:schemeClr>
    </cs:fontRef>
    <cs:defRPr sz="1197" kern="1200"/>
  </cs:trendlineLabel>
  <cs:upBar>
    <cs:lnRef idx="0"/>
    <cs:fillRef idx="0"/>
    <cs:effectRef idx="0"/>
    <cs:fontRef idx="minor">
      <a:schemeClr val="tx1"/>
    </cs:fontRef>
    <cs:spPr>
      <a:solidFill>
        <a:schemeClr val="lt1"/>
      </a:solidFill>
      <a:ln w="9525" cap="flat" cmpd="sng" algn="ctr">
        <a:solidFill>
          <a:schemeClr val="tx1">
            <a:lumMod val="65000"/>
            <a:lumOff val="35000"/>
          </a:schemeClr>
        </a:solidFill>
        <a:round/>
      </a:ln>
    </cs:spPr>
  </cs:upBar>
  <cs:valueAxis>
    <cs:lnRef idx="0"/>
    <cs:fillRef idx="0"/>
    <cs:effectRef idx="0"/>
    <cs:fontRef idx="minor">
      <a:schemeClr val="tx1">
        <a:lumMod val="65000"/>
        <a:lumOff val="35000"/>
      </a:schemeClr>
    </cs:fontRef>
    <cs:defRPr sz="1197" kern="1200"/>
  </cs:valueAxis>
  <cs:wall>
    <cs:lnRef idx="0"/>
    <cs:fillRef idx="0"/>
    <cs:effectRef idx="0"/>
    <cs:fontRef idx="minor">
      <a:schemeClr val="tx1"/>
    </cs:fontRef>
    <cs:spPr>
      <a:noFill/>
      <a:ln>
        <a:noFill/>
      </a:ln>
    </cs:spPr>
  </cs:wall>
</cs:chartStyle>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2025/6/13</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30.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2.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27.xml.rels><?xml version="1.0" encoding="UTF-8" standalone="yes"?>
<Relationships xmlns="http://schemas.openxmlformats.org/package/2006/relationships"><Relationship Id="rId2" Type="http://schemas.openxmlformats.org/officeDocument/2006/relationships/slide" Target="../slides/slide36.xml"/><Relationship Id="rId1" Type="http://schemas.openxmlformats.org/officeDocument/2006/relationships/notesMaster" Target="../notesMasters/notesMaster1.xml"/></Relationships>
</file>

<file path=ppt/notesSlides/_rels/notesSlide28.xml.rels><?xml version="1.0" encoding="UTF-8" standalone="yes"?>
<Relationships xmlns="http://schemas.openxmlformats.org/package/2006/relationships"><Relationship Id="rId2" Type="http://schemas.openxmlformats.org/officeDocument/2006/relationships/slide" Target="../slides/slide37.xml"/><Relationship Id="rId1" Type="http://schemas.openxmlformats.org/officeDocument/2006/relationships/notesMaster" Target="../notesMasters/notesMaster1.xml"/></Relationships>
</file>

<file path=ppt/notesSlides/_rels/notesSlide29.xml.rels><?xml version="1.0" encoding="UTF-8" standalone="yes"?>
<Relationships xmlns="http://schemas.openxmlformats.org/package/2006/relationships"><Relationship Id="rId2" Type="http://schemas.openxmlformats.org/officeDocument/2006/relationships/slide" Target="../slides/slide38.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30.xml.rels><?xml version="1.0" encoding="UTF-8" standalone="yes"?>
<Relationships xmlns="http://schemas.openxmlformats.org/package/2006/relationships"><Relationship Id="rId2" Type="http://schemas.openxmlformats.org/officeDocument/2006/relationships/slide" Target="../slides/slide39.xml"/><Relationship Id="rId1" Type="http://schemas.openxmlformats.org/officeDocument/2006/relationships/notesMaster" Target="../notesMasters/notesMaster1.xml"/></Relationships>
</file>

<file path=ppt/notesSlides/_rels/notesSlide31.xml.rels><?xml version="1.0" encoding="UTF-8" standalone="yes"?>
<Relationships xmlns="http://schemas.openxmlformats.org/package/2006/relationships"><Relationship Id="rId2" Type="http://schemas.openxmlformats.org/officeDocument/2006/relationships/slide" Target="../slides/slide40.xml"/><Relationship Id="rId1" Type="http://schemas.openxmlformats.org/officeDocument/2006/relationships/notesMaster" Target="../notesMasters/notesMaster1.xml"/></Relationships>
</file>

<file path=ppt/notesSlides/_rels/notesSlide32.xml.rels><?xml version="1.0" encoding="UTF-8" standalone="yes"?>
<Relationships xmlns="http://schemas.openxmlformats.org/package/2006/relationships"><Relationship Id="rId2" Type="http://schemas.openxmlformats.org/officeDocument/2006/relationships/slide" Target="../slides/slide41.xml"/><Relationship Id="rId1" Type="http://schemas.openxmlformats.org/officeDocument/2006/relationships/notesMaster" Target="../notesMasters/notesMaster1.xml"/></Relationships>
</file>

<file path=ppt/notesSlides/_rels/notesSlide33.xml.rels><?xml version="1.0" encoding="UTF-8" standalone="yes"?>
<Relationships xmlns="http://schemas.openxmlformats.org/package/2006/relationships"><Relationship Id="rId2" Type="http://schemas.openxmlformats.org/officeDocument/2006/relationships/slide" Target="../slides/slide42.xml"/><Relationship Id="rId1" Type="http://schemas.openxmlformats.org/officeDocument/2006/relationships/notesMaster" Target="../notesMasters/notesMaster1.xml"/></Relationships>
</file>

<file path=ppt/notesSlides/_rels/notesSlide34.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35.xml.rels><?xml version="1.0" encoding="UTF-8" standalone="yes"?>
<Relationships xmlns="http://schemas.openxmlformats.org/package/2006/relationships"><Relationship Id="rId2" Type="http://schemas.openxmlformats.org/officeDocument/2006/relationships/slide" Target="../slides/slide44.xml"/><Relationship Id="rId1" Type="http://schemas.openxmlformats.org/officeDocument/2006/relationships/notesMaster" Target="../notesMasters/notesMaster1.xml"/></Relationships>
</file>

<file path=ppt/notesSlides/_rels/notesSlide36.xml.rels><?xml version="1.0" encoding="UTF-8" standalone="yes"?>
<Relationships xmlns="http://schemas.openxmlformats.org/package/2006/relationships"><Relationship Id="rId2" Type="http://schemas.openxmlformats.org/officeDocument/2006/relationships/slide" Target="../slides/slide45.xml"/><Relationship Id="rId1" Type="http://schemas.openxmlformats.org/officeDocument/2006/relationships/notesMaster" Target="../notesMasters/notesMaster1.xml"/></Relationships>
</file>

<file path=ppt/notesSlides/_rels/notesSlide37.xml.rels><?xml version="1.0" encoding="UTF-8" standalone="yes"?>
<Relationships xmlns="http://schemas.openxmlformats.org/package/2006/relationships"><Relationship Id="rId2" Type="http://schemas.openxmlformats.org/officeDocument/2006/relationships/slide" Target="../slides/slide46.xml"/><Relationship Id="rId1" Type="http://schemas.openxmlformats.org/officeDocument/2006/relationships/notesMaster" Target="../notesMasters/notesMaster1.xml"/></Relationships>
</file>

<file path=ppt/notesSlides/_rels/notesSlide38.xml.rels><?xml version="1.0" encoding="UTF-8" standalone="yes"?>
<Relationships xmlns="http://schemas.openxmlformats.org/package/2006/relationships"><Relationship Id="rId2" Type="http://schemas.openxmlformats.org/officeDocument/2006/relationships/slide" Target="../slides/slide47.xml"/><Relationship Id="rId1" Type="http://schemas.openxmlformats.org/officeDocument/2006/relationships/notesMaster" Target="../notesMasters/notesMaster1.xml"/></Relationships>
</file>

<file path=ppt/notesSlides/_rels/notesSlide39.xml.rels><?xml version="1.0" encoding="UTF-8" standalone="yes"?>
<Relationships xmlns="http://schemas.openxmlformats.org/package/2006/relationships"><Relationship Id="rId2" Type="http://schemas.openxmlformats.org/officeDocument/2006/relationships/slide" Target="../slides/slide4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0.xml.rels><?xml version="1.0" encoding="UTF-8" standalone="yes"?>
<Relationships xmlns="http://schemas.openxmlformats.org/package/2006/relationships"><Relationship Id="rId2" Type="http://schemas.openxmlformats.org/officeDocument/2006/relationships/slide" Target="../slides/slide49.xml"/><Relationship Id="rId1" Type="http://schemas.openxmlformats.org/officeDocument/2006/relationships/notesMaster" Target="../notesMasters/notesMaster1.xml"/></Relationships>
</file>

<file path=ppt/notesSlides/_rels/notesSlide41.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42.xml.rels><?xml version="1.0" encoding="UTF-8" standalone="yes"?>
<Relationships xmlns="http://schemas.openxmlformats.org/package/2006/relationships"><Relationship Id="rId2" Type="http://schemas.openxmlformats.org/officeDocument/2006/relationships/slide" Target="../slides/slide52.xml"/><Relationship Id="rId1" Type="http://schemas.openxmlformats.org/officeDocument/2006/relationships/notesMaster" Target="../notesMasters/notesMaster1.xml"/></Relationships>
</file>

<file path=ppt/notesSlides/_rels/notesSlide43.xml.rels><?xml version="1.0" encoding="UTF-8" standalone="yes"?>
<Relationships xmlns="http://schemas.openxmlformats.org/package/2006/relationships"><Relationship Id="rId2" Type="http://schemas.openxmlformats.org/officeDocument/2006/relationships/slide" Target="../slides/slide53.xml"/><Relationship Id="rId1" Type="http://schemas.openxmlformats.org/officeDocument/2006/relationships/notesMaster" Target="../notesMasters/notesMaster1.xml"/></Relationships>
</file>

<file path=ppt/notesSlides/_rels/notesSlide44.xml.rels><?xml version="1.0" encoding="UTF-8" standalone="yes"?>
<Relationships xmlns="http://schemas.openxmlformats.org/package/2006/relationships"><Relationship Id="rId2" Type="http://schemas.openxmlformats.org/officeDocument/2006/relationships/slide" Target="../slides/slide54.xml"/><Relationship Id="rId1" Type="http://schemas.openxmlformats.org/officeDocument/2006/relationships/notesMaster" Target="../notesMasters/notesMaster1.xml"/></Relationships>
</file>

<file path=ppt/notesSlides/_rels/notesSlide45.xml.rels><?xml version="1.0" encoding="UTF-8" standalone="yes"?>
<Relationships xmlns="http://schemas.openxmlformats.org/package/2006/relationships"><Relationship Id="rId2" Type="http://schemas.openxmlformats.org/officeDocument/2006/relationships/slide" Target="../slides/slide56.xml"/><Relationship Id="rId1" Type="http://schemas.openxmlformats.org/officeDocument/2006/relationships/notesMaster" Target="../notesMasters/notesMaster1.xml"/></Relationships>
</file>

<file path=ppt/notesSlides/_rels/notesSlide46.xml.rels><?xml version="1.0" encoding="UTF-8" standalone="yes"?>
<Relationships xmlns="http://schemas.openxmlformats.org/package/2006/relationships"><Relationship Id="rId2" Type="http://schemas.openxmlformats.org/officeDocument/2006/relationships/slide" Target="../slides/slide57.xml"/><Relationship Id="rId1" Type="http://schemas.openxmlformats.org/officeDocument/2006/relationships/notesMaster" Target="../notesMasters/notesMaster1.xml"/></Relationships>
</file>

<file path=ppt/notesSlides/_rels/notesSlide47.xml.rels><?xml version="1.0" encoding="UTF-8" standalone="yes"?>
<Relationships xmlns="http://schemas.openxmlformats.org/package/2006/relationships"><Relationship Id="rId2" Type="http://schemas.openxmlformats.org/officeDocument/2006/relationships/slide" Target="../slides/slide58.xml"/><Relationship Id="rId1" Type="http://schemas.openxmlformats.org/officeDocument/2006/relationships/notesMaster" Target="../notesMasters/notesMaster1.xml"/></Relationships>
</file>

<file path=ppt/notesSlides/_rels/notesSlide48.xml.rels><?xml version="1.0" encoding="UTF-8" standalone="yes"?>
<Relationships xmlns="http://schemas.openxmlformats.org/package/2006/relationships"><Relationship Id="rId2" Type="http://schemas.openxmlformats.org/officeDocument/2006/relationships/slide" Target="../slides/slide59.xml"/><Relationship Id="rId1" Type="http://schemas.openxmlformats.org/officeDocument/2006/relationships/notesMaster" Target="../notesMasters/notesMaster1.xml"/></Relationships>
</file>

<file path=ppt/notesSlides/_rels/notesSlide49.xml.rels><?xml version="1.0" encoding="UTF-8" standalone="yes"?>
<Relationships xmlns="http://schemas.openxmlformats.org/package/2006/relationships"><Relationship Id="rId2" Type="http://schemas.openxmlformats.org/officeDocument/2006/relationships/slide" Target="../slides/slide61.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2524DFF-1452-148F-A138-6D365860632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52E2696D-2440-E108-97E6-4BA51A5B77E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8967276-CC9B-641F-C923-9144BD1796F2}"/>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0A0D24BA-AFBF-1E27-A2DC-0416A0F7F1AA}"/>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2155539880"/>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5D63AB2-08E7-1F38-DABB-39A6D0428ED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E909E6A-C913-69C2-82A5-3E7F1DD8D67D}"/>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A6A2336-5870-40D9-1354-49F39685B1E5}"/>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B0CE734E-E46C-8212-D102-FD6C9F2DDA25}"/>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1731978627"/>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52C978C-EC38-1B58-36E1-84D12CBD1E7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E5317E4-3128-10C5-88CF-2E3D6736EAD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4B5669E-0EEA-11E2-AF22-1BEF15E19D5E}"/>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B9A183C7-B69C-7D2C-5CC1-52717C26BA23}"/>
              </a:ext>
            </a:extLst>
          </p:cNvPr>
          <p:cNvSpPr>
            <a:spLocks noGrp="1"/>
          </p:cNvSpPr>
          <p:nvPr>
            <p:ph type="sldNum" sz="quarter" idx="5"/>
          </p:nvPr>
        </p:nvSpPr>
        <p:spPr/>
        <p:txBody>
          <a:bodyPr/>
          <a:lstStyle/>
          <a:p>
            <a:r>
              <a:rPr lang="en-US"/>
              <a:t>Notes view: </a:t>
            </a:r>
            <a:fld id="{128CEAFE-FA94-43E5-B0FF-D47E1CCDD1B4}" type="slidenum">
              <a:rPr lang="en-US" smtClean="0"/>
              <a:pPr/>
              <a:t>14</a:t>
            </a:fld>
            <a:endParaRPr lang="en-US"/>
          </a:p>
        </p:txBody>
      </p:sp>
    </p:spTree>
    <p:extLst>
      <p:ext uri="{BB962C8B-B14F-4D97-AF65-F5344CB8AC3E}">
        <p14:creationId xmlns:p14="http://schemas.microsoft.com/office/powerpoint/2010/main" val="73949102"/>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08DD606-0556-4EBE-EFFD-F902CD513997}"/>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0E592BD-B76B-84B6-8782-B5E3238904C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721BFB2-37BE-B00E-AC2A-40A8C1CBF5E2}"/>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47529AE1-8AE7-3F82-D044-4478DDF49E30}"/>
              </a:ext>
            </a:extLst>
          </p:cNvPr>
          <p:cNvSpPr>
            <a:spLocks noGrp="1"/>
          </p:cNvSpPr>
          <p:nvPr>
            <p:ph type="sldNum" sz="quarter" idx="5"/>
          </p:nvPr>
        </p:nvSpPr>
        <p:spPr/>
        <p:txBody>
          <a:bodyPr/>
          <a:lstStyle/>
          <a:p>
            <a:r>
              <a:rPr lang="en-US"/>
              <a:t>Notes view: </a:t>
            </a:r>
            <a:fld id="{128CEAFE-FA94-43E5-B0FF-D47E1CCDD1B4}" type="slidenum">
              <a:rPr lang="en-US" smtClean="0"/>
              <a:pPr/>
              <a:t>15</a:t>
            </a:fld>
            <a:endParaRPr lang="en-US"/>
          </a:p>
        </p:txBody>
      </p:sp>
    </p:spTree>
    <p:extLst>
      <p:ext uri="{BB962C8B-B14F-4D97-AF65-F5344CB8AC3E}">
        <p14:creationId xmlns:p14="http://schemas.microsoft.com/office/powerpoint/2010/main" val="888440928"/>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C0C617-0C36-AFBB-936E-1691FC33E23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0172911-389B-C6D0-3C1D-E1035DE1638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78AC99B-DAB8-EB26-1559-D11AECB7C26A}"/>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DDA681E6-CBD6-FFF3-6C1C-0B34EE1EE1DF}"/>
              </a:ext>
            </a:extLst>
          </p:cNvPr>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642229124"/>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dirty="0"/>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19</a:t>
            </a:fld>
            <a:endParaRPr lang="en-US"/>
          </a:p>
        </p:txBody>
      </p:sp>
    </p:spTree>
    <p:extLst>
      <p:ext uri="{BB962C8B-B14F-4D97-AF65-F5344CB8AC3E}">
        <p14:creationId xmlns:p14="http://schemas.microsoft.com/office/powerpoint/2010/main" val="1130934136"/>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20</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F89DEA2-1F8E-7C13-BF61-A5F65D51CA6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78FB9AC-4AF7-7DD8-3720-EE7566DA2A6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394F933-31A2-F201-A5AE-785B8453498A}"/>
              </a:ext>
            </a:extLst>
          </p:cNvPr>
          <p:cNvSpPr>
            <a:spLocks noGrp="1"/>
          </p:cNvSpPr>
          <p:nvPr>
            <p:ph type="body" idx="1"/>
          </p:nvPr>
        </p:nvSpPr>
        <p:spPr/>
        <p:txBody>
          <a:bodyPr/>
          <a:lstStyle/>
          <a:p>
            <a:pPr>
              <a:buNone/>
            </a:pPr>
            <a:endParaRPr kumimoji="1" lang="ja-JP" altLang="en-US"/>
          </a:p>
        </p:txBody>
      </p:sp>
      <p:sp>
        <p:nvSpPr>
          <p:cNvPr id="4" name="スライド番号プレースホルダー 3">
            <a:extLst>
              <a:ext uri="{FF2B5EF4-FFF2-40B4-BE49-F238E27FC236}">
                <a16:creationId xmlns:a16="http://schemas.microsoft.com/office/drawing/2014/main" id="{C07F2A47-B48C-356E-8963-F8C9119F0A9C}"/>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706034542"/>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27</a:t>
            </a:fld>
            <a:endParaRPr kumimoji="1" lang="ja-JP" altLang="en-US"/>
          </a:p>
        </p:txBody>
      </p:sp>
    </p:spTree>
    <p:extLst>
      <p:ext uri="{BB962C8B-B14F-4D97-AF65-F5344CB8AC3E}">
        <p14:creationId xmlns:p14="http://schemas.microsoft.com/office/powerpoint/2010/main" val="633987497"/>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30</a:t>
            </a:fld>
            <a:endParaRPr lang="en-US"/>
          </a:p>
        </p:txBody>
      </p:sp>
    </p:spTree>
    <p:extLst>
      <p:ext uri="{BB962C8B-B14F-4D97-AF65-F5344CB8AC3E}">
        <p14:creationId xmlns:p14="http://schemas.microsoft.com/office/powerpoint/2010/main" val="3411623031"/>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32</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kumimoji="1" lang="ja-JP" altLang="en-US">
              <a:solidFill>
                <a:srgbClr val="FF0000"/>
              </a:solidFill>
            </a:endParaRPr>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33</a:t>
            </a:fld>
            <a:endParaRPr kumimoji="1" lang="ja-JP" altLang="en-US"/>
          </a:p>
        </p:txBody>
      </p:sp>
    </p:spTree>
    <p:extLst>
      <p:ext uri="{BB962C8B-B14F-4D97-AF65-F5344CB8AC3E}">
        <p14:creationId xmlns:p14="http://schemas.microsoft.com/office/powerpoint/2010/main" val="315417164"/>
      </p:ext>
    </p:extLst>
  </p:cSld>
  <p:clrMapOvr>
    <a:masterClrMapping/>
  </p:clrMapOvr>
</p:notes>
</file>

<file path=ppt/notesSlides/notesSlide2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36</a:t>
            </a:fld>
            <a:endParaRPr lang="en-US"/>
          </a:p>
        </p:txBody>
      </p:sp>
    </p:spTree>
    <p:extLst>
      <p:ext uri="{BB962C8B-B14F-4D97-AF65-F5344CB8AC3E}">
        <p14:creationId xmlns:p14="http://schemas.microsoft.com/office/powerpoint/2010/main" val="54035885"/>
      </p:ext>
    </p:extLst>
  </p:cSld>
  <p:clrMapOvr>
    <a:masterClrMapping/>
  </p:clrMapOvr>
</p:notes>
</file>

<file path=ppt/notesSlides/notesSlide2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a:buNone/>
            </a:pPr>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37</a:t>
            </a:fld>
            <a:endParaRPr lang="en-US"/>
          </a:p>
        </p:txBody>
      </p:sp>
    </p:spTree>
    <p:extLst>
      <p:ext uri="{BB962C8B-B14F-4D97-AF65-F5344CB8AC3E}">
        <p14:creationId xmlns:p14="http://schemas.microsoft.com/office/powerpoint/2010/main" val="746030785"/>
      </p:ext>
    </p:extLst>
  </p:cSld>
  <p:clrMapOvr>
    <a:masterClrMapping/>
  </p:clrMapOvr>
</p:notes>
</file>

<file path=ppt/notesSlides/notesSlide2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38</a:t>
            </a:fld>
            <a:endParaRPr lang="en-US"/>
          </a:p>
        </p:txBody>
      </p:sp>
    </p:spTree>
    <p:extLst>
      <p:ext uri="{BB962C8B-B14F-4D97-AF65-F5344CB8AC3E}">
        <p14:creationId xmlns:p14="http://schemas.microsoft.com/office/powerpoint/2010/main" val="1613230447"/>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1921476369"/>
      </p:ext>
    </p:extLst>
  </p:cSld>
  <p:clrMapOvr>
    <a:masterClrMapping/>
  </p:clrMapOvr>
</p:notes>
</file>

<file path=ppt/notesSlides/notesSlide3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4B479E-E3E9-F8AE-6773-1A23CE2DF90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EC735B7-29E0-84D2-A3D2-90F9A9691CB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AE7E18D-CD06-4299-7977-EE2F40EF32B7}"/>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00BDAE1B-FBB1-F570-C27D-62A46CC369BC}"/>
              </a:ext>
            </a:extLst>
          </p:cNvPr>
          <p:cNvSpPr>
            <a:spLocks noGrp="1"/>
          </p:cNvSpPr>
          <p:nvPr>
            <p:ph type="sldNum" sz="quarter" idx="5"/>
          </p:nvPr>
        </p:nvSpPr>
        <p:spPr/>
        <p:txBody>
          <a:bodyPr/>
          <a:lstStyle/>
          <a:p>
            <a:r>
              <a:rPr lang="en-US"/>
              <a:t>Notes view: </a:t>
            </a:r>
            <a:fld id="{128CEAFE-FA94-43E5-B0FF-D47E1CCDD1B4}" type="slidenum">
              <a:rPr lang="en-US" smtClean="0"/>
              <a:pPr/>
              <a:t>39</a:t>
            </a:fld>
            <a:endParaRPr lang="en-US"/>
          </a:p>
        </p:txBody>
      </p:sp>
    </p:spTree>
    <p:extLst>
      <p:ext uri="{BB962C8B-B14F-4D97-AF65-F5344CB8AC3E}">
        <p14:creationId xmlns:p14="http://schemas.microsoft.com/office/powerpoint/2010/main" val="1900794058"/>
      </p:ext>
    </p:extLst>
  </p:cSld>
  <p:clrMapOvr>
    <a:masterClrMapping/>
  </p:clrMapOvr>
</p:notes>
</file>

<file path=ppt/notesSlides/notesSlide3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4F16177-3864-9304-1F62-5853131971C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EE1E41B-41F0-4E02-5E5F-640D87B55E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B07B23B-549D-C565-9B20-2F2870BE7002}"/>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957CB708-323F-6B2C-1937-51066E4C1940}"/>
              </a:ext>
            </a:extLst>
          </p:cNvPr>
          <p:cNvSpPr>
            <a:spLocks noGrp="1"/>
          </p:cNvSpPr>
          <p:nvPr>
            <p:ph type="sldNum" sz="quarter" idx="5"/>
          </p:nvPr>
        </p:nvSpPr>
        <p:spPr/>
        <p:txBody>
          <a:bodyPr/>
          <a:lstStyle/>
          <a:p>
            <a:r>
              <a:rPr lang="en-US"/>
              <a:t>Notes view: </a:t>
            </a:r>
            <a:fld id="{128CEAFE-FA94-43E5-B0FF-D47E1CCDD1B4}" type="slidenum">
              <a:rPr lang="en-US" smtClean="0"/>
              <a:pPr/>
              <a:t>40</a:t>
            </a:fld>
            <a:endParaRPr lang="en-US"/>
          </a:p>
        </p:txBody>
      </p:sp>
    </p:spTree>
    <p:extLst>
      <p:ext uri="{BB962C8B-B14F-4D97-AF65-F5344CB8AC3E}">
        <p14:creationId xmlns:p14="http://schemas.microsoft.com/office/powerpoint/2010/main" val="3047629780"/>
      </p:ext>
    </p:extLst>
  </p:cSld>
  <p:clrMapOvr>
    <a:masterClrMapping/>
  </p:clrMapOvr>
</p:notes>
</file>

<file path=ppt/notesSlides/notesSlide3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8ADB990-E572-347D-2285-EA6E7AD803D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97A3181-579C-118C-5733-9C8F16A1254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1BB5C4B-9E4A-B7CD-1234-2F04477243B5}"/>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51FE961-F3E4-60D5-AB00-BFC27C4D1F2D}"/>
              </a:ext>
            </a:extLst>
          </p:cNvPr>
          <p:cNvSpPr>
            <a:spLocks noGrp="1"/>
          </p:cNvSpPr>
          <p:nvPr>
            <p:ph type="sldNum" sz="quarter" idx="5"/>
          </p:nvPr>
        </p:nvSpPr>
        <p:spPr/>
        <p:txBody>
          <a:bodyPr/>
          <a:lstStyle/>
          <a:p>
            <a:r>
              <a:rPr lang="en-US"/>
              <a:t>Notes view: </a:t>
            </a:r>
            <a:fld id="{128CEAFE-FA94-43E5-B0FF-D47E1CCDD1B4}" type="slidenum">
              <a:rPr lang="en-US" smtClean="0"/>
              <a:pPr/>
              <a:t>41</a:t>
            </a:fld>
            <a:endParaRPr lang="en-US"/>
          </a:p>
        </p:txBody>
      </p:sp>
    </p:spTree>
    <p:extLst>
      <p:ext uri="{BB962C8B-B14F-4D97-AF65-F5344CB8AC3E}">
        <p14:creationId xmlns:p14="http://schemas.microsoft.com/office/powerpoint/2010/main" val="3849119958"/>
      </p:ext>
    </p:extLst>
  </p:cSld>
  <p:clrMapOvr>
    <a:masterClrMapping/>
  </p:clrMapOvr>
</p:notes>
</file>

<file path=ppt/notesSlides/notesSlide3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92406F4-50A5-0DB3-B88E-CAADFC272D2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4AF58A4C-B3BC-AD16-2DF2-1932E27E58C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4C955C4-720D-7593-9D09-A1E0F7D2034E}"/>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A5106B8-DC3B-DAF3-B93A-7DE6F74143AC}"/>
              </a:ext>
            </a:extLst>
          </p:cNvPr>
          <p:cNvSpPr>
            <a:spLocks noGrp="1"/>
          </p:cNvSpPr>
          <p:nvPr>
            <p:ph type="sldNum" sz="quarter" idx="5"/>
          </p:nvPr>
        </p:nvSpPr>
        <p:spPr/>
        <p:txBody>
          <a:bodyPr/>
          <a:lstStyle/>
          <a:p>
            <a:r>
              <a:rPr lang="en-US"/>
              <a:t>Notes view: </a:t>
            </a:r>
            <a:fld id="{128CEAFE-FA94-43E5-B0FF-D47E1CCDD1B4}" type="slidenum">
              <a:rPr lang="en-US" smtClean="0"/>
              <a:pPr/>
              <a:t>42</a:t>
            </a:fld>
            <a:endParaRPr lang="en-US"/>
          </a:p>
        </p:txBody>
      </p:sp>
    </p:spTree>
    <p:extLst>
      <p:ext uri="{BB962C8B-B14F-4D97-AF65-F5344CB8AC3E}">
        <p14:creationId xmlns:p14="http://schemas.microsoft.com/office/powerpoint/2010/main" val="3999240581"/>
      </p:ext>
    </p:extLst>
  </p:cSld>
  <p:clrMapOvr>
    <a:masterClrMapping/>
  </p:clrMapOvr>
</p:notes>
</file>

<file path=ppt/notesSlides/notesSlide3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7B76DA6-6DCB-62D1-6B37-CF5B63CA33D0}"/>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221902F-F020-306C-4906-CDFA7F2B4EB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CADEFC-945E-C580-C608-1A5EE4C0BFC4}"/>
              </a:ext>
            </a:extLst>
          </p:cNvPr>
          <p:cNvSpPr>
            <a:spLocks noGrp="1"/>
          </p:cNvSpPr>
          <p:nvPr>
            <p:ph type="body" idx="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5269758B-66DB-E07A-2F6E-893E431671BB}"/>
              </a:ext>
            </a:extLst>
          </p:cNvPr>
          <p:cNvSpPr>
            <a:spLocks noGrp="1"/>
          </p:cNvSpPr>
          <p:nvPr>
            <p:ph type="sldNum" sz="quarter" idx="5"/>
          </p:nvPr>
        </p:nvSpPr>
        <p:spPr/>
        <p:txBody>
          <a:bodyPr/>
          <a:lstStyle/>
          <a:p>
            <a:r>
              <a:rPr lang="en-US"/>
              <a:t>Notes view: </a:t>
            </a:r>
            <a:fld id="{128CEAFE-FA94-43E5-B0FF-D47E1CCDD1B4}" type="slidenum">
              <a:rPr lang="en-US" smtClean="0"/>
              <a:pPr/>
              <a:t>43</a:t>
            </a:fld>
            <a:endParaRPr lang="en-US"/>
          </a:p>
        </p:txBody>
      </p:sp>
    </p:spTree>
    <p:extLst>
      <p:ext uri="{BB962C8B-B14F-4D97-AF65-F5344CB8AC3E}">
        <p14:creationId xmlns:p14="http://schemas.microsoft.com/office/powerpoint/2010/main" val="3178448175"/>
      </p:ext>
    </p:extLst>
  </p:cSld>
  <p:clrMapOvr>
    <a:masterClrMapping/>
  </p:clrMapOvr>
</p:notes>
</file>

<file path=ppt/notesSlides/notesSlide3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44</a:t>
            </a:fld>
            <a:endParaRPr lang="en-US"/>
          </a:p>
        </p:txBody>
      </p:sp>
    </p:spTree>
    <p:extLst>
      <p:ext uri="{BB962C8B-B14F-4D97-AF65-F5344CB8AC3E}">
        <p14:creationId xmlns:p14="http://schemas.microsoft.com/office/powerpoint/2010/main" val="3992782467"/>
      </p:ext>
    </p:extLst>
  </p:cSld>
  <p:clrMapOvr>
    <a:masterClrMapping/>
  </p:clrMapOvr>
</p:notes>
</file>

<file path=ppt/notesSlides/notesSlide3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DA8F244-CB3A-0488-DFF2-6ACD9FB670C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6D5F5E3-5205-888C-01E8-CEAF22E74E6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6952F92-57B8-9581-D975-DA3B5F8E21D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C4E4894-6B35-5794-15B8-68FBAB5670A4}"/>
              </a:ext>
            </a:extLst>
          </p:cNvPr>
          <p:cNvSpPr>
            <a:spLocks noGrp="1"/>
          </p:cNvSpPr>
          <p:nvPr>
            <p:ph type="sldNum" sz="quarter" idx="5"/>
          </p:nvPr>
        </p:nvSpPr>
        <p:spPr/>
        <p:txBody>
          <a:bodyPr/>
          <a:lstStyle/>
          <a:p>
            <a:r>
              <a:rPr lang="en-US"/>
              <a:t>Notes view: </a:t>
            </a:r>
            <a:fld id="{128CEAFE-FA94-43E5-B0FF-D47E1CCDD1B4}" type="slidenum">
              <a:rPr lang="en-US" smtClean="0"/>
              <a:pPr/>
              <a:t>45</a:t>
            </a:fld>
            <a:endParaRPr lang="en-US"/>
          </a:p>
        </p:txBody>
      </p:sp>
    </p:spTree>
    <p:extLst>
      <p:ext uri="{BB962C8B-B14F-4D97-AF65-F5344CB8AC3E}">
        <p14:creationId xmlns:p14="http://schemas.microsoft.com/office/powerpoint/2010/main" val="1423999563"/>
      </p:ext>
    </p:extLst>
  </p:cSld>
  <p:clrMapOvr>
    <a:masterClrMapping/>
  </p:clrMapOvr>
</p:notes>
</file>

<file path=ppt/notesSlides/notesSlide3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46</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3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47</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3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48</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EB9837A-C685-33B7-36FD-8F6B4AF247E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A854A355-7D3C-AF9D-6B17-F531C3BB565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9C9B40C-ABB4-9B4A-5AFB-C4DC03136EA7}"/>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D2567690-A1D8-8F88-62FA-6BCD8E69D814}"/>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3596868417"/>
      </p:ext>
    </p:extLst>
  </p:cSld>
  <p:clrMapOvr>
    <a:masterClrMapping/>
  </p:clrMapOvr>
</p:notes>
</file>

<file path=ppt/notesSlides/notesSlide4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49</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4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50</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4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4BF73B3-4F25-889F-9A2D-DCD2F601CCB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A98AD76-A066-BB40-5EA3-1561A7EC9798}"/>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28EFC3C-3849-337E-A2E0-B1EA35368F1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933F77-633C-9972-D846-654D400B5481}"/>
              </a:ext>
            </a:extLst>
          </p:cNvPr>
          <p:cNvSpPr>
            <a:spLocks noGrp="1"/>
          </p:cNvSpPr>
          <p:nvPr>
            <p:ph type="sldNum" sz="quarter" idx="5"/>
          </p:nvPr>
        </p:nvSpPr>
        <p:spPr/>
        <p:txBody>
          <a:bodyPr/>
          <a:lstStyle/>
          <a:p>
            <a:r>
              <a:rPr lang="en-US"/>
              <a:t>Notes view: </a:t>
            </a:r>
            <a:fld id="{128CEAFE-FA94-43E5-B0FF-D47E1CCDD1B4}" type="slidenum">
              <a:rPr lang="en-US" smtClean="0"/>
              <a:pPr/>
              <a:t>52</a:t>
            </a:fld>
            <a:endParaRPr lang="en-US"/>
          </a:p>
        </p:txBody>
      </p:sp>
    </p:spTree>
    <p:extLst>
      <p:ext uri="{BB962C8B-B14F-4D97-AF65-F5344CB8AC3E}">
        <p14:creationId xmlns:p14="http://schemas.microsoft.com/office/powerpoint/2010/main" val="376621406"/>
      </p:ext>
    </p:extLst>
  </p:cSld>
  <p:clrMapOvr>
    <a:masterClrMapping/>
  </p:clrMapOvr>
</p:notes>
</file>

<file path=ppt/notesSlides/notesSlide4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4C7F0-4D39-E23D-967C-F73C3223CD3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2BBA7F1-D384-6350-9AB9-092E1D3212A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DC51ECA-2CDA-8A32-74D4-A9284C13EA1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6E2975D-A939-23DA-C3DA-830BEEE61799}"/>
              </a:ext>
            </a:extLst>
          </p:cNvPr>
          <p:cNvSpPr>
            <a:spLocks noGrp="1"/>
          </p:cNvSpPr>
          <p:nvPr>
            <p:ph type="sldNum" sz="quarter" idx="5"/>
          </p:nvPr>
        </p:nvSpPr>
        <p:spPr/>
        <p:txBody>
          <a:bodyPr/>
          <a:lstStyle/>
          <a:p>
            <a:r>
              <a:rPr lang="en-US"/>
              <a:t>Notes view: </a:t>
            </a:r>
            <a:fld id="{128CEAFE-FA94-43E5-B0FF-D47E1CCDD1B4}" type="slidenum">
              <a:rPr lang="en-US" smtClean="0"/>
              <a:pPr/>
              <a:t>53</a:t>
            </a:fld>
            <a:endParaRPr lang="en-US"/>
          </a:p>
        </p:txBody>
      </p:sp>
    </p:spTree>
    <p:extLst>
      <p:ext uri="{BB962C8B-B14F-4D97-AF65-F5344CB8AC3E}">
        <p14:creationId xmlns:p14="http://schemas.microsoft.com/office/powerpoint/2010/main" val="3951966236"/>
      </p:ext>
    </p:extLst>
  </p:cSld>
  <p:clrMapOvr>
    <a:masterClrMapping/>
  </p:clrMapOvr>
</p:notes>
</file>

<file path=ppt/notesSlides/notesSlide4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54</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4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56</a:t>
            </a:fld>
            <a:endParaRPr lang="en-US"/>
          </a:p>
        </p:txBody>
      </p:sp>
    </p:spTree>
    <p:extLst>
      <p:ext uri="{BB962C8B-B14F-4D97-AF65-F5344CB8AC3E}">
        <p14:creationId xmlns:p14="http://schemas.microsoft.com/office/powerpoint/2010/main" val="2830422719"/>
      </p:ext>
    </p:extLst>
  </p:cSld>
  <p:clrMapOvr>
    <a:masterClrMapping/>
  </p:clrMapOvr>
</p:notes>
</file>

<file path=ppt/notesSlides/notesSlide4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F7BA1A-E7AF-CFF2-0FB8-B6926566EEBC}"/>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DE189B-E2BC-192C-6223-E96991C9ED7B}"/>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7D0C111-092D-779B-382F-F8373CE1FF16}"/>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45C189EC-89D2-67C6-ABA2-FC17D5665107}"/>
              </a:ext>
            </a:extLst>
          </p:cNvPr>
          <p:cNvSpPr>
            <a:spLocks noGrp="1"/>
          </p:cNvSpPr>
          <p:nvPr>
            <p:ph type="sldNum" sz="quarter" idx="5"/>
          </p:nvPr>
        </p:nvSpPr>
        <p:spPr/>
        <p:txBody>
          <a:bodyPr/>
          <a:lstStyle/>
          <a:p>
            <a:r>
              <a:rPr lang="en-US"/>
              <a:t>Notes view: </a:t>
            </a:r>
            <a:fld id="{128CEAFE-FA94-43E5-B0FF-D47E1CCDD1B4}" type="slidenum">
              <a:rPr lang="en-US" smtClean="0"/>
              <a:pPr/>
              <a:t>57</a:t>
            </a:fld>
            <a:endParaRPr lang="en-US"/>
          </a:p>
        </p:txBody>
      </p:sp>
    </p:spTree>
    <p:extLst>
      <p:ext uri="{BB962C8B-B14F-4D97-AF65-F5344CB8AC3E}">
        <p14:creationId xmlns:p14="http://schemas.microsoft.com/office/powerpoint/2010/main" val="501882239"/>
      </p:ext>
    </p:extLst>
  </p:cSld>
  <p:clrMapOvr>
    <a:masterClrMapping/>
  </p:clrMapOvr>
</p:notes>
</file>

<file path=ppt/notesSlides/notesSlide4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58</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4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ja-JP" altLang="en-US"/>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59</a:t>
            </a:fld>
            <a:endParaRPr lang="en-US"/>
          </a:p>
        </p:txBody>
      </p:sp>
    </p:spTree>
    <p:extLst>
      <p:ext uri="{BB962C8B-B14F-4D97-AF65-F5344CB8AC3E}">
        <p14:creationId xmlns:p14="http://schemas.microsoft.com/office/powerpoint/2010/main" val="252571315"/>
      </p:ext>
    </p:extLst>
  </p:cSld>
  <p:clrMapOvr>
    <a:masterClrMapping/>
  </p:clrMapOvr>
</p:notes>
</file>

<file path=ppt/notesSlides/notesSlide4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61</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730738-B107-55C2-B828-11B97A2EEE4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BE50B28-5CA4-A0B6-1336-D9FCCA2BDBE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6039509A-B9F1-0035-94B8-9BD83923246C}"/>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3B37A462-B7FE-6649-A57D-EDFDA1A625D5}"/>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1027752522"/>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2E12C08-B00C-4CAA-5C2A-18DE22404BD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6251770-B364-7883-6647-62216DFE187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AAC69711-B15E-C31E-A7A3-191878BDAAA1}"/>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A8CB65CF-C1AE-9FE4-8BA0-FA02624CD943}"/>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2924507224"/>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093BD0F-9519-0117-5C62-F2B090860833}"/>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299EA476-1970-B9B1-179E-1BF7DEF09A7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14A56A-7763-50C2-57BA-BA2AA0DD73F6}"/>
              </a:ext>
            </a:extLst>
          </p:cNvPr>
          <p:cNvSpPr>
            <a:spLocks noGrp="1"/>
          </p:cNvSpPr>
          <p:nvPr>
            <p:ph type="body" idx="1"/>
          </p:nvPr>
        </p:nvSpPr>
        <p:spPr/>
        <p:txBody>
          <a:bodyPr/>
          <a:lstStyle/>
          <a:p>
            <a:pPr marL="285750" indent="-285750">
              <a:buFont typeface="Wingdings" panose="05000000000000000000" pitchFamily="2" charset="2"/>
              <a:buChar char="l"/>
            </a:pPr>
            <a:endParaRPr kumimoji="1" lang="ja-JP" altLang="en-US"/>
          </a:p>
        </p:txBody>
      </p:sp>
      <p:sp>
        <p:nvSpPr>
          <p:cNvPr id="4" name="スライド番号プレースホルダー 3">
            <a:extLst>
              <a:ext uri="{FF2B5EF4-FFF2-40B4-BE49-F238E27FC236}">
                <a16:creationId xmlns:a16="http://schemas.microsoft.com/office/drawing/2014/main" id="{2FAAE594-C599-7EAA-C8C4-91EBFE7CEA8E}"/>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52497337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3A7EDFC-EA74-AB22-F471-68BF4B71730D}"/>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67818F8-8A33-5E56-3389-DB10DDAE1C3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690DAB4-743C-B9D5-4BEC-663A7177192A}"/>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53943D72-E2C8-BE8E-7AC6-14AC8337DB4C}"/>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2985441904"/>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29.xml"/><Relationship Id="rId6" Type="http://schemas.openxmlformats.org/officeDocument/2006/relationships/image" Target="../media/image4.png"/><Relationship Id="rId5" Type="http://schemas.openxmlformats.org/officeDocument/2006/relationships/image" Target="../media/image1.emf"/><Relationship Id="rId4" Type="http://schemas.openxmlformats.org/officeDocument/2006/relationships/oleObject" Target="../embeddings/oleObject9.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30.x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5.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5.emf"/><Relationship Id="rId4" Type="http://schemas.openxmlformats.org/officeDocument/2006/relationships/oleObject" Target="../embeddings/oleObject12.bin"/></Relationships>
</file>

<file path=ppt/slides/_rels/slide14.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33.xml"/><Relationship Id="rId6" Type="http://schemas.openxmlformats.org/officeDocument/2006/relationships/chart" Target="../charts/chart3.xml"/><Relationship Id="rId5" Type="http://schemas.openxmlformats.org/officeDocument/2006/relationships/image" Target="../media/image5.emf"/><Relationship Id="rId4" Type="http://schemas.openxmlformats.org/officeDocument/2006/relationships/oleObject" Target="../embeddings/oleObject13.bin"/></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3.xml"/><Relationship Id="rId2" Type="http://schemas.openxmlformats.org/officeDocument/2006/relationships/slideLayout" Target="../slideLayouts/slideLayout10.xml"/><Relationship Id="rId1" Type="http://schemas.openxmlformats.org/officeDocument/2006/relationships/tags" Target="../tags/tag34.xml"/><Relationship Id="rId5" Type="http://schemas.openxmlformats.org/officeDocument/2006/relationships/image" Target="../media/image5.emf"/><Relationship Id="rId4" Type="http://schemas.openxmlformats.org/officeDocument/2006/relationships/oleObject" Target="../embeddings/oleObject14.bin"/></Relationships>
</file>

<file path=ppt/slides/_rels/slide16.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35.xml"/><Relationship Id="rId5" Type="http://schemas.openxmlformats.org/officeDocument/2006/relationships/image" Target="../media/image5.emf"/><Relationship Id="rId4" Type="http://schemas.openxmlformats.org/officeDocument/2006/relationships/oleObject" Target="../embeddings/oleObject15.bin"/></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5.xml"/><Relationship Id="rId2" Type="http://schemas.openxmlformats.org/officeDocument/2006/relationships/slideLayout" Target="../slideLayouts/slideLayout10.xml"/><Relationship Id="rId1" Type="http://schemas.openxmlformats.org/officeDocument/2006/relationships/tags" Target="../tags/tag36.xml"/><Relationship Id="rId5" Type="http://schemas.openxmlformats.org/officeDocument/2006/relationships/image" Target="../media/image1.emf"/><Relationship Id="rId4" Type="http://schemas.openxmlformats.org/officeDocument/2006/relationships/oleObject" Target="../embeddings/oleObject10.bin"/></Relationships>
</file>

<file path=ppt/slides/_rels/slide18.xml.rels><?xml version="1.0" encoding="UTF-8" standalone="yes"?>
<Relationships xmlns="http://schemas.openxmlformats.org/package/2006/relationships"><Relationship Id="rId3" Type="http://schemas.openxmlformats.org/officeDocument/2006/relationships/notesSlide" Target="../notesSlides/notesSlide16.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5.emf"/><Relationship Id="rId4" Type="http://schemas.openxmlformats.org/officeDocument/2006/relationships/oleObject" Target="../embeddings/oleObject16.bin"/></Relationships>
</file>

<file path=ppt/slides/_rels/slide19.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38.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39.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10.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40.xml"/><Relationship Id="rId5" Type="http://schemas.openxmlformats.org/officeDocument/2006/relationships/image" Target="../media/image5.emf"/><Relationship Id="rId4" Type="http://schemas.openxmlformats.org/officeDocument/2006/relationships/oleObject" Target="../embeddings/oleObject17.bin"/></Relationships>
</file>

<file path=ppt/slides/_rels/slide26.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2.xml"/><Relationship Id="rId1" Type="http://schemas.openxmlformats.org/officeDocument/2006/relationships/tags" Target="../tags/tag41.xml"/></Relationships>
</file>

<file path=ppt/slides/_rels/slide27.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43.xml"/><Relationship Id="rId6" Type="http://schemas.openxmlformats.org/officeDocument/2006/relationships/chart" Target="../charts/chart4.xml"/><Relationship Id="rId5" Type="http://schemas.openxmlformats.org/officeDocument/2006/relationships/image" Target="../media/image6.emf"/><Relationship Id="rId4" Type="http://schemas.openxmlformats.org/officeDocument/2006/relationships/oleObject" Target="../embeddings/oleObject18.bin"/></Relationships>
</file>

<file path=ppt/slides/_rels/slide28.xml.rels><?xml version="1.0" encoding="UTF-8" standalone="yes"?>
<Relationships xmlns="http://schemas.openxmlformats.org/package/2006/relationships"><Relationship Id="rId3" Type="http://schemas.openxmlformats.org/officeDocument/2006/relationships/oleObject" Target="../embeddings/oleObject19.bin"/><Relationship Id="rId2" Type="http://schemas.openxmlformats.org/officeDocument/2006/relationships/slideLayout" Target="../slideLayouts/slideLayout10.xml"/><Relationship Id="rId1" Type="http://schemas.openxmlformats.org/officeDocument/2006/relationships/tags" Target="../tags/tag44.xml"/><Relationship Id="rId4" Type="http://schemas.openxmlformats.org/officeDocument/2006/relationships/image" Target="../media/image6.emf"/></Relationships>
</file>

<file path=ppt/slides/_rels/slide29.xml.rels><?xml version="1.0" encoding="UTF-8" standalone="yes"?>
<Relationships xmlns="http://schemas.openxmlformats.org/package/2006/relationships"><Relationship Id="rId2" Type="http://schemas.openxmlformats.org/officeDocument/2006/relationships/notesSlide" Target="../notesSlides/notesSlide22.xml"/><Relationship Id="rId1" Type="http://schemas.openxmlformats.org/officeDocument/2006/relationships/slideLayout" Target="../slideLayouts/slideLayout10.xml"/></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45.xml"/><Relationship Id="rId5" Type="http://schemas.openxmlformats.org/officeDocument/2006/relationships/image" Target="../media/image6.emf"/><Relationship Id="rId4" Type="http://schemas.openxmlformats.org/officeDocument/2006/relationships/oleObject" Target="../embeddings/oleObject20.bin"/></Relationships>
</file>

<file path=ppt/slides/_rels/slide31.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46.xml"/><Relationship Id="rId5" Type="http://schemas.openxmlformats.org/officeDocument/2006/relationships/image" Target="../media/image6.emf"/><Relationship Id="rId4" Type="http://schemas.openxmlformats.org/officeDocument/2006/relationships/oleObject" Target="../embeddings/oleObject21.bin"/></Relationships>
</file>

<file path=ppt/slides/_rels/slide32.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47.xml"/><Relationship Id="rId5" Type="http://schemas.openxmlformats.org/officeDocument/2006/relationships/image" Target="../media/image7.emf"/><Relationship Id="rId4" Type="http://schemas.openxmlformats.org/officeDocument/2006/relationships/oleObject" Target="../embeddings/oleObject22.bin"/></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9.xml"/><Relationship Id="rId1" Type="http://schemas.openxmlformats.org/officeDocument/2006/relationships/tags" Target="../tags/tag48.xml"/></Relationships>
</file>

<file path=ppt/slides/_rels/slide36.xml.rels><?xml version="1.0" encoding="UTF-8" standalone="yes"?>
<Relationships xmlns="http://schemas.openxmlformats.org/package/2006/relationships"><Relationship Id="rId3" Type="http://schemas.openxmlformats.org/officeDocument/2006/relationships/notesSlide" Target="../notesSlides/notesSlide27.xml"/><Relationship Id="rId2" Type="http://schemas.openxmlformats.org/officeDocument/2006/relationships/slideLayout" Target="../slideLayouts/slideLayout10.xml"/><Relationship Id="rId1" Type="http://schemas.openxmlformats.org/officeDocument/2006/relationships/tags" Target="../tags/tag50.xml"/><Relationship Id="rId5" Type="http://schemas.openxmlformats.org/officeDocument/2006/relationships/image" Target="../media/image7.emf"/><Relationship Id="rId4" Type="http://schemas.openxmlformats.org/officeDocument/2006/relationships/oleObject" Target="../embeddings/oleObject23.bin"/></Relationships>
</file>

<file path=ppt/slides/_rels/slide37.xml.rels><?xml version="1.0" encoding="UTF-8" standalone="yes"?>
<Relationships xmlns="http://schemas.openxmlformats.org/package/2006/relationships"><Relationship Id="rId3" Type="http://schemas.openxmlformats.org/officeDocument/2006/relationships/notesSlide" Target="../notesSlides/notesSlide28.xml"/><Relationship Id="rId2" Type="http://schemas.openxmlformats.org/officeDocument/2006/relationships/slideLayout" Target="../slideLayouts/slideLayout10.xml"/><Relationship Id="rId1" Type="http://schemas.openxmlformats.org/officeDocument/2006/relationships/tags" Target="../tags/tag51.xml"/><Relationship Id="rId5" Type="http://schemas.openxmlformats.org/officeDocument/2006/relationships/image" Target="../media/image8.emf"/><Relationship Id="rId4" Type="http://schemas.openxmlformats.org/officeDocument/2006/relationships/oleObject" Target="../embeddings/oleObject24.bin"/></Relationships>
</file>

<file path=ppt/slides/_rels/slide38.xml.rels><?xml version="1.0" encoding="UTF-8" standalone="yes"?>
<Relationships xmlns="http://schemas.openxmlformats.org/package/2006/relationships"><Relationship Id="rId3" Type="http://schemas.openxmlformats.org/officeDocument/2006/relationships/notesSlide" Target="../notesSlides/notesSlide29.xml"/><Relationship Id="rId2" Type="http://schemas.openxmlformats.org/officeDocument/2006/relationships/slideLayout" Target="../slideLayouts/slideLayout10.xml"/><Relationship Id="rId1" Type="http://schemas.openxmlformats.org/officeDocument/2006/relationships/tags" Target="../tags/tag52.xml"/><Relationship Id="rId5" Type="http://schemas.openxmlformats.org/officeDocument/2006/relationships/image" Target="../media/image8.emf"/><Relationship Id="rId4" Type="http://schemas.openxmlformats.org/officeDocument/2006/relationships/oleObject" Target="../embeddings/oleObject25.bin"/></Relationships>
</file>

<file path=ppt/slides/_rels/slide39.xml.rels><?xml version="1.0" encoding="UTF-8" standalone="yes"?>
<Relationships xmlns="http://schemas.openxmlformats.org/package/2006/relationships"><Relationship Id="rId3" Type="http://schemas.openxmlformats.org/officeDocument/2006/relationships/notesSlide" Target="../notesSlides/notesSlide30.xml"/><Relationship Id="rId2" Type="http://schemas.openxmlformats.org/officeDocument/2006/relationships/slideLayout" Target="../slideLayouts/slideLayout10.xml"/><Relationship Id="rId1" Type="http://schemas.openxmlformats.org/officeDocument/2006/relationships/tags" Target="../tags/tag53.xml"/><Relationship Id="rId5" Type="http://schemas.openxmlformats.org/officeDocument/2006/relationships/image" Target="../media/image8.emf"/><Relationship Id="rId4" Type="http://schemas.openxmlformats.org/officeDocument/2006/relationships/oleObject" Target="../embeddings/oleObject26.bin"/></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40.xml.rels><?xml version="1.0" encoding="UTF-8" standalone="yes"?>
<Relationships xmlns="http://schemas.openxmlformats.org/package/2006/relationships"><Relationship Id="rId3" Type="http://schemas.openxmlformats.org/officeDocument/2006/relationships/notesSlide" Target="../notesSlides/notesSlide31.xml"/><Relationship Id="rId2" Type="http://schemas.openxmlformats.org/officeDocument/2006/relationships/slideLayout" Target="../slideLayouts/slideLayout10.xml"/><Relationship Id="rId1" Type="http://schemas.openxmlformats.org/officeDocument/2006/relationships/tags" Target="../tags/tag54.xml"/><Relationship Id="rId5" Type="http://schemas.openxmlformats.org/officeDocument/2006/relationships/image" Target="../media/image5.emf"/><Relationship Id="rId4" Type="http://schemas.openxmlformats.org/officeDocument/2006/relationships/oleObject" Target="../embeddings/oleObject27.bin"/></Relationships>
</file>

<file path=ppt/slides/_rels/slide41.xml.rels><?xml version="1.0" encoding="UTF-8" standalone="yes"?>
<Relationships xmlns="http://schemas.openxmlformats.org/package/2006/relationships"><Relationship Id="rId3" Type="http://schemas.openxmlformats.org/officeDocument/2006/relationships/notesSlide" Target="../notesSlides/notesSlide32.xml"/><Relationship Id="rId2" Type="http://schemas.openxmlformats.org/officeDocument/2006/relationships/slideLayout" Target="../slideLayouts/slideLayout10.xml"/><Relationship Id="rId1" Type="http://schemas.openxmlformats.org/officeDocument/2006/relationships/tags" Target="../tags/tag55.xml"/><Relationship Id="rId5" Type="http://schemas.openxmlformats.org/officeDocument/2006/relationships/image" Target="../media/image5.emf"/><Relationship Id="rId4" Type="http://schemas.openxmlformats.org/officeDocument/2006/relationships/oleObject" Target="../embeddings/oleObject28.bin"/></Relationships>
</file>

<file path=ppt/slides/_rels/slide42.xml.rels><?xml version="1.0" encoding="UTF-8" standalone="yes"?>
<Relationships xmlns="http://schemas.openxmlformats.org/package/2006/relationships"><Relationship Id="rId3" Type="http://schemas.openxmlformats.org/officeDocument/2006/relationships/notesSlide" Target="../notesSlides/notesSlide33.xml"/><Relationship Id="rId2" Type="http://schemas.openxmlformats.org/officeDocument/2006/relationships/slideLayout" Target="../slideLayouts/slideLayout10.xml"/><Relationship Id="rId1" Type="http://schemas.openxmlformats.org/officeDocument/2006/relationships/tags" Target="../tags/tag56.xml"/><Relationship Id="rId5" Type="http://schemas.openxmlformats.org/officeDocument/2006/relationships/image" Target="../media/image7.emf"/><Relationship Id="rId4" Type="http://schemas.openxmlformats.org/officeDocument/2006/relationships/oleObject" Target="../embeddings/oleObject29.bin"/></Relationships>
</file>

<file path=ppt/slides/_rels/slide43.xml.rels><?xml version="1.0" encoding="UTF-8" standalone="yes"?>
<Relationships xmlns="http://schemas.openxmlformats.org/package/2006/relationships"><Relationship Id="rId3" Type="http://schemas.openxmlformats.org/officeDocument/2006/relationships/notesSlide" Target="../notesSlides/notesSlide34.xml"/><Relationship Id="rId2" Type="http://schemas.openxmlformats.org/officeDocument/2006/relationships/slideLayout" Target="../slideLayouts/slideLayout10.xml"/><Relationship Id="rId1" Type="http://schemas.openxmlformats.org/officeDocument/2006/relationships/tags" Target="../tags/tag57.xml"/><Relationship Id="rId5" Type="http://schemas.openxmlformats.org/officeDocument/2006/relationships/image" Target="../media/image7.emf"/><Relationship Id="rId4" Type="http://schemas.openxmlformats.org/officeDocument/2006/relationships/oleObject" Target="../embeddings/oleObject30.bin"/></Relationships>
</file>

<file path=ppt/slides/_rels/slide44.xml.rels><?xml version="1.0" encoding="UTF-8" standalone="yes"?>
<Relationships xmlns="http://schemas.openxmlformats.org/package/2006/relationships"><Relationship Id="rId3" Type="http://schemas.openxmlformats.org/officeDocument/2006/relationships/notesSlide" Target="../notesSlides/notesSlide35.xml"/><Relationship Id="rId2" Type="http://schemas.openxmlformats.org/officeDocument/2006/relationships/slideLayout" Target="../slideLayouts/slideLayout10.xml"/><Relationship Id="rId1" Type="http://schemas.openxmlformats.org/officeDocument/2006/relationships/tags" Target="../tags/tag58.xml"/><Relationship Id="rId5" Type="http://schemas.openxmlformats.org/officeDocument/2006/relationships/image" Target="../media/image7.emf"/><Relationship Id="rId4" Type="http://schemas.openxmlformats.org/officeDocument/2006/relationships/oleObject" Target="../embeddings/oleObject31.bin"/></Relationships>
</file>

<file path=ppt/slides/_rels/slide45.xml.rels><?xml version="1.0" encoding="UTF-8" standalone="yes"?>
<Relationships xmlns="http://schemas.openxmlformats.org/package/2006/relationships"><Relationship Id="rId3" Type="http://schemas.openxmlformats.org/officeDocument/2006/relationships/notesSlide" Target="../notesSlides/notesSlide36.xml"/><Relationship Id="rId2" Type="http://schemas.openxmlformats.org/officeDocument/2006/relationships/slideLayout" Target="../slideLayouts/slideLayout10.xml"/><Relationship Id="rId1" Type="http://schemas.openxmlformats.org/officeDocument/2006/relationships/tags" Target="../tags/tag59.xml"/><Relationship Id="rId5" Type="http://schemas.openxmlformats.org/officeDocument/2006/relationships/image" Target="../media/image7.emf"/><Relationship Id="rId4" Type="http://schemas.openxmlformats.org/officeDocument/2006/relationships/oleObject" Target="../embeddings/oleObject32.bin"/></Relationships>
</file>

<file path=ppt/slides/_rels/slide46.xml.rels><?xml version="1.0" encoding="UTF-8" standalone="yes"?>
<Relationships xmlns="http://schemas.openxmlformats.org/package/2006/relationships"><Relationship Id="rId3" Type="http://schemas.openxmlformats.org/officeDocument/2006/relationships/notesSlide" Target="../notesSlides/notesSlide37.xml"/><Relationship Id="rId2" Type="http://schemas.openxmlformats.org/officeDocument/2006/relationships/slideLayout" Target="../slideLayouts/slideLayout10.xml"/><Relationship Id="rId1" Type="http://schemas.openxmlformats.org/officeDocument/2006/relationships/tags" Target="../tags/tag60.xml"/><Relationship Id="rId5" Type="http://schemas.openxmlformats.org/officeDocument/2006/relationships/image" Target="../media/image7.emf"/><Relationship Id="rId4" Type="http://schemas.openxmlformats.org/officeDocument/2006/relationships/oleObject" Target="../embeddings/oleObject33.bin"/></Relationships>
</file>

<file path=ppt/slides/_rels/slide47.xml.rels><?xml version="1.0" encoding="UTF-8" standalone="yes"?>
<Relationships xmlns="http://schemas.openxmlformats.org/package/2006/relationships"><Relationship Id="rId3" Type="http://schemas.openxmlformats.org/officeDocument/2006/relationships/notesSlide" Target="../notesSlides/notesSlide38.xml"/><Relationship Id="rId2" Type="http://schemas.openxmlformats.org/officeDocument/2006/relationships/slideLayout" Target="../slideLayouts/slideLayout10.xml"/><Relationship Id="rId1" Type="http://schemas.openxmlformats.org/officeDocument/2006/relationships/tags" Target="../tags/tag61.xml"/><Relationship Id="rId5" Type="http://schemas.openxmlformats.org/officeDocument/2006/relationships/image" Target="../media/image6.emf"/><Relationship Id="rId4" Type="http://schemas.openxmlformats.org/officeDocument/2006/relationships/oleObject" Target="../embeddings/oleObject34.bin"/></Relationships>
</file>

<file path=ppt/slides/_rels/slide48.xml.rels><?xml version="1.0" encoding="UTF-8" standalone="yes"?>
<Relationships xmlns="http://schemas.openxmlformats.org/package/2006/relationships"><Relationship Id="rId3" Type="http://schemas.openxmlformats.org/officeDocument/2006/relationships/notesSlide" Target="../notesSlides/notesSlide39.xml"/><Relationship Id="rId2" Type="http://schemas.openxmlformats.org/officeDocument/2006/relationships/slideLayout" Target="../slideLayouts/slideLayout10.xml"/><Relationship Id="rId1" Type="http://schemas.openxmlformats.org/officeDocument/2006/relationships/tags" Target="../tags/tag62.xml"/><Relationship Id="rId5" Type="http://schemas.openxmlformats.org/officeDocument/2006/relationships/image" Target="../media/image5.emf"/><Relationship Id="rId4" Type="http://schemas.openxmlformats.org/officeDocument/2006/relationships/oleObject" Target="../embeddings/oleObject35.bin"/></Relationships>
</file>

<file path=ppt/slides/_rels/slide49.xml.rels><?xml version="1.0" encoding="UTF-8" standalone="yes"?>
<Relationships xmlns="http://schemas.openxmlformats.org/package/2006/relationships"><Relationship Id="rId3" Type="http://schemas.openxmlformats.org/officeDocument/2006/relationships/notesSlide" Target="../notesSlides/notesSlide40.xml"/><Relationship Id="rId2" Type="http://schemas.openxmlformats.org/officeDocument/2006/relationships/slideLayout" Target="../slideLayouts/slideLayout10.xml"/><Relationship Id="rId1" Type="http://schemas.openxmlformats.org/officeDocument/2006/relationships/tags" Target="../tags/tag63.xml"/><Relationship Id="rId5" Type="http://schemas.openxmlformats.org/officeDocument/2006/relationships/image" Target="../media/image8.emf"/><Relationship Id="rId4" Type="http://schemas.openxmlformats.org/officeDocument/2006/relationships/oleObject" Target="../embeddings/oleObject36.bin"/></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0.xml"/></Relationships>
</file>

<file path=ppt/slides/_rels/slide50.xml.rels><?xml version="1.0" encoding="UTF-8" standalone="yes"?>
<Relationships xmlns="http://schemas.openxmlformats.org/package/2006/relationships"><Relationship Id="rId3" Type="http://schemas.openxmlformats.org/officeDocument/2006/relationships/notesSlide" Target="../notesSlides/notesSlide41.xml"/><Relationship Id="rId2" Type="http://schemas.openxmlformats.org/officeDocument/2006/relationships/slideLayout" Target="../slideLayouts/slideLayout10.xml"/><Relationship Id="rId1" Type="http://schemas.openxmlformats.org/officeDocument/2006/relationships/tags" Target="../tags/tag64.xml"/><Relationship Id="rId5" Type="http://schemas.openxmlformats.org/officeDocument/2006/relationships/image" Target="../media/image7.emf"/><Relationship Id="rId4" Type="http://schemas.openxmlformats.org/officeDocument/2006/relationships/oleObject" Target="../embeddings/oleObject22.bin"/></Relationships>
</file>

<file path=ppt/slides/_rels/slide51.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66.xml"/><Relationship Id="rId1" Type="http://schemas.openxmlformats.org/officeDocument/2006/relationships/tags" Target="../tags/tag65.xml"/></Relationships>
</file>

<file path=ppt/slides/_rels/slide52.xml.rels><?xml version="1.0" encoding="UTF-8" standalone="yes"?>
<Relationships xmlns="http://schemas.openxmlformats.org/package/2006/relationships"><Relationship Id="rId2" Type="http://schemas.openxmlformats.org/officeDocument/2006/relationships/notesSlide" Target="../notesSlides/notesSlide42.xml"/><Relationship Id="rId1" Type="http://schemas.openxmlformats.org/officeDocument/2006/relationships/slideLayout" Target="../slideLayouts/slideLayout10.xml"/></Relationships>
</file>

<file path=ppt/slides/_rels/slide53.xml.rels><?xml version="1.0" encoding="UTF-8" standalone="yes"?>
<Relationships xmlns="http://schemas.openxmlformats.org/package/2006/relationships"><Relationship Id="rId3" Type="http://schemas.openxmlformats.org/officeDocument/2006/relationships/notesSlide" Target="../notesSlides/notesSlide43.xml"/><Relationship Id="rId2" Type="http://schemas.openxmlformats.org/officeDocument/2006/relationships/slideLayout" Target="../slideLayouts/slideLayout10.xml"/><Relationship Id="rId1" Type="http://schemas.openxmlformats.org/officeDocument/2006/relationships/tags" Target="../tags/tag67.xml"/><Relationship Id="rId5" Type="http://schemas.openxmlformats.org/officeDocument/2006/relationships/image" Target="../media/image5.emf"/><Relationship Id="rId4" Type="http://schemas.openxmlformats.org/officeDocument/2006/relationships/oleObject" Target="../embeddings/oleObject37.bin"/></Relationships>
</file>

<file path=ppt/slides/_rels/slide54.xml.rels><?xml version="1.0" encoding="UTF-8" standalone="yes"?>
<Relationships xmlns="http://schemas.openxmlformats.org/package/2006/relationships"><Relationship Id="rId3" Type="http://schemas.openxmlformats.org/officeDocument/2006/relationships/notesSlide" Target="../notesSlides/notesSlide44.xml"/><Relationship Id="rId2" Type="http://schemas.openxmlformats.org/officeDocument/2006/relationships/slideLayout" Target="../slideLayouts/slideLayout10.xml"/><Relationship Id="rId1" Type="http://schemas.openxmlformats.org/officeDocument/2006/relationships/tags" Target="../tags/tag68.xml"/><Relationship Id="rId5" Type="http://schemas.openxmlformats.org/officeDocument/2006/relationships/image" Target="../media/image5.emf"/><Relationship Id="rId4" Type="http://schemas.openxmlformats.org/officeDocument/2006/relationships/oleObject" Target="../embeddings/oleObject38.bin"/></Relationships>
</file>

<file path=ppt/slides/_rels/slide55.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0.xml"/><Relationship Id="rId1" Type="http://schemas.openxmlformats.org/officeDocument/2006/relationships/tags" Target="../tags/tag69.xml"/></Relationships>
</file>

<file path=ppt/slides/_rels/slide56.xml.rels><?xml version="1.0" encoding="UTF-8" standalone="yes"?>
<Relationships xmlns="http://schemas.openxmlformats.org/package/2006/relationships"><Relationship Id="rId3" Type="http://schemas.openxmlformats.org/officeDocument/2006/relationships/notesSlide" Target="../notesSlides/notesSlide45.xml"/><Relationship Id="rId2" Type="http://schemas.openxmlformats.org/officeDocument/2006/relationships/slideLayout" Target="../slideLayouts/slideLayout10.xml"/><Relationship Id="rId1" Type="http://schemas.openxmlformats.org/officeDocument/2006/relationships/tags" Target="../tags/tag71.xml"/><Relationship Id="rId5" Type="http://schemas.openxmlformats.org/officeDocument/2006/relationships/image" Target="../media/image7.emf"/><Relationship Id="rId4" Type="http://schemas.openxmlformats.org/officeDocument/2006/relationships/oleObject" Target="../embeddings/oleObject39.bin"/></Relationships>
</file>

<file path=ppt/slides/_rels/slide57.xml.rels><?xml version="1.0" encoding="UTF-8" standalone="yes"?>
<Relationships xmlns="http://schemas.openxmlformats.org/package/2006/relationships"><Relationship Id="rId8" Type="http://schemas.openxmlformats.org/officeDocument/2006/relationships/tags" Target="../tags/tag79.xml"/><Relationship Id="rId13" Type="http://schemas.openxmlformats.org/officeDocument/2006/relationships/tags" Target="../tags/tag84.xml"/><Relationship Id="rId18" Type="http://schemas.openxmlformats.org/officeDocument/2006/relationships/tags" Target="../tags/tag89.xml"/><Relationship Id="rId26" Type="http://schemas.openxmlformats.org/officeDocument/2006/relationships/notesSlide" Target="../notesSlides/notesSlide46.xml"/><Relationship Id="rId3" Type="http://schemas.openxmlformats.org/officeDocument/2006/relationships/tags" Target="../tags/tag74.xml"/><Relationship Id="rId21" Type="http://schemas.openxmlformats.org/officeDocument/2006/relationships/tags" Target="../tags/tag92.xml"/><Relationship Id="rId7" Type="http://schemas.openxmlformats.org/officeDocument/2006/relationships/tags" Target="../tags/tag78.xml"/><Relationship Id="rId12" Type="http://schemas.openxmlformats.org/officeDocument/2006/relationships/tags" Target="../tags/tag83.xml"/><Relationship Id="rId17" Type="http://schemas.openxmlformats.org/officeDocument/2006/relationships/tags" Target="../tags/tag88.xml"/><Relationship Id="rId25" Type="http://schemas.openxmlformats.org/officeDocument/2006/relationships/slideLayout" Target="../slideLayouts/slideLayout10.xml"/><Relationship Id="rId2" Type="http://schemas.openxmlformats.org/officeDocument/2006/relationships/tags" Target="../tags/tag73.xml"/><Relationship Id="rId16" Type="http://schemas.openxmlformats.org/officeDocument/2006/relationships/tags" Target="../tags/tag87.xml"/><Relationship Id="rId20" Type="http://schemas.openxmlformats.org/officeDocument/2006/relationships/tags" Target="../tags/tag91.xml"/><Relationship Id="rId29" Type="http://schemas.openxmlformats.org/officeDocument/2006/relationships/chart" Target="../charts/chart5.xml"/><Relationship Id="rId1" Type="http://schemas.openxmlformats.org/officeDocument/2006/relationships/tags" Target="../tags/tag72.xml"/><Relationship Id="rId6" Type="http://schemas.openxmlformats.org/officeDocument/2006/relationships/tags" Target="../tags/tag77.xml"/><Relationship Id="rId11" Type="http://schemas.openxmlformats.org/officeDocument/2006/relationships/tags" Target="../tags/tag82.xml"/><Relationship Id="rId24" Type="http://schemas.openxmlformats.org/officeDocument/2006/relationships/tags" Target="../tags/tag95.xml"/><Relationship Id="rId5" Type="http://schemas.openxmlformats.org/officeDocument/2006/relationships/tags" Target="../tags/tag76.xml"/><Relationship Id="rId15" Type="http://schemas.openxmlformats.org/officeDocument/2006/relationships/tags" Target="../tags/tag86.xml"/><Relationship Id="rId23" Type="http://schemas.openxmlformats.org/officeDocument/2006/relationships/tags" Target="../tags/tag94.xml"/><Relationship Id="rId28" Type="http://schemas.openxmlformats.org/officeDocument/2006/relationships/image" Target="../media/image7.emf"/><Relationship Id="rId10" Type="http://schemas.openxmlformats.org/officeDocument/2006/relationships/tags" Target="../tags/tag81.xml"/><Relationship Id="rId19" Type="http://schemas.openxmlformats.org/officeDocument/2006/relationships/tags" Target="../tags/tag90.xml"/><Relationship Id="rId4" Type="http://schemas.openxmlformats.org/officeDocument/2006/relationships/tags" Target="../tags/tag75.xml"/><Relationship Id="rId9" Type="http://schemas.openxmlformats.org/officeDocument/2006/relationships/tags" Target="../tags/tag80.xml"/><Relationship Id="rId14" Type="http://schemas.openxmlformats.org/officeDocument/2006/relationships/tags" Target="../tags/tag85.xml"/><Relationship Id="rId22" Type="http://schemas.openxmlformats.org/officeDocument/2006/relationships/tags" Target="../tags/tag93.xml"/><Relationship Id="rId27" Type="http://schemas.openxmlformats.org/officeDocument/2006/relationships/oleObject" Target="../embeddings/oleObject40.bin"/><Relationship Id="rId30" Type="http://schemas.openxmlformats.org/officeDocument/2006/relationships/chart" Target="../charts/chart6.xml"/></Relationships>
</file>

<file path=ppt/slides/_rels/slide58.xml.rels><?xml version="1.0" encoding="UTF-8" standalone="yes"?>
<Relationships xmlns="http://schemas.openxmlformats.org/package/2006/relationships"><Relationship Id="rId2" Type="http://schemas.openxmlformats.org/officeDocument/2006/relationships/notesSlide" Target="../notesSlides/notesSlide47.xml"/><Relationship Id="rId1" Type="http://schemas.openxmlformats.org/officeDocument/2006/relationships/slideLayout" Target="../slideLayouts/slideLayout10.xml"/></Relationships>
</file>

<file path=ppt/slides/_rels/slide59.xml.rels><?xml version="1.0" encoding="UTF-8" standalone="yes"?>
<Relationships xmlns="http://schemas.openxmlformats.org/package/2006/relationships"><Relationship Id="rId2" Type="http://schemas.openxmlformats.org/officeDocument/2006/relationships/notesSlide" Target="../notesSlides/notesSlide48.xml"/><Relationship Id="rId1" Type="http://schemas.openxmlformats.org/officeDocument/2006/relationships/slideLayout" Target="../slideLayouts/slideLayout10.xml"/></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97.xml"/><Relationship Id="rId1" Type="http://schemas.openxmlformats.org/officeDocument/2006/relationships/tags" Target="../tags/tag96.xml"/></Relationships>
</file>

<file path=ppt/slides/_rels/slide61.xml.rels><?xml version="1.0" encoding="UTF-8" standalone="yes"?>
<Relationships xmlns="http://schemas.openxmlformats.org/package/2006/relationships"><Relationship Id="rId3" Type="http://schemas.openxmlformats.org/officeDocument/2006/relationships/notesSlide" Target="../notesSlides/notesSlide49.xml"/><Relationship Id="rId2" Type="http://schemas.openxmlformats.org/officeDocument/2006/relationships/slideLayout" Target="../slideLayouts/slideLayout10.xml"/><Relationship Id="rId1" Type="http://schemas.openxmlformats.org/officeDocument/2006/relationships/tags" Target="../tags/tag98.xml"/><Relationship Id="rId5" Type="http://schemas.openxmlformats.org/officeDocument/2006/relationships/image" Target="../media/image5.emf"/><Relationship Id="rId4" Type="http://schemas.openxmlformats.org/officeDocument/2006/relationships/oleObject" Target="../embeddings/oleObject41.bin"/></Relationships>
</file>

<file path=ppt/slides/_rels/slide6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00.xml"/><Relationship Id="rId1" Type="http://schemas.openxmlformats.org/officeDocument/2006/relationships/tags" Target="../tags/tag99.xml"/></Relationships>
</file>

<file path=ppt/slides/_rels/slide6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64.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101.xml"/></Relationships>
</file>

<file path=ppt/slides/_rels/slide7.xml.rels><?xml version="1.0" encoding="UTF-8" standalone="yes"?>
<Relationships xmlns="http://schemas.openxmlformats.org/package/2006/relationships"><Relationship Id="rId8" Type="http://schemas.openxmlformats.org/officeDocument/2006/relationships/tags" Target="../tags/tag16.xml"/><Relationship Id="rId13" Type="http://schemas.openxmlformats.org/officeDocument/2006/relationships/slideLayout" Target="../slideLayouts/slideLayout10.xml"/><Relationship Id="rId3" Type="http://schemas.openxmlformats.org/officeDocument/2006/relationships/tags" Target="../tags/tag11.xml"/><Relationship Id="rId7" Type="http://schemas.openxmlformats.org/officeDocument/2006/relationships/tags" Target="../tags/tag15.xml"/><Relationship Id="rId12" Type="http://schemas.openxmlformats.org/officeDocument/2006/relationships/tags" Target="../tags/tag20.xml"/><Relationship Id="rId17" Type="http://schemas.openxmlformats.org/officeDocument/2006/relationships/chart" Target="../charts/chart1.xml"/><Relationship Id="rId2" Type="http://schemas.openxmlformats.org/officeDocument/2006/relationships/tags" Target="../tags/tag10.xml"/><Relationship Id="rId16" Type="http://schemas.openxmlformats.org/officeDocument/2006/relationships/image" Target="../media/image1.emf"/><Relationship Id="rId1" Type="http://schemas.openxmlformats.org/officeDocument/2006/relationships/tags" Target="../tags/tag9.xml"/><Relationship Id="rId6" Type="http://schemas.openxmlformats.org/officeDocument/2006/relationships/tags" Target="../tags/tag14.xml"/><Relationship Id="rId11" Type="http://schemas.openxmlformats.org/officeDocument/2006/relationships/tags" Target="../tags/tag19.xml"/><Relationship Id="rId5" Type="http://schemas.openxmlformats.org/officeDocument/2006/relationships/tags" Target="../tags/tag13.xml"/><Relationship Id="rId15" Type="http://schemas.openxmlformats.org/officeDocument/2006/relationships/oleObject" Target="../embeddings/oleObject6.bin"/><Relationship Id="rId10" Type="http://schemas.openxmlformats.org/officeDocument/2006/relationships/tags" Target="../tags/tag18.xml"/><Relationship Id="rId4" Type="http://schemas.openxmlformats.org/officeDocument/2006/relationships/tags" Target="../tags/tag12.xml"/><Relationship Id="rId9" Type="http://schemas.openxmlformats.org/officeDocument/2006/relationships/tags" Target="../tags/tag17.xml"/><Relationship Id="rId14" Type="http://schemas.openxmlformats.org/officeDocument/2006/relationships/notesSlide" Target="../notesSlides/notesSlide5.xml"/></Relationships>
</file>

<file path=ppt/slides/_rels/slide8.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tags" Target="../tags/tag23.xml"/><Relationship Id="rId7" Type="http://schemas.openxmlformats.org/officeDocument/2006/relationships/tags" Target="../tags/tag27.xml"/><Relationship Id="rId12" Type="http://schemas.openxmlformats.org/officeDocument/2006/relationships/chart" Target="../charts/chart2.xml"/><Relationship Id="rId2" Type="http://schemas.openxmlformats.org/officeDocument/2006/relationships/tags" Target="../tags/tag22.xml"/><Relationship Id="rId1" Type="http://schemas.openxmlformats.org/officeDocument/2006/relationships/tags" Target="../tags/tag21.xml"/><Relationship Id="rId6" Type="http://schemas.openxmlformats.org/officeDocument/2006/relationships/tags" Target="../tags/tag26.xml"/><Relationship Id="rId11" Type="http://schemas.openxmlformats.org/officeDocument/2006/relationships/image" Target="../media/image1.emf"/><Relationship Id="rId5" Type="http://schemas.openxmlformats.org/officeDocument/2006/relationships/tags" Target="../tags/tag25.xml"/><Relationship Id="rId10" Type="http://schemas.openxmlformats.org/officeDocument/2006/relationships/oleObject" Target="../embeddings/oleObject7.bin"/><Relationship Id="rId4" Type="http://schemas.openxmlformats.org/officeDocument/2006/relationships/tags" Target="../tags/tag24.xml"/><Relationship Id="rId9" Type="http://schemas.openxmlformats.org/officeDocument/2006/relationships/notesSlide" Target="../notesSlides/notesSlide6.xml"/></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28.xml"/><Relationship Id="rId5" Type="http://schemas.openxmlformats.org/officeDocument/2006/relationships/image" Target="../media/image1.emf"/><Relationship Id="rId4" Type="http://schemas.openxmlformats.org/officeDocument/2006/relationships/oleObject" Target="../embeddings/oleObject8.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07424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a:solidFill>
                  <a:sysClr val="windowText" lastClr="000000"/>
                </a:solidFill>
                <a:latin typeface="Meiryo UI" panose="020B0604030504040204" pitchFamily="50" charset="-128"/>
                <a:ea typeface="Meiryo UI" panose="020B0604030504040204" pitchFamily="50" charset="-128"/>
              </a:rPr>
              <a:t>＠＠＠（</a:t>
            </a:r>
            <a:r>
              <a:rPr lang="ja-JP" altLang="en-US">
                <a:solidFill>
                  <a:sysClr val="windowText" lastClr="000000"/>
                </a:solidFill>
                <a:latin typeface="Meiryo UI" panose="020B0604030504040204" pitchFamily="50" charset="-128"/>
                <a:ea typeface="Meiryo UI" panose="020B0604030504040204" pitchFamily="50" charset="-128"/>
              </a:rPr>
              <a:t>間接</a:t>
            </a:r>
            <a:r>
              <a:rPr kumimoji="1" lang="ja-JP" altLang="en-US">
                <a:solidFill>
                  <a:sysClr val="windowText" lastClr="000000"/>
                </a:solidFill>
                <a:latin typeface="Meiryo UI" panose="020B0604030504040204" pitchFamily="50" charset="-128"/>
                <a:ea typeface="Meiryo UI" panose="020B0604030504040204" pitchFamily="50" charset="-128"/>
              </a:rPr>
              <a:t>補助事業の名称</a:t>
            </a:r>
            <a:r>
              <a:rPr lang="ja-JP" altLang="en-US">
                <a:latin typeface="Meiryo UI" panose="020B0604030504040204" pitchFamily="50" charset="-128"/>
                <a:ea typeface="Meiryo UI" panose="020B0604030504040204" pitchFamily="50" charset="-128"/>
              </a:rPr>
              <a:t>）</a:t>
            </a:r>
            <a:endParaRPr kumimoji="1" lang="en-US" sz="180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396949"/>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a:solidFill>
                <a:srgbClr val="575757"/>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2"/>
            <a:ext cx="11542536" cy="1428404"/>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a:t>
            </a:r>
            <a:endParaRPr lang="en-US" altLang="ja-JP" sz="2000" dirty="0">
              <a:solidFill>
                <a:schemeClr val="tx1"/>
              </a:solidFill>
            </a:endParaRPr>
          </a:p>
          <a:p>
            <a:pPr>
              <a:tabLst>
                <a:tab pos="10768013" algn="r"/>
              </a:tabLst>
            </a:pPr>
            <a:r>
              <a:rPr lang="ja-JP" altLang="en-US" sz="2000" b="1" u="sng" dirty="0">
                <a:solidFill>
                  <a:schemeClr val="tx1"/>
                </a:solidFill>
              </a:rPr>
              <a:t>燃料</a:t>
            </a:r>
            <a:r>
              <a:rPr kumimoji="1" lang="ja-JP" altLang="en-US" sz="2000" b="1" u="sng" dirty="0">
                <a:solidFill>
                  <a:schemeClr val="tx1"/>
                </a:solidFill>
              </a:rPr>
              <a:t>転換又は構造転換（燃料転換）</a:t>
            </a:r>
            <a:endParaRPr lang="en-US" altLang="ja-JP" sz="2000" dirty="0">
              <a:solidFill>
                <a:schemeClr val="tx1"/>
              </a:solidFill>
            </a:endParaRPr>
          </a:p>
          <a:p>
            <a:pPr>
              <a:tabLst>
                <a:tab pos="10768013" algn="r"/>
              </a:tabLst>
            </a:pP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4256854"/>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2016120"/>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51F82F5D-A6A5-9FD7-7D4C-F5EA2CD4AD58}"/>
              </a:ext>
            </a:extLst>
          </p:cNvPr>
          <p:cNvSpPr/>
          <p:nvPr/>
        </p:nvSpPr>
        <p:spPr>
          <a:xfrm>
            <a:off x="5828428" y="5586871"/>
            <a:ext cx="6136744" cy="103876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400" dirty="0">
                <a:solidFill>
                  <a:schemeClr val="tx1"/>
                </a:solidFill>
                <a:latin typeface="Meiryo UI" panose="020B0604030504040204" pitchFamily="50" charset="-128"/>
                <a:ea typeface="Meiryo UI" panose="020B0604030504040204" pitchFamily="50" charset="-128"/>
              </a:rPr>
              <a:t>CN</a:t>
            </a:r>
            <a:r>
              <a:rPr kumimoji="1" lang="ja-JP" altLang="en-US" sz="1400" dirty="0">
                <a:solidFill>
                  <a:schemeClr val="tx1"/>
                </a:solidFill>
                <a:latin typeface="Meiryo UI" panose="020B0604030504040204" pitchFamily="50" charset="-128"/>
                <a:ea typeface="Meiryo UI" panose="020B0604030504040204" pitchFamily="50" charset="-128"/>
              </a:rPr>
              <a:t>移行期となる場合、本様式におけるトランジション期に係る項目や頁は空欄で構いません。</a:t>
            </a:r>
            <a:endParaRPr kumimoji="1" lang="en-US"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99BDC4C-9545-FC74-2AAC-3FF127F2A43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F5524CEC-E118-892C-7A09-7D19B5675B76}"/>
              </a:ext>
            </a:extLst>
          </p:cNvPr>
          <p:cNvGraphicFramePr>
            <a:graphicFrameLocks noChangeAspect="1"/>
          </p:cNvGraphicFramePr>
          <p:nvPr>
            <p:custDataLst>
              <p:tags r:id="rId1"/>
            </p:custDataLst>
            <p:extLst>
              <p:ext uri="{D42A27DB-BD31-4B8C-83A1-F6EECF244321}">
                <p14:modId xmlns:p14="http://schemas.microsoft.com/office/powerpoint/2010/main" val="333130091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F5524CEC-E118-892C-7A09-7D19B5675B76}"/>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34AA3D3B-3A24-1F99-D9F5-E839E575899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E90E65C-2766-121D-5145-C70C941ACB2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という理由で</a:t>
            </a:r>
            <a:r>
              <a:rPr lang="en-US" altLang="ja-JP">
                <a:solidFill>
                  <a:schemeClr val="tx1"/>
                </a:solidFill>
              </a:rPr>
              <a:t>xx</a:t>
            </a:r>
            <a:r>
              <a:rPr lang="ja-JP" altLang="en-US">
                <a:solidFill>
                  <a:schemeClr val="tx1"/>
                </a:solidFill>
              </a:rPr>
              <a:t>事業所を選定する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33001307-59F4-8581-870A-52C209E3684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A3D8BAAE-A70D-FC3F-DBAF-75E65B57129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716A87E-662C-F8C7-3411-254DE4D39840}"/>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BCB54AE6-0377-ABAA-9179-EB0CBCE2B64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a:t>
              </a:r>
              <a:r>
                <a:rPr lang="ja-JP" altLang="en-US" sz="1400">
                  <a:solidFill>
                    <a:schemeClr val="tx1"/>
                  </a:solidFill>
                  <a:latin typeface="Meiryo UI" panose="020B0604030504040204" pitchFamily="50" charset="-128"/>
                  <a:ea typeface="Meiryo UI" panose="020B0604030504040204" pitchFamily="50" charset="-128"/>
                </a:rPr>
                <a:t>を実施する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事業所の位置付け</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4" name="直線コネクタ 13">
              <a:extLst>
                <a:ext uri="{FF2B5EF4-FFF2-40B4-BE49-F238E27FC236}">
                  <a16:creationId xmlns:a16="http://schemas.microsoft.com/office/drawing/2014/main" id="{68A3A81E-64C8-7888-695B-8E83272CDE0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2A47793A-577B-BD9F-358E-2DF4C546A808}"/>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3C3AD709-3ED5-3D45-31B6-347D636DCC5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事業所の選定理由</a:t>
              </a:r>
            </a:p>
          </p:txBody>
        </p:sp>
        <p:cxnSp>
          <p:nvCxnSpPr>
            <p:cNvPr id="18" name="直線コネクタ 17">
              <a:extLst>
                <a:ext uri="{FF2B5EF4-FFF2-40B4-BE49-F238E27FC236}">
                  <a16:creationId xmlns:a16="http://schemas.microsoft.com/office/drawing/2014/main" id="{85BE9E46-3102-3F00-2753-93AB91CF04D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pic>
        <p:nvPicPr>
          <p:cNvPr id="6" name="図 5">
            <a:extLst>
              <a:ext uri="{FF2B5EF4-FFF2-40B4-BE49-F238E27FC236}">
                <a16:creationId xmlns:a16="http://schemas.microsoft.com/office/drawing/2014/main" id="{252664D1-3D9C-D90B-A4EF-356B9D376740}"/>
              </a:ext>
            </a:extLst>
          </p:cNvPr>
          <p:cNvPicPr>
            <a:picLocks noChangeAspect="1"/>
          </p:cNvPicPr>
          <p:nvPr/>
        </p:nvPicPr>
        <p:blipFill>
          <a:blip r:embed="rId6"/>
          <a:srcRect/>
          <a:stretch>
            <a:fillRect/>
          </a:stretch>
        </p:blipFill>
        <p:spPr>
          <a:xfrm>
            <a:off x="1641538" y="2028540"/>
            <a:ext cx="3965918" cy="4282664"/>
          </a:xfrm>
          <a:custGeom>
            <a:avLst/>
            <a:gdLst>
              <a:gd name="connsiteX0" fmla="*/ 0 w 5725324"/>
              <a:gd name="connsiteY0" fmla="*/ 0 h 6182588"/>
              <a:gd name="connsiteX1" fmla="*/ 5725324 w 5725324"/>
              <a:gd name="connsiteY1" fmla="*/ 0 h 6182588"/>
              <a:gd name="connsiteX2" fmla="*/ 5725324 w 5725324"/>
              <a:gd name="connsiteY2" fmla="*/ 4089451 h 6182588"/>
              <a:gd name="connsiteX3" fmla="*/ 4056019 w 5725324"/>
              <a:gd name="connsiteY3" fmla="*/ 4089451 h 6182588"/>
              <a:gd name="connsiteX4" fmla="*/ 4056019 w 5725324"/>
              <a:gd name="connsiteY4" fmla="*/ 6182588 h 6182588"/>
              <a:gd name="connsiteX5" fmla="*/ 0 w 5725324"/>
              <a:gd name="connsiteY5" fmla="*/ 6182588 h 6182588"/>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Lst>
            <a:rect l="l" t="t" r="r" b="b"/>
            <a:pathLst>
              <a:path w="5725324" h="6182588">
                <a:moveTo>
                  <a:pt x="0" y="0"/>
                </a:moveTo>
                <a:lnTo>
                  <a:pt x="5725324" y="0"/>
                </a:lnTo>
                <a:lnTo>
                  <a:pt x="5725324" y="4089451"/>
                </a:lnTo>
                <a:lnTo>
                  <a:pt x="4056019" y="4089451"/>
                </a:lnTo>
                <a:lnTo>
                  <a:pt x="4056019" y="6182588"/>
                </a:lnTo>
                <a:lnTo>
                  <a:pt x="0" y="6182588"/>
                </a:lnTo>
                <a:close/>
              </a:path>
            </a:pathLst>
          </a:custGeom>
        </p:spPr>
      </p:pic>
      <p:sp>
        <p:nvSpPr>
          <p:cNvPr id="48" name="正方形/長方形 47">
            <a:extLst>
              <a:ext uri="{FF2B5EF4-FFF2-40B4-BE49-F238E27FC236}">
                <a16:creationId xmlns:a16="http://schemas.microsoft.com/office/drawing/2014/main" id="{07097FEE-AB44-A726-FD25-E967DB7E7F34}"/>
              </a:ext>
            </a:extLst>
          </p:cNvPr>
          <p:cNvSpPr/>
          <p:nvPr/>
        </p:nvSpPr>
        <p:spPr bwMode="auto">
          <a:xfrm>
            <a:off x="261998" y="2090940"/>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49" name="正方形/長方形 48">
            <a:extLst>
              <a:ext uri="{FF2B5EF4-FFF2-40B4-BE49-F238E27FC236}">
                <a16:creationId xmlns:a16="http://schemas.microsoft.com/office/drawing/2014/main" id="{BCC6E96F-F065-219A-8E98-4BC1F817136D}"/>
              </a:ext>
            </a:extLst>
          </p:cNvPr>
          <p:cNvSpPr/>
          <p:nvPr/>
        </p:nvSpPr>
        <p:spPr bwMode="auto">
          <a:xfrm>
            <a:off x="2067855" y="2132838"/>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685AECF1-6842-44F7-EBB9-BC166A2C6E17}"/>
              </a:ext>
            </a:extLst>
          </p:cNvPr>
          <p:cNvSpPr/>
          <p:nvPr/>
        </p:nvSpPr>
        <p:spPr bwMode="auto">
          <a:xfrm>
            <a:off x="2775516" y="2132838"/>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52" name="正方形/長方形 51">
            <a:extLst>
              <a:ext uri="{FF2B5EF4-FFF2-40B4-BE49-F238E27FC236}">
                <a16:creationId xmlns:a16="http://schemas.microsoft.com/office/drawing/2014/main" id="{7E15DCD5-F61A-F787-F8DE-766C2E2846DE}"/>
              </a:ext>
            </a:extLst>
          </p:cNvPr>
          <p:cNvSpPr/>
          <p:nvPr/>
        </p:nvSpPr>
        <p:spPr bwMode="auto">
          <a:xfrm>
            <a:off x="377079" y="2838081"/>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3" name="正方形/長方形 52">
            <a:extLst>
              <a:ext uri="{FF2B5EF4-FFF2-40B4-BE49-F238E27FC236}">
                <a16:creationId xmlns:a16="http://schemas.microsoft.com/office/drawing/2014/main" id="{F617C80D-2688-08FB-78F8-B2F9EC81D682}"/>
              </a:ext>
            </a:extLst>
          </p:cNvPr>
          <p:cNvSpPr/>
          <p:nvPr/>
        </p:nvSpPr>
        <p:spPr bwMode="auto">
          <a:xfrm>
            <a:off x="377079" y="2484998"/>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54" name="正方形/長方形 53">
            <a:extLst>
              <a:ext uri="{FF2B5EF4-FFF2-40B4-BE49-F238E27FC236}">
                <a16:creationId xmlns:a16="http://schemas.microsoft.com/office/drawing/2014/main" id="{75ED847A-C07C-D427-75B2-B57296A13CDE}"/>
              </a:ext>
            </a:extLst>
          </p:cNvPr>
          <p:cNvSpPr/>
          <p:nvPr/>
        </p:nvSpPr>
        <p:spPr bwMode="auto">
          <a:xfrm>
            <a:off x="1369264" y="2838081"/>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55" name="正方形/長方形 54">
            <a:extLst>
              <a:ext uri="{FF2B5EF4-FFF2-40B4-BE49-F238E27FC236}">
                <a16:creationId xmlns:a16="http://schemas.microsoft.com/office/drawing/2014/main" id="{84B4DA78-7685-B0E4-2AED-4D940FF3DF5D}"/>
              </a:ext>
            </a:extLst>
          </p:cNvPr>
          <p:cNvSpPr/>
          <p:nvPr/>
        </p:nvSpPr>
        <p:spPr bwMode="auto">
          <a:xfrm>
            <a:off x="1369264" y="2484998"/>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30t</a:t>
            </a:r>
            <a:endParaRPr kumimoji="0" lang="ja-JP" altLang="en-US" sz="1200">
              <a:latin typeface="Meiryo UI" panose="020B0604030504040204" pitchFamily="50" charset="-128"/>
              <a:ea typeface="Meiryo UI" panose="020B0604030504040204" pitchFamily="50" charset="-128"/>
            </a:endParaRPr>
          </a:p>
        </p:txBody>
      </p:sp>
      <p:sp>
        <p:nvSpPr>
          <p:cNvPr id="56" name="正方形/長方形 55">
            <a:extLst>
              <a:ext uri="{FF2B5EF4-FFF2-40B4-BE49-F238E27FC236}">
                <a16:creationId xmlns:a16="http://schemas.microsoft.com/office/drawing/2014/main" id="{7941C4E0-1104-93D5-E0C6-B47AA8B602D4}"/>
              </a:ext>
            </a:extLst>
          </p:cNvPr>
          <p:cNvSpPr/>
          <p:nvPr/>
        </p:nvSpPr>
        <p:spPr bwMode="auto">
          <a:xfrm>
            <a:off x="1950178" y="2838081"/>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57" name="正方形/長方形 56">
            <a:extLst>
              <a:ext uri="{FF2B5EF4-FFF2-40B4-BE49-F238E27FC236}">
                <a16:creationId xmlns:a16="http://schemas.microsoft.com/office/drawing/2014/main" id="{2C904A5A-4C6F-C6BE-5E61-9F6867F24015}"/>
              </a:ext>
            </a:extLst>
          </p:cNvPr>
          <p:cNvSpPr/>
          <p:nvPr/>
        </p:nvSpPr>
        <p:spPr bwMode="auto">
          <a:xfrm>
            <a:off x="1950178" y="2484998"/>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cxnSp>
        <p:nvCxnSpPr>
          <p:cNvPr id="9" name="コネクタ: カギ線 8">
            <a:extLst>
              <a:ext uri="{FF2B5EF4-FFF2-40B4-BE49-F238E27FC236}">
                <a16:creationId xmlns:a16="http://schemas.microsoft.com/office/drawing/2014/main" id="{678B7F9F-CA5F-0D22-32C1-D926DA0A5370}"/>
              </a:ext>
            </a:extLst>
          </p:cNvPr>
          <p:cNvCxnSpPr>
            <a:cxnSpLocks/>
            <a:stCxn id="50" idx="3"/>
            <a:endCxn id="12" idx="0"/>
          </p:cNvCxnSpPr>
          <p:nvPr/>
        </p:nvCxnSpPr>
        <p:spPr>
          <a:xfrm>
            <a:off x="3363844" y="2276838"/>
            <a:ext cx="1476475" cy="563857"/>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12" name="楕円 11">
            <a:extLst>
              <a:ext uri="{FF2B5EF4-FFF2-40B4-BE49-F238E27FC236}">
                <a16:creationId xmlns:a16="http://schemas.microsoft.com/office/drawing/2014/main" id="{92E5C291-234D-9352-AB03-23E3CAE83CC9}"/>
              </a:ext>
            </a:extLst>
          </p:cNvPr>
          <p:cNvSpPr/>
          <p:nvPr/>
        </p:nvSpPr>
        <p:spPr bwMode="gray">
          <a:xfrm>
            <a:off x="4799327" y="2840695"/>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17" name="コネクタ: カギ線 16">
            <a:extLst>
              <a:ext uri="{FF2B5EF4-FFF2-40B4-BE49-F238E27FC236}">
                <a16:creationId xmlns:a16="http://schemas.microsoft.com/office/drawing/2014/main" id="{5A33E28C-C6E4-0EB3-A21C-426499BCE0CD}"/>
              </a:ext>
            </a:extLst>
          </p:cNvPr>
          <p:cNvCxnSpPr>
            <a:cxnSpLocks/>
          </p:cNvCxnSpPr>
          <p:nvPr/>
        </p:nvCxnSpPr>
        <p:spPr>
          <a:xfrm rot="16200000" flipH="1">
            <a:off x="3297173" y="3912300"/>
            <a:ext cx="558568" cy="301693"/>
          </a:xfrm>
          <a:prstGeom prst="bentConnector3">
            <a:avLst>
              <a:gd name="adj1" fmla="val 50000"/>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0" name="楕円 19">
            <a:extLst>
              <a:ext uri="{FF2B5EF4-FFF2-40B4-BE49-F238E27FC236}">
                <a16:creationId xmlns:a16="http://schemas.microsoft.com/office/drawing/2014/main" id="{589192E6-86A7-2F21-348B-2FCAB44F79CB}"/>
              </a:ext>
            </a:extLst>
          </p:cNvPr>
          <p:cNvSpPr/>
          <p:nvPr/>
        </p:nvSpPr>
        <p:spPr bwMode="gray">
          <a:xfrm>
            <a:off x="3708966" y="4303760"/>
            <a:ext cx="81984" cy="69101"/>
          </a:xfrm>
          <a:prstGeom prst="ellipse">
            <a:avLst/>
          </a:prstGeom>
          <a:solidFill>
            <a:srgbClr val="0070C0"/>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600">
              <a:latin typeface="Meiryo UI" panose="020B0604030504040204" pitchFamily="50" charset="-128"/>
              <a:ea typeface="Meiryo UI" panose="020B0604030504040204" pitchFamily="50" charset="-128"/>
            </a:endParaRPr>
          </a:p>
        </p:txBody>
      </p:sp>
      <p:cxnSp>
        <p:nvCxnSpPr>
          <p:cNvPr id="22" name="コネクタ: カギ線 21">
            <a:extLst>
              <a:ext uri="{FF2B5EF4-FFF2-40B4-BE49-F238E27FC236}">
                <a16:creationId xmlns:a16="http://schemas.microsoft.com/office/drawing/2014/main" id="{ED00F995-55CF-0D75-B4B5-7B08A6040271}"/>
              </a:ext>
            </a:extLst>
          </p:cNvPr>
          <p:cNvCxnSpPr>
            <a:cxnSpLocks/>
          </p:cNvCxnSpPr>
          <p:nvPr/>
        </p:nvCxnSpPr>
        <p:spPr>
          <a:xfrm>
            <a:off x="3727304" y="5170993"/>
            <a:ext cx="595447" cy="292446"/>
          </a:xfrm>
          <a:prstGeom prst="bentConnector2">
            <a:avLst/>
          </a:prstGeom>
          <a:ln w="9525">
            <a:solidFill>
              <a:schemeClr val="accent6">
                <a:lumMod val="25000"/>
              </a:schemeClr>
            </a:solidFill>
          </a:ln>
        </p:spPr>
        <p:style>
          <a:lnRef idx="1">
            <a:schemeClr val="accent1"/>
          </a:lnRef>
          <a:fillRef idx="0">
            <a:schemeClr val="accent1"/>
          </a:fillRef>
          <a:effectRef idx="0">
            <a:schemeClr val="accent1"/>
          </a:effectRef>
          <a:fontRef idx="minor">
            <a:schemeClr val="tx1"/>
          </a:fontRef>
        </p:style>
      </p:cxnSp>
      <p:sp>
        <p:nvSpPr>
          <p:cNvPr id="23" name="テキスト ボックス 22">
            <a:extLst>
              <a:ext uri="{FF2B5EF4-FFF2-40B4-BE49-F238E27FC236}">
                <a16:creationId xmlns:a16="http://schemas.microsoft.com/office/drawing/2014/main" id="{8CEC2A12-7D87-723C-C87A-A1172DEDBB0D}"/>
              </a:ext>
            </a:extLst>
          </p:cNvPr>
          <p:cNvSpPr txBox="1"/>
          <p:nvPr/>
        </p:nvSpPr>
        <p:spPr>
          <a:xfrm>
            <a:off x="3501217" y="4953786"/>
            <a:ext cx="415498" cy="369332"/>
          </a:xfrm>
          <a:prstGeom prst="rect">
            <a:avLst/>
          </a:prstGeom>
          <a:noFill/>
        </p:spPr>
        <p:txBody>
          <a:bodyPr wrap="none" rtlCol="0">
            <a:spAutoFit/>
          </a:bodyPr>
          <a:lstStyle/>
          <a:p>
            <a:r>
              <a:rPr kumimoji="1" lang="ja-JP" altLang="en-US">
                <a:solidFill>
                  <a:srgbClr val="FF0000"/>
                </a:solidFill>
              </a:rPr>
              <a:t>★</a:t>
            </a:r>
          </a:p>
        </p:txBody>
      </p:sp>
      <p:sp>
        <p:nvSpPr>
          <p:cNvPr id="100" name="正方形/長方形 99">
            <a:extLst>
              <a:ext uri="{FF2B5EF4-FFF2-40B4-BE49-F238E27FC236}">
                <a16:creationId xmlns:a16="http://schemas.microsoft.com/office/drawing/2014/main" id="{4BBE5B98-716B-3B39-DA92-FE707B167E69}"/>
              </a:ext>
            </a:extLst>
          </p:cNvPr>
          <p:cNvSpPr/>
          <p:nvPr/>
        </p:nvSpPr>
        <p:spPr>
          <a:xfrm>
            <a:off x="7339796" y="3245646"/>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4C79A86F-0C82-CCE8-E6F6-D150EBDCF408}"/>
              </a:ext>
            </a:extLst>
          </p:cNvPr>
          <p:cNvSpPr/>
          <p:nvPr/>
        </p:nvSpPr>
        <p:spPr>
          <a:xfrm>
            <a:off x="6333600" y="3245646"/>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脱炭素化による</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競争力の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獲得可能性</a:t>
            </a:r>
          </a:p>
        </p:txBody>
      </p:sp>
      <p:sp>
        <p:nvSpPr>
          <p:cNvPr id="103" name="正方形/長方形 102">
            <a:extLst>
              <a:ext uri="{FF2B5EF4-FFF2-40B4-BE49-F238E27FC236}">
                <a16:creationId xmlns:a16="http://schemas.microsoft.com/office/drawing/2014/main" id="{C4372FF6-6BEB-0454-95A9-C7F0A2C8289D}"/>
              </a:ext>
            </a:extLst>
          </p:cNvPr>
          <p:cNvSpPr/>
          <p:nvPr/>
        </p:nvSpPr>
        <p:spPr>
          <a:xfrm>
            <a:off x="7339796" y="4365459"/>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7067C3A3-0C0A-0883-9A6D-D3E3F2B7B938}"/>
              </a:ext>
            </a:extLst>
          </p:cNvPr>
          <p:cNvSpPr/>
          <p:nvPr/>
        </p:nvSpPr>
        <p:spPr>
          <a:xfrm>
            <a:off x="6333600" y="4365459"/>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rgbClr val="00B0F0"/>
                </a:solidFill>
                <a:latin typeface="Meiryo UI" panose="020B0604030504040204" pitchFamily="50" charset="-128"/>
                <a:ea typeface="Meiryo UI" panose="020B0604030504040204" pitchFamily="50" charset="-128"/>
              </a:rPr>
              <a:t>燃料・</a:t>
            </a:r>
            <a:r>
              <a:rPr kumimoji="1" lang="ja-JP" altLang="en-US" sz="1200">
                <a:solidFill>
                  <a:schemeClr val="tx1"/>
                </a:solidFill>
                <a:latin typeface="Meiryo UI" panose="020B0604030504040204" pitchFamily="50" charset="-128"/>
                <a:ea typeface="Meiryo UI" panose="020B0604030504040204" pitchFamily="50" charset="-128"/>
              </a:rPr>
              <a:t>原料調達の安定性</a:t>
            </a:r>
          </a:p>
        </p:txBody>
      </p:sp>
      <p:sp>
        <p:nvSpPr>
          <p:cNvPr id="106" name="正方形/長方形 105">
            <a:extLst>
              <a:ext uri="{FF2B5EF4-FFF2-40B4-BE49-F238E27FC236}">
                <a16:creationId xmlns:a16="http://schemas.microsoft.com/office/drawing/2014/main" id="{ED125E6C-3F4D-4D61-926F-7F0EC4B69F13}"/>
              </a:ext>
            </a:extLst>
          </p:cNvPr>
          <p:cNvSpPr/>
          <p:nvPr/>
        </p:nvSpPr>
        <p:spPr>
          <a:xfrm>
            <a:off x="7339796" y="5485272"/>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9135E2CA-DA94-AFE6-A36F-46719A132D4C}"/>
              </a:ext>
            </a:extLst>
          </p:cNvPr>
          <p:cNvSpPr/>
          <p:nvPr/>
        </p:nvSpPr>
        <p:spPr>
          <a:xfrm>
            <a:off x="6333600" y="5485272"/>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その他</a:t>
            </a:r>
          </a:p>
        </p:txBody>
      </p:sp>
      <p:sp>
        <p:nvSpPr>
          <p:cNvPr id="109" name="正方形/長方形 108">
            <a:extLst>
              <a:ext uri="{FF2B5EF4-FFF2-40B4-BE49-F238E27FC236}">
                <a16:creationId xmlns:a16="http://schemas.microsoft.com/office/drawing/2014/main" id="{80E0721D-FA09-8F99-3A6D-ACE38E02A72D}"/>
              </a:ext>
            </a:extLst>
          </p:cNvPr>
          <p:cNvSpPr/>
          <p:nvPr/>
        </p:nvSpPr>
        <p:spPr>
          <a:xfrm>
            <a:off x="7339796" y="2125833"/>
            <a:ext cx="4696204" cy="107261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0975" indent="-180975">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C49A660A-96B1-794C-9C3D-B2E4BB287933}"/>
              </a:ext>
            </a:extLst>
          </p:cNvPr>
          <p:cNvSpPr/>
          <p:nvPr/>
        </p:nvSpPr>
        <p:spPr>
          <a:xfrm>
            <a:off x="6333600" y="2125833"/>
            <a:ext cx="949232" cy="1072611"/>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CO2</a:t>
            </a:r>
          </a:p>
          <a:p>
            <a:r>
              <a:rPr kumimoji="1" lang="ja-JP" altLang="en-US" sz="1200">
                <a:solidFill>
                  <a:schemeClr val="tx1"/>
                </a:solidFill>
                <a:latin typeface="Meiryo UI" panose="020B0604030504040204" pitchFamily="50" charset="-128"/>
                <a:ea typeface="Meiryo UI" panose="020B0604030504040204" pitchFamily="50" charset="-128"/>
              </a:rPr>
              <a:t>排出量の</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削減余地</a:t>
            </a:r>
          </a:p>
        </p:txBody>
      </p:sp>
      <p:sp>
        <p:nvSpPr>
          <p:cNvPr id="37" name="正方形/長方形 36">
            <a:extLst>
              <a:ext uri="{FF2B5EF4-FFF2-40B4-BE49-F238E27FC236}">
                <a16:creationId xmlns:a16="http://schemas.microsoft.com/office/drawing/2014/main" id="{A5FCB591-0025-CEF0-34F2-6B25E8DDA878}"/>
              </a:ext>
            </a:extLst>
          </p:cNvPr>
          <p:cNvSpPr/>
          <p:nvPr/>
        </p:nvSpPr>
        <p:spPr bwMode="auto">
          <a:xfrm>
            <a:off x="261998" y="3388269"/>
            <a:ext cx="3163614" cy="1080000"/>
          </a:xfrm>
          <a:prstGeom prst="rect">
            <a:avLst/>
          </a:prstGeom>
          <a:solidFill>
            <a:schemeClr val="bg1"/>
          </a:solidFill>
          <a:ln w="9525">
            <a:solidFill>
              <a:schemeClr val="accent6">
                <a:lumMod val="25000"/>
              </a:schemeClr>
            </a:solidFill>
            <a:miter lim="800000"/>
            <a:headEnd/>
            <a:tailEnd/>
          </a:ln>
          <a:effectLst/>
        </p:spPr>
        <p:txBody>
          <a:bodyPr wrap="square" rtlCol="0" anchor="t"/>
          <a:lstStyle/>
          <a:p>
            <a:pPr algn="l"/>
            <a:r>
              <a:rPr kumimoji="0" lang="ja-JP" altLang="en-US" sz="1200">
                <a:latin typeface="Meiryo UI" panose="020B0604030504040204" pitchFamily="50" charset="-128"/>
                <a:ea typeface="Meiryo UI" panose="020B0604030504040204" pitchFamily="50" charset="-128"/>
              </a:rPr>
              <a:t>（参考）</a:t>
            </a:r>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39" name="正方形/長方形 38">
            <a:extLst>
              <a:ext uri="{FF2B5EF4-FFF2-40B4-BE49-F238E27FC236}">
                <a16:creationId xmlns:a16="http://schemas.microsoft.com/office/drawing/2014/main" id="{918F9C8F-8FE2-475C-3DEF-C2C4D0DA4CE9}"/>
              </a:ext>
            </a:extLst>
          </p:cNvPr>
          <p:cNvSpPr/>
          <p:nvPr/>
        </p:nvSpPr>
        <p:spPr bwMode="auto">
          <a:xfrm>
            <a:off x="2067855" y="3430167"/>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3F803C81-ECD5-1791-9D37-54593CC09B87}"/>
              </a:ext>
            </a:extLst>
          </p:cNvPr>
          <p:cNvSpPr/>
          <p:nvPr/>
        </p:nvSpPr>
        <p:spPr bwMode="auto">
          <a:xfrm>
            <a:off x="377079" y="4135410"/>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3" name="正方形/長方形 42">
            <a:extLst>
              <a:ext uri="{FF2B5EF4-FFF2-40B4-BE49-F238E27FC236}">
                <a16:creationId xmlns:a16="http://schemas.microsoft.com/office/drawing/2014/main" id="{5F0F3F93-4B77-DD17-B7BC-3D21E3A4D909}"/>
              </a:ext>
            </a:extLst>
          </p:cNvPr>
          <p:cNvSpPr/>
          <p:nvPr/>
        </p:nvSpPr>
        <p:spPr bwMode="auto">
          <a:xfrm>
            <a:off x="377079" y="378232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44" name="正方形/長方形 43">
            <a:extLst>
              <a:ext uri="{FF2B5EF4-FFF2-40B4-BE49-F238E27FC236}">
                <a16:creationId xmlns:a16="http://schemas.microsoft.com/office/drawing/2014/main" id="{84EDF18A-6A54-9204-7D59-105E2B212D83}"/>
              </a:ext>
            </a:extLst>
          </p:cNvPr>
          <p:cNvSpPr/>
          <p:nvPr/>
        </p:nvSpPr>
        <p:spPr bwMode="auto">
          <a:xfrm>
            <a:off x="1369264" y="4135410"/>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BC240392-CE07-D6E4-330F-037C7F8EB43C}"/>
              </a:ext>
            </a:extLst>
          </p:cNvPr>
          <p:cNvSpPr/>
          <p:nvPr/>
        </p:nvSpPr>
        <p:spPr bwMode="auto">
          <a:xfrm>
            <a:off x="1369264" y="378232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81AAE394-04AB-0AA2-2B92-04713B374273}"/>
              </a:ext>
            </a:extLst>
          </p:cNvPr>
          <p:cNvSpPr/>
          <p:nvPr/>
        </p:nvSpPr>
        <p:spPr bwMode="auto">
          <a:xfrm>
            <a:off x="1950178" y="4135410"/>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47" name="正方形/長方形 46">
            <a:extLst>
              <a:ext uri="{FF2B5EF4-FFF2-40B4-BE49-F238E27FC236}">
                <a16:creationId xmlns:a16="http://schemas.microsoft.com/office/drawing/2014/main" id="{3FCA09BB-3F82-7691-31CE-07623522981F}"/>
              </a:ext>
            </a:extLst>
          </p:cNvPr>
          <p:cNvSpPr/>
          <p:nvPr/>
        </p:nvSpPr>
        <p:spPr bwMode="auto">
          <a:xfrm>
            <a:off x="1950178" y="378232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12" name="正方形/長方形 111">
            <a:extLst>
              <a:ext uri="{FF2B5EF4-FFF2-40B4-BE49-F238E27FC236}">
                <a16:creationId xmlns:a16="http://schemas.microsoft.com/office/drawing/2014/main" id="{92114840-18DD-06FF-E487-D01BED87E7F3}"/>
              </a:ext>
            </a:extLst>
          </p:cNvPr>
          <p:cNvSpPr/>
          <p:nvPr/>
        </p:nvSpPr>
        <p:spPr bwMode="auto">
          <a:xfrm>
            <a:off x="2784339" y="3429244"/>
            <a:ext cx="588328" cy="288000"/>
          </a:xfrm>
          <a:prstGeom prst="rect">
            <a:avLst/>
          </a:prstGeom>
          <a:solidFill>
            <a:schemeClr val="bg1">
              <a:lumMod val="95000"/>
            </a:schemeClr>
          </a:solidFill>
          <a:ln w="9525">
            <a:noFill/>
            <a:miter lim="800000"/>
            <a:headEnd/>
            <a:tailEnd/>
          </a:ln>
          <a:effectLst/>
        </p:spPr>
        <p:txBody>
          <a:bodyPr wrap="square" rtlCol="0" anchor="ctr"/>
          <a:lstStyle/>
          <a:p>
            <a:pPr algn="ctr"/>
            <a:r>
              <a:rPr kumimoji="0" lang="ja-JP" altLang="en-US" sz="1200">
                <a:solidFill>
                  <a:schemeClr val="tx1">
                    <a:lumMod val="50000"/>
                    <a:lumOff val="50000"/>
                  </a:schemeClr>
                </a:solidFill>
                <a:latin typeface="Meiryo UI" panose="020B0604030504040204" pitchFamily="50" charset="-128"/>
                <a:ea typeface="Meiryo UI" panose="020B0604030504040204" pitchFamily="50" charset="-128"/>
              </a:rPr>
              <a:t>生産</a:t>
            </a:r>
          </a:p>
        </p:txBody>
      </p:sp>
      <p:sp>
        <p:nvSpPr>
          <p:cNvPr id="127" name="正方形/長方形 126">
            <a:extLst>
              <a:ext uri="{FF2B5EF4-FFF2-40B4-BE49-F238E27FC236}">
                <a16:creationId xmlns:a16="http://schemas.microsoft.com/office/drawing/2014/main" id="{814E0027-A652-DEED-6450-AD5E3686FD0B}"/>
              </a:ext>
            </a:extLst>
          </p:cNvPr>
          <p:cNvSpPr/>
          <p:nvPr/>
        </p:nvSpPr>
        <p:spPr bwMode="auto">
          <a:xfrm>
            <a:off x="2740944" y="5462846"/>
            <a:ext cx="3163614" cy="1080000"/>
          </a:xfrm>
          <a:prstGeom prst="rect">
            <a:avLst/>
          </a:prstGeom>
          <a:solidFill>
            <a:schemeClr val="bg1"/>
          </a:solidFill>
          <a:ln w="38100">
            <a:solidFill>
              <a:srgbClr val="C00000"/>
            </a:solidFill>
            <a:miter lim="800000"/>
            <a:headEnd/>
            <a:tailEnd/>
          </a:ln>
          <a:effectLst/>
        </p:spPr>
        <p:txBody>
          <a:bodyPr wrap="square" rtlCol="0" anchor="t"/>
          <a:lstStyle/>
          <a:p>
            <a:pPr algn="l"/>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事業所</a:t>
            </a:r>
          </a:p>
        </p:txBody>
      </p:sp>
      <p:sp>
        <p:nvSpPr>
          <p:cNvPr id="128" name="正方形/長方形 127">
            <a:extLst>
              <a:ext uri="{FF2B5EF4-FFF2-40B4-BE49-F238E27FC236}">
                <a16:creationId xmlns:a16="http://schemas.microsoft.com/office/drawing/2014/main" id="{5DD630D1-85A5-D99D-AD7F-A43435AB2AF2}"/>
              </a:ext>
            </a:extLst>
          </p:cNvPr>
          <p:cNvSpPr/>
          <p:nvPr/>
        </p:nvSpPr>
        <p:spPr bwMode="auto">
          <a:xfrm>
            <a:off x="4546801" y="5504744"/>
            <a:ext cx="645893" cy="288000"/>
          </a:xfrm>
          <a:prstGeom prst="rect">
            <a:avLst/>
          </a:prstGeom>
          <a:solidFill>
            <a:schemeClr val="accent1"/>
          </a:solidFill>
          <a:ln w="9525">
            <a:noFill/>
            <a:miter lim="800000"/>
            <a:headEnd/>
            <a:tailEnd/>
          </a:ln>
          <a:effectLst/>
        </p:spPr>
        <p:txBody>
          <a:bodyPr wrap="square" rtlCol="0" anchor="ctr"/>
          <a:lstStyle/>
          <a:p>
            <a:pPr algn="ctr"/>
            <a:r>
              <a:rPr kumimoji="0" lang="en-US" altLang="ja-JP" sz="1200">
                <a:solidFill>
                  <a:schemeClr val="bg1"/>
                </a:solidFill>
                <a:latin typeface="Meiryo UI" panose="020B0604030504040204" pitchFamily="50" charset="-128"/>
                <a:ea typeface="Meiryo UI" panose="020B0604030504040204" pitchFamily="50" charset="-128"/>
              </a:rPr>
              <a:t>R&amp;D</a:t>
            </a:r>
            <a:endParaRPr kumimoji="0" lang="ja-JP" altLang="en-US" sz="1200">
              <a:solidFill>
                <a:schemeClr val="bg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E26CC22E-C6B3-9086-8248-B095AA4B306C}"/>
              </a:ext>
            </a:extLst>
          </p:cNvPr>
          <p:cNvSpPr/>
          <p:nvPr/>
        </p:nvSpPr>
        <p:spPr bwMode="auto">
          <a:xfrm>
            <a:off x="2856025" y="6209987"/>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1" name="正方形/長方形 130">
            <a:extLst>
              <a:ext uri="{FF2B5EF4-FFF2-40B4-BE49-F238E27FC236}">
                <a16:creationId xmlns:a16="http://schemas.microsoft.com/office/drawing/2014/main" id="{94F1B866-40B5-B67F-AE01-CA1CBEDB47EB}"/>
              </a:ext>
            </a:extLst>
          </p:cNvPr>
          <p:cNvSpPr/>
          <p:nvPr/>
        </p:nvSpPr>
        <p:spPr bwMode="auto">
          <a:xfrm>
            <a:off x="2856025" y="5856904"/>
            <a:ext cx="949084" cy="288000"/>
          </a:xfrm>
          <a:prstGeom prst="rect">
            <a:avLst/>
          </a:prstGeom>
          <a:solidFill>
            <a:schemeClr val="tx1">
              <a:lumMod val="50000"/>
              <a:lumOff val="50000"/>
            </a:schemeClr>
          </a:solidFill>
          <a:ln w="9525">
            <a:noFill/>
            <a:miter lim="800000"/>
            <a:headEnd/>
            <a:tailEnd/>
          </a:ln>
          <a:effectLst/>
        </p:spPr>
        <p:txBody>
          <a:bodyPr wrap="square" rtlCol="0" anchor="ctr"/>
          <a:lstStyle/>
          <a:p>
            <a:r>
              <a:rPr kumimoji="0" lang="en-US" altLang="ja-JP" sz="1200">
                <a:solidFill>
                  <a:schemeClr val="bg1"/>
                </a:solidFill>
                <a:latin typeface="Meiryo UI" panose="020B0604030504040204" pitchFamily="50" charset="-128"/>
                <a:ea typeface="Meiryo UI" panose="020B0604030504040204" pitchFamily="50" charset="-128"/>
              </a:rPr>
              <a:t>xx</a:t>
            </a:r>
            <a:r>
              <a:rPr kumimoji="0" lang="ja-JP" altLang="en-US" sz="1200">
                <a:solidFill>
                  <a:schemeClr val="bg1"/>
                </a:solidFill>
                <a:latin typeface="Meiryo UI" panose="020B0604030504040204" pitchFamily="50" charset="-128"/>
                <a:ea typeface="Meiryo UI" panose="020B0604030504040204" pitchFamily="50" charset="-128"/>
              </a:rPr>
              <a:t>製品</a:t>
            </a:r>
          </a:p>
        </p:txBody>
      </p:sp>
      <p:sp>
        <p:nvSpPr>
          <p:cNvPr id="132" name="正方形/長方形 131">
            <a:extLst>
              <a:ext uri="{FF2B5EF4-FFF2-40B4-BE49-F238E27FC236}">
                <a16:creationId xmlns:a16="http://schemas.microsoft.com/office/drawing/2014/main" id="{F10D4FD0-E2E0-5269-DD49-91AFB4B2FD7E}"/>
              </a:ext>
            </a:extLst>
          </p:cNvPr>
          <p:cNvSpPr/>
          <p:nvPr/>
        </p:nvSpPr>
        <p:spPr bwMode="auto">
          <a:xfrm>
            <a:off x="3848210" y="6209987"/>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err="1">
                <a:latin typeface="Meiryo UI" panose="020B0604030504040204" pitchFamily="50" charset="-128"/>
                <a:ea typeface="Meiryo UI" panose="020B0604030504040204" pitchFamily="50" charset="-128"/>
              </a:rPr>
              <a:t>xt</a:t>
            </a:r>
            <a:endParaRPr kumimoji="0" lang="ja-JP" altLang="en-US" sz="1200">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DCB3F4A9-1D3A-3376-049C-7B5E81EB4B86}"/>
              </a:ext>
            </a:extLst>
          </p:cNvPr>
          <p:cNvSpPr/>
          <p:nvPr/>
        </p:nvSpPr>
        <p:spPr bwMode="auto">
          <a:xfrm>
            <a:off x="3848210" y="5856904"/>
            <a:ext cx="537814" cy="288000"/>
          </a:xfrm>
          <a:prstGeom prst="rect">
            <a:avLst/>
          </a:prstGeom>
          <a:solidFill>
            <a:schemeClr val="bg1"/>
          </a:solidFill>
          <a:ln w="9525">
            <a:solidFill>
              <a:schemeClr val="tx1"/>
            </a:solidFill>
            <a:miter lim="800000"/>
            <a:headEnd/>
            <a:tailEnd/>
          </a:ln>
          <a:effectLst/>
        </p:spPr>
        <p:txBody>
          <a:bodyPr wrap="square" rtlCol="0" anchor="ctr"/>
          <a:lstStyle/>
          <a:p>
            <a:pPr algn="ctr"/>
            <a:r>
              <a:rPr kumimoji="0" lang="en-US" altLang="ja-JP" sz="1200">
                <a:latin typeface="Meiryo UI" panose="020B0604030504040204" pitchFamily="50" charset="-128"/>
                <a:ea typeface="Meiryo UI" panose="020B0604030504040204" pitchFamily="50" charset="-128"/>
              </a:rPr>
              <a:t>5t</a:t>
            </a:r>
            <a:endParaRPr kumimoji="0" lang="ja-JP" altLang="en-US" sz="1200">
              <a:latin typeface="Meiryo UI" panose="020B0604030504040204" pitchFamily="50" charset="-128"/>
              <a:ea typeface="Meiryo UI" panose="020B0604030504040204" pitchFamily="50" charset="-128"/>
            </a:endParaRPr>
          </a:p>
        </p:txBody>
      </p:sp>
      <p:sp>
        <p:nvSpPr>
          <p:cNvPr id="134" name="正方形/長方形 133">
            <a:extLst>
              <a:ext uri="{FF2B5EF4-FFF2-40B4-BE49-F238E27FC236}">
                <a16:creationId xmlns:a16="http://schemas.microsoft.com/office/drawing/2014/main" id="{B63354F6-4073-B6A3-3AD7-E75517878CF7}"/>
              </a:ext>
            </a:extLst>
          </p:cNvPr>
          <p:cNvSpPr/>
          <p:nvPr/>
        </p:nvSpPr>
        <p:spPr bwMode="auto">
          <a:xfrm>
            <a:off x="4429124" y="6209987"/>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35" name="正方形/長方形 134">
            <a:extLst>
              <a:ext uri="{FF2B5EF4-FFF2-40B4-BE49-F238E27FC236}">
                <a16:creationId xmlns:a16="http://schemas.microsoft.com/office/drawing/2014/main" id="{E9D3E560-C7E2-0C6A-6DC4-3539E33A416B}"/>
              </a:ext>
            </a:extLst>
          </p:cNvPr>
          <p:cNvSpPr/>
          <p:nvPr/>
        </p:nvSpPr>
        <p:spPr bwMode="auto">
          <a:xfrm>
            <a:off x="4429124" y="5856904"/>
            <a:ext cx="1360354" cy="288000"/>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200">
                <a:latin typeface="Meiryo UI" panose="020B0604030504040204" pitchFamily="50" charset="-128"/>
                <a:ea typeface="Meiryo UI" panose="020B0604030504040204" pitchFamily="50" charset="-128"/>
              </a:rPr>
              <a:t>xx</a:t>
            </a:r>
            <a:r>
              <a:rPr kumimoji="0" lang="ja-JP" altLang="en-US" sz="1200">
                <a:latin typeface="Meiryo UI" panose="020B0604030504040204" pitchFamily="50" charset="-128"/>
                <a:ea typeface="Meiryo UI" panose="020B0604030504040204" pitchFamily="50" charset="-128"/>
              </a:rPr>
              <a:t>向け</a:t>
            </a:r>
          </a:p>
        </p:txBody>
      </p:sp>
      <p:sp>
        <p:nvSpPr>
          <p:cNvPr id="126" name="正方形/長方形 125">
            <a:extLst>
              <a:ext uri="{FF2B5EF4-FFF2-40B4-BE49-F238E27FC236}">
                <a16:creationId xmlns:a16="http://schemas.microsoft.com/office/drawing/2014/main" id="{430206E1-7310-8C57-8A11-95D2364B97BE}"/>
              </a:ext>
            </a:extLst>
          </p:cNvPr>
          <p:cNvSpPr/>
          <p:nvPr/>
        </p:nvSpPr>
        <p:spPr bwMode="auto">
          <a:xfrm>
            <a:off x="5263285" y="5503821"/>
            <a:ext cx="588328" cy="288000"/>
          </a:xfrm>
          <a:prstGeom prst="rect">
            <a:avLst/>
          </a:prstGeom>
          <a:solidFill>
            <a:schemeClr val="accent1"/>
          </a:solidFill>
          <a:ln w="9525">
            <a:noFill/>
            <a:miter lim="800000"/>
            <a:headEnd/>
            <a:tailEnd/>
          </a:ln>
          <a:effectLst/>
        </p:spPr>
        <p:txBody>
          <a:bodyPr wrap="square" rtlCol="0" anchor="ctr"/>
          <a:lstStyle/>
          <a:p>
            <a:pPr algn="ctr"/>
            <a:r>
              <a:rPr kumimoji="0" lang="ja-JP" altLang="en-US" sz="1200">
                <a:solidFill>
                  <a:schemeClr val="bg1"/>
                </a:solidFill>
                <a:latin typeface="Meiryo UI" panose="020B0604030504040204" pitchFamily="50" charset="-128"/>
                <a:ea typeface="Meiryo UI" panose="020B0604030504040204" pitchFamily="50" charset="-128"/>
              </a:rPr>
              <a:t>生産</a:t>
            </a:r>
          </a:p>
        </p:txBody>
      </p:sp>
      <p:sp>
        <p:nvSpPr>
          <p:cNvPr id="7" name="正方形/長方形 6">
            <a:extLst>
              <a:ext uri="{FF2B5EF4-FFF2-40B4-BE49-F238E27FC236}">
                <a16:creationId xmlns:a16="http://schemas.microsoft.com/office/drawing/2014/main" id="{ABA9D31E-2032-1BE9-4B4A-7A8F5FC33B24}"/>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間接補助事業を実施する</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事業所の位置付け</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→他の事業所も参考情報として言及したうえで、間接補助事業を実施する事業所の位置付けを記載すること。その際、各事業所が</a:t>
            </a:r>
            <a:r>
              <a:rPr lang="en-US" altLang="ja-JP" sz="1400" dirty="0">
                <a:solidFill>
                  <a:srgbClr val="FF0000"/>
                </a:solidFill>
                <a:latin typeface="Meiryo UI" panose="020B0604030504040204" pitchFamily="50" charset="-128"/>
                <a:ea typeface="Meiryo UI" panose="020B0604030504040204" pitchFamily="50" charset="-128"/>
              </a:rPr>
              <a:t>R&amp;D</a:t>
            </a:r>
            <a:r>
              <a:rPr lang="ja-JP" altLang="en-US" sz="1400" dirty="0">
                <a:solidFill>
                  <a:srgbClr val="FF0000"/>
                </a:solidFill>
                <a:latin typeface="Meiryo UI" panose="020B0604030504040204" pitchFamily="50" charset="-128"/>
                <a:ea typeface="Meiryo UI" panose="020B0604030504040204" pitchFamily="50" charset="-128"/>
              </a:rPr>
              <a:t>や生産の機能を持つか否かについても記載すること。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事業所の選定理由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→本頁に記載している項目（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排出量の削減余地等）は必ずしも網羅する必要はないが、選定の視点、事業実施場所を選定した理由が必要十分であるように記載すること。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975350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89CE502-721B-C823-A69F-9E776931BF3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569C9BDF-DB5E-6EC8-75AE-A0C5B0968A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569C9BDF-DB5E-6EC8-75AE-A0C5B0968A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67C39B01-0FF8-8BF3-7A14-700BA50A3D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p>
        </p:txBody>
      </p:sp>
      <p:sp>
        <p:nvSpPr>
          <p:cNvPr id="26" name="Title 1">
            <a:extLst>
              <a:ext uri="{FF2B5EF4-FFF2-40B4-BE49-F238E27FC236}">
                <a16:creationId xmlns:a16="http://schemas.microsoft.com/office/drawing/2014/main" id="{B023B8DD-A80F-C14B-1DCA-E3BC5ED7AA58}"/>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96CA40D8-FACE-493F-74CC-389FD3C189EE}"/>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391CB9D-7E05-44AE-56A6-88EC42DF0A3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10C3DCAD-B63A-F673-9CE2-D374A625ABCC}"/>
              </a:ext>
            </a:extLst>
          </p:cNvPr>
          <p:cNvGraphicFramePr>
            <a:graphicFrameLocks noGrp="1"/>
          </p:cNvGraphicFramePr>
          <p:nvPr>
            <p:extLst>
              <p:ext uri="{D42A27DB-BD31-4B8C-83A1-F6EECF244321}">
                <p14:modId xmlns:p14="http://schemas.microsoft.com/office/powerpoint/2010/main" val="753898067"/>
              </p:ext>
            </p:extLst>
          </p:nvPr>
        </p:nvGraphicFramePr>
        <p:xfrm>
          <a:off x="180000" y="1551334"/>
          <a:ext cx="11856000" cy="3938544"/>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事業全体・設備・</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燃料・</a:t>
                      </a:r>
                      <a:r>
                        <a:rPr kumimoji="1" lang="en-US" altLang="ja-JP" sz="1200">
                          <a:latin typeface="Meiryo UI" panose="020B0604030504040204" pitchFamily="50" charset="-128"/>
                          <a:ea typeface="Meiryo UI" panose="020B0604030504040204" pitchFamily="50" charset="-128"/>
                        </a:rPr>
                        <a:t>CO2</a:t>
                      </a:r>
                      <a:r>
                        <a:rPr kumimoji="1" lang="ja-JP" altLang="en-US" sz="1200">
                          <a:latin typeface="Meiryo UI" panose="020B0604030504040204" pitchFamily="50" charset="-128"/>
                          <a:ea typeface="Meiryo UI" panose="020B0604030504040204" pitchFamily="50" charset="-128"/>
                        </a:rPr>
                        <a:t>排出削減</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石炭等を燃料とする特定の設備において、大幅な排出量削減に資するバイオマス、低炭素水素等燃料への転換に伴う設備投資事業であって、以下の要件の全てを満たすこと。</a:t>
                      </a:r>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①公募要領の表１に示す要件を満たす設備において燃料の転換を行うこと。</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②公募要領の表</a:t>
                      </a:r>
                      <a:r>
                        <a:rPr kumimoji="1" lang="en-US" altLang="ja-JP" sz="1200">
                          <a:latin typeface="Meiryo UI" panose="020B0604030504040204" pitchFamily="50" charset="-128"/>
                          <a:ea typeface="Meiryo UI" panose="020B0604030504040204" pitchFamily="50" charset="-128"/>
                        </a:rPr>
                        <a:t>2</a:t>
                      </a:r>
                      <a:r>
                        <a:rPr kumimoji="1" lang="ja-JP" altLang="en-US" sz="1200">
                          <a:latin typeface="Meiryo UI" panose="020B0604030504040204" pitchFamily="50" charset="-128"/>
                          <a:ea typeface="Meiryo UI" panose="020B0604030504040204" pitchFamily="50" charset="-128"/>
                        </a:rPr>
                        <a:t>に示す要件を満たす燃料への転換であること。</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③公募要領の表</a:t>
                      </a:r>
                      <a:r>
                        <a:rPr kumimoji="1" lang="en-US" altLang="ja-JP" sz="1200">
                          <a:latin typeface="Meiryo UI" panose="020B0604030504040204" pitchFamily="50" charset="-128"/>
                          <a:ea typeface="Meiryo UI" panose="020B0604030504040204" pitchFamily="50" charset="-128"/>
                        </a:rPr>
                        <a:t>3</a:t>
                      </a:r>
                      <a:r>
                        <a:rPr kumimoji="1" lang="ja-JP" altLang="en-US" sz="1200">
                          <a:latin typeface="Meiryo UI" panose="020B0604030504040204" pitchFamily="50" charset="-128"/>
                          <a:ea typeface="Meiryo UI" panose="020B0604030504040204" pitchFamily="50" charset="-128"/>
                        </a:rPr>
                        <a:t>に示す</a:t>
                      </a:r>
                      <a:r>
                        <a:rPr kumimoji="1" lang="en-US" altLang="ja-JP" sz="1200">
                          <a:latin typeface="Meiryo UI" panose="020B0604030504040204" pitchFamily="50" charset="-128"/>
                          <a:ea typeface="Meiryo UI" panose="020B0604030504040204" pitchFamily="50" charset="-128"/>
                        </a:rPr>
                        <a:t>CO2</a:t>
                      </a:r>
                      <a:r>
                        <a:rPr kumimoji="1" lang="ja-JP" altLang="en-US" sz="1200">
                          <a:latin typeface="Meiryo UI" panose="020B0604030504040204" pitchFamily="50" charset="-128"/>
                          <a:ea typeface="Meiryo UI" panose="020B0604030504040204" pitchFamily="50" charset="-128"/>
                        </a:rPr>
                        <a:t>排出削減を達成できると見込まれること。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設備の脱炭素化に留まらず、製品の脱炭素化を目指す事業であること。さらに、製品の脱炭素化を環境価値としてオフテイカーと交渉し、自社の成長に繋げる事業であること。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ⅰ</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a:t>
                      </a:r>
                      <a:r>
                        <a:rPr kumimoji="1" lang="en-US" altLang="ja-JP" sz="1200">
                          <a:solidFill>
                            <a:srgbClr val="C00000"/>
                          </a:solidFill>
                          <a:latin typeface="Meiryo UI" panose="020B0604030504040204" pitchFamily="50" charset="-128"/>
                          <a:ea typeface="Meiryo UI" panose="020B0604030504040204" pitchFamily="50" charset="-128"/>
                        </a:rPr>
                        <a:t>ⅶ</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経済産業省がやむを得ないと認める事情が生じない限り、直接排出で</a:t>
                      </a:r>
                      <a:r>
                        <a:rPr kumimoji="1" lang="en-US" altLang="ja-JP" sz="1200">
                          <a:latin typeface="Meiryo UI" panose="020B0604030504040204" pitchFamily="50" charset="-128"/>
                          <a:ea typeface="Meiryo UI" panose="020B0604030504040204" pitchFamily="50" charset="-128"/>
                        </a:rPr>
                        <a:t>50</a:t>
                      </a:r>
                      <a:r>
                        <a:rPr kumimoji="1" lang="ja-JP" altLang="en-US" sz="1200">
                          <a:latin typeface="Meiryo UI" panose="020B0604030504040204" pitchFamily="50" charset="-128"/>
                          <a:ea typeface="Meiryo UI" panose="020B0604030504040204" pitchFamily="50" charset="-128"/>
                        </a:rPr>
                        <a:t>％以上削減を見込んだ年度から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4" name="正方形/長方形 3">
            <a:extLst>
              <a:ext uri="{FF2B5EF4-FFF2-40B4-BE49-F238E27FC236}">
                <a16:creationId xmlns:a16="http://schemas.microsoft.com/office/drawing/2014/main" id="{83A493D6-CD5A-1896-3AE6-C5EDE4CEA118}"/>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0953118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E8DAFFA-7006-3AD1-13E6-A5FE192A6C8E}"/>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6007BFC2-AFC6-A898-154B-93A90B44D662}"/>
              </a:ext>
            </a:extLst>
          </p:cNvPr>
          <p:cNvGraphicFramePr>
            <a:graphicFrameLocks noChangeAspect="1"/>
          </p:cNvGraphicFramePr>
          <p:nvPr>
            <p:custDataLst>
              <p:tags r:id="rId1"/>
            </p:custDataLst>
            <p:extLst>
              <p:ext uri="{D42A27DB-BD31-4B8C-83A1-F6EECF244321}">
                <p14:modId xmlns:p14="http://schemas.microsoft.com/office/powerpoint/2010/main" val="317737787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6007BFC2-AFC6-A898-154B-93A90B44D6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C82D9CFA-AA30-24CC-0009-47C55FD484B2}"/>
              </a:ext>
            </a:extLst>
          </p:cNvPr>
          <p:cNvGrpSpPr/>
          <p:nvPr/>
        </p:nvGrpSpPr>
        <p:grpSpPr>
          <a:xfrm>
            <a:off x="180000" y="1503990"/>
            <a:ext cx="11856000" cy="288000"/>
            <a:chOff x="156000" y="1879963"/>
            <a:chExt cx="5760000" cy="288000"/>
          </a:xfrm>
        </p:grpSpPr>
        <p:sp>
          <p:nvSpPr>
            <p:cNvPr id="17" name="正方形/長方形 16">
              <a:extLst>
                <a:ext uri="{FF2B5EF4-FFF2-40B4-BE49-F238E27FC236}">
                  <a16:creationId xmlns:a16="http://schemas.microsoft.com/office/drawing/2014/main" id="{C1C0D91C-B5A8-825D-14C5-47DE4AD1FAC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転換における補助対象設備に関する要件の確認</a:t>
              </a:r>
            </a:p>
          </p:txBody>
        </p:sp>
        <p:cxnSp>
          <p:nvCxnSpPr>
            <p:cNvPr id="18" name="直線コネクタ 17">
              <a:extLst>
                <a:ext uri="{FF2B5EF4-FFF2-40B4-BE49-F238E27FC236}">
                  <a16:creationId xmlns:a16="http://schemas.microsoft.com/office/drawing/2014/main" id="{2666F529-1DE8-0639-9771-A52F5FE8FBE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5BD495D9-7685-A450-6320-C76F58164B6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D0E827C7-1884-7991-7045-4B46C3F6906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066EA209-597B-E993-3677-CDCC7FC0935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本事業の主旨に鑑みた事業であり、設備についても要件を満たしている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078D8EA6-3371-11C4-F67B-7FC60719C6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767DC73F-EA63-899B-1EA1-E8E31676F487}"/>
              </a:ext>
            </a:extLst>
          </p:cNvPr>
          <p:cNvGraphicFramePr>
            <a:graphicFrameLocks noGrp="1"/>
          </p:cNvGraphicFramePr>
          <p:nvPr>
            <p:extLst>
              <p:ext uri="{D42A27DB-BD31-4B8C-83A1-F6EECF244321}">
                <p14:modId xmlns:p14="http://schemas.microsoft.com/office/powerpoint/2010/main" val="949919184"/>
              </p:ext>
            </p:extLst>
          </p:nvPr>
        </p:nvGraphicFramePr>
        <p:xfrm>
          <a:off x="180000" y="1890087"/>
          <a:ext cx="11856000" cy="4933989"/>
        </p:xfrm>
        <a:graphic>
          <a:graphicData uri="http://schemas.openxmlformats.org/drawingml/2006/table">
            <a:tbl>
              <a:tblPr firstRow="1" bandRow="1">
                <a:tableStyleId>{5C22544A-7EE6-4342-B048-85BDC9FD1C3A}</a:tableStyleId>
              </a:tblPr>
              <a:tblGrid>
                <a:gridCol w="765158">
                  <a:extLst>
                    <a:ext uri="{9D8B030D-6E8A-4147-A177-3AD203B41FA5}">
                      <a16:colId xmlns:a16="http://schemas.microsoft.com/office/drawing/2014/main" val="680503965"/>
                    </a:ext>
                  </a:extLst>
                </a:gridCol>
                <a:gridCol w="588078">
                  <a:extLst>
                    <a:ext uri="{9D8B030D-6E8A-4147-A177-3AD203B41FA5}">
                      <a16:colId xmlns:a16="http://schemas.microsoft.com/office/drawing/2014/main" val="1129993926"/>
                    </a:ext>
                  </a:extLst>
                </a:gridCol>
                <a:gridCol w="4165600">
                  <a:extLst>
                    <a:ext uri="{9D8B030D-6E8A-4147-A177-3AD203B41FA5}">
                      <a16:colId xmlns:a16="http://schemas.microsoft.com/office/drawing/2014/main" val="3449904519"/>
                    </a:ext>
                  </a:extLst>
                </a:gridCol>
                <a:gridCol w="646546">
                  <a:extLst>
                    <a:ext uri="{9D8B030D-6E8A-4147-A177-3AD203B41FA5}">
                      <a16:colId xmlns:a16="http://schemas.microsoft.com/office/drawing/2014/main" val="2365904519"/>
                    </a:ext>
                  </a:extLst>
                </a:gridCol>
                <a:gridCol w="5690618">
                  <a:extLst>
                    <a:ext uri="{9D8B030D-6E8A-4147-A177-3AD203B41FA5}">
                      <a16:colId xmlns:a16="http://schemas.microsoft.com/office/drawing/2014/main" val="321685590"/>
                    </a:ext>
                  </a:extLst>
                </a:gridCol>
              </a:tblGrid>
              <a:tr h="294698">
                <a:tc gridSpan="2">
                  <a:txBody>
                    <a:bodyPr/>
                    <a:lstStyle/>
                    <a:p>
                      <a:pPr algn="ctr"/>
                      <a:r>
                        <a:rPr kumimoji="1" lang="ja-JP" altLang="en-US" sz="900" dirty="0">
                          <a:latin typeface="Meiryo UI" panose="020B0604030504040204" pitchFamily="50" charset="-128"/>
                          <a:ea typeface="Meiryo UI" panose="020B0604030504040204" pitchFamily="50" charset="-128"/>
                        </a:rPr>
                        <a:t>設備</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導入有無</a:t>
                      </a:r>
                    </a:p>
                  </a:txBody>
                  <a:tcP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導入する設備における要件充足状況</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153731">
                <a:tc gridSpan="2">
                  <a:txBody>
                    <a:bodyPr/>
                    <a:lstStyle/>
                    <a:p>
                      <a:r>
                        <a:rPr kumimoji="1" lang="ja-JP" altLang="en-US" sz="900">
                          <a:latin typeface="Meiryo UI" panose="020B0604030504040204" pitchFamily="50" charset="-128"/>
                          <a:ea typeface="Meiryo UI" panose="020B0604030504040204" pitchFamily="50" charset="-128"/>
                        </a:rPr>
                        <a:t>自家発電設備・</a:t>
                      </a:r>
                      <a:endParaRPr kumimoji="1" lang="en-US" altLang="ja-JP" sz="900">
                        <a:latin typeface="Meiryo UI" panose="020B0604030504040204" pitchFamily="50" charset="-128"/>
                        <a:ea typeface="Meiryo UI" panose="020B0604030504040204" pitchFamily="50" charset="-128"/>
                      </a:endParaRPr>
                    </a:p>
                    <a:p>
                      <a:r>
                        <a:rPr kumimoji="1" lang="ja-JP" altLang="en-US" sz="900">
                          <a:latin typeface="Meiryo UI" panose="020B0604030504040204" pitchFamily="50" charset="-128"/>
                          <a:ea typeface="Meiryo UI" panose="020B0604030504040204" pitchFamily="50" charset="-128"/>
                        </a:rPr>
                        <a:t>蒸気ボイラ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間接補助事業完了後の発電能力（発電能力換算含む）が</a:t>
                      </a:r>
                      <a:r>
                        <a:rPr kumimoji="1" lang="en-US" altLang="ja-JP" sz="900" dirty="0">
                          <a:latin typeface="Meiryo UI" panose="020B0604030504040204" pitchFamily="50" charset="-128"/>
                          <a:ea typeface="Meiryo UI" panose="020B0604030504040204" pitchFamily="50" charset="-128"/>
                        </a:rPr>
                        <a:t>3</a:t>
                      </a:r>
                      <a:r>
                        <a:rPr kumimoji="1" lang="ja-JP" altLang="en-US" sz="900" dirty="0">
                          <a:latin typeface="Meiryo UI" panose="020B0604030504040204" pitchFamily="50" charset="-128"/>
                          <a:ea typeface="Meiryo UI" panose="020B0604030504040204" pitchFamily="50" charset="-128"/>
                        </a:rPr>
                        <a:t>万</a:t>
                      </a:r>
                      <a:r>
                        <a:rPr kumimoji="1" lang="en-US" altLang="ja-JP" sz="900" dirty="0">
                          <a:latin typeface="Meiryo UI" panose="020B0604030504040204" pitchFamily="50" charset="-128"/>
                          <a:ea typeface="Meiryo UI" panose="020B0604030504040204" pitchFamily="50" charset="-128"/>
                        </a:rPr>
                        <a:t>kW</a:t>
                      </a:r>
                      <a:r>
                        <a:rPr kumimoji="1" lang="ja-JP" altLang="en-US" sz="900" dirty="0">
                          <a:latin typeface="Meiryo UI" panose="020B0604030504040204" pitchFamily="50" charset="-128"/>
                          <a:ea typeface="Meiryo UI" panose="020B0604030504040204" pitchFamily="50" charset="-128"/>
                        </a:rPr>
                        <a:t>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solidFill>
                            <a:srgbClr val="C00000"/>
                          </a:solidFill>
                          <a:latin typeface="Meiryo UI" panose="020B0604030504040204" pitchFamily="50" charset="-128"/>
                          <a:ea typeface="Meiryo UI" panose="020B0604030504040204" pitchFamily="50" charset="-128"/>
                        </a:rPr>
                        <a:t>◯／ー</a:t>
                      </a:r>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6">
                  <a:txBody>
                    <a:bodyPr/>
                    <a:lstStyle/>
                    <a:p>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solidFill>
                          <a:srgbClr val="C00000"/>
                        </a:solidFill>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976912">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共同火力発電設備等</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発電</a:t>
                      </a:r>
                      <a:endParaRPr kumimoji="1" lang="en-US" altLang="ja-JP" sz="9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設備等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対象となる発電設備等は、以下を全て満たすものとする。</a:t>
                      </a:r>
                    </a:p>
                    <a:p>
                      <a:pPr marL="228600" indent="-228600" algn="just">
                        <a:buFont typeface="+mj-ea"/>
                        <a:buAutoNum type="circleNumDbPlain"/>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間接補助事業完了後（自家発電設備から共同火力発電設備等への切替含む）において、化学・紙パルプ・セメント等（以下、補助対象業種）向けに供給される発電能力（発電能力換算含む）が</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3</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万</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kW</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以上であること。</a:t>
                      </a:r>
                    </a:p>
                    <a:p>
                      <a:pPr marL="228600" indent="-228600" algn="just">
                        <a:buFont typeface="+mj-ea"/>
                        <a:buAutoNum type="circleNumDbPlain"/>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当該共同火力発電設備等が電気事業法第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38</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条第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4</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項第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1</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号から第</a:t>
                      </a:r>
                      <a:r>
                        <a:rPr lang="en-US" altLang="ja-JP" sz="900" kern="100" dirty="0">
                          <a:effectLst/>
                          <a:latin typeface="Meiryo UI" panose="020B0604030504040204" pitchFamily="50" charset="-128"/>
                          <a:ea typeface="Meiryo UI" panose="020B0604030504040204" pitchFamily="50" charset="-128"/>
                          <a:cs typeface="Arial" panose="020B0604020202020204" pitchFamily="34" charset="0"/>
                        </a:rPr>
                        <a:t>5</a:t>
                      </a: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号に該当しないものであること。</a:t>
                      </a:r>
                    </a:p>
                    <a:p>
                      <a:pPr marL="228600" indent="-228600" algn="just">
                        <a:buFont typeface="+mj-ea"/>
                        <a:buAutoNum type="circleNumDbPlain"/>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当該共同火力発電設備等を所有する法人等に対する出資者に補助対象業種に属するものがいること。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976912">
                <a:tc vMerge="1">
                  <a:txBody>
                    <a:bodyPr/>
                    <a:lstStyle/>
                    <a:p>
                      <a:endParaRPr kumimoji="1" lang="ja-JP" altLang="en-US"/>
                    </a:p>
                  </a:txBody>
                  <a:tcPr>
                    <a:lnT w="12700" cap="flat" cmpd="sng" algn="ctr">
                      <a:solidFill>
                        <a:schemeClr val="tx1"/>
                      </a:solidFill>
                      <a:prstDash val="solid"/>
                      <a:round/>
                      <a:headEnd type="none" w="med" len="med"/>
                      <a:tailEnd type="none" w="med" len="med"/>
                    </a:lnT>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受電</a:t>
                      </a:r>
                      <a:endParaRPr kumimoji="1" lang="en-US" altLang="ja-JP" sz="9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設備等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just" defTabSz="914400" rtl="0" eaLnBrk="1" fontAlgn="auto" latinLnBrk="0" hangingPunct="1">
                        <a:lnSpc>
                          <a:spcPct val="100000"/>
                        </a:lnSpc>
                        <a:spcBef>
                          <a:spcPts val="0"/>
                        </a:spcBef>
                        <a:spcAft>
                          <a:spcPts val="0"/>
                        </a:spcAft>
                        <a:buClrTx/>
                        <a:buSzTx/>
                        <a:buFontTx/>
                        <a:buNone/>
                        <a:tabLst/>
                        <a:defRPr/>
                      </a:pPr>
                      <a:r>
                        <a:rPr lang="ja-JP" altLang="en-US" sz="900" kern="100" dirty="0">
                          <a:effectLst/>
                          <a:latin typeface="Meiryo UI" panose="020B0604030504040204" pitchFamily="50" charset="-128"/>
                          <a:ea typeface="Meiryo UI" panose="020B0604030504040204" pitchFamily="50" charset="-128"/>
                          <a:cs typeface="Arial" panose="020B0604020202020204" pitchFamily="34" charset="0"/>
                        </a:rPr>
                        <a:t>対象となる受電設備等は、以下を全て満たすものとする。</a:t>
                      </a:r>
                      <a:endParaRPr kumimoji="1" lang="en-US" altLang="ja-JP"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endParaRP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上記の要件①から③のうち、少なくとも①と②を満たす発電設備等への設備投資に伴い、設備投資が必要となる受電設備等であること。</a:t>
                      </a:r>
                    </a:p>
                    <a:p>
                      <a:pPr marL="171450" marR="0" lvl="0" indent="-171450" algn="just"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1" lang="ja-JP" altLang="en-US" sz="900" b="0" i="0" u="none" strike="noStrike" kern="1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Arial" panose="020B0604020202020204" pitchFamily="34" charset="0"/>
                        </a:rPr>
                        <a:t>受電設備等を補助対象業種に属する者が所有していること。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4193678330"/>
                  </a:ext>
                </a:extLst>
              </a:tr>
              <a:tr h="44645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エチレン製造設備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44645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工業炉</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900" dirty="0">
                          <a:latin typeface="Meiryo UI" panose="020B0604030504040204" pitchFamily="50" charset="-128"/>
                          <a:ea typeface="Meiryo UI" panose="020B0604030504040204" pitchFamily="50" charset="-128"/>
                        </a:rPr>
                        <a:t>当該工業炉における補助金交付申請額（当該工業炉の補助対象経費*補助率）が</a:t>
                      </a:r>
                      <a:r>
                        <a:rPr kumimoji="1" lang="en-US" altLang="ja-JP" sz="900" dirty="0">
                          <a:latin typeface="Meiryo UI" panose="020B0604030504040204" pitchFamily="50" charset="-128"/>
                          <a:ea typeface="Meiryo UI" panose="020B0604030504040204" pitchFamily="50" charset="-128"/>
                        </a:rPr>
                        <a:t>40</a:t>
                      </a:r>
                      <a:r>
                        <a:rPr kumimoji="1" lang="ja-JP" altLang="en-US" sz="900" dirty="0">
                          <a:latin typeface="Meiryo UI" panose="020B0604030504040204" pitchFamily="50" charset="-128"/>
                          <a:ea typeface="Meiryo UI" panose="020B0604030504040204" pitchFamily="50" charset="-128"/>
                        </a:rPr>
                        <a:t>億円以上であること。</a:t>
                      </a: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14828051"/>
                  </a:ext>
                </a:extLst>
              </a:tr>
              <a:tr h="446456">
                <a:tc grid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附帯設備</a:t>
                      </a:r>
                      <a:endParaRPr kumimoji="1" lang="en-US" altLang="ja-JP" sz="9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900">
                          <a:latin typeface="Meiryo UI" panose="020B0604030504040204" pitchFamily="50" charset="-128"/>
                          <a:ea typeface="Meiryo UI" panose="020B0604030504040204" pitchFamily="50" charset="-128"/>
                        </a:rPr>
                        <a:t>-</a:t>
                      </a:r>
                      <a:endParaRPr kumimoji="1" lang="ja-JP" altLang="en-US" sz="900">
                        <a:latin typeface="Meiryo UI" panose="020B0604030504040204" pitchFamily="50" charset="-128"/>
                        <a:ea typeface="Meiryo UI" panose="020B0604030504040204" pitchFamily="50" charset="-128"/>
                      </a:endParaRPr>
                    </a:p>
                  </a:txBody>
                  <a:tcPr marL="36000" marR="36000" marT="36000" marB="3600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lang="ja-JP" altLang="en-US" dirty="0"/>
                    </a:p>
                  </a:txBody>
                  <a:tcPr marL="36000" marR="36000" marT="36000" marB="36000" anchor="ctr">
                    <a:lnL w="28575" cap="flat" cmpd="sng" algn="ctr">
                      <a:solidFill>
                        <a:srgbClr val="C00000"/>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marL="36000" marR="36000" marT="36000" marB="36000" anchor="ctr">
                    <a:lnL w="12700" cap="flat" cmpd="sng" algn="ctr">
                      <a:solidFill>
                        <a:schemeClr val="tx1"/>
                      </a:solidFill>
                      <a:prstDash val="solid"/>
                      <a:round/>
                      <a:headEnd type="none" w="med" len="med"/>
                      <a:tailEnd type="none" w="med" len="med"/>
                    </a:lnL>
                    <a:lnR w="28575"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1D10E32C-4A8C-83AA-A9E4-5C811BB312FC}"/>
              </a:ext>
            </a:extLst>
          </p:cNvPr>
          <p:cNvSpPr/>
          <p:nvPr/>
        </p:nvSpPr>
        <p:spPr>
          <a:xfrm>
            <a:off x="2161954" y="1663009"/>
            <a:ext cx="7868093" cy="353198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燃料転換における補助対象設備の導入有無</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→導入するものは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、導入しないものは</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ー</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と記載すること。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導入する設備における要件充足状況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を踏まえ、記載すること。なお、自家発電設備・上記ボイラ、共同火力発電設備等については、発電能力について要件が定められてるが、発電能力の計算方法については具体的に記載すること。（蒸気量を発電能力に換算した場合は、換算式と換算式を用いた理由、導出過程や出典等も記載し、要件を満たすことを具体的に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7869895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A7CC100-8EEE-6BE8-80A9-5B21F6A37C84}"/>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FF94A6C3-D4A6-863E-4708-65E7896E88BB}"/>
              </a:ext>
            </a:extLst>
          </p:cNvPr>
          <p:cNvGraphicFramePr>
            <a:graphicFrameLocks noChangeAspect="1"/>
          </p:cNvGraphicFramePr>
          <p:nvPr>
            <p:custDataLst>
              <p:tags r:id="rId1"/>
            </p:custDataLst>
            <p:extLst>
              <p:ext uri="{D42A27DB-BD31-4B8C-83A1-F6EECF244321}">
                <p14:modId xmlns:p14="http://schemas.microsoft.com/office/powerpoint/2010/main" val="35063666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FF94A6C3-D4A6-863E-4708-65E7896E88B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20" name="表 19">
            <a:extLst>
              <a:ext uri="{FF2B5EF4-FFF2-40B4-BE49-F238E27FC236}">
                <a16:creationId xmlns:a16="http://schemas.microsoft.com/office/drawing/2014/main" id="{69FDCE34-9B0E-7924-1E5D-558625971CB3}"/>
              </a:ext>
            </a:extLst>
          </p:cNvPr>
          <p:cNvGraphicFramePr>
            <a:graphicFrameLocks noGrp="1"/>
          </p:cNvGraphicFramePr>
          <p:nvPr>
            <p:extLst>
              <p:ext uri="{D42A27DB-BD31-4B8C-83A1-F6EECF244321}">
                <p14:modId xmlns:p14="http://schemas.microsoft.com/office/powerpoint/2010/main" val="1254521330"/>
              </p:ext>
            </p:extLst>
          </p:nvPr>
        </p:nvGraphicFramePr>
        <p:xfrm>
          <a:off x="179999" y="2096081"/>
          <a:ext cx="11879999" cy="1508760"/>
        </p:xfrm>
        <a:graphic>
          <a:graphicData uri="http://schemas.openxmlformats.org/drawingml/2006/table">
            <a:tbl>
              <a:tblPr firstRow="1" bandRow="1">
                <a:tableStyleId>{5C22544A-7EE6-4342-B048-85BDC9FD1C3A}</a:tableStyleId>
              </a:tblPr>
              <a:tblGrid>
                <a:gridCol w="1764496">
                  <a:extLst>
                    <a:ext uri="{9D8B030D-6E8A-4147-A177-3AD203B41FA5}">
                      <a16:colId xmlns:a16="http://schemas.microsoft.com/office/drawing/2014/main" val="680503965"/>
                    </a:ext>
                  </a:extLst>
                </a:gridCol>
                <a:gridCol w="4752288">
                  <a:extLst>
                    <a:ext uri="{9D8B030D-6E8A-4147-A177-3AD203B41FA5}">
                      <a16:colId xmlns:a16="http://schemas.microsoft.com/office/drawing/2014/main" val="3449904519"/>
                    </a:ext>
                  </a:extLst>
                </a:gridCol>
                <a:gridCol w="5363215">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燃料</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0">
                <a:tc>
                  <a:txBody>
                    <a:bodyPr/>
                    <a:lstStyle/>
                    <a:p>
                      <a:r>
                        <a:rPr kumimoji="1" lang="en-US" altLang="ja-JP" sz="900">
                          <a:latin typeface="Meiryo UI" panose="020B0604030504040204" pitchFamily="50" charset="-128"/>
                          <a:ea typeface="Meiryo UI" panose="020B0604030504040204" pitchFamily="50" charset="-128"/>
                        </a:rPr>
                        <a:t>LNG</a:t>
                      </a:r>
                      <a:r>
                        <a:rPr kumimoji="1" lang="ja-JP" altLang="en-US" sz="900">
                          <a:latin typeface="Meiryo UI" panose="020B0604030504040204" pitchFamily="50" charset="-128"/>
                          <a:ea typeface="Meiryo UI" panose="020B0604030504040204" pitchFamily="50" charset="-128"/>
                        </a:rPr>
                        <a:t>（都市ガス）</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r>
                        <a:rPr kumimoji="1" lang="ja-JP" altLang="en-US" sz="900" dirty="0">
                          <a:latin typeface="Meiryo UI" panose="020B0604030504040204" pitchFamily="50" charset="-128"/>
                          <a:ea typeface="Meiryo UI" panose="020B0604030504040204" pitchFamily="50" charset="-128"/>
                        </a:rPr>
                        <a:t>転換後の燃料が左記のいずれかであること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5">
                  <a:txBody>
                    <a:bodyPr/>
                    <a:lstStyle/>
                    <a:p>
                      <a:r>
                        <a:rPr kumimoji="1" lang="en-US" altLang="ja-JP" sz="900" dirty="0">
                          <a:solidFill>
                            <a:srgbClr val="C00000"/>
                          </a:solidFill>
                          <a:latin typeface="Meiryo UI" panose="020B0604030504040204" pitchFamily="50" charset="-128"/>
                          <a:ea typeface="Meiryo UI" panose="020B0604030504040204" pitchFamily="50" charset="-128"/>
                        </a:rPr>
                        <a:t>xx</a:t>
                      </a:r>
                      <a:endParaRPr kumimoji="1" lang="ja-JP" altLang="en-US" sz="9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廃棄物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839550297"/>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latin typeface="Meiryo UI" panose="020B0604030504040204" pitchFamily="50" charset="-128"/>
                          <a:ea typeface="Meiryo UI" panose="020B0604030504040204" pitchFamily="50" charset="-128"/>
                        </a:rPr>
                        <a:t>バイオマス燃料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828051"/>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低炭素水素等</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2089435773"/>
                  </a:ext>
                </a:extLst>
              </a:tr>
              <a:tr h="0">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その他（上記以外に事務局が妥当であると判断した燃料）</a:t>
                      </a:r>
                      <a:endParaRPr kumimoji="1" lang="en-US" altLang="ja-JP" sz="900" dirty="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sz="9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sz="9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597429686"/>
                  </a:ext>
                </a:extLst>
              </a:tr>
            </a:tbl>
          </a:graphicData>
        </a:graphic>
      </p:graphicFrame>
      <p:sp>
        <p:nvSpPr>
          <p:cNvPr id="4" name="Title 1">
            <a:extLst>
              <a:ext uri="{FF2B5EF4-FFF2-40B4-BE49-F238E27FC236}">
                <a16:creationId xmlns:a16="http://schemas.microsoft.com/office/drawing/2014/main" id="{E004B327-F3AD-BB9A-3705-DEC6EB91D36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809D4C77-2B39-30FC-B0C0-1D849C002E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B2C04CC6-B9F3-7613-9CAB-C8942E56DEE6}"/>
              </a:ext>
            </a:extLst>
          </p:cNvPr>
          <p:cNvSpPr txBox="1">
            <a:spLocks/>
          </p:cNvSpPr>
          <p:nvPr/>
        </p:nvSpPr>
        <p:spPr>
          <a:xfrm>
            <a:off x="180000" y="648147"/>
            <a:ext cx="11386478"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本事業の主旨に鑑みた事業であり、転換後の燃料や</a:t>
            </a:r>
            <a:r>
              <a:rPr lang="en-US" altLang="ja-JP">
                <a:solidFill>
                  <a:schemeClr val="tx1"/>
                </a:solidFill>
              </a:rPr>
              <a:t>CO2</a:t>
            </a:r>
            <a:r>
              <a:rPr lang="ja-JP" altLang="en-US">
                <a:solidFill>
                  <a:schemeClr val="tx1"/>
                </a:solidFill>
              </a:rPr>
              <a:t>排出削減に係る要件も満たしている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62B28298-2472-B767-DCC4-47E407130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6D8E7F15-6ACE-2BC8-6E49-E961F0FD169F}"/>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AC143E92-53F3-7BA1-DFE8-117756A30CF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転換における転換後の燃料に関する要件の確認</a:t>
              </a:r>
            </a:p>
          </p:txBody>
        </p:sp>
        <p:cxnSp>
          <p:nvCxnSpPr>
            <p:cNvPr id="10" name="直線コネクタ 9">
              <a:extLst>
                <a:ext uri="{FF2B5EF4-FFF2-40B4-BE49-F238E27FC236}">
                  <a16:creationId xmlns:a16="http://schemas.microsoft.com/office/drawing/2014/main" id="{8CC674B7-1296-1517-3B2B-27C14E52C44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 name="表 1">
            <a:extLst>
              <a:ext uri="{FF2B5EF4-FFF2-40B4-BE49-F238E27FC236}">
                <a16:creationId xmlns:a16="http://schemas.microsoft.com/office/drawing/2014/main" id="{1C2CC1D8-48BD-72B8-01C7-D21A04DCD8B2}"/>
              </a:ext>
            </a:extLst>
          </p:cNvPr>
          <p:cNvGraphicFramePr>
            <a:graphicFrameLocks noGrp="1"/>
          </p:cNvGraphicFramePr>
          <p:nvPr>
            <p:extLst>
              <p:ext uri="{D42A27DB-BD31-4B8C-83A1-F6EECF244321}">
                <p14:modId xmlns:p14="http://schemas.microsoft.com/office/powerpoint/2010/main" val="563557200"/>
              </p:ext>
            </p:extLst>
          </p:nvPr>
        </p:nvGraphicFramePr>
        <p:xfrm>
          <a:off x="180000" y="4338639"/>
          <a:ext cx="11879998" cy="1097280"/>
        </p:xfrm>
        <a:graphic>
          <a:graphicData uri="http://schemas.openxmlformats.org/drawingml/2006/table">
            <a:tbl>
              <a:tblPr firstRow="1" bandRow="1">
                <a:tableStyleId>{5C22544A-7EE6-4342-B048-85BDC9FD1C3A}</a:tableStyleId>
              </a:tblPr>
              <a:tblGrid>
                <a:gridCol w="1794638">
                  <a:extLst>
                    <a:ext uri="{9D8B030D-6E8A-4147-A177-3AD203B41FA5}">
                      <a16:colId xmlns:a16="http://schemas.microsoft.com/office/drawing/2014/main" val="680503965"/>
                    </a:ext>
                  </a:extLst>
                </a:gridCol>
                <a:gridCol w="4722146">
                  <a:extLst>
                    <a:ext uri="{9D8B030D-6E8A-4147-A177-3AD203B41FA5}">
                      <a16:colId xmlns:a16="http://schemas.microsoft.com/office/drawing/2014/main" val="3449904519"/>
                    </a:ext>
                  </a:extLst>
                </a:gridCol>
                <a:gridCol w="5363214">
                  <a:extLst>
                    <a:ext uri="{9D8B030D-6E8A-4147-A177-3AD203B41FA5}">
                      <a16:colId xmlns:a16="http://schemas.microsoft.com/office/drawing/2014/main" val="2365904519"/>
                    </a:ext>
                  </a:extLst>
                </a:gridCol>
              </a:tblGrid>
              <a:tr h="0">
                <a:tc>
                  <a:txBody>
                    <a:bodyPr/>
                    <a:lstStyle/>
                    <a:p>
                      <a:r>
                        <a:rPr kumimoji="1" lang="ja-JP" altLang="en-US" sz="900">
                          <a:latin typeface="Meiryo UI" panose="020B0604030504040204" pitchFamily="50" charset="-128"/>
                          <a:ea typeface="Meiryo UI" panose="020B0604030504040204" pitchFamily="50" charset="-128"/>
                        </a:rPr>
                        <a:t>対象年度</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90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36198">
                <a:tc>
                  <a:txBody>
                    <a:bodyPr/>
                    <a:lstStyle/>
                    <a:p>
                      <a:r>
                        <a:rPr kumimoji="1" lang="ja-JP" altLang="en-US" sz="900" dirty="0">
                          <a:latin typeface="Meiryo UI" panose="020B0604030504040204" pitchFamily="50" charset="-128"/>
                          <a:ea typeface="Meiryo UI" panose="020B0604030504040204" pitchFamily="50" charset="-128"/>
                        </a:rPr>
                        <a:t>間接補助事業終了年度の</a:t>
                      </a:r>
                      <a:endParaRPr kumimoji="1" lang="en-US" altLang="ja-JP" sz="900" dirty="0">
                        <a:latin typeface="Meiryo UI" panose="020B0604030504040204" pitchFamily="50" charset="-128"/>
                        <a:ea typeface="Meiryo UI" panose="020B0604030504040204" pitchFamily="50" charset="-128"/>
                      </a:endParaRPr>
                    </a:p>
                    <a:p>
                      <a:r>
                        <a:rPr kumimoji="1" lang="ja-JP" altLang="en-US" sz="900" dirty="0">
                          <a:latin typeface="Meiryo UI" panose="020B0604030504040204" pitchFamily="50" charset="-128"/>
                          <a:ea typeface="Meiryo UI" panose="020B0604030504040204" pitchFamily="50" charset="-128"/>
                        </a:rPr>
                        <a:t>翌年度（トランジション期</a:t>
                      </a:r>
                      <a:r>
                        <a:rPr kumimoji="1" lang="en-US" altLang="ja-JP" sz="900" baseline="30000" dirty="0">
                          <a:latin typeface="Meiryo UI" panose="020B0604030504040204" pitchFamily="50" charset="-128"/>
                          <a:ea typeface="Meiryo UI" panose="020B0604030504040204" pitchFamily="50" charset="-128"/>
                        </a:rPr>
                        <a:t>※</a:t>
                      </a:r>
                      <a:r>
                        <a:rPr kumimoji="1" lang="ja-JP" altLang="en-US" sz="900" dirty="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a:latin typeface="Meiryo UI" panose="020B0604030504040204" pitchFamily="50" charset="-128"/>
                          <a:ea typeface="Meiryo UI" panose="020B0604030504040204" pitchFamily="50" charset="-128"/>
                        </a:rPr>
                        <a:t>申請者が定める目標値</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2">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900">
                          <a:solidFill>
                            <a:srgbClr val="C00000"/>
                          </a:solidFill>
                          <a:latin typeface="Meiryo UI" panose="020B0604030504040204" pitchFamily="50" charset="-128"/>
                          <a:ea typeface="Meiryo UI" panose="020B0604030504040204" pitchFamily="50" charset="-128"/>
                        </a:rPr>
                        <a:t>CO2</a:t>
                      </a:r>
                      <a:r>
                        <a:rPr kumimoji="1" lang="ja-JP" altLang="en-US" sz="90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53223">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900" dirty="0">
                          <a:latin typeface="Meiryo UI" panose="020B0604030504040204" pitchFamily="50" charset="-128"/>
                          <a:ea typeface="Meiryo UI" panose="020B0604030504040204" pitchFamily="50" charset="-128"/>
                        </a:rPr>
                        <a:t>2034</a:t>
                      </a:r>
                      <a:r>
                        <a:rPr kumimoji="1" lang="ja-JP" altLang="en-US" sz="900" dirty="0">
                          <a:latin typeface="Meiryo UI" panose="020B0604030504040204" pitchFamily="50" charset="-128"/>
                          <a:ea typeface="Meiryo UI" panose="020B0604030504040204" pitchFamily="50" charset="-128"/>
                        </a:rPr>
                        <a:t>年度を目途</a:t>
                      </a:r>
                      <a:endParaRPr kumimoji="1" lang="en-US" altLang="ja-JP" sz="900" dirty="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900" dirty="0">
                          <a:latin typeface="Meiryo UI" panose="020B0604030504040204" pitchFamily="50" charset="-128"/>
                          <a:ea typeface="Meiryo UI" panose="020B0604030504040204" pitchFamily="50" charset="-128"/>
                        </a:rPr>
                        <a:t>（間接補助事業者が設定した</a:t>
                      </a:r>
                      <a:r>
                        <a:rPr kumimoji="1" lang="en-US" altLang="ja-JP" sz="900" dirty="0">
                          <a:latin typeface="Meiryo UI" panose="020B0604030504040204" pitchFamily="50" charset="-128"/>
                          <a:ea typeface="Meiryo UI" panose="020B0604030504040204" pitchFamily="50" charset="-128"/>
                        </a:rPr>
                        <a:t>CN</a:t>
                      </a:r>
                      <a:r>
                        <a:rPr kumimoji="1" lang="ja-JP" altLang="en-US" sz="900" dirty="0">
                          <a:latin typeface="Meiryo UI" panose="020B0604030504040204" pitchFamily="50" charset="-128"/>
                          <a:ea typeface="Meiryo UI" panose="020B0604030504040204" pitchFamily="50" charset="-128"/>
                        </a:rPr>
                        <a:t>移行期</a:t>
                      </a:r>
                      <a:r>
                        <a:rPr kumimoji="1" lang="en-US" altLang="ja-JP" sz="900" baseline="30000" dirty="0">
                          <a:latin typeface="Meiryo UI" panose="020B0604030504040204" pitchFamily="50" charset="-128"/>
                          <a:ea typeface="Meiryo UI" panose="020B0604030504040204" pitchFamily="50" charset="-128"/>
                        </a:rPr>
                        <a:t>※</a:t>
                      </a:r>
                      <a:r>
                        <a:rPr kumimoji="1" lang="ja-JP" altLang="en-US" sz="900" baseline="0" dirty="0">
                          <a:latin typeface="Meiryo UI" panose="020B0604030504040204" pitchFamily="50" charset="-128"/>
                          <a:ea typeface="Meiryo UI" panose="020B0604030504040204" pitchFamily="50" charset="-128"/>
                        </a:rPr>
                        <a:t>の終点</a:t>
                      </a:r>
                      <a:r>
                        <a:rPr kumimoji="1" lang="ja-JP" altLang="en-US" sz="900" dirty="0">
                          <a:latin typeface="Meiryo UI" panose="020B0604030504040204" pitchFamily="50" charset="-128"/>
                          <a:ea typeface="Meiryo UI" panose="020B0604030504040204" pitchFamily="50" charset="-128"/>
                        </a:rPr>
                        <a:t>）</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900" dirty="0">
                          <a:latin typeface="Meiryo UI" panose="020B0604030504040204" pitchFamily="50" charset="-128"/>
                          <a:ea typeface="Meiryo UI" panose="020B0604030504040204" pitchFamily="50" charset="-128"/>
                        </a:rPr>
                        <a:t>直接排出（</a:t>
                      </a:r>
                      <a:r>
                        <a:rPr kumimoji="1" lang="en-US" altLang="ja-JP" sz="900" dirty="0">
                          <a:latin typeface="Meiryo UI" panose="020B0604030504040204" pitchFamily="50" charset="-128"/>
                          <a:ea typeface="Meiryo UI" panose="020B0604030504040204" pitchFamily="50" charset="-128"/>
                        </a:rPr>
                        <a:t>Scope1</a:t>
                      </a:r>
                      <a:r>
                        <a:rPr kumimoji="1" lang="ja-JP" altLang="en-US" sz="900" dirty="0">
                          <a:latin typeface="Meiryo UI" panose="020B0604030504040204" pitchFamily="50" charset="-128"/>
                          <a:ea typeface="Meiryo UI" panose="020B0604030504040204" pitchFamily="50" charset="-128"/>
                        </a:rPr>
                        <a:t>）で</a:t>
                      </a:r>
                      <a:r>
                        <a:rPr kumimoji="1" lang="en-US" altLang="ja-JP" sz="900" dirty="0">
                          <a:latin typeface="Meiryo UI" panose="020B0604030504040204" pitchFamily="50" charset="-128"/>
                          <a:ea typeface="Meiryo UI" panose="020B0604030504040204" pitchFamily="50" charset="-128"/>
                        </a:rPr>
                        <a:t>50%</a:t>
                      </a:r>
                      <a:r>
                        <a:rPr kumimoji="1" lang="ja-JP" altLang="en-US" sz="900" dirty="0">
                          <a:latin typeface="Meiryo UI" panose="020B0604030504040204" pitchFamily="50" charset="-128"/>
                          <a:ea typeface="Meiryo UI" panose="020B0604030504040204" pitchFamily="50" charset="-128"/>
                        </a:rPr>
                        <a:t>以上削減</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lang="ja-JP" altLang="en-US"/>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2514828051"/>
                  </a:ext>
                </a:extLst>
              </a:tr>
            </a:tbl>
          </a:graphicData>
        </a:graphic>
      </p:graphicFrame>
      <p:grpSp>
        <p:nvGrpSpPr>
          <p:cNvPr id="11" name="グループ化 10">
            <a:extLst>
              <a:ext uri="{FF2B5EF4-FFF2-40B4-BE49-F238E27FC236}">
                <a16:creationId xmlns:a16="http://schemas.microsoft.com/office/drawing/2014/main" id="{55117F26-5812-EE9C-4FAA-237E014134D0}"/>
              </a:ext>
            </a:extLst>
          </p:cNvPr>
          <p:cNvGrpSpPr/>
          <p:nvPr/>
        </p:nvGrpSpPr>
        <p:grpSpPr>
          <a:xfrm>
            <a:off x="180000" y="3952547"/>
            <a:ext cx="11856000" cy="288000"/>
            <a:chOff x="156000" y="1879963"/>
            <a:chExt cx="5760000" cy="288000"/>
          </a:xfrm>
        </p:grpSpPr>
        <p:sp>
          <p:nvSpPr>
            <p:cNvPr id="12" name="正方形/長方形 11">
              <a:extLst>
                <a:ext uri="{FF2B5EF4-FFF2-40B4-BE49-F238E27FC236}">
                  <a16:creationId xmlns:a16="http://schemas.microsoft.com/office/drawing/2014/main" id="{02BADE0E-D22D-39C9-099A-1350134290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a:t>
              </a:r>
              <a:r>
                <a:rPr kumimoji="1" lang="ja-JP" altLang="en-US" sz="1400">
                  <a:solidFill>
                    <a:schemeClr val="tx1"/>
                  </a:solidFill>
                  <a:latin typeface="Meiryo UI" panose="020B0604030504040204" pitchFamily="50" charset="-128"/>
                  <a:ea typeface="Meiryo UI" panose="020B0604030504040204" pitchFamily="50" charset="-128"/>
                </a:rPr>
                <a:t>転換における</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排出削減に関する要件の確認</a:t>
              </a:r>
            </a:p>
          </p:txBody>
        </p:sp>
        <p:cxnSp>
          <p:nvCxnSpPr>
            <p:cNvPr id="13" name="直線コネクタ 12">
              <a:extLst>
                <a:ext uri="{FF2B5EF4-FFF2-40B4-BE49-F238E27FC236}">
                  <a16:creationId xmlns:a16="http://schemas.microsoft.com/office/drawing/2014/main" id="{DFE69FC0-2C70-E93D-0236-8E6FF5188F9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1EE40C3F-20F2-33BA-CDD9-8432E715C59F}"/>
              </a:ext>
            </a:extLst>
          </p:cNvPr>
          <p:cNvSpPr/>
          <p:nvPr/>
        </p:nvSpPr>
        <p:spPr>
          <a:xfrm>
            <a:off x="180000" y="5551084"/>
            <a:ext cx="11856000" cy="85513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トランジション期：石炭等から</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等への転換に至るまでの期間。本事業においては、原則として間接補助事業終了年度の翌年度までとする。</a:t>
            </a:r>
            <a:endParaRPr kumimoji="1"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移行期：石炭等あるいは</a:t>
            </a:r>
            <a:r>
              <a:rPr kumimoji="1" lang="en-US" altLang="ja-JP" sz="1000" dirty="0">
                <a:solidFill>
                  <a:schemeClr val="tx1"/>
                </a:solidFill>
                <a:latin typeface="Meiryo UI" panose="020B0604030504040204" pitchFamily="50" charset="-128"/>
                <a:ea typeface="Meiryo UI" panose="020B0604030504040204" pitchFamily="50" charset="-128"/>
              </a:rPr>
              <a:t>LNG</a:t>
            </a:r>
            <a:r>
              <a:rPr kumimoji="1" lang="ja-JP" altLang="en-US" sz="1000" dirty="0">
                <a:solidFill>
                  <a:schemeClr val="tx1"/>
                </a:solidFill>
                <a:latin typeface="Meiryo UI" panose="020B0604030504040204" pitchFamily="50" charset="-128"/>
                <a:ea typeface="Meiryo UI" panose="020B0604030504040204" pitchFamily="50" charset="-128"/>
              </a:rPr>
              <a:t>等からバイオマス、低炭素水素等燃料への転換に至るまでの期間。本事業においては、</a:t>
            </a:r>
            <a:r>
              <a:rPr kumimoji="1" lang="en-US" altLang="ja-JP" sz="1000" dirty="0">
                <a:solidFill>
                  <a:schemeClr val="tx1"/>
                </a:solidFill>
                <a:latin typeface="Meiryo UI" panose="020B0604030504040204" pitchFamily="50" charset="-128"/>
                <a:ea typeface="Meiryo UI" panose="020B0604030504040204" pitchFamily="50" charset="-128"/>
              </a:rPr>
              <a:t>2034</a:t>
            </a:r>
            <a:r>
              <a:rPr kumimoji="1" lang="ja-JP" altLang="en-US" sz="1000" dirty="0">
                <a:solidFill>
                  <a:schemeClr val="tx1"/>
                </a:solidFill>
                <a:latin typeface="Meiryo UI" panose="020B0604030504040204" pitchFamily="50" charset="-128"/>
                <a:ea typeface="Meiryo UI" panose="020B0604030504040204" pitchFamily="50" charset="-128"/>
              </a:rPr>
              <a:t>年度を目途とする。</a:t>
            </a:r>
            <a:r>
              <a:rPr lang="ja-JP" altLang="en-US" sz="1000" dirty="0">
                <a:solidFill>
                  <a:schemeClr val="tx1"/>
                </a:solidFill>
                <a:latin typeface="Meiryo UI" panose="020B0604030504040204" pitchFamily="50" charset="-128"/>
                <a:ea typeface="Meiryo UI" panose="020B0604030504040204" pitchFamily="50" charset="-128"/>
              </a:rPr>
              <a:t>なお、</a:t>
            </a:r>
            <a:r>
              <a:rPr kumimoji="1" lang="ja-JP" altLang="en-US" sz="1000"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kumimoji="1" lang="en-US" altLang="ja-JP" sz="1000" dirty="0">
                <a:solidFill>
                  <a:schemeClr val="tx1"/>
                </a:solidFill>
                <a:latin typeface="Meiryo UI" panose="020B0604030504040204" pitchFamily="50" charset="-128"/>
                <a:ea typeface="Meiryo UI" panose="020B0604030504040204" pitchFamily="50" charset="-128"/>
              </a:rPr>
              <a:t>CN</a:t>
            </a:r>
            <a:r>
              <a:rPr kumimoji="1" lang="ja-JP" altLang="en-US" sz="1000" dirty="0">
                <a:solidFill>
                  <a:schemeClr val="tx1"/>
                </a:solidFill>
                <a:latin typeface="Meiryo UI" panose="020B0604030504040204" pitchFamily="50" charset="-128"/>
                <a:ea typeface="Meiryo UI" panose="020B0604030504040204" pitchFamily="50" charset="-128"/>
              </a:rPr>
              <a:t>移行期となる場合は、トランジション期に係る項目や頁は以後空欄で構わない。</a:t>
            </a:r>
          </a:p>
        </p:txBody>
      </p:sp>
      <p:sp>
        <p:nvSpPr>
          <p:cNvPr id="3" name="正方形/長方形 2">
            <a:extLst>
              <a:ext uri="{FF2B5EF4-FFF2-40B4-BE49-F238E27FC236}">
                <a16:creationId xmlns:a16="http://schemas.microsoft.com/office/drawing/2014/main" id="{E12D4CE1-4CA9-6659-7EB4-CBEEF7E7FC37}"/>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燃料転換における転換後の燃料に関する要件の確認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2</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やその注意事項を踏まえ、「自社の申請内容（要件充足状況）」を記載すること。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排出削減に関する要件の確認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やその注意事項を踏まえ、本様式の該当頁を参照する運びとすること。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97375213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4FE6BFB-8E5B-1936-C811-4E486422F418}"/>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C1CCA05-22DE-86E4-5007-846F31C5BF4D}"/>
              </a:ext>
            </a:extLst>
          </p:cNvPr>
          <p:cNvGraphicFramePr>
            <a:graphicFrameLocks noChangeAspect="1"/>
          </p:cNvGraphicFramePr>
          <p:nvPr>
            <p:custDataLst>
              <p:tags r:id="rId1"/>
            </p:custDataLst>
            <p:extLst>
              <p:ext uri="{D42A27DB-BD31-4B8C-83A1-F6EECF244321}">
                <p14:modId xmlns:p14="http://schemas.microsoft.com/office/powerpoint/2010/main" val="364451339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C1CCA05-22DE-86E4-5007-846F31C5BF4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491F1941-B608-609C-3E28-B5157EF1F7F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00DE78E9-F4BF-83E6-DAA9-6C0D03B5AD2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54FDA64F-A0A5-A4DD-3326-045B8FCD045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（参考）</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に燃料転換する。また、コストアップに対しては</a:t>
            </a:r>
            <a:r>
              <a:rPr lang="en-US" altLang="ja-JP">
                <a:solidFill>
                  <a:schemeClr val="tx1"/>
                </a:solidFill>
              </a:rPr>
              <a:t>xx</a:t>
            </a:r>
            <a:r>
              <a:rPr lang="ja-JP" altLang="en-US">
                <a:solidFill>
                  <a:schemeClr val="tx1"/>
                </a:solidFill>
              </a:rPr>
              <a:t>で対応する。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F8EDF61A-1E56-B938-19C4-368BA36C21E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42180CBB-B4AE-983A-0CEA-1BFB0643D1D4}"/>
              </a:ext>
            </a:extLst>
          </p:cNvPr>
          <p:cNvGrpSpPr/>
          <p:nvPr/>
        </p:nvGrpSpPr>
        <p:grpSpPr>
          <a:xfrm>
            <a:off x="180000" y="1732958"/>
            <a:ext cx="5702400" cy="288000"/>
            <a:chOff x="156000" y="1879963"/>
            <a:chExt cx="5760000" cy="288000"/>
          </a:xfrm>
        </p:grpSpPr>
        <p:sp>
          <p:nvSpPr>
            <p:cNvPr id="8" name="正方形/長方形 7">
              <a:extLst>
                <a:ext uri="{FF2B5EF4-FFF2-40B4-BE49-F238E27FC236}">
                  <a16:creationId xmlns:a16="http://schemas.microsoft.com/office/drawing/2014/main" id="{FA6CB6AE-AD29-B28C-EE94-0C225C4B8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燃料転換の想定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0" name="直線コネクタ 9">
              <a:extLst>
                <a:ext uri="{FF2B5EF4-FFF2-40B4-BE49-F238E27FC236}">
                  <a16:creationId xmlns:a16="http://schemas.microsoft.com/office/drawing/2014/main" id="{0C010B8E-BB63-B1BF-D15C-6D29D229812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BC18E875-69E2-9AC7-082A-46F2954A96C7}"/>
              </a:ext>
            </a:extLst>
          </p:cNvPr>
          <p:cNvGrpSpPr/>
          <p:nvPr/>
        </p:nvGrpSpPr>
        <p:grpSpPr>
          <a:xfrm>
            <a:off x="6333600" y="1732958"/>
            <a:ext cx="5702400" cy="288000"/>
            <a:chOff x="156000" y="1879963"/>
            <a:chExt cx="5760000" cy="288000"/>
          </a:xfrm>
        </p:grpSpPr>
        <p:sp>
          <p:nvSpPr>
            <p:cNvPr id="12" name="正方形/長方形 11">
              <a:extLst>
                <a:ext uri="{FF2B5EF4-FFF2-40B4-BE49-F238E27FC236}">
                  <a16:creationId xmlns:a16="http://schemas.microsoft.com/office/drawing/2014/main" id="{9E4B25B2-F687-7921-DC59-563C7EE5172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995EE5A6-B6B7-EBD6-62FE-10745495BB4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1" name="テキスト ボックス 20">
            <a:extLst>
              <a:ext uri="{FF2B5EF4-FFF2-40B4-BE49-F238E27FC236}">
                <a16:creationId xmlns:a16="http://schemas.microsoft.com/office/drawing/2014/main" id="{9818F9B2-8874-2047-B29C-4B528C55AC86}"/>
              </a:ext>
            </a:extLst>
          </p:cNvPr>
          <p:cNvSpPr txBox="1"/>
          <p:nvPr/>
        </p:nvSpPr>
        <p:spPr>
          <a:xfrm>
            <a:off x="180001" y="2141542"/>
            <a:ext cx="764877" cy="189217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燃料</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DC06EB40-9CCA-68DE-4D0E-EBD7BD11D71A}"/>
              </a:ext>
            </a:extLst>
          </p:cNvPr>
          <p:cNvSpPr/>
          <p:nvPr/>
        </p:nvSpPr>
        <p:spPr>
          <a:xfrm>
            <a:off x="1025142" y="4096232"/>
            <a:ext cx="4857257" cy="84057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ACFD4D65-65BB-F8C4-0C6B-79D4D464BC3E}"/>
              </a:ext>
            </a:extLst>
          </p:cNvPr>
          <p:cNvSpPr txBox="1"/>
          <p:nvPr/>
        </p:nvSpPr>
        <p:spPr>
          <a:xfrm>
            <a:off x="180001" y="4096233"/>
            <a:ext cx="764877" cy="8405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低炭素</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水素等への</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対応</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4" name="テキスト ボックス 23">
            <a:extLst>
              <a:ext uri="{FF2B5EF4-FFF2-40B4-BE49-F238E27FC236}">
                <a16:creationId xmlns:a16="http://schemas.microsoft.com/office/drawing/2014/main" id="{CF3A7A77-3906-2581-EBA9-3D49F300DB17}"/>
              </a:ext>
            </a:extLst>
          </p:cNvPr>
          <p:cNvSpPr txBox="1"/>
          <p:nvPr/>
        </p:nvSpPr>
        <p:spPr>
          <a:xfrm>
            <a:off x="1025143" y="2141543"/>
            <a:ext cx="1565577" cy="49838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現状</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8" name="テキスト ボックス 27">
            <a:extLst>
              <a:ext uri="{FF2B5EF4-FFF2-40B4-BE49-F238E27FC236}">
                <a16:creationId xmlns:a16="http://schemas.microsoft.com/office/drawing/2014/main" id="{178C7BE2-61BD-FCE8-5681-20755960C2E1}"/>
              </a:ext>
            </a:extLst>
          </p:cNvPr>
          <p:cNvSpPr txBox="1"/>
          <p:nvPr/>
        </p:nvSpPr>
        <p:spPr>
          <a:xfrm>
            <a:off x="267098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トランジション期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9" name="テキスト ボックス 28">
            <a:extLst>
              <a:ext uri="{FF2B5EF4-FFF2-40B4-BE49-F238E27FC236}">
                <a16:creationId xmlns:a16="http://schemas.microsoft.com/office/drawing/2014/main" id="{75F0D743-E25E-D38B-A7FE-60D79699C15D}"/>
              </a:ext>
            </a:extLst>
          </p:cNvPr>
          <p:cNvSpPr txBox="1"/>
          <p:nvPr/>
        </p:nvSpPr>
        <p:spPr>
          <a:xfrm>
            <a:off x="4316823" y="2141543"/>
            <a:ext cx="1565577" cy="49533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CN</a:t>
            </a:r>
            <a:r>
              <a:rPr lang="ja-JP" altLang="en-US" sz="1200">
                <a:solidFill>
                  <a:schemeClr val="tx1"/>
                </a:solidFill>
                <a:latin typeface="Meiryo UI" panose="020B0604030504040204" pitchFamily="50" charset="-128"/>
                <a:ea typeface="Meiryo UI" panose="020B0604030504040204" pitchFamily="50" charset="-128"/>
              </a:rPr>
              <a:t>移行期</a:t>
            </a:r>
            <a:endParaRPr lang="en-US" altLang="ja-JP" sz="1200">
              <a:solidFill>
                <a:schemeClr val="tx1"/>
              </a:solidFill>
              <a:latin typeface="Meiryo UI" panose="020B0604030504040204" pitchFamily="50" charset="-128"/>
              <a:ea typeface="Meiryo UI" panose="020B0604030504040204" pitchFamily="50" charset="-128"/>
            </a:endParaRPr>
          </a:p>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20xx</a:t>
            </a:r>
            <a:r>
              <a:rPr lang="ja-JP" altLang="en-US" sz="1200">
                <a:solidFill>
                  <a:schemeClr val="tx1"/>
                </a:solidFill>
                <a:latin typeface="Meiryo UI" panose="020B0604030504040204" pitchFamily="50" charset="-128"/>
                <a:ea typeface="Meiryo UI" panose="020B0604030504040204" pitchFamily="50" charset="-128"/>
              </a:rPr>
              <a:t>年度）</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E473436C-7855-74A8-257A-025041656169}"/>
              </a:ext>
            </a:extLst>
          </p:cNvPr>
          <p:cNvSpPr/>
          <p:nvPr/>
        </p:nvSpPr>
        <p:spPr>
          <a:xfrm>
            <a:off x="1025142" y="27024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E1553A24-7659-8B07-1875-E5CFB7447608}"/>
              </a:ext>
            </a:extLst>
          </p:cNvPr>
          <p:cNvSpPr/>
          <p:nvPr/>
        </p:nvSpPr>
        <p:spPr>
          <a:xfrm>
            <a:off x="2670983"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E1827A97-B9B9-8BC6-CF39-92BBF46BB550}"/>
              </a:ext>
            </a:extLst>
          </p:cNvPr>
          <p:cNvSpPr/>
          <p:nvPr/>
        </p:nvSpPr>
        <p:spPr>
          <a:xfrm>
            <a:off x="4316822" y="2712256"/>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A</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6C71E13-C30D-CD27-37D1-FA5AF3F85285}"/>
              </a:ext>
            </a:extLst>
          </p:cNvPr>
          <p:cNvSpPr/>
          <p:nvPr/>
        </p:nvSpPr>
        <p:spPr>
          <a:xfrm>
            <a:off x="102514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E0DF70F8-A387-57E4-8388-B73C422F5C20}"/>
              </a:ext>
            </a:extLst>
          </p:cNvPr>
          <p:cNvSpPr/>
          <p:nvPr/>
        </p:nvSpPr>
        <p:spPr>
          <a:xfrm>
            <a:off x="2670983"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F56D1BA7-D484-3F3F-13CA-0B6347A934FE}"/>
              </a:ext>
            </a:extLst>
          </p:cNvPr>
          <p:cNvSpPr/>
          <p:nvPr/>
        </p:nvSpPr>
        <p:spPr>
          <a:xfrm>
            <a:off x="4316822" y="3399331"/>
            <a:ext cx="1565577" cy="63439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a:t>
            </a:r>
            <a:r>
              <a:rPr lang="ja-JP" altLang="en-US" sz="1200">
                <a:solidFill>
                  <a:schemeClr val="tx1"/>
                </a:solidFill>
                <a:latin typeface="Meiryo UI" panose="020B0604030504040204" pitchFamily="50" charset="-128"/>
                <a:ea typeface="Meiryo UI" panose="020B0604030504040204" pitchFamily="50" charset="-128"/>
              </a:rPr>
              <a:t>種</a:t>
            </a:r>
            <a:r>
              <a:rPr lang="en-US" altLang="ja-JP" sz="1200">
                <a:solidFill>
                  <a:schemeClr val="tx1"/>
                </a:solidFill>
                <a:latin typeface="Meiryo UI" panose="020B0604030504040204" pitchFamily="50" charset="-128"/>
                <a:ea typeface="Meiryo UI" panose="020B0604030504040204" pitchFamily="50" charset="-128"/>
              </a:rPr>
              <a:t>B</a:t>
            </a: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年間消費量：</a:t>
            </a:r>
            <a:r>
              <a:rPr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graphicFrame>
        <p:nvGraphicFramePr>
          <p:cNvPr id="32" name="グラフ 31">
            <a:extLst>
              <a:ext uri="{FF2B5EF4-FFF2-40B4-BE49-F238E27FC236}">
                <a16:creationId xmlns:a16="http://schemas.microsoft.com/office/drawing/2014/main" id="{11D101FB-C9D1-979B-55B9-7D93AA18088B}"/>
              </a:ext>
            </a:extLst>
          </p:cNvPr>
          <p:cNvGraphicFramePr/>
          <p:nvPr>
            <p:extLst>
              <p:ext uri="{D42A27DB-BD31-4B8C-83A1-F6EECF244321}">
                <p14:modId xmlns:p14="http://schemas.microsoft.com/office/powerpoint/2010/main" val="407846574"/>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 name="正方形/長方形 1">
            <a:extLst>
              <a:ext uri="{FF2B5EF4-FFF2-40B4-BE49-F238E27FC236}">
                <a16:creationId xmlns:a16="http://schemas.microsoft.com/office/drawing/2014/main" id="{3FA67B03-4DAC-7F6B-7A56-BC4DE9E9433D}"/>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CCFDE9EE-8751-0997-C31A-422173C91670}"/>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827CF4F9-6D52-5EBD-650E-2265266155C1}"/>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16" name="直線コネクタ 15">
            <a:extLst>
              <a:ext uri="{FF2B5EF4-FFF2-40B4-BE49-F238E27FC236}">
                <a16:creationId xmlns:a16="http://schemas.microsoft.com/office/drawing/2014/main" id="{9C382CF7-C0EB-61ED-11C5-58B291151C9A}"/>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18" name="直線コネクタ 17">
            <a:extLst>
              <a:ext uri="{FF2B5EF4-FFF2-40B4-BE49-F238E27FC236}">
                <a16:creationId xmlns:a16="http://schemas.microsoft.com/office/drawing/2014/main" id="{5D1830ED-425C-D51C-7380-8D5DC7504F0B}"/>
              </a:ext>
            </a:extLst>
          </p:cNvPr>
          <p:cNvCxnSpPr>
            <a:cxnSpLocks/>
            <a:stCxn id="14"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48" name="正方形/長方形 47">
            <a:extLst>
              <a:ext uri="{FF2B5EF4-FFF2-40B4-BE49-F238E27FC236}">
                <a16:creationId xmlns:a16="http://schemas.microsoft.com/office/drawing/2014/main" id="{0D8FCD65-0D61-EF96-BAED-21C7C3486885}"/>
              </a:ext>
            </a:extLst>
          </p:cNvPr>
          <p:cNvSpPr/>
          <p:nvPr/>
        </p:nvSpPr>
        <p:spPr>
          <a:xfrm>
            <a:off x="2161954" y="1773377"/>
            <a:ext cx="7868093" cy="331124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→低炭素水素等への対応については、公募要領にも記載のとおり、低炭素水素等が調達可能な状況になった場合の対応を記載すること。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→各時期の配分について、適宜グラフと凡例を作成して説明すること。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2158904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CB6D2C3-DFD8-7F9A-C165-AF3A0FCD6AD2}"/>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913AD4C0-FA92-F71B-B7A4-7DED1F2E23DB}"/>
              </a:ext>
            </a:extLst>
          </p:cNvPr>
          <p:cNvGraphicFramePr>
            <a:graphicFrameLocks noChangeAspect="1"/>
          </p:cNvGraphicFramePr>
          <p:nvPr>
            <p:custDataLst>
              <p:tags r:id="rId1"/>
            </p:custDataLst>
            <p:extLst>
              <p:ext uri="{D42A27DB-BD31-4B8C-83A1-F6EECF244321}">
                <p14:modId xmlns:p14="http://schemas.microsoft.com/office/powerpoint/2010/main" val="21195983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913AD4C0-FA92-F71B-B7A4-7DED1F2E23D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AB684CC6-0643-4FC0-6BDF-0F3C77DE3F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A4C156E7-9FC3-3E41-B8EF-9102101106D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7356A63-BB08-4EF7-44A6-916A54D58B5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（参考）</a:t>
            </a:r>
            <a:r>
              <a:rPr lang="ja-JP" altLang="en-US" b="1" dirty="0">
                <a:solidFill>
                  <a:schemeClr val="tx1"/>
                </a:solidFill>
              </a:rPr>
              <a:t>トランジション期</a:t>
            </a:r>
            <a:r>
              <a:rPr lang="ja-JP" altLang="en-US" dirty="0">
                <a:solidFill>
                  <a:schemeClr val="tx1"/>
                </a:solidFill>
              </a:rPr>
              <a:t>においては、</a:t>
            </a:r>
            <a:r>
              <a:rPr lang="en-US" altLang="ja-JP" dirty="0">
                <a:solidFill>
                  <a:schemeClr val="tx1"/>
                </a:solidFill>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燃料を選択する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29BF98C8-C6C2-006B-5376-768B4718A7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75FDE8EA-A24C-7051-632B-3B8EE00D4D02}"/>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EAAAD734-B76E-9ADA-A503-A54BE627FB8C}"/>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7F757D7E-6305-1957-A2F3-C8E6924EF4E4}"/>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F787BF4E-EF0C-935E-EB1B-185FAF342409}"/>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4B20C285-5F0E-4D50-A1CB-5D22FC102122}"/>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B8A64952-499A-285A-09E8-5D00CEA68A04}"/>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7DBB310D-6BAC-DBA4-0246-C62265CDE709}"/>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BA94034B-C111-A244-9770-8E29CC280506}"/>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DB4B1CC2-D26D-1542-495F-B3BE37E45903}"/>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3C9F9D23-DB62-B821-44CC-85D1FBF3994C}"/>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889C5BC8-9424-BD61-EF9F-84A599F1540D}"/>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A586C1DF-0F08-DCBA-ACC0-E563AB49848F}"/>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F082D147-FBC5-6BB1-67D6-5A38B02E700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08F6F696-A989-644F-BAFB-71A98F674A99}"/>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35E1CFE2-1767-D2CA-100D-479AA9F056FC}"/>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BFC196D0-FFF0-93AE-B9CE-0786E1844265}"/>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DC5AF14E-96D3-5FBB-3D17-D8D161ACBD1E}"/>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4BAD6FE1-B1C2-92C1-9542-413BB38086F1}"/>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A34CBC39-94F6-486C-7249-F86F0B4E290F}"/>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33E16A62-0F4B-D5C5-AB01-4AE0A4DD0973}"/>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5AD2E776-3A10-FC03-9292-B92295C2A596}"/>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7CF1DE20-CA49-0271-3E56-4AEF3CFB6628}"/>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25F46348-C22D-CADF-9FAF-B35B333AB9D9}"/>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7C2DE20D-DE83-58C1-D4F1-CD282A607F8D}"/>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51C06DC5-A800-0850-853D-AF9FBE04D7D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52C5E256-5B25-0025-3DD2-4254C89052B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B39574E4-6747-8EB0-97B4-DB07ED769AC3}"/>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DD835B29-CCB2-4D02-F9F4-ED0690658B69}"/>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23B87E66-34DE-6BB1-EBA2-CC0BFEE51F9A}"/>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6CA78719-F41C-DB7C-1CF6-D51B756F0B2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CB88FBFA-9753-5612-1616-00904C7C909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D98BB2DD-830A-70D6-4623-DD92861E20B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E2DC750F-0518-4DCA-07B0-850F16B83574}"/>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CD47A206-5E75-2C56-4351-C951911895C7}"/>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75FD02E9-CF52-6932-15FD-96B3C180FE4A}"/>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230054CE-57E7-8D72-5D87-B93BC56E3662}"/>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C5C14EF0-4496-9989-DEC2-E5A7A2E138A9}"/>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4B82F4B0-5A74-06EF-FD44-FFB3D70B62C3}"/>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9A774487-C522-F3DD-E277-40DDF22DC84F}"/>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689B7525-7038-0319-6948-31A21CDBB0E3}"/>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5C4F4D2C-8CAE-3F41-C900-0B44A929054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BB509DF5-B93B-3387-532E-AE2C2168FEC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0E2990C9-4DB4-FD39-6B86-655DB4241C8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97F7CDF7-8378-0ECB-A629-EEA9B6D03964}"/>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9003B0A9-658C-729D-218D-ACB51DD4FCD2}"/>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EB0584EF-9AF2-4B7D-6490-3E34CD1C0F26}"/>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0E412B31-BEF1-6DC8-61C9-2C6E94331BA0}"/>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3" name="正方形/長方形 82">
            <a:extLst>
              <a:ext uri="{FF2B5EF4-FFF2-40B4-BE49-F238E27FC236}">
                <a16:creationId xmlns:a16="http://schemas.microsoft.com/office/drawing/2014/main" id="{010173DA-671B-E437-93A3-F69E38688816}"/>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△：○と</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dirty="0">
                <a:solidFill>
                  <a:schemeClr val="tx1"/>
                </a:solidFill>
                <a:latin typeface="Meiryo UI" panose="020B0604030504040204" pitchFamily="50" charset="-128"/>
                <a:ea typeface="Meiryo UI" panose="020B0604030504040204" pitchFamily="50" charset="-128"/>
              </a:rPr>
              <a:t>CN</a:t>
            </a:r>
            <a:r>
              <a:rPr kumimoji="1" lang="ja-JP" altLang="en-US" sz="1400" u="sng" dirty="0">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7625137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535C5AC-353F-5511-6A5B-B4BF935DC42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B7758E0E-746A-1281-A383-F703094B34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B7758E0E-746A-1281-A383-F703094B34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ABCB26D-BC94-24F5-1893-5D108D689BB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基本的要件（燃料転換（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1E4CD03C-2CC8-741E-25A1-032F36CBE06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9271CD1C-2DF2-BBA0-FA8F-1981A2F935B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（参考）</a:t>
            </a:r>
            <a:r>
              <a:rPr lang="en-US" altLang="ja-JP" b="1" dirty="0">
                <a:solidFill>
                  <a:schemeClr val="tx1"/>
                </a:solidFill>
              </a:rPr>
              <a:t>CN</a:t>
            </a:r>
            <a:r>
              <a:rPr lang="ja-JP" altLang="en-US" b="1" dirty="0">
                <a:solidFill>
                  <a:schemeClr val="tx1"/>
                </a:solidFill>
              </a:rPr>
              <a:t>移行期</a:t>
            </a:r>
            <a:r>
              <a:rPr lang="ja-JP" altLang="en-US" dirty="0">
                <a:solidFill>
                  <a:schemeClr val="tx1"/>
                </a:solidFill>
              </a:rPr>
              <a:t>においては、</a:t>
            </a:r>
            <a:r>
              <a:rPr lang="en-US" altLang="ja-JP" dirty="0">
                <a:solidFill>
                  <a:schemeClr val="tx1"/>
                </a:solidFill>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の観点から</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という理由で</a:t>
            </a:r>
            <a:r>
              <a:rPr kumimoji="1" lang="en-US" altLang="ja-JP" sz="2400" b="0" i="0" u="none" kern="1200" cap="none" spc="0" normalizeH="0" baseline="0" noProof="0" dirty="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dirty="0">
                <a:ln>
                  <a:noFill/>
                </a:ln>
                <a:solidFill>
                  <a:schemeClr val="tx1"/>
                </a:solidFill>
                <a:effectLst/>
                <a:uLnTx/>
                <a:uFillTx/>
                <a:sym typeface="Trebuchet MS" panose="020B0603020202020204" pitchFamily="34" charset="0"/>
              </a:rPr>
              <a:t>燃料を選択する</a:t>
            </a:r>
            <a:endParaRPr lang="en-US" altLang="ja-JP" dirty="0">
              <a:solidFill>
                <a:schemeClr val="tx1"/>
              </a:solidFill>
            </a:endParaRPr>
          </a:p>
        </p:txBody>
      </p:sp>
      <p:cxnSp>
        <p:nvCxnSpPr>
          <p:cNvPr id="6" name="直線コネクタ 5">
            <a:extLst>
              <a:ext uri="{FF2B5EF4-FFF2-40B4-BE49-F238E27FC236}">
                <a16:creationId xmlns:a16="http://schemas.microsoft.com/office/drawing/2014/main" id="{8FEA2D90-DA35-19BF-839E-E40FA6E99D0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2" name="Straight Connector 18">
            <a:extLst>
              <a:ext uri="{FF2B5EF4-FFF2-40B4-BE49-F238E27FC236}">
                <a16:creationId xmlns:a16="http://schemas.microsoft.com/office/drawing/2014/main" id="{A89BDB44-A8B1-8C77-3677-8C5E6C24C54C}"/>
              </a:ext>
            </a:extLst>
          </p:cNvPr>
          <p:cNvCxnSpPr>
            <a:cxnSpLocks/>
          </p:cNvCxnSpPr>
          <p:nvPr/>
        </p:nvCxnSpPr>
        <p:spPr>
          <a:xfrm>
            <a:off x="3524218" y="2091061"/>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BABE48CA-9D80-4612-DAFC-F6265221E318}"/>
              </a:ext>
            </a:extLst>
          </p:cNvPr>
          <p:cNvSpPr txBox="1"/>
          <p:nvPr/>
        </p:nvSpPr>
        <p:spPr>
          <a:xfrm>
            <a:off x="3518414" y="1732958"/>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例：環境適合</a:t>
            </a:r>
          </a:p>
        </p:txBody>
      </p:sp>
      <p:cxnSp>
        <p:nvCxnSpPr>
          <p:cNvPr id="14" name="Straight Connector 13">
            <a:extLst>
              <a:ext uri="{FF2B5EF4-FFF2-40B4-BE49-F238E27FC236}">
                <a16:creationId xmlns:a16="http://schemas.microsoft.com/office/drawing/2014/main" id="{63886C62-E7EA-DF70-A8DA-D69806F08FE5}"/>
              </a:ext>
            </a:extLst>
          </p:cNvPr>
          <p:cNvCxnSpPr>
            <a:cxnSpLocks/>
          </p:cNvCxnSpPr>
          <p:nvPr/>
        </p:nvCxnSpPr>
        <p:spPr>
          <a:xfrm>
            <a:off x="8748593" y="1884986"/>
            <a:ext cx="0" cy="4275972"/>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BB8C7098-4297-EB74-24E6-620CC9DADF2B}"/>
              </a:ext>
            </a:extLst>
          </p:cNvPr>
          <p:cNvSpPr/>
          <p:nvPr/>
        </p:nvSpPr>
        <p:spPr>
          <a:xfrm>
            <a:off x="190554" y="2171050"/>
            <a:ext cx="1477436" cy="72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現在の燃料</a:t>
            </a:r>
          </a:p>
        </p:txBody>
      </p:sp>
      <p:sp>
        <p:nvSpPr>
          <p:cNvPr id="16" name="正方形/長方形 15">
            <a:extLst>
              <a:ext uri="{FF2B5EF4-FFF2-40B4-BE49-F238E27FC236}">
                <a16:creationId xmlns:a16="http://schemas.microsoft.com/office/drawing/2014/main" id="{DB46DC89-9D87-BC91-04CA-F52B1A94987C}"/>
              </a:ext>
            </a:extLst>
          </p:cNvPr>
          <p:cNvSpPr/>
          <p:nvPr/>
        </p:nvSpPr>
        <p:spPr>
          <a:xfrm>
            <a:off x="1802772"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7" name="正方形/長方形 16">
            <a:extLst>
              <a:ext uri="{FF2B5EF4-FFF2-40B4-BE49-F238E27FC236}">
                <a16:creationId xmlns:a16="http://schemas.microsoft.com/office/drawing/2014/main" id="{C6D761AA-BAE0-D64E-FF8C-99BB3AABAE8A}"/>
              </a:ext>
            </a:extLst>
          </p:cNvPr>
          <p:cNvSpPr/>
          <p:nvPr/>
        </p:nvSpPr>
        <p:spPr>
          <a:xfrm>
            <a:off x="3512609"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cxnSp>
        <p:nvCxnSpPr>
          <p:cNvPr id="18" name="Straight Connector 18">
            <a:extLst>
              <a:ext uri="{FF2B5EF4-FFF2-40B4-BE49-F238E27FC236}">
                <a16:creationId xmlns:a16="http://schemas.microsoft.com/office/drawing/2014/main" id="{E8836467-DB3F-7B7B-BF28-2D151AE17B6F}"/>
              </a:ext>
            </a:extLst>
          </p:cNvPr>
          <p:cNvCxnSpPr>
            <a:cxnSpLocks/>
          </p:cNvCxnSpPr>
          <p:nvPr/>
        </p:nvCxnSpPr>
        <p:spPr>
          <a:xfrm>
            <a:off x="206488" y="2092958"/>
            <a:ext cx="1472067"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E9C6260C-6835-981F-EF53-9108C6C794DC}"/>
              </a:ext>
            </a:extLst>
          </p:cNvPr>
          <p:cNvSpPr txBox="1"/>
          <p:nvPr/>
        </p:nvSpPr>
        <p:spPr>
          <a:xfrm>
            <a:off x="201119" y="1734855"/>
            <a:ext cx="1472067"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燃料種</a:t>
            </a:r>
          </a:p>
        </p:txBody>
      </p:sp>
      <p:cxnSp>
        <p:nvCxnSpPr>
          <p:cNvPr id="20" name="Straight Connector 18">
            <a:extLst>
              <a:ext uri="{FF2B5EF4-FFF2-40B4-BE49-F238E27FC236}">
                <a16:creationId xmlns:a16="http://schemas.microsoft.com/office/drawing/2014/main" id="{802BA43C-9FC5-E154-397F-BC3B3941030A}"/>
              </a:ext>
            </a:extLst>
          </p:cNvPr>
          <p:cNvCxnSpPr>
            <a:cxnSpLocks/>
          </p:cNvCxnSpPr>
          <p:nvPr/>
        </p:nvCxnSpPr>
        <p:spPr>
          <a:xfrm>
            <a:off x="1808576" y="2097402"/>
            <a:ext cx="1591424"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23">
            <a:extLst>
              <a:ext uri="{FF2B5EF4-FFF2-40B4-BE49-F238E27FC236}">
                <a16:creationId xmlns:a16="http://schemas.microsoft.com/office/drawing/2014/main" id="{0E745770-7E6B-3E1D-DEF6-18628A18A108}"/>
              </a:ext>
            </a:extLst>
          </p:cNvPr>
          <p:cNvSpPr txBox="1"/>
          <p:nvPr/>
        </p:nvSpPr>
        <p:spPr>
          <a:xfrm>
            <a:off x="1802772" y="1739299"/>
            <a:ext cx="1591423"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例：経済効率性</a:t>
            </a:r>
          </a:p>
        </p:txBody>
      </p:sp>
      <p:sp>
        <p:nvSpPr>
          <p:cNvPr id="27" name="正方形/長方形 26">
            <a:extLst>
              <a:ext uri="{FF2B5EF4-FFF2-40B4-BE49-F238E27FC236}">
                <a16:creationId xmlns:a16="http://schemas.microsoft.com/office/drawing/2014/main" id="{0ADF2F5B-2C37-8302-A8E7-76E9281AE786}"/>
              </a:ext>
            </a:extLst>
          </p:cNvPr>
          <p:cNvSpPr/>
          <p:nvPr/>
        </p:nvSpPr>
        <p:spPr>
          <a:xfrm>
            <a:off x="190554" y="3335338"/>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採用燃料</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C07516DA-9A87-869F-2A11-8CA683344093}"/>
              </a:ext>
            </a:extLst>
          </p:cNvPr>
          <p:cNvSpPr/>
          <p:nvPr/>
        </p:nvSpPr>
        <p:spPr>
          <a:xfrm>
            <a:off x="1802772"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7635C2E6-12AE-5E5D-9C87-AB3BC35DAE89}"/>
              </a:ext>
            </a:extLst>
          </p:cNvPr>
          <p:cNvSpPr/>
          <p:nvPr/>
        </p:nvSpPr>
        <p:spPr>
          <a:xfrm>
            <a:off x="3512609"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4364E55A-24A9-0B29-B5CA-A0943BD94733}"/>
              </a:ext>
            </a:extLst>
          </p:cNvPr>
          <p:cNvSpPr/>
          <p:nvPr/>
        </p:nvSpPr>
        <p:spPr>
          <a:xfrm>
            <a:off x="190567" y="4305826"/>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D4662AAF-2425-7067-AC9A-935174621676}"/>
              </a:ext>
            </a:extLst>
          </p:cNvPr>
          <p:cNvSpPr/>
          <p:nvPr/>
        </p:nvSpPr>
        <p:spPr>
          <a:xfrm>
            <a:off x="1802786"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A54803D6-CDE7-E07D-8DAD-6214E9BA5A66}"/>
              </a:ext>
            </a:extLst>
          </p:cNvPr>
          <p:cNvSpPr/>
          <p:nvPr/>
        </p:nvSpPr>
        <p:spPr>
          <a:xfrm>
            <a:off x="3512623"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1" name="Freeform 94">
            <a:extLst>
              <a:ext uri="{FF2B5EF4-FFF2-40B4-BE49-F238E27FC236}">
                <a16:creationId xmlns:a16="http://schemas.microsoft.com/office/drawing/2014/main" id="{95585CE0-CFCB-361D-49C4-AA24BF2DB7F5}"/>
              </a:ext>
            </a:extLst>
          </p:cNvPr>
          <p:cNvSpPr>
            <a:spLocks/>
          </p:cNvSpPr>
          <p:nvPr/>
        </p:nvSpPr>
        <p:spPr bwMode="gray">
          <a:xfrm rot="10800000" flipH="1">
            <a:off x="8630888" y="4019338"/>
            <a:ext cx="239584"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2" name="Freeform 95">
            <a:extLst>
              <a:ext uri="{FF2B5EF4-FFF2-40B4-BE49-F238E27FC236}">
                <a16:creationId xmlns:a16="http://schemas.microsoft.com/office/drawing/2014/main" id="{789159FA-026B-A5B5-27C8-60899D73CEF2}"/>
              </a:ext>
            </a:extLst>
          </p:cNvPr>
          <p:cNvSpPr>
            <a:spLocks/>
          </p:cNvSpPr>
          <p:nvPr/>
        </p:nvSpPr>
        <p:spPr bwMode="gray">
          <a:xfrm rot="10800000" flipH="1">
            <a:off x="8721997" y="4047433"/>
            <a:ext cx="94098" cy="158163"/>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20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508B5227-5D1A-5BD9-2601-D3059FD46A27}"/>
              </a:ext>
            </a:extLst>
          </p:cNvPr>
          <p:cNvSpPr/>
          <p:nvPr/>
        </p:nvSpPr>
        <p:spPr>
          <a:xfrm>
            <a:off x="190554" y="5273901"/>
            <a:ext cx="1477436" cy="90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不採用燃料</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9" name="正方形/長方形 48">
            <a:extLst>
              <a:ext uri="{FF2B5EF4-FFF2-40B4-BE49-F238E27FC236}">
                <a16:creationId xmlns:a16="http://schemas.microsoft.com/office/drawing/2014/main" id="{BF8D9734-A517-052E-4605-5E2D7B5B2D3A}"/>
              </a:ext>
            </a:extLst>
          </p:cNvPr>
          <p:cNvSpPr/>
          <p:nvPr/>
        </p:nvSpPr>
        <p:spPr>
          <a:xfrm>
            <a:off x="1802772"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0FFD3646-B61F-121B-2480-1DB9E37C0EA3}"/>
              </a:ext>
            </a:extLst>
          </p:cNvPr>
          <p:cNvSpPr/>
          <p:nvPr/>
        </p:nvSpPr>
        <p:spPr>
          <a:xfrm>
            <a:off x="3512609"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861498FA-63D6-95AA-2D0A-6A0EF0D51F70}"/>
              </a:ext>
            </a:extLst>
          </p:cNvPr>
          <p:cNvSpPr/>
          <p:nvPr/>
        </p:nvSpPr>
        <p:spPr>
          <a:xfrm>
            <a:off x="5236661"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評価　</a:t>
            </a:r>
            <a:r>
              <a:rPr kumimoji="1" lang="en-US" altLang="ja-JP" sz="1200" dirty="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理由　</a:t>
            </a:r>
            <a:r>
              <a:rPr kumimoji="1" lang="en-US" altLang="ja-JP" sz="1200" dirty="0">
                <a:solidFill>
                  <a:schemeClr val="tx1"/>
                </a:solidFill>
                <a:latin typeface="Meiryo UI" panose="020B0604030504040204" pitchFamily="50" charset="-128"/>
                <a:ea typeface="Meiryo UI" panose="020B0604030504040204" pitchFamily="50" charset="-128"/>
              </a:rPr>
              <a:t>XXX</a:t>
            </a:r>
          </a:p>
        </p:txBody>
      </p:sp>
      <p:grpSp>
        <p:nvGrpSpPr>
          <p:cNvPr id="53" name="グループ化 52">
            <a:extLst>
              <a:ext uri="{FF2B5EF4-FFF2-40B4-BE49-F238E27FC236}">
                <a16:creationId xmlns:a16="http://schemas.microsoft.com/office/drawing/2014/main" id="{49743511-5E00-9742-274D-42238A307A4D}"/>
              </a:ext>
            </a:extLst>
          </p:cNvPr>
          <p:cNvGrpSpPr/>
          <p:nvPr/>
        </p:nvGrpSpPr>
        <p:grpSpPr>
          <a:xfrm>
            <a:off x="5228251" y="1732958"/>
            <a:ext cx="1597228" cy="360000"/>
            <a:chOff x="543578" y="1377175"/>
            <a:chExt cx="5239039" cy="360000"/>
          </a:xfrm>
        </p:grpSpPr>
        <p:cxnSp>
          <p:nvCxnSpPr>
            <p:cNvPr id="54" name="Straight Connector 18">
              <a:extLst>
                <a:ext uri="{FF2B5EF4-FFF2-40B4-BE49-F238E27FC236}">
                  <a16:creationId xmlns:a16="http://schemas.microsoft.com/office/drawing/2014/main" id="{DA7FCAF9-ACEB-E079-0D73-8D21B337F2B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6" name="TextBox 23">
              <a:extLst>
                <a:ext uri="{FF2B5EF4-FFF2-40B4-BE49-F238E27FC236}">
                  <a16:creationId xmlns:a16="http://schemas.microsoft.com/office/drawing/2014/main" id="{7259388E-A9FA-FFC7-2694-AB113592C40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例：安定供給</a:t>
              </a:r>
            </a:p>
          </p:txBody>
        </p:sp>
      </p:grpSp>
      <p:sp>
        <p:nvSpPr>
          <p:cNvPr id="57" name="正方形/長方形 56">
            <a:extLst>
              <a:ext uri="{FF2B5EF4-FFF2-40B4-BE49-F238E27FC236}">
                <a16:creationId xmlns:a16="http://schemas.microsoft.com/office/drawing/2014/main" id="{9B069AA9-0606-8620-27E1-EE75303C9857}"/>
              </a:ext>
            </a:extLst>
          </p:cNvPr>
          <p:cNvSpPr/>
          <p:nvPr/>
        </p:nvSpPr>
        <p:spPr>
          <a:xfrm>
            <a:off x="5236661"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8" name="正方形/長方形 57">
            <a:extLst>
              <a:ext uri="{FF2B5EF4-FFF2-40B4-BE49-F238E27FC236}">
                <a16:creationId xmlns:a16="http://schemas.microsoft.com/office/drawing/2014/main" id="{AB217255-6865-F1D7-F712-D419810A1A8E}"/>
              </a:ext>
            </a:extLst>
          </p:cNvPr>
          <p:cNvSpPr/>
          <p:nvPr/>
        </p:nvSpPr>
        <p:spPr>
          <a:xfrm>
            <a:off x="5236674"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EAF0D970-9645-3BBC-AEA8-C90CE243B700}"/>
              </a:ext>
            </a:extLst>
          </p:cNvPr>
          <p:cNvSpPr/>
          <p:nvPr/>
        </p:nvSpPr>
        <p:spPr>
          <a:xfrm>
            <a:off x="5236661"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AE84DDD-6831-601D-BD2F-ECBC70CF9FEB}"/>
              </a:ext>
            </a:extLst>
          </p:cNvPr>
          <p:cNvSpPr/>
          <p:nvPr/>
        </p:nvSpPr>
        <p:spPr>
          <a:xfrm>
            <a:off x="6954908" y="2171050"/>
            <a:ext cx="1597228"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61" name="グループ化 60">
            <a:extLst>
              <a:ext uri="{FF2B5EF4-FFF2-40B4-BE49-F238E27FC236}">
                <a16:creationId xmlns:a16="http://schemas.microsoft.com/office/drawing/2014/main" id="{9379A279-FB43-4423-5012-363C61D23836}"/>
              </a:ext>
            </a:extLst>
          </p:cNvPr>
          <p:cNvGrpSpPr/>
          <p:nvPr/>
        </p:nvGrpSpPr>
        <p:grpSpPr>
          <a:xfrm>
            <a:off x="6946498" y="1732958"/>
            <a:ext cx="1597228" cy="360000"/>
            <a:chOff x="543578" y="1377175"/>
            <a:chExt cx="5239039" cy="360000"/>
          </a:xfrm>
        </p:grpSpPr>
        <p:cxnSp>
          <p:nvCxnSpPr>
            <p:cNvPr id="62" name="Straight Connector 18">
              <a:extLst>
                <a:ext uri="{FF2B5EF4-FFF2-40B4-BE49-F238E27FC236}">
                  <a16:creationId xmlns:a16="http://schemas.microsoft.com/office/drawing/2014/main" id="{85BF7B58-936C-A919-C437-80C4DC97FBB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3" name="TextBox 23">
              <a:extLst>
                <a:ext uri="{FF2B5EF4-FFF2-40B4-BE49-F238E27FC236}">
                  <a16:creationId xmlns:a16="http://schemas.microsoft.com/office/drawing/2014/main" id="{A7D9F995-BFEB-B8DD-A7E0-30E5B2EA746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例：その他</a:t>
              </a:r>
            </a:p>
          </p:txBody>
        </p:sp>
      </p:grpSp>
      <p:sp>
        <p:nvSpPr>
          <p:cNvPr id="64" name="正方形/長方形 63">
            <a:extLst>
              <a:ext uri="{FF2B5EF4-FFF2-40B4-BE49-F238E27FC236}">
                <a16:creationId xmlns:a16="http://schemas.microsoft.com/office/drawing/2014/main" id="{B0BF9584-D21A-9536-B690-929076B9FE43}"/>
              </a:ext>
            </a:extLst>
          </p:cNvPr>
          <p:cNvSpPr/>
          <p:nvPr/>
        </p:nvSpPr>
        <p:spPr>
          <a:xfrm>
            <a:off x="6954908" y="3335338"/>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正方形/長方形 64">
            <a:extLst>
              <a:ext uri="{FF2B5EF4-FFF2-40B4-BE49-F238E27FC236}">
                <a16:creationId xmlns:a16="http://schemas.microsoft.com/office/drawing/2014/main" id="{853C7676-6E33-280E-79E4-DA85DF75D856}"/>
              </a:ext>
            </a:extLst>
          </p:cNvPr>
          <p:cNvSpPr/>
          <p:nvPr/>
        </p:nvSpPr>
        <p:spPr>
          <a:xfrm>
            <a:off x="6954921" y="4305826"/>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974C75D5-38A6-C65B-255F-49FCC677BEE6}"/>
              </a:ext>
            </a:extLst>
          </p:cNvPr>
          <p:cNvSpPr/>
          <p:nvPr/>
        </p:nvSpPr>
        <p:spPr>
          <a:xfrm>
            <a:off x="6954908" y="5273901"/>
            <a:ext cx="1597228"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67" name="右矢印 62">
            <a:extLst>
              <a:ext uri="{FF2B5EF4-FFF2-40B4-BE49-F238E27FC236}">
                <a16:creationId xmlns:a16="http://schemas.microsoft.com/office/drawing/2014/main" id="{3E2857E9-C28A-A107-C4CE-1A1FCA541AD8}"/>
              </a:ext>
            </a:extLst>
          </p:cNvPr>
          <p:cNvSpPr/>
          <p:nvPr/>
        </p:nvSpPr>
        <p:spPr>
          <a:xfrm rot="5400000">
            <a:off x="2418484" y="28605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8" name="右矢印 62">
            <a:extLst>
              <a:ext uri="{FF2B5EF4-FFF2-40B4-BE49-F238E27FC236}">
                <a16:creationId xmlns:a16="http://schemas.microsoft.com/office/drawing/2014/main" id="{00998AE6-3A2F-AA2C-4FF8-36FD537C5A9F}"/>
              </a:ext>
            </a:extLst>
          </p:cNvPr>
          <p:cNvSpPr/>
          <p:nvPr/>
        </p:nvSpPr>
        <p:spPr>
          <a:xfrm rot="5400000">
            <a:off x="4131223"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9" name="右矢印 62">
            <a:extLst>
              <a:ext uri="{FF2B5EF4-FFF2-40B4-BE49-F238E27FC236}">
                <a16:creationId xmlns:a16="http://schemas.microsoft.com/office/drawing/2014/main" id="{37DBD34F-2291-EEE3-6B24-1770FC1D7B0F}"/>
              </a:ext>
            </a:extLst>
          </p:cNvPr>
          <p:cNvSpPr/>
          <p:nvPr/>
        </p:nvSpPr>
        <p:spPr>
          <a:xfrm rot="5400000">
            <a:off x="5855275" y="2853644"/>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0" name="右矢印 62">
            <a:extLst>
              <a:ext uri="{FF2B5EF4-FFF2-40B4-BE49-F238E27FC236}">
                <a16:creationId xmlns:a16="http://schemas.microsoft.com/office/drawing/2014/main" id="{7E564673-CBB0-EAE0-8093-C8130A699A14}"/>
              </a:ext>
            </a:extLst>
          </p:cNvPr>
          <p:cNvSpPr/>
          <p:nvPr/>
        </p:nvSpPr>
        <p:spPr>
          <a:xfrm rot="5400000">
            <a:off x="7573521"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1" name="正方形/長方形 70">
            <a:extLst>
              <a:ext uri="{FF2B5EF4-FFF2-40B4-BE49-F238E27FC236}">
                <a16:creationId xmlns:a16="http://schemas.microsoft.com/office/drawing/2014/main" id="{183873FF-2D39-76D7-9DD3-C32C754FD8CC}"/>
              </a:ext>
            </a:extLst>
          </p:cNvPr>
          <p:cNvSpPr/>
          <p:nvPr/>
        </p:nvSpPr>
        <p:spPr>
          <a:xfrm>
            <a:off x="8977684" y="2171050"/>
            <a:ext cx="3058291" cy="72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72" name="グループ化 71">
            <a:extLst>
              <a:ext uri="{FF2B5EF4-FFF2-40B4-BE49-F238E27FC236}">
                <a16:creationId xmlns:a16="http://schemas.microsoft.com/office/drawing/2014/main" id="{3453A742-FBCF-F8F6-D815-B0942BA6A561}"/>
              </a:ext>
            </a:extLst>
          </p:cNvPr>
          <p:cNvGrpSpPr/>
          <p:nvPr/>
        </p:nvGrpSpPr>
        <p:grpSpPr>
          <a:xfrm>
            <a:off x="8961581" y="1732958"/>
            <a:ext cx="3058291" cy="360000"/>
            <a:chOff x="543578" y="1377175"/>
            <a:chExt cx="5239039" cy="360000"/>
          </a:xfrm>
        </p:grpSpPr>
        <p:cxnSp>
          <p:nvCxnSpPr>
            <p:cNvPr id="73" name="Straight Connector 18">
              <a:extLst>
                <a:ext uri="{FF2B5EF4-FFF2-40B4-BE49-F238E27FC236}">
                  <a16:creationId xmlns:a16="http://schemas.microsoft.com/office/drawing/2014/main" id="{CFE0C524-5FDE-BA6D-C772-5761AA585B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4" name="TextBox 23">
              <a:extLst>
                <a:ext uri="{FF2B5EF4-FFF2-40B4-BE49-F238E27FC236}">
                  <a16:creationId xmlns:a16="http://schemas.microsoft.com/office/drawing/2014/main" id="{236080F7-5242-C7E1-19D5-1AA901C6A1F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総合評価</a:t>
              </a:r>
            </a:p>
          </p:txBody>
        </p:sp>
      </p:grpSp>
      <p:sp>
        <p:nvSpPr>
          <p:cNvPr id="75" name="正方形/長方形 74">
            <a:extLst>
              <a:ext uri="{FF2B5EF4-FFF2-40B4-BE49-F238E27FC236}">
                <a16:creationId xmlns:a16="http://schemas.microsoft.com/office/drawing/2014/main" id="{2FC400CB-E15F-25EB-87AA-9458A398A866}"/>
              </a:ext>
            </a:extLst>
          </p:cNvPr>
          <p:cNvSpPr/>
          <p:nvPr/>
        </p:nvSpPr>
        <p:spPr>
          <a:xfrm>
            <a:off x="8977684" y="3335338"/>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評価　</a:t>
            </a:r>
            <a:r>
              <a:rPr kumimoji="1" lang="en-US" altLang="ja-JP" sz="1200">
                <a:solidFill>
                  <a:schemeClr val="tx1"/>
                </a:solidFill>
                <a:latin typeface="Meiryo UI" panose="020B0604030504040204" pitchFamily="50" charset="-128"/>
                <a:ea typeface="Meiryo UI" panose="020B0604030504040204" pitchFamily="50" charset="-128"/>
              </a:rPr>
              <a:t>XXX</a:t>
            </a:r>
          </a:p>
          <a:p>
            <a:pPr marL="182563" lvl="1" indent="-182563">
              <a:buClr>
                <a:schemeClr val="tx2"/>
              </a:buClr>
              <a:buSzPct val="100000"/>
              <a:buFont typeface="Trebuchet MS" panose="020B0603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理由　</a:t>
            </a: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76" name="正方形/長方形 75">
            <a:extLst>
              <a:ext uri="{FF2B5EF4-FFF2-40B4-BE49-F238E27FC236}">
                <a16:creationId xmlns:a16="http://schemas.microsoft.com/office/drawing/2014/main" id="{09011DA1-E1AA-E3C3-6D89-5FC91D2C5DA7}"/>
              </a:ext>
            </a:extLst>
          </p:cNvPr>
          <p:cNvSpPr/>
          <p:nvPr/>
        </p:nvSpPr>
        <p:spPr>
          <a:xfrm>
            <a:off x="8977709" y="4305826"/>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F454D2F9-CC48-E96E-F7FC-216CF6559CEC}"/>
              </a:ext>
            </a:extLst>
          </p:cNvPr>
          <p:cNvSpPr/>
          <p:nvPr/>
        </p:nvSpPr>
        <p:spPr>
          <a:xfrm>
            <a:off x="8977684" y="5273901"/>
            <a:ext cx="3058291" cy="90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82563" lvl="1" indent="-182563">
              <a:buClr>
                <a:schemeClr val="tx2"/>
              </a:buClr>
              <a:buSzPct val="100000"/>
              <a:buFont typeface="Trebuchet MS" panose="020B0603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8" name="右矢印 62">
            <a:extLst>
              <a:ext uri="{FF2B5EF4-FFF2-40B4-BE49-F238E27FC236}">
                <a16:creationId xmlns:a16="http://schemas.microsoft.com/office/drawing/2014/main" id="{941BEE15-AB7F-FE19-8F94-31747CD8770A}"/>
              </a:ext>
            </a:extLst>
          </p:cNvPr>
          <p:cNvSpPr/>
          <p:nvPr/>
        </p:nvSpPr>
        <p:spPr>
          <a:xfrm rot="5400000">
            <a:off x="10401763" y="2852152"/>
            <a:ext cx="360000" cy="519099"/>
          </a:xfrm>
          <a:prstGeom prst="rightArrow">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54161D20-525F-6338-CA63-73015AD27B24}"/>
              </a:ext>
            </a:extLst>
          </p:cNvPr>
          <p:cNvSpPr/>
          <p:nvPr/>
        </p:nvSpPr>
        <p:spPr>
          <a:xfrm>
            <a:off x="2161954" y="1773875"/>
            <a:ext cx="7868093" cy="33102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→燃料転換をするうえで、なぜその燃料を採用したかの理由を記載すること。その際、自社が考える評価軸を記載すること。また、「評価」は以下の凡例とすること。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○：表のオプションの中で最も優れている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△：○と</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以外の場合</a:t>
            </a: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：表のオプションの中で最も劣っている</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トランジション期と</a:t>
            </a:r>
            <a:r>
              <a:rPr kumimoji="1" lang="en-US" altLang="ja-JP" sz="1400" u="sng" dirty="0">
                <a:solidFill>
                  <a:schemeClr val="tx1"/>
                </a:solidFill>
                <a:latin typeface="Meiryo UI" panose="020B0604030504040204" pitchFamily="50" charset="-128"/>
                <a:ea typeface="Meiryo UI" panose="020B0604030504040204" pitchFamily="50" charset="-128"/>
              </a:rPr>
              <a:t>CN</a:t>
            </a:r>
            <a:r>
              <a:rPr kumimoji="1" lang="ja-JP" altLang="en-US" sz="1400" u="sng" dirty="0">
                <a:solidFill>
                  <a:schemeClr val="tx1"/>
                </a:solidFill>
                <a:latin typeface="Meiryo UI" panose="020B0604030504040204" pitchFamily="50" charset="-128"/>
                <a:ea typeface="Meiryo UI" panose="020B0604030504040204" pitchFamily="50" charset="-128"/>
              </a:rPr>
              <a:t>移行期でそれぞれ頁を分けて記載すること。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703127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09D5B633-C904-5B75-9540-BE287CA59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09D5B633-C904-5B75-9540-BE287CA59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基本的要件（構造転換（燃料転換）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燃料転換（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1E2C2F50-5B12-FC3B-5C1B-3A1A1FC832F0}"/>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構造転換（燃料転換）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extLst>
              <p:ext uri="{D42A27DB-BD31-4B8C-83A1-F6EECF244321}">
                <p14:modId xmlns:p14="http://schemas.microsoft.com/office/powerpoint/2010/main" val="31724251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公募要領「</a:t>
            </a:r>
            <a:r>
              <a:rPr lang="en-US" altLang="ja-JP">
                <a:solidFill>
                  <a:schemeClr val="tx1"/>
                </a:solidFill>
              </a:rPr>
              <a:t>2.1. </a:t>
            </a:r>
            <a:r>
              <a:rPr lang="ja-JP" altLang="en-US">
                <a:solidFill>
                  <a:schemeClr val="tx1"/>
                </a:solidFill>
              </a:rPr>
              <a:t>補助対象者」に記載の内容を全て満たしており、不支給要件に該当しない</a:t>
            </a:r>
            <a:endParaRPr lang="en-US" altLang="ja-JP">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472031279"/>
              </p:ext>
            </p:extLst>
          </p:nvPr>
        </p:nvGraphicFramePr>
        <p:xfrm>
          <a:off x="179999" y="1551334"/>
          <a:ext cx="11880000" cy="44348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2.1. </a:t>
                      </a:r>
                      <a:r>
                        <a:rPr kumimoji="1" lang="ja-JP" altLang="en-US" sz="120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以下（</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）及び（</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）の温室効果ガス排出削減のための取組を実施すること。</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なお、ＧＸリーグに参加する場合は、これらの取組を実施するものとみなす。</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a:latin typeface="Meiryo UI" panose="020B0604030504040204" pitchFamily="50" charset="-128"/>
                          <a:ea typeface="Meiryo UI" panose="020B0604030504040204" pitchFamily="50" charset="-128"/>
                        </a:rPr>
                        <a:t>2022</a:t>
                      </a:r>
                      <a:r>
                        <a:rPr kumimoji="1" lang="ja-JP" altLang="en-US" sz="1100">
                          <a:latin typeface="Meiryo UI" panose="020B0604030504040204" pitchFamily="50" charset="-128"/>
                          <a:ea typeface="Meiryo UI" panose="020B0604030504040204" pitchFamily="50" charset="-128"/>
                        </a:rPr>
                        <a:t>年度</a:t>
                      </a:r>
                      <a:r>
                        <a:rPr kumimoji="1" lang="en-US" altLang="ja-JP" sz="1100">
                          <a:latin typeface="Meiryo UI" panose="020B0604030504040204" pitchFamily="50" charset="-128"/>
                          <a:ea typeface="Meiryo UI" panose="020B0604030504040204" pitchFamily="50" charset="-128"/>
                        </a:rPr>
                        <a:t>CO2</a:t>
                      </a:r>
                      <a:r>
                        <a:rPr kumimoji="1" lang="ja-JP" altLang="en-US" sz="1100">
                          <a:latin typeface="Meiryo UI" panose="020B0604030504040204" pitchFamily="50" charset="-128"/>
                          <a:ea typeface="Meiryo UI" panose="020B0604030504040204" pitchFamily="50" charset="-128"/>
                        </a:rPr>
                        <a:t>排出量が</a:t>
                      </a:r>
                      <a:r>
                        <a:rPr kumimoji="1" lang="en-US" altLang="ja-JP" sz="1100">
                          <a:latin typeface="Meiryo UI" panose="020B0604030504040204" pitchFamily="50" charset="-128"/>
                          <a:ea typeface="Meiryo UI" panose="020B0604030504040204" pitchFamily="50" charset="-128"/>
                        </a:rPr>
                        <a:t>20</a:t>
                      </a:r>
                      <a:r>
                        <a:rPr kumimoji="1" lang="ja-JP" altLang="en-US" sz="1100">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）国内における</a:t>
                      </a:r>
                      <a:r>
                        <a:rPr kumimoji="1" lang="en-US" altLang="ja-JP" sz="1100">
                          <a:latin typeface="Meiryo UI" panose="020B0604030504040204" pitchFamily="50" charset="-128"/>
                          <a:ea typeface="Meiryo UI" panose="020B0604030504040204" pitchFamily="50" charset="-128"/>
                        </a:rPr>
                        <a:t>Scope1</a:t>
                      </a:r>
                      <a:r>
                        <a:rPr kumimoji="1" lang="ja-JP" altLang="en-US" sz="1100">
                          <a:latin typeface="Meiryo UI" panose="020B0604030504040204" pitchFamily="50" charset="-128"/>
                          <a:ea typeface="Meiryo UI" panose="020B0604030504040204" pitchFamily="50" charset="-128"/>
                        </a:rPr>
                        <a:t>（事業者自ら排出）・</a:t>
                      </a:r>
                      <a:r>
                        <a:rPr kumimoji="1" lang="en-US" altLang="ja-JP" sz="1100">
                          <a:latin typeface="Meiryo UI" panose="020B0604030504040204" pitchFamily="50" charset="-128"/>
                          <a:ea typeface="Meiryo UI" panose="020B0604030504040204" pitchFamily="50" charset="-128"/>
                        </a:rPr>
                        <a:t>Scope2</a:t>
                      </a:r>
                      <a:r>
                        <a:rPr kumimoji="1" lang="ja-JP" altLang="en-US" sz="1100">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a:latin typeface="Meiryo UI" panose="020B0604030504040204" pitchFamily="50" charset="-128"/>
                          <a:ea typeface="Meiryo UI" panose="020B0604030504040204" pitchFamily="50" charset="-128"/>
                        </a:rPr>
                        <a:t>2025</a:t>
                      </a:r>
                      <a:r>
                        <a:rPr kumimoji="1" lang="ja-JP" altLang="en-US" sz="1100">
                          <a:latin typeface="Meiryo UI" panose="020B0604030504040204" pitchFamily="50" charset="-128"/>
                          <a:ea typeface="Meiryo UI" panose="020B0604030504040204" pitchFamily="50" charset="-128"/>
                        </a:rPr>
                        <a:t>年度及び</a:t>
                      </a:r>
                      <a:r>
                        <a:rPr kumimoji="1" lang="en-US" altLang="ja-JP" sz="1100">
                          <a:latin typeface="Meiryo UI" panose="020B0604030504040204" pitchFamily="50" charset="-128"/>
                          <a:ea typeface="Meiryo UI" panose="020B0604030504040204" pitchFamily="50" charset="-128"/>
                        </a:rPr>
                        <a:t>2030</a:t>
                      </a:r>
                      <a:r>
                        <a:rPr kumimoji="1" lang="ja-JP" altLang="en-US" sz="1100">
                          <a:latin typeface="Meiryo UI" panose="020B0604030504040204" pitchFamily="50" charset="-128"/>
                          <a:ea typeface="Meiryo UI" panose="020B0604030504040204" pitchFamily="50" charset="-128"/>
                        </a:rPr>
                        <a:t>年度について設定し、排出実績及び目標達成に向けた進捗状況を、第三者検証を実施のうえ、毎年報告・公表すること。第三者検証については、「ＧＸリーグ第三者検証ガイドライン」に則ること。</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）で掲げた目標を達成できない場合には</a:t>
                      </a:r>
                      <a:r>
                        <a:rPr kumimoji="1" lang="en-US" altLang="ja-JP" sz="1100">
                          <a:latin typeface="Meiryo UI" panose="020B0604030504040204" pitchFamily="50" charset="-128"/>
                          <a:ea typeface="Meiryo UI" panose="020B0604030504040204" pitchFamily="50" charset="-128"/>
                        </a:rPr>
                        <a:t>J</a:t>
                      </a:r>
                      <a:r>
                        <a:rPr kumimoji="1" lang="ja-JP" altLang="en-US" sz="1100">
                          <a:latin typeface="Meiryo UI" panose="020B0604030504040204" pitchFamily="50" charset="-128"/>
                          <a:ea typeface="Meiryo UI" panose="020B0604030504040204" pitchFamily="50" charset="-128"/>
                        </a:rPr>
                        <a:t>クレジット又は</a:t>
                      </a:r>
                      <a:r>
                        <a:rPr kumimoji="1" lang="en-US" altLang="ja-JP" sz="1100">
                          <a:latin typeface="Meiryo UI" panose="020B0604030504040204" pitchFamily="50" charset="-128"/>
                          <a:ea typeface="Meiryo UI" panose="020B0604030504040204" pitchFamily="50" charset="-128"/>
                        </a:rPr>
                        <a:t>JCM</a:t>
                      </a:r>
                      <a:r>
                        <a:rPr kumimoji="1" lang="ja-JP" altLang="en-US" sz="1100">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a:solidFill>
                            <a:srgbClr val="C00000"/>
                          </a:solidFill>
                          <a:latin typeface="Meiryo UI" panose="020B0604030504040204" pitchFamily="50" charset="-128"/>
                          <a:ea typeface="Meiryo UI" panose="020B0604030504040204" pitchFamily="50" charset="-128"/>
                        </a:rPr>
                        <a:t>#C</a:t>
                      </a:r>
                      <a:r>
                        <a:rPr kumimoji="1" lang="ja-JP" altLang="en-US" sz="120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次のいずれかに該当する事業者ではないこと。</a:t>
                      </a:r>
                    </a:p>
                    <a:p>
                      <a:r>
                        <a:rPr kumimoji="1" lang="ja-JP" altLang="en-US" sz="110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a:latin typeface="Meiryo UI" panose="020B0604030504040204" pitchFamily="50" charset="-128"/>
                          <a:ea typeface="Meiryo UI" panose="020B0604030504040204" pitchFamily="50" charset="-128"/>
                        </a:rPr>
                        <a:t>77</a:t>
                      </a:r>
                      <a:r>
                        <a:rPr kumimoji="1" lang="ja-JP" altLang="en-US" sz="110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3754671757"/>
              </p:ext>
            </p:extLst>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4"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86983F5-FC2B-DC8E-929F-9138131806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86983F5-FC2B-DC8E-929F-913813180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事業部等の単位で</a:t>
            </a:r>
            <a:r>
              <a:rPr lang="ja-JP" altLang="en-US" sz="1400" dirty="0">
                <a:solidFill>
                  <a:srgbClr val="FF0000"/>
                </a:solidFill>
                <a:latin typeface="Meiryo UI" panose="020B0604030504040204" pitchFamily="50" charset="-128"/>
                <a:ea typeface="Meiryo UI" panose="020B0604030504040204" pitchFamily="50" charset="-128"/>
              </a:rPr>
              <a:t>間接補助事業における役割分担を記載すること（なお、本様式後段の「①ウ 経営層のコミット｜</a:t>
            </a:r>
            <a:r>
              <a:rPr lang="en-US" altLang="ja-JP" sz="1400" dirty="0">
                <a:solidFill>
                  <a:srgbClr val="FF0000"/>
                </a:solidFill>
                <a:latin typeface="Meiryo UI" panose="020B0604030504040204" pitchFamily="50" charset="-128"/>
                <a:ea typeface="Meiryo UI" panose="020B0604030504040204" pitchFamily="50" charset="-128"/>
              </a:rPr>
              <a:t>xxx</a:t>
            </a:r>
            <a:r>
              <a:rPr lang="ja-JP" altLang="en-US" sz="1400" dirty="0">
                <a:solidFill>
                  <a:srgbClr val="FF0000"/>
                </a:solidFill>
                <a:latin typeface="Meiryo UI" panose="020B0604030504040204" pitchFamily="50" charset="-128"/>
                <a:ea typeface="Meiryo UI" panose="020B0604030504040204" pitchFamily="50" charset="-128"/>
              </a:rPr>
              <a:t>株式会社｜（</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）」における組織内体制図と同様の内容としても妨げない）。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2" name="正方形/長方形 1">
            <a:extLst>
              <a:ext uri="{FF2B5EF4-FFF2-40B4-BE49-F238E27FC236}">
                <a16:creationId xmlns:a16="http://schemas.microsoft.com/office/drawing/2014/main" id="{13FFFD29-3F90-AC14-72FF-B9B4B4F08896}"/>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63E17E-00B6-F179-58B2-58BC33A91D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63E17E-00B6-F179-58B2-58BC33A91D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1590213927"/>
              </p:ext>
            </p:extLst>
          </p:nvPr>
        </p:nvGraphicFramePr>
        <p:xfrm>
          <a:off x="179998" y="1551333"/>
          <a:ext cx="11856001" cy="994498"/>
        </p:xfrm>
        <a:graphic>
          <a:graphicData uri="http://schemas.openxmlformats.org/drawingml/2006/table">
            <a:tbl>
              <a:tblPr firstRow="1" bandRow="1">
                <a:tableStyleId>{5C22544A-7EE6-4342-B048-85BDC9FD1C3A}</a:tableStyleId>
              </a:tblPr>
              <a:tblGrid>
                <a:gridCol w="6640597">
                  <a:extLst>
                    <a:ext uri="{9D8B030D-6E8A-4147-A177-3AD203B41FA5}">
                      <a16:colId xmlns:a16="http://schemas.microsoft.com/office/drawing/2014/main" val="1833360980"/>
                    </a:ext>
                  </a:extLst>
                </a:gridCol>
                <a:gridCol w="5215404">
                  <a:extLst>
                    <a:ext uri="{9D8B030D-6E8A-4147-A177-3AD203B41FA5}">
                      <a16:colId xmlns:a16="http://schemas.microsoft.com/office/drawing/2014/main" val="2365904519"/>
                    </a:ext>
                  </a:extLst>
                </a:gridCol>
              </a:tblGrid>
              <a:tr h="232842">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例：本様式（①ウ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2" name="正方形/長方形 1">
            <a:extLst>
              <a:ext uri="{FF2B5EF4-FFF2-40B4-BE49-F238E27FC236}">
                <a16:creationId xmlns:a16="http://schemas.microsoft.com/office/drawing/2014/main" id="{A59F3CAF-D6D0-F334-4B55-AAE2B6B2BB18}"/>
              </a:ext>
            </a:extLst>
          </p:cNvPr>
          <p:cNvSpPr/>
          <p:nvPr/>
        </p:nvSpPr>
        <p:spPr>
          <a:xfrm>
            <a:off x="2161954" y="2048582"/>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各社における経営層のコミット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→経営層のコミットについて、本様式にて説明する場合は、例文のように記載のうえ、本様式の該当頁についても作成すること。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509050-CFE6-A3A9-9240-AFA5463387E5}"/>
            </a:ext>
          </a:extLst>
        </p:cNvPr>
        <p:cNvGrpSpPr/>
        <p:nvPr/>
      </p:nvGrpSpPr>
      <p:grpSpPr>
        <a:xfrm>
          <a:off x="0" y="0"/>
          <a:ext cx="0" cy="0"/>
          <a:chOff x="0" y="0"/>
          <a:chExt cx="0" cy="0"/>
        </a:xfrm>
      </p:grpSpPr>
      <p:sp>
        <p:nvSpPr>
          <p:cNvPr id="3" name="Title 1">
            <a:extLst>
              <a:ext uri="{FF2B5EF4-FFF2-40B4-BE49-F238E27FC236}">
                <a16:creationId xmlns:a16="http://schemas.microsoft.com/office/drawing/2014/main" id="{F25C30C7-461E-0AD1-5DCB-803F78917A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経営層のコミット｜</a:t>
            </a:r>
            <a:r>
              <a:rPr lang="en-US" altLang="ja-JP" sz="2000" dirty="0">
                <a:solidFill>
                  <a:schemeClr val="tx1">
                    <a:lumMod val="50000"/>
                    <a:lumOff val="50000"/>
                  </a:schemeClr>
                </a:solidFill>
              </a:rPr>
              <a:t>xxx</a:t>
            </a:r>
            <a:r>
              <a:rPr lang="ja-JP" altLang="en-US" sz="2000" dirty="0">
                <a:solidFill>
                  <a:schemeClr val="tx1">
                    <a:lumMod val="50000"/>
                    <a:lumOff val="50000"/>
                  </a:schemeClr>
                </a:solidFill>
              </a:rPr>
              <a:t>株式会社｜（</a:t>
            </a:r>
            <a:r>
              <a:rPr lang="en-US" altLang="ja-JP" sz="2000" dirty="0">
                <a:solidFill>
                  <a:schemeClr val="tx1">
                    <a:lumMod val="50000"/>
                    <a:lumOff val="50000"/>
                  </a:schemeClr>
                </a:solidFill>
              </a:rPr>
              <a:t>ⅰ</a:t>
            </a:r>
            <a:r>
              <a:rPr lang="ja-JP" altLang="en-US" sz="2000" dirty="0">
                <a:solidFill>
                  <a:schemeClr val="tx1">
                    <a:lumMod val="50000"/>
                    <a:lumOff val="50000"/>
                  </a:schemeClr>
                </a:solidFill>
              </a:rPr>
              <a:t>）</a:t>
            </a:r>
          </a:p>
        </p:txBody>
      </p:sp>
      <p:sp>
        <p:nvSpPr>
          <p:cNvPr id="4" name="Title 1">
            <a:extLst>
              <a:ext uri="{FF2B5EF4-FFF2-40B4-BE49-F238E27FC236}">
                <a16:creationId xmlns:a16="http://schemas.microsoft.com/office/drawing/2014/main" id="{AF5BF8CF-0CDB-93C6-EFE0-C8997D405E0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間接補助事業の遂行において、経営層は</a:t>
            </a:r>
            <a:r>
              <a:rPr lang="en-US" altLang="ja-JP">
                <a:solidFill>
                  <a:schemeClr val="tx1"/>
                </a:solidFill>
              </a:rPr>
              <a:t>xx</a:t>
            </a:r>
            <a:r>
              <a:rPr lang="ja-JP" altLang="en-US">
                <a:solidFill>
                  <a:schemeClr val="tx1"/>
                </a:solidFill>
              </a:rPr>
              <a:t>の役割を担う</a:t>
            </a:r>
            <a:endParaRPr kumimoji="1" lang="en-US" altLang="ja-JP">
              <a:solidFill>
                <a:schemeClr val="tx1"/>
              </a:solidFill>
            </a:endParaRPr>
          </a:p>
        </p:txBody>
      </p:sp>
      <p:cxnSp>
        <p:nvCxnSpPr>
          <p:cNvPr id="5" name="直線コネクタ 4">
            <a:extLst>
              <a:ext uri="{FF2B5EF4-FFF2-40B4-BE49-F238E27FC236}">
                <a16:creationId xmlns:a16="http://schemas.microsoft.com/office/drawing/2014/main" id="{AF08BCEE-F804-964C-31D1-2F659CD7041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6" name="正方形/長方形 5">
            <a:extLst>
              <a:ext uri="{FF2B5EF4-FFF2-40B4-BE49-F238E27FC236}">
                <a16:creationId xmlns:a16="http://schemas.microsoft.com/office/drawing/2014/main" id="{D5653C1B-B82C-427F-371C-FE378B1C0ADC}"/>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4" name="ee4pContent3">
            <a:extLst>
              <a:ext uri="{FF2B5EF4-FFF2-40B4-BE49-F238E27FC236}">
                <a16:creationId xmlns:a16="http://schemas.microsoft.com/office/drawing/2014/main" id="{CA9D5A5B-BE50-B2A5-D2B1-A663149B17EB}"/>
              </a:ext>
            </a:extLst>
          </p:cNvPr>
          <p:cNvSpPr txBox="1"/>
          <p:nvPr/>
        </p:nvSpPr>
        <p:spPr>
          <a:xfrm>
            <a:off x="6239439" y="2004348"/>
            <a:ext cx="5183998" cy="4059870"/>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marL="108000" lvl="1" indent="0">
              <a:buSzPct val="100000"/>
              <a:buNone/>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責任者と担当部署</a:t>
            </a:r>
            <a:endParaRPr lang="en-US" altLang="ja-JP" sz="1400">
              <a:latin typeface="Meiryo UI" panose="020B0604030504040204" pitchFamily="50" charset="-128"/>
              <a:ea typeface="Meiryo UI" panose="020B0604030504040204" pitchFamily="50" charset="-128"/>
            </a:endParaRPr>
          </a:p>
          <a:p>
            <a:pPr lvl="1">
              <a:buSzPct val="100000"/>
            </a:pPr>
            <a:r>
              <a:rPr lang="ja-JP" altLang="en-US" sz="1400">
                <a:latin typeface="Meiryo UI" panose="020B0604030504040204" pitchFamily="50" charset="-128"/>
                <a:ea typeface="Meiryo UI" panose="020B0604030504040204" pitchFamily="50" charset="-128"/>
              </a:rPr>
              <a:t>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責任者</a:t>
            </a:r>
            <a:endParaRPr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E</a:t>
            </a:r>
            <a:r>
              <a:rPr kumimoji="1" lang="ja-JP" altLang="en-US" sz="1400">
                <a:latin typeface="Meiryo UI" panose="020B0604030504040204" pitchFamily="50" charset="-128"/>
                <a:ea typeface="Meiryo UI" panose="020B0604030504040204" pitchFamily="50" charset="-128"/>
              </a:rPr>
              <a:t>本部長：</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a:t>
            </a: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担当チーム</a:t>
            </a:r>
            <a:endParaRPr kumimoji="1" lang="en-US" altLang="ja-JP" sz="1400">
              <a:latin typeface="Meiryo UI" panose="020B0604030504040204" pitchFamily="50" charset="-128"/>
              <a:ea typeface="Meiryo UI" panose="020B0604030504040204" pitchFamily="50" charset="-128"/>
            </a:endParaRPr>
          </a:p>
          <a:p>
            <a:pPr lvl="2">
              <a:buSzPct val="100000"/>
              <a:buFont typeface="Trebuchet MS" panose="020B0603020202020204" pitchFamily="34" charset="0"/>
              <a:buChar char="–"/>
            </a:pPr>
            <a:r>
              <a:rPr kumimoji="1" lang="ja-JP" altLang="en-US" sz="1400">
                <a:latin typeface="Meiryo UI" panose="020B0604030504040204" pitchFamily="50" charset="-128"/>
                <a:ea typeface="Meiryo UI" panose="020B0604030504040204" pitchFamily="50" charset="-128"/>
              </a:rPr>
              <a:t>チーム</a:t>
            </a:r>
            <a:r>
              <a:rPr kumimoji="1" lang="en-US" altLang="ja-JP" sz="1400">
                <a:latin typeface="Meiryo UI" panose="020B0604030504040204" pitchFamily="50" charset="-128"/>
                <a:ea typeface="Meiryo UI" panose="020B0604030504040204" pitchFamily="50" charset="-128"/>
              </a:rPr>
              <a:t>A</a:t>
            </a:r>
            <a:r>
              <a:rPr kumimoji="1" lang="ja-JP" altLang="en-US" sz="1400">
                <a:latin typeface="Meiryo UI" panose="020B0604030504040204" pitchFamily="50" charset="-128"/>
                <a:ea typeface="Meiryo UI" panose="020B0604030504040204" pitchFamily="50" charset="-128"/>
              </a:rPr>
              <a:t>：①</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：③</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a:t>
            </a:r>
            <a:r>
              <a:rPr lang="en-US" altLang="ja-JP" sz="1400">
                <a:latin typeface="Meiryo UI" panose="020B0604030504040204" pitchFamily="50" charset="-128"/>
                <a:ea typeface="Meiryo UI" panose="020B0604030504040204" pitchFamily="50" charset="-128"/>
              </a:rPr>
              <a:t>C</a:t>
            </a:r>
            <a:r>
              <a:rPr lang="ja-JP" altLang="en-US" sz="1400">
                <a:latin typeface="Meiryo UI" panose="020B0604030504040204" pitchFamily="50" charset="-128"/>
                <a:ea typeface="Meiryo UI" panose="020B0604030504040204" pitchFamily="50" charset="-128"/>
              </a:rPr>
              <a:t>：④</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D</a:t>
            </a:r>
            <a:r>
              <a:rPr lang="ja-JP" altLang="en-US" sz="1400">
                <a:latin typeface="Meiryo UI" panose="020B0604030504040204" pitchFamily="50" charset="-128"/>
                <a:ea typeface="Meiryo UI" panose="020B0604030504040204" pitchFamily="50" charset="-128"/>
              </a:rPr>
              <a:t>部（</a:t>
            </a: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を担当（専任○人、併任○人規模）</a:t>
            </a:r>
            <a:endParaRPr lang="en-US" altLang="ja-JP" sz="1400">
              <a:latin typeface="Meiryo UI" panose="020B0604030504040204" pitchFamily="50" charset="-128"/>
              <a:ea typeface="Meiryo UI" panose="020B0604030504040204" pitchFamily="50" charset="-128"/>
            </a:endParaRPr>
          </a:p>
          <a:p>
            <a:pPr marL="358775" lvl="2" indent="-27463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チームリーダー</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チームリーダー</a:t>
            </a:r>
            <a:r>
              <a:rPr kumimoji="1" lang="en-US" altLang="ja-JP" sz="1400">
                <a:latin typeface="Meiryo UI" panose="020B0604030504040204" pitchFamily="50" charset="-128"/>
                <a:ea typeface="Meiryo UI" panose="020B0604030504040204" pitchFamily="50" charset="-128"/>
              </a:rPr>
              <a:t>G</a:t>
            </a:r>
            <a:r>
              <a:rPr kumimoji="1" lang="ja-JP" altLang="en-US" sz="1400">
                <a:latin typeface="Meiryo UI" panose="020B0604030504040204" pitchFamily="50" charset="-128"/>
                <a:ea typeface="Meiryo UI" panose="020B0604030504040204" pitchFamily="50" charset="-128"/>
              </a:rPr>
              <a:t>：</a:t>
            </a:r>
            <a:r>
              <a:rPr kumimoji="1" lang="en-US" altLang="ja-JP" sz="1400">
                <a:latin typeface="Meiryo UI" panose="020B0604030504040204" pitchFamily="50" charset="-128"/>
                <a:ea typeface="Meiryo UI" panose="020B0604030504040204" pitchFamily="50" charset="-128"/>
              </a:rPr>
              <a:t>XXX</a:t>
            </a:r>
            <a:r>
              <a:rPr kumimoji="1"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H</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endParaRPr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チームリーダー</a:t>
            </a:r>
            <a:r>
              <a:rPr lang="en-US" altLang="ja-JP" sz="1400">
                <a:latin typeface="Meiryo UI" panose="020B0604030504040204" pitchFamily="50" charset="-128"/>
                <a:ea typeface="Meiryo UI" panose="020B0604030504040204" pitchFamily="50" charset="-128"/>
              </a:rPr>
              <a:t>I</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XXX</a:t>
            </a:r>
            <a:r>
              <a:rPr lang="ja-JP" altLang="en-US" sz="1400">
                <a:latin typeface="Meiryo UI" panose="020B0604030504040204" pitchFamily="50" charset="-128"/>
                <a:ea typeface="Meiryo UI" panose="020B0604030504040204" pitchFamily="50" charset="-128"/>
              </a:rPr>
              <a:t>等の実績</a:t>
            </a:r>
            <a:br>
              <a:rPr kumimoji="1" lang="en-US" altLang="ja-JP" sz="1400">
                <a:latin typeface="Meiryo UI" panose="020B0604030504040204" pitchFamily="50" charset="-128"/>
                <a:ea typeface="Meiryo UI" panose="020B0604030504040204" pitchFamily="50" charset="-128"/>
              </a:rPr>
            </a:br>
            <a:endParaRPr lang="en-US" altLang="ja-JP" sz="1400">
              <a:latin typeface="Meiryo UI" panose="020B0604030504040204" pitchFamily="50" charset="-128"/>
              <a:ea typeface="Meiryo UI" panose="020B0604030504040204" pitchFamily="50" charset="-128"/>
            </a:endParaRPr>
          </a:p>
          <a:p>
            <a:pPr marL="108000" lvl="1" indent="0">
              <a:buSzPct val="100000"/>
              <a:buNone/>
            </a:pPr>
            <a:r>
              <a:rPr lang="ja-JP" altLang="en-US" sz="1400">
                <a:latin typeface="Meiryo UI" panose="020B0604030504040204" pitchFamily="50" charset="-128"/>
                <a:ea typeface="Meiryo UI" panose="020B0604030504040204" pitchFamily="50" charset="-128"/>
              </a:rPr>
              <a:t>部門間の連携方法</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45" name="グループ化 44">
            <a:extLst>
              <a:ext uri="{FF2B5EF4-FFF2-40B4-BE49-F238E27FC236}">
                <a16:creationId xmlns:a16="http://schemas.microsoft.com/office/drawing/2014/main" id="{25368E8A-4639-B41A-4B2A-79258F214DF0}"/>
              </a:ext>
            </a:extLst>
          </p:cNvPr>
          <p:cNvGrpSpPr/>
          <p:nvPr/>
        </p:nvGrpSpPr>
        <p:grpSpPr>
          <a:xfrm>
            <a:off x="765598" y="2025845"/>
            <a:ext cx="5184000" cy="3332263"/>
            <a:chOff x="355247" y="2647690"/>
            <a:chExt cx="5701993" cy="3936437"/>
          </a:xfrm>
        </p:grpSpPr>
        <p:sp>
          <p:nvSpPr>
            <p:cNvPr id="46" name="Rectangle 56">
              <a:extLst>
                <a:ext uri="{FF2B5EF4-FFF2-40B4-BE49-F238E27FC236}">
                  <a16:creationId xmlns:a16="http://schemas.microsoft.com/office/drawing/2014/main" id="{76F502B7-EE32-E05D-CBAC-7CF72215A484}"/>
                </a:ext>
              </a:extLst>
            </p:cNvPr>
            <p:cNvSpPr/>
            <p:nvPr/>
          </p:nvSpPr>
          <p:spPr>
            <a:xfrm>
              <a:off x="1606653"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A</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①</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G</a:t>
              </a:r>
            </a:p>
          </p:txBody>
        </p:sp>
        <p:sp>
          <p:nvSpPr>
            <p:cNvPr id="47" name="Rectangle 57">
              <a:extLst>
                <a:ext uri="{FF2B5EF4-FFF2-40B4-BE49-F238E27FC236}">
                  <a16:creationId xmlns:a16="http://schemas.microsoft.com/office/drawing/2014/main" id="{45DADFE6-C40A-BE44-9FCE-0957ACDF76A1}"/>
                </a:ext>
              </a:extLst>
            </p:cNvPr>
            <p:cNvSpPr/>
            <p:nvPr/>
          </p:nvSpPr>
          <p:spPr>
            <a:xfrm>
              <a:off x="2796019" y="5236819"/>
              <a:ext cx="1146357" cy="1347308"/>
            </a:xfrm>
            <a:prstGeom prst="rect">
              <a:avLst/>
            </a:prstGeom>
            <a:noFill/>
            <a:ln w="6350"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B</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②</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H</a:t>
              </a:r>
            </a:p>
          </p:txBody>
        </p:sp>
        <p:sp>
          <p:nvSpPr>
            <p:cNvPr id="48" name="Rectangle 58">
              <a:extLst>
                <a:ext uri="{FF2B5EF4-FFF2-40B4-BE49-F238E27FC236}">
                  <a16:creationId xmlns:a16="http://schemas.microsoft.com/office/drawing/2014/main" id="{2F99600D-106D-ABEF-3846-1AD614B05B8D}"/>
                </a:ext>
              </a:extLst>
            </p:cNvPr>
            <p:cNvSpPr/>
            <p:nvPr/>
          </p:nvSpPr>
          <p:spPr>
            <a:xfrm>
              <a:off x="3988262"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チーム</a:t>
              </a: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C</a:t>
              </a: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③</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チームリーダー</a:t>
              </a: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I</a:t>
              </a:r>
            </a:p>
          </p:txBody>
        </p:sp>
        <p:cxnSp>
          <p:nvCxnSpPr>
            <p:cNvPr id="49" name="Connector: Elbow 59">
              <a:extLst>
                <a:ext uri="{FF2B5EF4-FFF2-40B4-BE49-F238E27FC236}">
                  <a16:creationId xmlns:a16="http://schemas.microsoft.com/office/drawing/2014/main" id="{A80649B9-601E-89E4-ECFE-9C8235F7DB82}"/>
                </a:ext>
              </a:extLst>
            </p:cNvPr>
            <p:cNvCxnSpPr>
              <a:cxnSpLocks/>
            </p:cNvCxnSpPr>
            <p:nvPr/>
          </p:nvCxnSpPr>
          <p:spPr>
            <a:xfrm rot="10800000" flipV="1">
              <a:off x="947451" y="3530858"/>
              <a:ext cx="2421746" cy="221397"/>
            </a:xfrm>
            <a:prstGeom prst="bentConnector2">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0" name="Rectangle 62">
              <a:extLst>
                <a:ext uri="{FF2B5EF4-FFF2-40B4-BE49-F238E27FC236}">
                  <a16:creationId xmlns:a16="http://schemas.microsoft.com/office/drawing/2014/main" id="{8AF524DA-E84A-C726-A6B8-2834ED4D655D}"/>
                </a:ext>
              </a:extLst>
            </p:cNvPr>
            <p:cNvSpPr>
              <a:spLocks noChangeArrowheads="1"/>
            </p:cNvSpPr>
            <p:nvPr/>
          </p:nvSpPr>
          <p:spPr bwMode="gray">
            <a:xfrm>
              <a:off x="1349512" y="2647690"/>
              <a:ext cx="3256466" cy="641438"/>
            </a:xfrm>
            <a:prstGeom prst="rect">
              <a:avLst/>
            </a:prstGeom>
            <a:noFill/>
            <a:ln w="2857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Lst>
          </p:spPr>
          <p:txBody>
            <a:bodyPr tIns="91440" bIns="91440" anchor="ctr"/>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ja-JP" altLang="en-US" sz="1400">
                  <a:latin typeface="Meiryo UI" panose="020B0604030504040204" pitchFamily="50" charset="-128"/>
                  <a:ea typeface="Meiryo UI" panose="020B0604030504040204" pitchFamily="50" charset="-128"/>
                </a:rPr>
                <a:t>代表取締役社長</a:t>
              </a:r>
              <a:r>
                <a:rPr lang="en-US" altLang="ja-JP" sz="1400">
                  <a:latin typeface="Meiryo UI" panose="020B0604030504040204" pitchFamily="50" charset="-128"/>
                  <a:ea typeface="Meiryo UI" panose="020B0604030504040204" pitchFamily="50" charset="-128"/>
                </a:rPr>
                <a:t> aa aa</a:t>
              </a:r>
            </a:p>
            <a:p>
              <a:pPr algn="ctr"/>
              <a:r>
                <a:rPr lang="ja-JP" altLang="en-US" sz="1050">
                  <a:latin typeface="Meiryo UI" panose="020B0604030504040204" pitchFamily="50" charset="-128"/>
                  <a:ea typeface="Meiryo UI" panose="020B0604030504040204" pitchFamily="50" charset="-128"/>
                </a:rPr>
                <a:t>（事業にコミットする経営者）</a:t>
              </a:r>
              <a:endParaRPr lang="en-US" altLang="ja-JP" sz="1050">
                <a:latin typeface="Meiryo UI" panose="020B0604030504040204" pitchFamily="50" charset="-128"/>
                <a:ea typeface="Meiryo UI" panose="020B0604030504040204" pitchFamily="50" charset="-128"/>
              </a:endParaRPr>
            </a:p>
          </p:txBody>
        </p:sp>
        <p:sp>
          <p:nvSpPr>
            <p:cNvPr id="51" name="Rectangle 63">
              <a:extLst>
                <a:ext uri="{FF2B5EF4-FFF2-40B4-BE49-F238E27FC236}">
                  <a16:creationId xmlns:a16="http://schemas.microsoft.com/office/drawing/2014/main" id="{2EBCEB6A-5C78-59D9-B7EF-34B79346FCDB}"/>
                </a:ext>
              </a:extLst>
            </p:cNvPr>
            <p:cNvSpPr>
              <a:spLocks noChangeArrowheads="1"/>
            </p:cNvSpPr>
            <p:nvPr/>
          </p:nvSpPr>
          <p:spPr bwMode="gray">
            <a:xfrm>
              <a:off x="2599481" y="3753915"/>
              <a:ext cx="1539432"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本部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E</a:t>
              </a:r>
              <a:r>
                <a:rPr lang="ja-JP" altLang="en-US" sz="1400">
                  <a:latin typeface="Meiryo UI" panose="020B0604030504040204" pitchFamily="50" charset="-128"/>
                  <a:ea typeface="Meiryo UI" panose="020B0604030504040204" pitchFamily="50" charset="-128"/>
                </a:rPr>
                <a:t>本部長</a:t>
              </a:r>
              <a:br>
                <a:rPr lang="en-US" altLang="ja-JP" sz="1400">
                  <a:latin typeface="Meiryo UI" panose="020B0604030504040204" pitchFamily="50" charset="-128"/>
                  <a:ea typeface="Meiryo UI" panose="020B0604030504040204" pitchFamily="50" charset="-128"/>
                </a:rPr>
              </a:br>
              <a:r>
                <a:rPr lang="en-US" altLang="ja-JP" sz="1050">
                  <a:latin typeface="Meiryo UI" panose="020B0604030504040204" pitchFamily="50" charset="-128"/>
                  <a:ea typeface="Meiryo UI" panose="020B0604030504040204" pitchFamily="50" charset="-128"/>
                </a:rPr>
                <a:t>(</a:t>
              </a:r>
              <a:r>
                <a:rPr lang="zh-TW" altLang="en-US" sz="1050">
                  <a:latin typeface="Meiryo UI" panose="020B0604030504040204" pitchFamily="50" charset="-128"/>
                  <a:ea typeface="Meiryo UI" panose="020B0604030504040204" pitchFamily="50" charset="-128"/>
                </a:rPr>
                <a:t>本事業</a:t>
              </a:r>
              <a:r>
                <a:rPr lang="ja-JP" altLang="en-US" sz="1050">
                  <a:latin typeface="Meiryo UI" panose="020B0604030504040204" pitchFamily="50" charset="-128"/>
                  <a:ea typeface="Meiryo UI" panose="020B0604030504040204" pitchFamily="50" charset="-128"/>
                </a:rPr>
                <a:t>責任者</a:t>
              </a:r>
              <a:r>
                <a:rPr lang="en-US" altLang="ja-JP" sz="1050">
                  <a:latin typeface="Meiryo UI" panose="020B0604030504040204" pitchFamily="50" charset="-128"/>
                  <a:ea typeface="Meiryo UI" panose="020B0604030504040204" pitchFamily="50" charset="-128"/>
                </a:rPr>
                <a:t>)</a:t>
              </a:r>
            </a:p>
          </p:txBody>
        </p:sp>
        <p:sp>
          <p:nvSpPr>
            <p:cNvPr id="52" name="Rectangle 64">
              <a:extLst>
                <a:ext uri="{FF2B5EF4-FFF2-40B4-BE49-F238E27FC236}">
                  <a16:creationId xmlns:a16="http://schemas.microsoft.com/office/drawing/2014/main" id="{933389CD-5D9E-1082-734D-A5024D030902}"/>
                </a:ext>
              </a:extLst>
            </p:cNvPr>
            <p:cNvSpPr>
              <a:spLocks noChangeArrowheads="1"/>
            </p:cNvSpPr>
            <p:nvPr/>
          </p:nvSpPr>
          <p:spPr bwMode="gray">
            <a:xfrm>
              <a:off x="355247" y="3753915"/>
              <a:ext cx="1182092" cy="828000"/>
            </a:xfrm>
            <a:prstGeom prst="rect">
              <a:avLst/>
            </a:prstGeom>
            <a:noFill/>
            <a:ln w="9525"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br>
                <a:rPr lang="en-US" altLang="ja-JP" sz="1400">
                  <a:latin typeface="Meiryo UI" panose="020B0604030504040204" pitchFamily="50" charset="-128"/>
                  <a:ea typeface="Meiryo UI" panose="020B0604030504040204" pitchFamily="50" charset="-128"/>
                </a:rPr>
              </a:br>
              <a:r>
                <a:rPr lang="en-US" altLang="ja-JP" sz="1400">
                  <a:latin typeface="Meiryo UI" panose="020B0604030504040204" pitchFamily="50" charset="-128"/>
                  <a:ea typeface="Meiryo UI" panose="020B0604030504040204" pitchFamily="50" charset="-128"/>
                </a:rPr>
                <a:t>F</a:t>
              </a:r>
              <a:r>
                <a:rPr lang="ja-JP" altLang="en-US" sz="1400">
                  <a:latin typeface="Meiryo UI" panose="020B0604030504040204" pitchFamily="50" charset="-128"/>
                  <a:ea typeface="Meiryo UI" panose="020B0604030504040204" pitchFamily="50" charset="-128"/>
                </a:rPr>
                <a:t>部長</a:t>
              </a:r>
              <a:endParaRPr lang="en-US" altLang="ja-JP" sz="1400">
                <a:latin typeface="Meiryo UI" panose="020B0604030504040204" pitchFamily="50" charset="-128"/>
                <a:ea typeface="Meiryo UI" panose="020B0604030504040204" pitchFamily="50" charset="-128"/>
              </a:endParaRPr>
            </a:p>
          </p:txBody>
        </p:sp>
        <p:cxnSp>
          <p:nvCxnSpPr>
            <p:cNvPr id="53" name="Connector: Elbow 66">
              <a:extLst>
                <a:ext uri="{FF2B5EF4-FFF2-40B4-BE49-F238E27FC236}">
                  <a16:creationId xmlns:a16="http://schemas.microsoft.com/office/drawing/2014/main" id="{2C18A78D-8269-DD19-BAA4-38CCDBAB86AE}"/>
                </a:ext>
              </a:extLst>
            </p:cNvPr>
            <p:cNvCxnSpPr>
              <a:cxnSpLocks/>
            </p:cNvCxnSpPr>
            <p:nvPr/>
          </p:nvCxnSpPr>
          <p:spPr>
            <a:xfrm rot="5400000">
              <a:off x="3147803" y="3532517"/>
              <a:ext cx="442793" cy="3"/>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4" name="Straight Arrow Connector 67">
              <a:extLst>
                <a:ext uri="{FF2B5EF4-FFF2-40B4-BE49-F238E27FC236}">
                  <a16:creationId xmlns:a16="http://schemas.microsoft.com/office/drawing/2014/main" id="{B9B2D3C2-6E96-596F-690A-AC60AD8208B3}"/>
                </a:ext>
              </a:extLst>
            </p:cNvPr>
            <p:cNvCxnSpPr>
              <a:cxnSpLocks/>
            </p:cNvCxnSpPr>
            <p:nvPr/>
          </p:nvCxnSpPr>
          <p:spPr>
            <a:xfrm>
              <a:off x="1650455" y="4063477"/>
              <a:ext cx="844697" cy="3319"/>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cxnSp>
          <p:nvCxnSpPr>
            <p:cNvPr id="55" name="Straight Connector 71">
              <a:extLst>
                <a:ext uri="{FF2B5EF4-FFF2-40B4-BE49-F238E27FC236}">
                  <a16:creationId xmlns:a16="http://schemas.microsoft.com/office/drawing/2014/main" id="{5097C8CF-2633-2062-41E7-BF086008D6FE}"/>
                </a:ext>
              </a:extLst>
            </p:cNvPr>
            <p:cNvCxnSpPr>
              <a:cxnSpLocks/>
              <a:endCxn id="47" idx="0"/>
            </p:cNvCxnSpPr>
            <p:nvPr/>
          </p:nvCxnSpPr>
          <p:spPr>
            <a:xfrm>
              <a:off x="3369197"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6" name="Straight Connector 73">
              <a:extLst>
                <a:ext uri="{FF2B5EF4-FFF2-40B4-BE49-F238E27FC236}">
                  <a16:creationId xmlns:a16="http://schemas.microsoft.com/office/drawing/2014/main" id="{213E6FA0-A783-C31D-8269-F2BCC5C18284}"/>
                </a:ext>
              </a:extLst>
            </p:cNvPr>
            <p:cNvCxnSpPr>
              <a:cxnSpLocks/>
              <a:endCxn id="47" idx="0"/>
            </p:cNvCxnSpPr>
            <p:nvPr/>
          </p:nvCxnSpPr>
          <p:spPr>
            <a:xfrm flipH="1">
              <a:off x="3369198" y="4957983"/>
              <a:ext cx="1439" cy="278836"/>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7" name="Connector: Elbow 76">
              <a:extLst>
                <a:ext uri="{FF2B5EF4-FFF2-40B4-BE49-F238E27FC236}">
                  <a16:creationId xmlns:a16="http://schemas.microsoft.com/office/drawing/2014/main" id="{DA444572-5B42-F459-F278-484B8BEA5E38}"/>
                </a:ext>
              </a:extLst>
            </p:cNvPr>
            <p:cNvCxnSpPr>
              <a:cxnSpLocks/>
              <a:stCxn id="46" idx="0"/>
            </p:cNvCxnSpPr>
            <p:nvPr/>
          </p:nvCxnSpPr>
          <p:spPr>
            <a:xfrm rot="5400000" flipH="1" flipV="1">
              <a:off x="2447062" y="4314685"/>
              <a:ext cx="654904" cy="1189365"/>
            </a:xfrm>
            <a:prstGeom prst="bentConnector3">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58" name="Connector: Elbow 77">
              <a:extLst>
                <a:ext uri="{FF2B5EF4-FFF2-40B4-BE49-F238E27FC236}">
                  <a16:creationId xmlns:a16="http://schemas.microsoft.com/office/drawing/2014/main" id="{CF1759AD-6CA1-7584-E59E-0A791E15555F}"/>
                </a:ext>
              </a:extLst>
            </p:cNvPr>
            <p:cNvCxnSpPr>
              <a:cxnSpLocks/>
              <a:stCxn id="48" idx="0"/>
            </p:cNvCxnSpPr>
            <p:nvPr/>
          </p:nvCxnSpPr>
          <p:spPr>
            <a:xfrm rot="16200000" flipV="1">
              <a:off x="3637867" y="4313245"/>
              <a:ext cx="654904" cy="1192244"/>
            </a:xfrm>
            <a:prstGeom prst="bentConnector3">
              <a:avLst>
                <a:gd name="adj1" fmla="val 50000"/>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9" name="テキスト ボックス 58">
              <a:extLst>
                <a:ext uri="{FF2B5EF4-FFF2-40B4-BE49-F238E27FC236}">
                  <a16:creationId xmlns:a16="http://schemas.microsoft.com/office/drawing/2014/main" id="{4575DFC2-F01F-C174-184F-BB88472E75B8}"/>
                </a:ext>
              </a:extLst>
            </p:cNvPr>
            <p:cNvSpPr txBox="1"/>
            <p:nvPr/>
          </p:nvSpPr>
          <p:spPr>
            <a:xfrm>
              <a:off x="1787811" y="3872477"/>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0" name="Rectangle 56">
              <a:extLst>
                <a:ext uri="{FF2B5EF4-FFF2-40B4-BE49-F238E27FC236}">
                  <a16:creationId xmlns:a16="http://schemas.microsoft.com/office/drawing/2014/main" id="{5940F789-1DED-5486-CE21-F8EFC19D5E43}"/>
                </a:ext>
              </a:extLst>
            </p:cNvPr>
            <p:cNvSpPr/>
            <p:nvPr/>
          </p:nvSpPr>
          <p:spPr>
            <a:xfrm>
              <a:off x="373115" y="5236819"/>
              <a:ext cx="1146357" cy="1347308"/>
            </a:xfrm>
            <a:prstGeom prst="rect">
              <a:avLst/>
            </a:prstGeom>
            <a:noFill/>
            <a:ln w="9525" cap="flat" cmpd="sng" algn="ctr">
              <a:solidFill>
                <a:schemeClr val="bg1">
                  <a:lumMod val="50000"/>
                </a:schemeClr>
              </a:solid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lIns="36000" tIns="36000" rIns="36000" bIns="36000" rtlCol="0" anchor="ctr" anchorCtr="0"/>
            <a:lstStyle>
              <a:defPPr>
                <a:defRPr lang="en-US"/>
              </a:defPPr>
              <a:lvl1pPr marL="0" algn="l" defTabSz="914400" rtl="0" eaLnBrk="1" latinLnBrk="0" hangingPunct="1">
                <a:defRPr sz="1800" kern="1200">
                  <a:solidFill>
                    <a:schemeClr val="lt1"/>
                  </a:solidFill>
                  <a:latin typeface="+mn-lt"/>
                  <a:ea typeface="+mn-ea"/>
                  <a:cs typeface="+mn-cs"/>
                </a:defRPr>
              </a:lvl1pPr>
              <a:lvl2pPr marL="457200" algn="l" defTabSz="914400" rtl="0" eaLnBrk="1" latinLnBrk="0" hangingPunct="1">
                <a:defRPr sz="1800" kern="1200">
                  <a:solidFill>
                    <a:schemeClr val="lt1"/>
                  </a:solidFill>
                  <a:latin typeface="+mn-lt"/>
                  <a:ea typeface="+mn-ea"/>
                  <a:cs typeface="+mn-cs"/>
                </a:defRPr>
              </a:lvl2pPr>
              <a:lvl3pPr marL="914400" algn="l" defTabSz="914400" rtl="0" eaLnBrk="1" latinLnBrk="0" hangingPunct="1">
                <a:defRPr sz="1800" kern="1200">
                  <a:solidFill>
                    <a:schemeClr val="lt1"/>
                  </a:solidFill>
                  <a:latin typeface="+mn-lt"/>
                  <a:ea typeface="+mn-ea"/>
                  <a:cs typeface="+mn-cs"/>
                </a:defRPr>
              </a:lvl3pPr>
              <a:lvl4pPr marL="1371600" algn="l" defTabSz="914400" rtl="0" eaLnBrk="1" latinLnBrk="0" hangingPunct="1">
                <a:defRPr sz="1800" kern="1200">
                  <a:solidFill>
                    <a:schemeClr val="lt1"/>
                  </a:solidFill>
                  <a:latin typeface="+mn-lt"/>
                  <a:ea typeface="+mn-ea"/>
                  <a:cs typeface="+mn-cs"/>
                </a:defRPr>
              </a:lvl4pPr>
              <a:lvl5pPr marL="1828800" algn="l" defTabSz="914400" rtl="0" eaLnBrk="1" latinLnBrk="0" hangingPunct="1">
                <a:defRPr sz="1800" kern="1200">
                  <a:solidFill>
                    <a:schemeClr val="lt1"/>
                  </a:solidFill>
                  <a:latin typeface="+mn-lt"/>
                  <a:ea typeface="+mn-ea"/>
                  <a:cs typeface="+mn-cs"/>
                </a:defRPr>
              </a:lvl5pPr>
              <a:lvl6pPr marL="2286000" algn="l" defTabSz="914400" rtl="0" eaLnBrk="1" latinLnBrk="0" hangingPunct="1">
                <a:defRPr sz="1800" kern="1200">
                  <a:solidFill>
                    <a:schemeClr val="lt1"/>
                  </a:solidFill>
                  <a:latin typeface="+mn-lt"/>
                  <a:ea typeface="+mn-ea"/>
                  <a:cs typeface="+mn-cs"/>
                </a:defRPr>
              </a:lvl6pPr>
              <a:lvl7pPr marL="2743200" algn="l" defTabSz="914400" rtl="0" eaLnBrk="1" latinLnBrk="0" hangingPunct="1">
                <a:defRPr sz="1800" kern="1200">
                  <a:solidFill>
                    <a:schemeClr val="lt1"/>
                  </a:solidFill>
                  <a:latin typeface="+mn-lt"/>
                  <a:ea typeface="+mn-ea"/>
                  <a:cs typeface="+mn-cs"/>
                </a:defRPr>
              </a:lvl7pPr>
              <a:lvl8pPr marL="3200400" algn="l" defTabSz="914400" rtl="0" eaLnBrk="1" latinLnBrk="0" hangingPunct="1">
                <a:defRPr sz="1800" kern="1200">
                  <a:solidFill>
                    <a:schemeClr val="lt1"/>
                  </a:solidFill>
                  <a:latin typeface="+mn-lt"/>
                  <a:ea typeface="+mn-ea"/>
                  <a:cs typeface="+mn-cs"/>
                </a:defRPr>
              </a:lvl8pPr>
              <a:lvl9pPr marL="3657600" algn="l" defTabSz="914400" rtl="0" eaLnBrk="1" latinLnBrk="0" hangingPunct="1">
                <a:defRPr sz="1800" kern="1200">
                  <a:solidFill>
                    <a:schemeClr val="lt1"/>
                  </a:solidFill>
                  <a:latin typeface="+mn-lt"/>
                  <a:ea typeface="+mn-ea"/>
                  <a:cs typeface="+mn-cs"/>
                </a:defRPr>
              </a:lvl9pPr>
            </a:lstStyle>
            <a:p>
              <a:pPr algn="ctr"/>
              <a:r>
                <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rPr>
                <a:t>D</a:t>
              </a:r>
              <a:r>
                <a:rPr lang="ja-JP" altLang="en-US" sz="1400">
                  <a:solidFill>
                    <a:schemeClr val="tx1"/>
                  </a:solidFill>
                  <a:latin typeface="Meiryo UI" panose="020B0604030504040204" pitchFamily="50" charset="-128"/>
                  <a:ea typeface="Meiryo UI" panose="020B0604030504040204" pitchFamily="50" charset="-128"/>
                  <a:cs typeface="Arial" panose="020B0604020202020204" pitchFamily="34" charset="0"/>
                </a:rPr>
                <a:t>部</a:t>
              </a:r>
              <a:endParaRPr lang="en-US" altLang="ja-JP" sz="1400">
                <a:solidFill>
                  <a:schemeClr val="tx1"/>
                </a:solidFill>
                <a:latin typeface="Meiryo UI" panose="020B0604030504040204" pitchFamily="50" charset="-128"/>
                <a:ea typeface="Meiryo UI" panose="020B0604030504040204" pitchFamily="50" charset="-128"/>
                <a:cs typeface="Arial" panose="020B0604020202020204" pitchFamily="34" charset="0"/>
              </a:endParaRPr>
            </a:p>
            <a:p>
              <a:pPr algn="ctr"/>
              <a:r>
                <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rPr>
                <a:t>XXX</a:t>
              </a:r>
              <a:r>
                <a:rPr lang="ja-JP" altLang="en-US" sz="1200">
                  <a:solidFill>
                    <a:schemeClr val="tx1"/>
                  </a:solidFill>
                  <a:latin typeface="Meiryo UI" panose="020B0604030504040204" pitchFamily="50" charset="-128"/>
                  <a:ea typeface="Meiryo UI" panose="020B0604030504040204" pitchFamily="50" charset="-128"/>
                  <a:cs typeface="Arial" panose="020B0604020202020204" pitchFamily="34" charset="0"/>
                </a:rPr>
                <a:t>を担当</a:t>
              </a:r>
              <a:endParaRPr lang="en-US" altLang="ja-JP" sz="1200">
                <a:solidFill>
                  <a:schemeClr val="tx1"/>
                </a:solidFill>
                <a:latin typeface="Meiryo UI" panose="020B0604030504040204" pitchFamily="50" charset="-128"/>
                <a:ea typeface="Meiryo UI" panose="020B0604030504040204" pitchFamily="50" charset="-128"/>
                <a:cs typeface="Arial" panose="020B0604020202020204" pitchFamily="34" charset="0"/>
              </a:endParaRPr>
            </a:p>
          </p:txBody>
        </p:sp>
        <p:cxnSp>
          <p:nvCxnSpPr>
            <p:cNvPr id="61" name="直線コネクタ 60">
              <a:extLst>
                <a:ext uri="{FF2B5EF4-FFF2-40B4-BE49-F238E27FC236}">
                  <a16:creationId xmlns:a16="http://schemas.microsoft.com/office/drawing/2014/main" id="{17E8A6C7-2545-1ACA-17E7-1A060FC36319}"/>
                </a:ext>
              </a:extLst>
            </p:cNvPr>
            <p:cNvCxnSpPr>
              <a:cxnSpLocks/>
              <a:endCxn id="60" idx="0"/>
            </p:cNvCxnSpPr>
            <p:nvPr/>
          </p:nvCxnSpPr>
          <p:spPr>
            <a:xfrm>
              <a:off x="946293" y="4581915"/>
              <a:ext cx="1" cy="654904"/>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2" name="Straight Arrow Connector 67">
              <a:extLst>
                <a:ext uri="{FF2B5EF4-FFF2-40B4-BE49-F238E27FC236}">
                  <a16:creationId xmlns:a16="http://schemas.microsoft.com/office/drawing/2014/main" id="{D084DFDC-9632-D977-0908-F0E75D4F1798}"/>
                </a:ext>
              </a:extLst>
            </p:cNvPr>
            <p:cNvCxnSpPr>
              <a:cxnSpLocks/>
            </p:cNvCxnSpPr>
            <p:nvPr/>
          </p:nvCxnSpPr>
          <p:spPr>
            <a:xfrm>
              <a:off x="1930537" y="6395686"/>
              <a:ext cx="2675441" cy="0"/>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3" name="テキスト ボックス 62">
              <a:extLst>
                <a:ext uri="{FF2B5EF4-FFF2-40B4-BE49-F238E27FC236}">
                  <a16:creationId xmlns:a16="http://schemas.microsoft.com/office/drawing/2014/main" id="{3DC77E7A-4401-D698-304F-F68976F38412}"/>
                </a:ext>
              </a:extLst>
            </p:cNvPr>
            <p:cNvSpPr txBox="1"/>
            <p:nvPr/>
          </p:nvSpPr>
          <p:spPr>
            <a:xfrm>
              <a:off x="3067876" y="6213083"/>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sp>
          <p:nvSpPr>
            <p:cNvPr id="64" name="Rectangle 63">
              <a:extLst>
                <a:ext uri="{FF2B5EF4-FFF2-40B4-BE49-F238E27FC236}">
                  <a16:creationId xmlns:a16="http://schemas.microsoft.com/office/drawing/2014/main" id="{6AA25AF1-82A6-0684-0EA7-230B754CBA5E}"/>
                </a:ext>
              </a:extLst>
            </p:cNvPr>
            <p:cNvSpPr>
              <a:spLocks noChangeArrowheads="1"/>
            </p:cNvSpPr>
            <p:nvPr/>
          </p:nvSpPr>
          <p:spPr bwMode="gray">
            <a:xfrm>
              <a:off x="4617240" y="3757234"/>
              <a:ext cx="1440000" cy="828000"/>
            </a:xfrm>
            <a:prstGeom prst="rect">
              <a:avLst/>
            </a:prstGeom>
            <a:noFill/>
            <a:ln w="6350" cap="flat" cmpd="sng" algn="ctr">
              <a:solidFill>
                <a:schemeClr val="bg1">
                  <a:lumMod val="50000"/>
                </a:schemeClr>
              </a:solidFill>
              <a:prstDash val="solid"/>
              <a:miter lim="800000"/>
              <a:headEnd type="none" w="med" len="med"/>
              <a:tailEnd type="none" w="med" len="med"/>
            </a:ln>
            <a:effectLst/>
            <a:extLst>
              <a:ext uri="{909E8E84-426E-40DD-AFC4-6F175D3DCCD1}">
                <a14:hiddenFill xmlns:a14="http://schemas.microsoft.com/office/drawing/2010/main">
                  <a:solidFill>
                    <a:schemeClr val="accent6">
                      <a:lumMod val="20000"/>
                      <a:lumOff val="80000"/>
                    </a:schemeClr>
                  </a:solidFill>
                </a14:hiddenFill>
              </a:ext>
              <a:ext uri="{91240B29-F687-4f45-9708-019B960494DF}">
                <a14:hiddenLine xmlns:lc="http://schemas.openxmlformats.org/drawingml/2006/lockedCanvas" xmlns:a14="http://schemas.microsoft.com/office/drawing/2010/main" xmlns:p159="http://schemas.microsoft.com/office/powerpoint/2015/09/main" xmlns:p15="http://schemas.microsoft.com/office/powerpoint/2012/main" xmlns:p14="http://schemas.microsoft.com/office/powerpoint/2010/main" xmlns="" w="9525" algn="ctr">
                  <a:solidFill>
                    <a:schemeClr val="accent2"/>
                  </a:solidFill>
                  <a:miter lim="800000"/>
                  <a:headEnd/>
                  <a:tailEnd/>
                </a14:hiddenLine>
              </a:ext>
            </a:extLst>
          </p:spPr>
          <p:txBody>
            <a:bodyPr tIns="91440" bIns="91440" anchor="ctr" anchorCtr="0"/>
            <a:ls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部</a:t>
              </a:r>
              <a:endParaRPr lang="en-US" altLang="ja-JP" sz="1400">
                <a:latin typeface="Meiryo UI" panose="020B0604030504040204" pitchFamily="50" charset="-128"/>
                <a:ea typeface="Meiryo UI" panose="020B0604030504040204" pitchFamily="50" charset="-128"/>
              </a:endParaRPr>
            </a:p>
            <a:p>
              <a:pPr algn="ctr"/>
              <a:r>
                <a:rPr lang="en-US" altLang="ja-JP" sz="1400">
                  <a:latin typeface="Meiryo UI" panose="020B0604030504040204" pitchFamily="50" charset="-128"/>
                  <a:ea typeface="Meiryo UI" panose="020B0604030504040204" pitchFamily="50" charset="-128"/>
                </a:rPr>
                <a:t>S</a:t>
              </a:r>
              <a:r>
                <a:rPr lang="ja-JP" altLang="en-US" sz="1400">
                  <a:latin typeface="Meiryo UI" panose="020B0604030504040204" pitchFamily="50" charset="-128"/>
                  <a:ea typeface="Meiryo UI" panose="020B0604030504040204" pitchFamily="50" charset="-128"/>
                </a:rPr>
                <a:t>部長</a:t>
              </a:r>
              <a:endParaRPr lang="en-US" altLang="ja-JP" sz="1050">
                <a:highlight>
                  <a:srgbClr val="00FF00"/>
                </a:highlight>
                <a:latin typeface="Meiryo UI" panose="020B0604030504040204" pitchFamily="50" charset="-128"/>
                <a:ea typeface="Meiryo UI" panose="020B0604030504040204" pitchFamily="50" charset="-128"/>
              </a:endParaRPr>
            </a:p>
          </p:txBody>
        </p:sp>
        <p:cxnSp>
          <p:nvCxnSpPr>
            <p:cNvPr id="65" name="Connector: Elbow 66">
              <a:extLst>
                <a:ext uri="{FF2B5EF4-FFF2-40B4-BE49-F238E27FC236}">
                  <a16:creationId xmlns:a16="http://schemas.microsoft.com/office/drawing/2014/main" id="{9F145718-272A-B7F7-88E9-CB9CA6E94954}"/>
                </a:ext>
              </a:extLst>
            </p:cNvPr>
            <p:cNvCxnSpPr>
              <a:cxnSpLocks/>
            </p:cNvCxnSpPr>
            <p:nvPr/>
          </p:nvCxnSpPr>
          <p:spPr>
            <a:xfrm>
              <a:off x="3380459" y="3530858"/>
              <a:ext cx="1956781" cy="223200"/>
            </a:xfrm>
            <a:prstGeom prst="bentConnector2">
              <a:avLst/>
            </a:prstGeom>
            <a:ln w="9525" cap="rnd">
              <a:solidFill>
                <a:schemeClr val="tx1">
                  <a:lumMod val="60000"/>
                  <a:lumOff val="40000"/>
                </a:schemeClr>
              </a:solidFill>
              <a:prstDash val="dash"/>
              <a:round/>
            </a:ln>
          </p:spPr>
          <p:style>
            <a:lnRef idx="1">
              <a:schemeClr val="accent1"/>
            </a:lnRef>
            <a:fillRef idx="0">
              <a:schemeClr val="accent1"/>
            </a:fillRef>
            <a:effectRef idx="0">
              <a:schemeClr val="accent1"/>
            </a:effectRef>
            <a:fontRef idx="minor">
              <a:schemeClr val="tx1"/>
            </a:fontRef>
          </p:style>
        </p:cxnSp>
        <p:cxnSp>
          <p:nvCxnSpPr>
            <p:cNvPr id="66" name="Straight Arrow Connector 67">
              <a:extLst>
                <a:ext uri="{FF2B5EF4-FFF2-40B4-BE49-F238E27FC236}">
                  <a16:creationId xmlns:a16="http://schemas.microsoft.com/office/drawing/2014/main" id="{76E94583-2EC8-AD5B-1D8C-F726FCA1F899}"/>
                </a:ext>
              </a:extLst>
            </p:cNvPr>
            <p:cNvCxnSpPr>
              <a:cxnSpLocks/>
            </p:cNvCxnSpPr>
            <p:nvPr/>
          </p:nvCxnSpPr>
          <p:spPr>
            <a:xfrm>
              <a:off x="4167475" y="4066949"/>
              <a:ext cx="438503" cy="2687"/>
            </a:xfrm>
            <a:prstGeom prst="straightConnector1">
              <a:avLst/>
            </a:prstGeom>
            <a:ln w="9525" cap="flat" cmpd="sng" algn="ctr">
              <a:solidFill>
                <a:schemeClr val="tx1"/>
              </a:solidFill>
              <a:prstDash val="solid"/>
              <a:round/>
              <a:headEnd type="arrow" w="med" len="med"/>
              <a:tailEnd type="arrow" w="med" len="med"/>
            </a:ln>
          </p:spPr>
          <p:style>
            <a:lnRef idx="0">
              <a:scrgbClr r="0" g="0" b="0"/>
            </a:lnRef>
            <a:fillRef idx="0">
              <a:scrgbClr r="0" g="0" b="0"/>
            </a:fillRef>
            <a:effectRef idx="0">
              <a:scrgbClr r="0" g="0" b="0"/>
            </a:effectRef>
            <a:fontRef idx="minor">
              <a:schemeClr val="tx1"/>
            </a:fontRef>
          </p:style>
        </p:cxnSp>
        <p:sp>
          <p:nvSpPr>
            <p:cNvPr id="67" name="テキスト ボックス 66">
              <a:extLst>
                <a:ext uri="{FF2B5EF4-FFF2-40B4-BE49-F238E27FC236}">
                  <a16:creationId xmlns:a16="http://schemas.microsoft.com/office/drawing/2014/main" id="{16C689EB-9705-2F15-E336-842078D5FE14}"/>
                </a:ext>
              </a:extLst>
            </p:cNvPr>
            <p:cNvSpPr txBox="1"/>
            <p:nvPr/>
          </p:nvSpPr>
          <p:spPr>
            <a:xfrm>
              <a:off x="4075317" y="3847225"/>
              <a:ext cx="605519" cy="160611"/>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900">
                  <a:solidFill>
                    <a:schemeClr val="tx1"/>
                  </a:solidFill>
                  <a:latin typeface="Meiryo UI" panose="020B0604030504040204" pitchFamily="50" charset="-128"/>
                  <a:ea typeface="Meiryo UI" panose="020B0604030504040204" pitchFamily="50" charset="-128"/>
                </a:rPr>
                <a:t>連携</a:t>
              </a:r>
            </a:p>
          </p:txBody>
        </p:sp>
      </p:grpSp>
      <p:grpSp>
        <p:nvGrpSpPr>
          <p:cNvPr id="68" name="グループ化 67">
            <a:extLst>
              <a:ext uri="{FF2B5EF4-FFF2-40B4-BE49-F238E27FC236}">
                <a16:creationId xmlns:a16="http://schemas.microsoft.com/office/drawing/2014/main" id="{65B8A989-D3F4-2AC3-AE99-D69F64CAAAD7}"/>
              </a:ext>
            </a:extLst>
          </p:cNvPr>
          <p:cNvGrpSpPr/>
          <p:nvPr/>
        </p:nvGrpSpPr>
        <p:grpSpPr>
          <a:xfrm>
            <a:off x="765598" y="1555423"/>
            <a:ext cx="5184000" cy="288000"/>
            <a:chOff x="156000" y="1879963"/>
            <a:chExt cx="5760000" cy="288000"/>
          </a:xfrm>
        </p:grpSpPr>
        <p:sp>
          <p:nvSpPr>
            <p:cNvPr id="69" name="正方形/長方形 68">
              <a:extLst>
                <a:ext uri="{FF2B5EF4-FFF2-40B4-BE49-F238E27FC236}">
                  <a16:creationId xmlns:a16="http://schemas.microsoft.com/office/drawing/2014/main" id="{DC6117BD-B06B-CEBD-3328-CEAFA63501E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a:solidFill>
                    <a:schemeClr val="tx1"/>
                  </a:solidFill>
                  <a:latin typeface="Meiryo UI" panose="020B0604030504040204" pitchFamily="50" charset="-128"/>
                  <a:ea typeface="Meiryo UI" panose="020B0604030504040204" pitchFamily="50" charset="-128"/>
                </a:rPr>
                <a:t>組織内体制図</a:t>
              </a:r>
            </a:p>
          </p:txBody>
        </p:sp>
        <p:cxnSp>
          <p:nvCxnSpPr>
            <p:cNvPr id="70" name="直線コネクタ 69">
              <a:extLst>
                <a:ext uri="{FF2B5EF4-FFF2-40B4-BE49-F238E27FC236}">
                  <a16:creationId xmlns:a16="http://schemas.microsoft.com/office/drawing/2014/main" id="{26C0E836-ADB7-D877-04E8-014A0609323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71" name="グループ化 70">
            <a:extLst>
              <a:ext uri="{FF2B5EF4-FFF2-40B4-BE49-F238E27FC236}">
                <a16:creationId xmlns:a16="http://schemas.microsoft.com/office/drawing/2014/main" id="{D22D5D3A-4F55-79D5-B3BB-556C30A92A6A}"/>
              </a:ext>
            </a:extLst>
          </p:cNvPr>
          <p:cNvGrpSpPr/>
          <p:nvPr/>
        </p:nvGrpSpPr>
        <p:grpSpPr>
          <a:xfrm>
            <a:off x="6239438" y="1555423"/>
            <a:ext cx="5184000" cy="288000"/>
            <a:chOff x="156000" y="1879963"/>
            <a:chExt cx="5760000" cy="288000"/>
          </a:xfrm>
        </p:grpSpPr>
        <p:sp>
          <p:nvSpPr>
            <p:cNvPr id="72" name="正方形/長方形 71">
              <a:extLst>
                <a:ext uri="{FF2B5EF4-FFF2-40B4-BE49-F238E27FC236}">
                  <a16:creationId xmlns:a16="http://schemas.microsoft.com/office/drawing/2014/main" id="{A0C83EC8-BB22-1BF3-C090-330D50BE23C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組織内の役割分担</a:t>
              </a:r>
            </a:p>
          </p:txBody>
        </p:sp>
        <p:cxnSp>
          <p:nvCxnSpPr>
            <p:cNvPr id="73" name="直線コネクタ 72">
              <a:extLst>
                <a:ext uri="{FF2B5EF4-FFF2-40B4-BE49-F238E27FC236}">
                  <a16:creationId xmlns:a16="http://schemas.microsoft.com/office/drawing/2014/main" id="{A0766AD6-F690-B142-2FD0-351831E4715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74" name="正方形/長方形 73">
            <a:extLst>
              <a:ext uri="{FF2B5EF4-FFF2-40B4-BE49-F238E27FC236}">
                <a16:creationId xmlns:a16="http://schemas.microsoft.com/office/drawing/2014/main" id="{4961E299-2DA3-4C19-CB1C-130F01121D49}"/>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組織内体制図、組織内の役割分担</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→以下に留意の上、記載すること。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経営者以下の体制と役割分担を網羅的に記載すること。（関与する専任・併任の人員規模の想定も併せて記載すること）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確実な燃料転換・製造プロセス転換・構造転換を実現する上で、各担当部門と連携した実施体制を構築し、体制図に記載すること。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部門間の連携を図るための具体的な方策（定期的に部長レベルで相互の進捗報告を行う、経営者直轄の専門組織を設置する等）を記載すること。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事業の競争力強化や成長に向けた事業体制（ 例：マーケティング部門など）も構築していれば記載すること。</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8115137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 name="ee4pContent3">
            <a:extLst>
              <a:ext uri="{FF2B5EF4-FFF2-40B4-BE49-F238E27FC236}">
                <a16:creationId xmlns:a16="http://schemas.microsoft.com/office/drawing/2014/main" id="{3D8FEA42-F236-4785-AEA3-877E079652FC}"/>
              </a:ext>
            </a:extLst>
          </p:cNvPr>
          <p:cNvSpPr txBox="1"/>
          <p:nvPr/>
        </p:nvSpPr>
        <p:spPr>
          <a:xfrm>
            <a:off x="6266886" y="2141413"/>
            <a:ext cx="5742000" cy="189067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全社事業ポートフォリオにおける本事業への人材・設備・資金</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の投入方針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中長期的な企業価値向上に向けた事業ポートフォリオの中で、本事業への経営資源配分をどのように位置づけ、統合報告等で示しているか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どのような人材を採用または配置転換により何名程度確保するか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既存・新規の設備・土地をどのように確保・活用するか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国費負担以外で、何に対してどの程度の資金を投じる予定か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lvl="1">
              <a:buSzPct val="100000"/>
            </a:pPr>
            <a:r>
              <a:rPr kumimoji="1" lang="ja-JP" altLang="en-US" sz="1400">
                <a:latin typeface="Meiryo UI" panose="020B0604030504040204" pitchFamily="50" charset="-128"/>
                <a:ea typeface="Meiryo UI" panose="020B0604030504040204" pitchFamily="50" charset="-128"/>
              </a:rPr>
              <a:t>機動的な経営資源投入、実施体制の柔軟性確保</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事業の進捗や環境変化を踏まえ、事業体制や手法等の見直し、追加的な資源投入等を行う準備・体制（現場への権限委譲等）があるか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社内や部門内の経営資源に拘らず、目標達成に必要であれば、躊躇なく外部リソースを活用する用意があるか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0507C926-1F87-E12C-63F6-C23FBBD7EB7B}"/>
              </a:ext>
            </a:extLst>
          </p:cNvPr>
          <p:cNvGrpSpPr/>
          <p:nvPr/>
        </p:nvGrpSpPr>
        <p:grpSpPr>
          <a:xfrm>
            <a:off x="6269999" y="1618014"/>
            <a:ext cx="5742000" cy="288000"/>
            <a:chOff x="156000" y="1879963"/>
            <a:chExt cx="5760000" cy="288000"/>
          </a:xfrm>
        </p:grpSpPr>
        <p:sp>
          <p:nvSpPr>
            <p:cNvPr id="8" name="正方形/長方形 7">
              <a:extLst>
                <a:ext uri="{FF2B5EF4-FFF2-40B4-BE49-F238E27FC236}">
                  <a16:creationId xmlns:a16="http://schemas.microsoft.com/office/drawing/2014/main" id="{F3E2D706-7CFB-A804-ED87-DDCD623108C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（例２）経営資源の投入方針</a:t>
              </a:r>
            </a:p>
          </p:txBody>
        </p:sp>
        <p:cxnSp>
          <p:nvCxnSpPr>
            <p:cNvPr id="9" name="直線コネクタ 8">
              <a:extLst>
                <a:ext uri="{FF2B5EF4-FFF2-40B4-BE49-F238E27FC236}">
                  <a16:creationId xmlns:a16="http://schemas.microsoft.com/office/drawing/2014/main" id="{EB7E02E3-398C-DAA0-6FF4-EFE37014345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 name="Title 1">
            <a:extLst>
              <a:ext uri="{FF2B5EF4-FFF2-40B4-BE49-F238E27FC236}">
                <a16:creationId xmlns:a16="http://schemas.microsoft.com/office/drawing/2014/main" id="{5E19C6CF-C035-2B25-AD7A-0B04EF02815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1" name="Title 1">
            <a:extLst>
              <a:ext uri="{FF2B5EF4-FFF2-40B4-BE49-F238E27FC236}">
                <a16:creationId xmlns:a16="http://schemas.microsoft.com/office/drawing/2014/main" id="{F27148F9-5680-D87C-4200-52814F49239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に取り組むことで、間接補助事業の円滑な推進と目標達成を目指す</a:t>
            </a:r>
            <a:endParaRPr kumimoji="1" lang="en-US" altLang="ja-JP">
              <a:solidFill>
                <a:srgbClr val="FF0000"/>
              </a:solidFill>
            </a:endParaRPr>
          </a:p>
        </p:txBody>
      </p:sp>
      <p:cxnSp>
        <p:nvCxnSpPr>
          <p:cNvPr id="12" name="直線コネクタ 11">
            <a:extLst>
              <a:ext uri="{FF2B5EF4-FFF2-40B4-BE49-F238E27FC236}">
                <a16:creationId xmlns:a16="http://schemas.microsoft.com/office/drawing/2014/main" id="{13DAD8DD-BC3F-9454-63E6-9C0CC098C9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B06CB65-D1EB-7083-377D-802EBDF5D5E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0" name="ee4pContent3">
            <a:extLst>
              <a:ext uri="{FF2B5EF4-FFF2-40B4-BE49-F238E27FC236}">
                <a16:creationId xmlns:a16="http://schemas.microsoft.com/office/drawing/2014/main" id="{3D8FEA42-F236-4785-AEA3-877E079652FC}"/>
              </a:ext>
            </a:extLst>
          </p:cNvPr>
          <p:cNvSpPr txBox="1"/>
          <p:nvPr/>
        </p:nvSpPr>
        <p:spPr>
          <a:xfrm>
            <a:off x="6268344" y="5740786"/>
            <a:ext cx="5740541" cy="824488"/>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事業の進捗状況が、経営者や担当役員・担当管理職等の評価や報酬の一部に反映されるか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sp>
        <p:nvSpPr>
          <p:cNvPr id="4" name="ee4pContent3">
            <a:extLst>
              <a:ext uri="{FF2B5EF4-FFF2-40B4-BE49-F238E27FC236}">
                <a16:creationId xmlns:a16="http://schemas.microsoft.com/office/drawing/2014/main" id="{3D8FEA42-F236-4785-AEA3-877E079652FC}"/>
              </a:ext>
            </a:extLst>
          </p:cNvPr>
          <p:cNvSpPr txBox="1"/>
          <p:nvPr/>
        </p:nvSpPr>
        <p:spPr>
          <a:xfrm>
            <a:off x="180001" y="2045696"/>
            <a:ext cx="5702400" cy="4120604"/>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経営者のリーダーシップ</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カーボンニュートラルに関わる産業構造変革の仮説や自社の事業構造転換の方針を社内外に示し、その中に当該事業を位置づけるか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経営者が、社内外の幅広いステークホルダーに対して、当該事業の重要性をメッセージとして発信するか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kumimoji="1" lang="en-US" altLang="ja-JP" sz="1400">
              <a:latin typeface="Meiryo UI" panose="020B0604030504040204" pitchFamily="50" charset="-128"/>
              <a:ea typeface="Meiryo UI" panose="020B0604030504040204" pitchFamily="50" charset="-128"/>
            </a:endParaRPr>
          </a:p>
          <a:p>
            <a:pPr marL="358775" lvl="2" indent="-179388">
              <a:buSzPct val="100000"/>
              <a:buFont typeface="Arial" panose="020B0604020202020204" pitchFamily="34" charset="0"/>
              <a:buChar char="•"/>
            </a:pPr>
            <a:r>
              <a:rPr kumimoji="1" lang="ja-JP" altLang="en-US" sz="1400">
                <a:latin typeface="Meiryo UI" panose="020B0604030504040204" pitchFamily="50" charset="-128"/>
                <a:ea typeface="Meiryo UI" panose="020B0604030504040204" pitchFamily="50" charset="-128"/>
              </a:rPr>
              <a:t>事業のモニタリング・管理</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経営層が定期的に事業進捗を把握するための仕組みを構築しているか、経営層の時間の内どの程度を当該業務に充当するか</a:t>
            </a:r>
            <a:endParaRPr lang="en-US" altLang="ja-JP" sz="16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経営層が、事業の進め方・内容に対して適切なタイミングで指示を出すか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事業の進捗を判断するにあたり、社内外から幅広い意見を取り入れるか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生産開始、市場導入の実施を判断するために、どのような</a:t>
            </a:r>
            <a:r>
              <a:rPr kumimoji="1" lang="en-US" altLang="ja-JP" sz="1400">
                <a:latin typeface="Meiryo UI" panose="020B0604030504040204" pitchFamily="50" charset="-128"/>
                <a:ea typeface="Meiryo UI" panose="020B0604030504040204" pitchFamily="50" charset="-128"/>
              </a:rPr>
              <a:t>KPI</a:t>
            </a:r>
            <a:r>
              <a:rPr kumimoji="1" lang="ja-JP" altLang="en-US" sz="1400">
                <a:latin typeface="Meiryo UI" panose="020B0604030504040204" pitchFamily="50" charset="-128"/>
                <a:ea typeface="Meiryo UI" panose="020B0604030504040204" pitchFamily="50" charset="-128"/>
              </a:rPr>
              <a:t>・条件を予め設定しておくか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10" name="グループ化 9">
            <a:extLst>
              <a:ext uri="{FF2B5EF4-FFF2-40B4-BE49-F238E27FC236}">
                <a16:creationId xmlns:a16="http://schemas.microsoft.com/office/drawing/2014/main" id="{575F189A-5B87-F958-FB78-FEFFB2E39BFF}"/>
              </a:ext>
            </a:extLst>
          </p:cNvPr>
          <p:cNvGrpSpPr/>
          <p:nvPr/>
        </p:nvGrpSpPr>
        <p:grpSpPr>
          <a:xfrm>
            <a:off x="180000" y="1618014"/>
            <a:ext cx="5702400" cy="288000"/>
            <a:chOff x="156000" y="1879963"/>
            <a:chExt cx="5760000" cy="288000"/>
          </a:xfrm>
        </p:grpSpPr>
        <p:sp>
          <p:nvSpPr>
            <p:cNvPr id="14" name="正方形/長方形 13">
              <a:extLst>
                <a:ext uri="{FF2B5EF4-FFF2-40B4-BE49-F238E27FC236}">
                  <a16:creationId xmlns:a16="http://schemas.microsoft.com/office/drawing/2014/main" id="{228EA51C-C676-67DC-86B8-8C1C7D81E0A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（例１）経営者等による具体的な施策・活動方針</a:t>
              </a:r>
            </a:p>
          </p:txBody>
        </p:sp>
        <p:cxnSp>
          <p:nvCxnSpPr>
            <p:cNvPr id="15" name="直線コネクタ 14">
              <a:extLst>
                <a:ext uri="{FF2B5EF4-FFF2-40B4-BE49-F238E27FC236}">
                  <a16:creationId xmlns:a16="http://schemas.microsoft.com/office/drawing/2014/main" id="{1EBA22B3-FFF0-BAC6-227D-BD03C653A84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6" name="グループ化 15">
            <a:extLst>
              <a:ext uri="{FF2B5EF4-FFF2-40B4-BE49-F238E27FC236}">
                <a16:creationId xmlns:a16="http://schemas.microsoft.com/office/drawing/2014/main" id="{E568DDEB-FF39-31EE-CA91-16E49883A073}"/>
              </a:ext>
            </a:extLst>
          </p:cNvPr>
          <p:cNvGrpSpPr/>
          <p:nvPr/>
        </p:nvGrpSpPr>
        <p:grpSpPr>
          <a:xfrm>
            <a:off x="6266886" y="5318618"/>
            <a:ext cx="5742000" cy="288000"/>
            <a:chOff x="156000" y="1879963"/>
            <a:chExt cx="5760000" cy="288000"/>
          </a:xfrm>
        </p:grpSpPr>
        <p:sp>
          <p:nvSpPr>
            <p:cNvPr id="17" name="正方形/長方形 16">
              <a:extLst>
                <a:ext uri="{FF2B5EF4-FFF2-40B4-BE49-F238E27FC236}">
                  <a16:creationId xmlns:a16="http://schemas.microsoft.com/office/drawing/2014/main" id="{8B2D766E-B2D0-AE9E-A469-3B81AA592A4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（例３）経営者等の評価・報酬への反映</a:t>
              </a:r>
            </a:p>
          </p:txBody>
        </p:sp>
        <p:cxnSp>
          <p:nvCxnSpPr>
            <p:cNvPr id="18" name="直線コネクタ 17">
              <a:extLst>
                <a:ext uri="{FF2B5EF4-FFF2-40B4-BE49-F238E27FC236}">
                  <a16:creationId xmlns:a16="http://schemas.microsoft.com/office/drawing/2014/main" id="{8824468E-F187-585A-FEB3-A7C15C4C1E0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3" name="正方形/長方形 22">
            <a:extLst>
              <a:ext uri="{FF2B5EF4-FFF2-40B4-BE49-F238E27FC236}">
                <a16:creationId xmlns:a16="http://schemas.microsoft.com/office/drawing/2014/main" id="{D4CAE328-DFCA-37C5-BE7E-C9BD6DA009EA}"/>
              </a:ext>
            </a:extLst>
          </p:cNvPr>
          <p:cNvSpPr/>
          <p:nvPr/>
        </p:nvSpPr>
        <p:spPr>
          <a:xfrm>
            <a:off x="2161954" y="1551939"/>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間接補助事業の円滑な推進・目標達成に向けた取組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6684327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 name="ee4pContent3">
            <a:extLst>
              <a:ext uri="{FF2B5EF4-FFF2-40B4-BE49-F238E27FC236}">
                <a16:creationId xmlns:a16="http://schemas.microsoft.com/office/drawing/2014/main" id="{3D8FEA42-F236-4785-AEA3-877E079652FC}"/>
              </a:ext>
            </a:extLst>
          </p:cNvPr>
          <p:cNvSpPr txBox="1"/>
          <p:nvPr/>
        </p:nvSpPr>
        <p:spPr>
          <a:xfrm>
            <a:off x="197689" y="2251469"/>
            <a:ext cx="5166311" cy="939959"/>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lang="ja-JP" altLang="en-US" sz="1400">
                <a:latin typeface="Meiryo UI" panose="020B0604030504040204" pitchFamily="50" charset="-128"/>
                <a:ea typeface="Meiryo UI" panose="020B0604030504040204" pitchFamily="50" charset="-128"/>
              </a:rPr>
              <a:t>経営層が交代する場合にも事業が継続して実施されるよう、後継者の育成・選別等の際に当該事業を関連づける等、着実な引き継ぎを行うか</a:t>
            </a:r>
            <a:endParaRPr lang="en-US" altLang="ja-JP" sz="1400">
              <a:latin typeface="Meiryo UI" panose="020B0604030504040204" pitchFamily="50" charset="-128"/>
              <a:ea typeface="Meiryo UI" panose="020B0604030504040204" pitchFamily="50" charset="-128"/>
            </a:endParaRPr>
          </a:p>
          <a:p>
            <a:pPr lvl="1">
              <a:buSzPct val="100000"/>
            </a:pPr>
            <a:r>
              <a:rPr lang="en-US" altLang="ja-JP" sz="1400">
                <a:latin typeface="Meiryo UI" panose="020B0604030504040204" pitchFamily="50" charset="-128"/>
                <a:ea typeface="Meiryo UI" panose="020B0604030504040204" pitchFamily="50" charset="-128"/>
              </a:rPr>
              <a:t>xxx</a:t>
            </a:r>
          </a:p>
        </p:txBody>
      </p:sp>
      <p:grpSp>
        <p:nvGrpSpPr>
          <p:cNvPr id="11" name="グループ化 10">
            <a:extLst>
              <a:ext uri="{FF2B5EF4-FFF2-40B4-BE49-F238E27FC236}">
                <a16:creationId xmlns:a16="http://schemas.microsoft.com/office/drawing/2014/main" id="{EE9B264E-BC08-2DA8-CA41-485A977F9B16}"/>
              </a:ext>
            </a:extLst>
          </p:cNvPr>
          <p:cNvGrpSpPr/>
          <p:nvPr/>
        </p:nvGrpSpPr>
        <p:grpSpPr>
          <a:xfrm>
            <a:off x="180000" y="1825102"/>
            <a:ext cx="5184000" cy="288000"/>
            <a:chOff x="156000" y="1879963"/>
            <a:chExt cx="5760000" cy="288000"/>
          </a:xfrm>
        </p:grpSpPr>
        <p:sp>
          <p:nvSpPr>
            <p:cNvPr id="12" name="正方形/長方形 11">
              <a:extLst>
                <a:ext uri="{FF2B5EF4-FFF2-40B4-BE49-F238E27FC236}">
                  <a16:creationId xmlns:a16="http://schemas.microsoft.com/office/drawing/2014/main" id="{0976ABA0-22E1-8A2E-2954-8BD32D2BC5F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例：事業の継続性確保の取組</a:t>
              </a:r>
            </a:p>
          </p:txBody>
        </p:sp>
        <p:cxnSp>
          <p:nvCxnSpPr>
            <p:cNvPr id="13" name="直線コネクタ 12">
              <a:extLst>
                <a:ext uri="{FF2B5EF4-FFF2-40B4-BE49-F238E27FC236}">
                  <a16:creationId xmlns:a16="http://schemas.microsoft.com/office/drawing/2014/main" id="{EBCF88C8-9AE1-A17F-EC09-9AAE61C8F40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5192CCD1-E8B1-EF71-D4F6-4D3D81CAF0E3}"/>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16" name="Title 1">
            <a:extLst>
              <a:ext uri="{FF2B5EF4-FFF2-40B4-BE49-F238E27FC236}">
                <a16:creationId xmlns:a16="http://schemas.microsoft.com/office/drawing/2014/main" id="{69395A97-7F49-6ADD-7F44-8626E875E9F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に取り組むことで、間接補助事業の継続性を確保する</a:t>
            </a:r>
            <a:endParaRPr kumimoji="1" lang="en-US" altLang="ja-JP">
              <a:solidFill>
                <a:srgbClr val="FF0000"/>
              </a:solidFill>
            </a:endParaRPr>
          </a:p>
        </p:txBody>
      </p:sp>
      <p:cxnSp>
        <p:nvCxnSpPr>
          <p:cNvPr id="17" name="直線コネクタ 16">
            <a:extLst>
              <a:ext uri="{FF2B5EF4-FFF2-40B4-BE49-F238E27FC236}">
                <a16:creationId xmlns:a16="http://schemas.microsoft.com/office/drawing/2014/main" id="{6EA4884A-50F7-D821-F818-6D887EDB435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DE349B65-E790-FB8A-E253-FF5931450F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2" name="正方形/長方形 21">
            <a:extLst>
              <a:ext uri="{FF2B5EF4-FFF2-40B4-BE49-F238E27FC236}">
                <a16:creationId xmlns:a16="http://schemas.microsoft.com/office/drawing/2014/main" id="{2CB14F80-7733-7447-1DF2-F05BBBFA12FA}"/>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間接補助事業の継続性確保に向けた取組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0496979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 name="ee4pContent3">
            <a:extLst>
              <a:ext uri="{FF2B5EF4-FFF2-40B4-BE49-F238E27FC236}">
                <a16:creationId xmlns:a16="http://schemas.microsoft.com/office/drawing/2014/main" id="{3D8FEA42-F236-4785-AEA3-877E079652FC}"/>
              </a:ext>
            </a:extLst>
          </p:cNvPr>
          <p:cNvSpPr txBox="1"/>
          <p:nvPr/>
        </p:nvSpPr>
        <p:spPr>
          <a:xfrm>
            <a:off x="6239438" y="1952815"/>
            <a:ext cx="5184000" cy="4624962"/>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中長期的な企業価値向上に関する情報開示</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全社的な経営戦略を示す株主・</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家に</a:t>
            </a:r>
            <a:r>
              <a:rPr lang="ja-JP" altLang="en-US" sz="1400">
                <a:latin typeface="Meiryo UI" panose="020B0604030504040204" pitchFamily="50" charset="-128"/>
                <a:ea typeface="Meiryo UI" panose="020B0604030504040204" pitchFamily="50" charset="-128"/>
              </a:rPr>
              <a:t>統合報告書等において、どのように事業戦略・計画を明示的に位置づけるか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採択された場合、本</a:t>
            </a:r>
            <a:r>
              <a:rPr lang="zh-TW" altLang="en-US" sz="1400">
                <a:latin typeface="Meiryo UI" panose="020B0604030504040204" pitchFamily="50" charset="-128"/>
                <a:ea typeface="Meiryo UI" panose="020B0604030504040204" pitchFamily="50" charset="-128"/>
              </a:rPr>
              <a:t>事業</a:t>
            </a:r>
            <a:r>
              <a:rPr lang="ja-JP" altLang="en-US" sz="1400">
                <a:latin typeface="Meiryo UI" panose="020B0604030504040204" pitchFamily="50" charset="-128"/>
                <a:ea typeface="Meiryo UI" panose="020B0604030504040204" pitchFamily="50" charset="-128"/>
              </a:rPr>
              <a:t>の概要や事業の効果（社会的価値等）をリリースや</a:t>
            </a:r>
            <a:r>
              <a:rPr lang="en-US" altLang="ja-JP" sz="1400">
                <a:latin typeface="Meiryo UI" panose="020B0604030504040204" pitchFamily="50" charset="-128"/>
                <a:ea typeface="Meiryo UI" panose="020B0604030504040204" pitchFamily="50" charset="-128"/>
              </a:rPr>
              <a:t>IR</a:t>
            </a:r>
            <a:r>
              <a:rPr lang="ja-JP" altLang="en-US" sz="1400">
                <a:latin typeface="Meiryo UI" panose="020B0604030504040204" pitchFamily="50" charset="-128"/>
                <a:ea typeface="Meiryo UI" panose="020B0604030504040204" pitchFamily="50" charset="-128"/>
              </a:rPr>
              <a:t>等でどのように幅広く継続的に発信するか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lvl="2">
              <a:buSzPct val="100000"/>
            </a:pPr>
            <a:endParaRPr lang="en-US" altLang="ja-JP" sz="1400">
              <a:latin typeface="Meiryo UI" panose="020B0604030504040204" pitchFamily="50" charset="-128"/>
              <a:ea typeface="Meiryo UI" panose="020B0604030504040204" pitchFamily="50" charset="-128"/>
            </a:endParaRPr>
          </a:p>
          <a:p>
            <a:pPr marL="432000" lvl="2" indent="0">
              <a:buSzPct val="100000"/>
              <a:buNone/>
            </a:pPr>
            <a:endParaRPr kumimoji="1" lang="en-US" altLang="ja-JP" sz="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企業価値向上とステークホルダーとの対話</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事業戦略・計画を経営戦略に位置づけ、どのように持続的な企業価値向上につなげていくか、株主・投資家にどのような財務指標を重視し、目標として位置づけているか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当該財務指標の向上が必要と思われる場合、投資家の期待値を上げ、改善するためにどのような方策をとるのか</a:t>
            </a:r>
            <a:endParaRPr kumimoji="1" lang="en-US" altLang="ja-JP" sz="1400">
              <a:latin typeface="Meiryo UI" panose="020B0604030504040204" pitchFamily="50" charset="-128"/>
              <a:ea typeface="Meiryo UI" panose="020B0604030504040204" pitchFamily="50" charset="-128"/>
            </a:endParaRPr>
          </a:p>
          <a:p>
            <a:pPr lvl="2">
              <a:buSzPct val="100000"/>
            </a:pPr>
            <a:r>
              <a:rPr lang="ja-JP" altLang="en-US" sz="1400">
                <a:latin typeface="Meiryo UI" panose="020B0604030504040204" pitchFamily="50" charset="-128"/>
                <a:ea typeface="Meiryo UI" panose="020B0604030504040204" pitchFamily="50" charset="-128"/>
              </a:rPr>
              <a:t>事業の見通しや中長期的な企業価値への貢献、リスク等について、株主・投資家や金融機関、取引先、従業員等のステークホルダーとどのように対話するか</a:t>
            </a:r>
            <a:endParaRPr lang="en-US" altLang="ja-JP" sz="1400">
              <a:latin typeface="Meiryo UI" panose="020B0604030504040204" pitchFamily="50" charset="-128"/>
              <a:ea typeface="Meiryo UI" panose="020B0604030504040204" pitchFamily="50" charset="-128"/>
            </a:endParaRPr>
          </a:p>
          <a:p>
            <a:pPr lvl="2">
              <a:buSzPct val="100000"/>
            </a:pPr>
            <a:r>
              <a:rPr lang="en-US" altLang="ja-JP" sz="1400">
                <a:latin typeface="Meiryo UI" panose="020B0604030504040204" pitchFamily="50" charset="-128"/>
                <a:ea typeface="Meiryo UI" panose="020B0604030504040204" pitchFamily="50" charset="-128"/>
              </a:rPr>
              <a:t>xxx</a:t>
            </a:r>
          </a:p>
          <a:p>
            <a:pPr marL="447675" indent="-447675">
              <a:buNone/>
              <a:defRPr/>
            </a:pPr>
            <a:endParaRPr kumimoji="1" lang="en-US" altLang="ja-JP" sz="9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38" name="ee4pContent3">
            <a:extLst>
              <a:ext uri="{FF2B5EF4-FFF2-40B4-BE49-F238E27FC236}">
                <a16:creationId xmlns:a16="http://schemas.microsoft.com/office/drawing/2014/main" id="{3D8FEA42-F236-4785-AEA3-877E079652FC}"/>
              </a:ext>
            </a:extLst>
          </p:cNvPr>
          <p:cNvSpPr txBox="1"/>
          <p:nvPr/>
        </p:nvSpPr>
        <p:spPr>
          <a:xfrm>
            <a:off x="763624" y="1952815"/>
            <a:ext cx="5184000" cy="4784416"/>
          </a:xfrm>
          <a:prstGeom prst="rect">
            <a:avLst/>
          </a:prstGeom>
          <a:noFill/>
          <a:ln w="9525" cap="rnd" cmpd="sng" algn="ctr">
            <a:noFill/>
            <a:prstDash val="solid"/>
            <a:round/>
            <a:headEnd type="none" w="med" len="med"/>
            <a:tailEnd type="none" w="med" len="med"/>
          </a:ln>
          <a:extLst>
            <a:ext uri="{909E8E84-426E-40DD-AFC4-6F175D3DCCD1}">
              <a14:hiddenFill xmlns:a14="http://schemas.microsoft.com/office/drawing/2010/main">
                <a:solidFill>
                  <a:srgbClr val="F2F2F2"/>
                </a:solidFill>
              </a14:hiddenFill>
            </a:ext>
            <a:ext uri="{91240B29-F687-4F45-9708-019B960494DF}">
              <a14:hiddenLine xmlns:a14="http://schemas.microsoft.com/office/drawing/2010/main" w="9525" cap="rnd" cmpd="sng" algn="ctr">
                <a:solidFill>
                  <a:srgbClr val="9A9A9A"/>
                </a:solidFill>
                <a:prstDash val="solid"/>
                <a:round/>
                <a:headEnd type="none" w="med" len="med"/>
                <a:tailEnd type="none" w="med" len="med"/>
              </a14:hiddenLine>
            </a:ext>
          </a:extLst>
        </p:spPr>
        <p:txBody>
          <a:bodyPr vert="horz" wrap="square" lIns="0" tIns="0" rIns="0" bIns="0" rtlCol="0">
            <a:noAutofit/>
          </a:bodyPr>
          <a:lstStyle>
            <a:lvl1pPr lvl="0" indent="0">
              <a:lnSpc>
                <a:spcPct val="100000"/>
              </a:lnSpc>
              <a:spcBef>
                <a:spcPts val="0"/>
              </a:spcBef>
              <a:spcAft>
                <a:spcPts val="0"/>
              </a:spcAft>
              <a:buFont typeface="Trebuchet MS" panose="020B0603020202020204" pitchFamily="34" charset="0"/>
              <a:buChar char="​"/>
              <a:defRPr sz="2000">
                <a:latin typeface="Trebuchet MS" panose="020B0603020202020204" pitchFamily="34" charset="0"/>
                <a:sym typeface="Trebuchet MS" panose="020B0603020202020204" pitchFamily="34" charset="0"/>
              </a:defRPr>
            </a:lvl1pPr>
            <a:lvl2pPr marL="324000" lvl="1"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2pPr>
            <a:lvl3pPr marL="648000" lvl="2" indent="-216000">
              <a:lnSpc>
                <a:spcPct val="100000"/>
              </a:lnSpc>
              <a:spcBef>
                <a:spcPts val="0"/>
              </a:spcBef>
              <a:spcAft>
                <a:spcPts val="0"/>
              </a:spcAft>
              <a:buClr>
                <a:schemeClr val="tx2"/>
              </a:buClr>
              <a:buFont typeface="Trebuchet MS" panose="020B0603020202020204" pitchFamily="34" charset="0"/>
              <a:buChar char="–"/>
              <a:defRPr sz="2000">
                <a:latin typeface="Trebuchet MS" panose="020B0603020202020204" pitchFamily="34" charset="0"/>
                <a:sym typeface="Trebuchet MS" panose="020B0603020202020204" pitchFamily="34" charset="0"/>
              </a:defRPr>
            </a:lvl3pPr>
            <a:lvl4pPr marL="0" lvl="3" indent="0">
              <a:lnSpc>
                <a:spcPct val="100000"/>
              </a:lnSpc>
              <a:spcBef>
                <a:spcPts val="0"/>
              </a:spcBef>
              <a:spcAft>
                <a:spcPts val="0"/>
              </a:spcAft>
              <a:buClr>
                <a:schemeClr val="tx2"/>
              </a:buClr>
              <a:buFont typeface="Trebuchet MS" panose="020B0603020202020204" pitchFamily="34" charset="0"/>
              <a:buChar char="​"/>
              <a:defRPr sz="2400">
                <a:solidFill>
                  <a:schemeClr val="tx2"/>
                </a:solidFill>
                <a:latin typeface="Trebuchet MS" panose="020B0603020202020204" pitchFamily="34" charset="0"/>
                <a:sym typeface="Trebuchet MS" panose="020B0603020202020204" pitchFamily="34" charset="0"/>
              </a:defRPr>
            </a:lvl4pPr>
            <a:lvl5pPr marL="0" lvl="4" indent="0">
              <a:lnSpc>
                <a:spcPct val="100000"/>
              </a:lnSpc>
              <a:spcBef>
                <a:spcPts val="0"/>
              </a:spcBef>
              <a:spcAft>
                <a:spcPts val="0"/>
              </a:spcAft>
              <a:buClrTx/>
              <a:buFont typeface="Trebuchet MS" panose="020B0603020202020204" pitchFamily="34" charset="0"/>
              <a:buChar char="​"/>
              <a:defRPr sz="2400" b="1">
                <a:latin typeface="Trebuchet MS" panose="020B0603020202020204" pitchFamily="34" charset="0"/>
                <a:sym typeface="Trebuchet MS" panose="020B0603020202020204" pitchFamily="34" charset="0"/>
              </a:defRPr>
            </a:lvl5pPr>
            <a:lvl6pPr marL="324000" lvl="5" indent="-216000">
              <a:lnSpc>
                <a:spcPct val="100000"/>
              </a:lnSpc>
              <a:spcBef>
                <a:spcPts val="0"/>
              </a:spcBef>
              <a:spcAft>
                <a:spcPts val="0"/>
              </a:spcAft>
              <a:buClr>
                <a:schemeClr val="tx2"/>
              </a:buClr>
              <a:buFont typeface="Trebuchet MS" panose="020B0603020202020204" pitchFamily="34" charset="0"/>
              <a:buChar char="•"/>
              <a:defRPr sz="2400">
                <a:latin typeface="Trebuchet MS" panose="020B0603020202020204" pitchFamily="34" charset="0"/>
                <a:sym typeface="Trebuchet MS" panose="020B0603020202020204" pitchFamily="34" charset="0"/>
              </a:defRPr>
            </a:lvl6pPr>
            <a:lvl7pPr marL="0" lvl="6" indent="0">
              <a:lnSpc>
                <a:spcPct val="100000"/>
              </a:lnSpc>
              <a:spcBef>
                <a:spcPts val="0"/>
              </a:spcBef>
              <a:spcAft>
                <a:spcPts val="0"/>
              </a:spcAft>
              <a:buFont typeface="Trebuchet MS" panose="020B0603020202020204" pitchFamily="34" charset="0"/>
              <a:buChar char="​"/>
              <a:defRPr sz="5400" baseline="0">
                <a:latin typeface="Trebuchet MS" panose="020B0603020202020204" pitchFamily="34" charset="0"/>
                <a:sym typeface="Trebuchet MS" panose="020B0603020202020204" pitchFamily="34" charset="0"/>
              </a:defRPr>
            </a:lvl7pPr>
            <a:lvl8pPr marL="0" lvl="7" indent="0">
              <a:lnSpc>
                <a:spcPct val="100000"/>
              </a:lnSpc>
              <a:spcBef>
                <a:spcPts val="0"/>
              </a:spcBef>
              <a:spcAft>
                <a:spcPts val="0"/>
              </a:spcAft>
              <a:buFont typeface="Trebuchet MS" panose="020B0603020202020204" pitchFamily="34" charset="0"/>
              <a:buChar char="​"/>
              <a:defRPr sz="6600">
                <a:solidFill>
                  <a:schemeClr val="tx2"/>
                </a:solidFill>
                <a:latin typeface="Trebuchet MS" panose="020B0603020202020204" pitchFamily="34" charset="0"/>
                <a:sym typeface="Trebuchet MS" panose="020B0603020202020204" pitchFamily="34" charset="0"/>
              </a:defRPr>
            </a:lvl8pPr>
            <a:lvl9pPr marL="0" lvl="8" indent="0">
              <a:lnSpc>
                <a:spcPct val="100000"/>
              </a:lnSpc>
              <a:spcBef>
                <a:spcPts val="0"/>
              </a:spcBef>
              <a:spcAft>
                <a:spcPts val="0"/>
              </a:spcAft>
              <a:buFont typeface="Trebuchet MS" panose="020B0603020202020204" pitchFamily="34" charset="0"/>
              <a:buChar char="​"/>
              <a:defRPr sz="4400">
                <a:solidFill>
                  <a:schemeClr val="tx2"/>
                </a:solidFill>
                <a:latin typeface="Trebuchet MS" panose="020B0603020202020204" pitchFamily="34" charset="0"/>
                <a:sym typeface="Trebuchet MS" panose="020B0603020202020204" pitchFamily="34" charset="0"/>
              </a:defRPr>
            </a:lvl9pPr>
          </a:lstStyle>
          <a:p>
            <a:pPr lvl="1">
              <a:buSzPct val="100000"/>
            </a:pPr>
            <a:r>
              <a:rPr kumimoji="1" lang="ja-JP" altLang="en-US" sz="1400">
                <a:latin typeface="Meiryo UI" panose="020B0604030504040204" pitchFamily="50" charset="-128"/>
                <a:ea typeface="Meiryo UI" panose="020B0604030504040204" pitchFamily="50" charset="-128"/>
              </a:rPr>
              <a:t>カーボンニュートラルに向けた全社戦略</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当該分野の範囲を超えたカーボンニュートラルに向けた取組又はイノベーション推進体制整備等について全社戦略を策定しているか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108000" lvl="1" indent="0">
              <a:buSzPct val="100000"/>
              <a:buNone/>
            </a:pPr>
            <a:endParaRPr kumimoji="1" lang="en-US" altLang="ja-JP" sz="14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経営戦略への位置づけ、事業戦略・事業計画の決議・変更</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2050</a:t>
            </a:r>
            <a:r>
              <a:rPr kumimoji="1" lang="ja-JP" altLang="en-US" sz="1400">
                <a:latin typeface="Meiryo UI" panose="020B0604030504040204" pitchFamily="50" charset="-128"/>
                <a:ea typeface="Meiryo UI" panose="020B0604030504040204" pitchFamily="50" charset="-128"/>
              </a:rPr>
              <a:t>年カーボンニュートラルの実現に向けて、本</a:t>
            </a:r>
            <a:r>
              <a:rPr kumimoji="1" lang="zh-TW" altLang="en-US" sz="1400">
                <a:latin typeface="Meiryo UI" panose="020B0604030504040204" pitchFamily="50" charset="-128"/>
                <a:ea typeface="Meiryo UI" panose="020B0604030504040204" pitchFamily="50" charset="-128"/>
              </a:rPr>
              <a:t>事業</a:t>
            </a:r>
            <a:r>
              <a:rPr kumimoji="1" lang="ja-JP" altLang="en-US" sz="1400">
                <a:latin typeface="Meiryo UI" panose="020B0604030504040204" pitchFamily="50" charset="-128"/>
                <a:ea typeface="Meiryo UI" panose="020B0604030504040204" pitchFamily="50" charset="-128"/>
              </a:rPr>
              <a:t>に関連する事業戦略又は計画を明確に経営戦略に位置づけ、取締役会で意思決定しているか。その内容を社内の関連部署に広く周知するか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事業の進捗状況や課題を取締役会等でモニタリングし、事業環境の変化等に応じて見直しを行うか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上記で決議された事業戦略・計画において、本事業が不可欠な要素として、優先度高く位置づけられるか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a:p>
            <a:pPr marL="432000" lvl="2" indent="0">
              <a:buSzPct val="100000"/>
              <a:buNone/>
            </a:pPr>
            <a:endParaRPr lang="en-US" altLang="ja-JP" sz="1600">
              <a:latin typeface="Meiryo UI" panose="020B0604030504040204" pitchFamily="50" charset="-128"/>
              <a:ea typeface="Meiryo UI" panose="020B0604030504040204" pitchFamily="50" charset="-128"/>
            </a:endParaRPr>
          </a:p>
          <a:p>
            <a:pPr lvl="1">
              <a:buSzPct val="100000"/>
            </a:pPr>
            <a:r>
              <a:rPr kumimoji="1" lang="ja-JP" altLang="en-US" sz="1400">
                <a:latin typeface="Meiryo UI" panose="020B0604030504040204" pitchFamily="50" charset="-128"/>
                <a:ea typeface="Meiryo UI" panose="020B0604030504040204" pitchFamily="50" charset="-128"/>
              </a:rPr>
              <a:t>コーポレートガバナンスとの関連付け</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ja-JP" altLang="en-US" sz="1400">
                <a:latin typeface="Meiryo UI" panose="020B0604030504040204" pitchFamily="50" charset="-128"/>
                <a:ea typeface="Meiryo UI" panose="020B0604030504040204" pitchFamily="50" charset="-128"/>
              </a:rPr>
              <a:t>上記の経営戦略や事業戦略・計画が目指す成果を取締役の選任、評価、報酬等に反映させる仕組みがあるか</a:t>
            </a:r>
            <a:endParaRPr kumimoji="1" lang="en-US" altLang="ja-JP" sz="1400">
              <a:latin typeface="Meiryo UI" panose="020B0604030504040204" pitchFamily="50" charset="-128"/>
              <a:ea typeface="Meiryo UI" panose="020B0604030504040204" pitchFamily="50" charset="-128"/>
            </a:endParaRPr>
          </a:p>
          <a:p>
            <a:pPr lvl="2">
              <a:buSzPct val="100000"/>
            </a:pPr>
            <a:r>
              <a:rPr kumimoji="1" lang="en-US" altLang="ja-JP" sz="1400">
                <a:latin typeface="Meiryo UI" panose="020B0604030504040204" pitchFamily="50" charset="-128"/>
                <a:ea typeface="Meiryo UI" panose="020B0604030504040204" pitchFamily="50" charset="-128"/>
              </a:rPr>
              <a:t>xxx</a:t>
            </a:r>
          </a:p>
        </p:txBody>
      </p:sp>
      <p:grpSp>
        <p:nvGrpSpPr>
          <p:cNvPr id="4" name="グループ化 3">
            <a:extLst>
              <a:ext uri="{FF2B5EF4-FFF2-40B4-BE49-F238E27FC236}">
                <a16:creationId xmlns:a16="http://schemas.microsoft.com/office/drawing/2014/main" id="{B425B3F6-323B-E752-92E5-1CAF2426A4A5}"/>
              </a:ext>
            </a:extLst>
          </p:cNvPr>
          <p:cNvGrpSpPr/>
          <p:nvPr/>
        </p:nvGrpSpPr>
        <p:grpSpPr>
          <a:xfrm>
            <a:off x="765598" y="1542581"/>
            <a:ext cx="5184000" cy="288000"/>
            <a:chOff x="156000" y="1879963"/>
            <a:chExt cx="5760000" cy="288000"/>
          </a:xfrm>
        </p:grpSpPr>
        <p:sp>
          <p:nvSpPr>
            <p:cNvPr id="7" name="正方形/長方形 6">
              <a:extLst>
                <a:ext uri="{FF2B5EF4-FFF2-40B4-BE49-F238E27FC236}">
                  <a16:creationId xmlns:a16="http://schemas.microsoft.com/office/drawing/2014/main" id="{CE01136F-18FB-465A-C0BB-9E1CCE4E7E8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（例１）取締役会等コーポレート・ガバナンスとの関係</a:t>
              </a:r>
            </a:p>
          </p:txBody>
        </p:sp>
        <p:cxnSp>
          <p:nvCxnSpPr>
            <p:cNvPr id="8" name="直線コネクタ 7">
              <a:extLst>
                <a:ext uri="{FF2B5EF4-FFF2-40B4-BE49-F238E27FC236}">
                  <a16:creationId xmlns:a16="http://schemas.microsoft.com/office/drawing/2014/main" id="{8D5E4920-165A-7ABD-2585-3F6BC870D51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E22C8A72-9A64-460B-A9A4-223D212E47A5}"/>
              </a:ext>
            </a:extLst>
          </p:cNvPr>
          <p:cNvGrpSpPr/>
          <p:nvPr/>
        </p:nvGrpSpPr>
        <p:grpSpPr>
          <a:xfrm>
            <a:off x="6239438" y="1542581"/>
            <a:ext cx="5184000" cy="288000"/>
            <a:chOff x="156000" y="1879963"/>
            <a:chExt cx="5760000" cy="288000"/>
          </a:xfrm>
        </p:grpSpPr>
        <p:sp>
          <p:nvSpPr>
            <p:cNvPr id="10" name="正方形/長方形 9">
              <a:extLst>
                <a:ext uri="{FF2B5EF4-FFF2-40B4-BE49-F238E27FC236}">
                  <a16:creationId xmlns:a16="http://schemas.microsoft.com/office/drawing/2014/main" id="{ADA4F40A-8ADC-954C-041E-67B4823C125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（例２）ステークホルダーとの対話、情報開示</a:t>
              </a:r>
            </a:p>
          </p:txBody>
        </p:sp>
        <p:cxnSp>
          <p:nvCxnSpPr>
            <p:cNvPr id="11" name="直線コネクタ 10">
              <a:extLst>
                <a:ext uri="{FF2B5EF4-FFF2-40B4-BE49-F238E27FC236}">
                  <a16:creationId xmlns:a16="http://schemas.microsoft.com/office/drawing/2014/main" id="{512324EC-DA17-FC8F-2790-60F636E051C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6" name="Title 1">
            <a:extLst>
              <a:ext uri="{FF2B5EF4-FFF2-40B4-BE49-F238E27FC236}">
                <a16:creationId xmlns:a16="http://schemas.microsoft.com/office/drawing/2014/main" id="{8DAD6981-E16A-90A9-2B93-4A6EF79527E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r>
              <a:rPr lang="en-US" altLang="ja-JP" sz="2000">
                <a:solidFill>
                  <a:schemeClr val="tx1">
                    <a:lumMod val="50000"/>
                    <a:lumOff val="50000"/>
                  </a:schemeClr>
                </a:solidFill>
              </a:rPr>
              <a:t>xxx</a:t>
            </a:r>
            <a:r>
              <a:rPr lang="ja-JP" altLang="en-US" sz="2000">
                <a:solidFill>
                  <a:schemeClr val="tx1">
                    <a:lumMod val="50000"/>
                    <a:lumOff val="50000"/>
                  </a:schemeClr>
                </a:solidFill>
              </a:rPr>
              <a:t>株式会社｜（</a:t>
            </a:r>
            <a:r>
              <a:rPr lang="en-US" altLang="ja-JP" sz="2000">
                <a:solidFill>
                  <a:schemeClr val="tx1">
                    <a:lumMod val="50000"/>
                    <a:lumOff val="50000"/>
                  </a:schemeClr>
                </a:solidFill>
              </a:rPr>
              <a:t>ⅱ</a:t>
            </a:r>
            <a:r>
              <a:rPr lang="ja-JP" altLang="en-US" sz="2000">
                <a:solidFill>
                  <a:schemeClr val="tx1">
                    <a:lumMod val="50000"/>
                    <a:lumOff val="50000"/>
                  </a:schemeClr>
                </a:solidFill>
              </a:rPr>
              <a:t>）</a:t>
            </a:r>
          </a:p>
        </p:txBody>
      </p:sp>
      <p:sp>
        <p:nvSpPr>
          <p:cNvPr id="13" name="Title 1">
            <a:extLst>
              <a:ext uri="{FF2B5EF4-FFF2-40B4-BE49-F238E27FC236}">
                <a16:creationId xmlns:a16="http://schemas.microsoft.com/office/drawing/2014/main" id="{791E0911-91F3-0D2F-15BC-D8442E115632}"/>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に取り組むことで、中長期的な企業価値向上とステークホルダーとの対話を推進</a:t>
            </a:r>
            <a:endParaRPr kumimoji="1" lang="en-US" altLang="ja-JP">
              <a:solidFill>
                <a:srgbClr val="FF0000"/>
              </a:solidFill>
            </a:endParaRPr>
          </a:p>
        </p:txBody>
      </p:sp>
      <p:cxnSp>
        <p:nvCxnSpPr>
          <p:cNvPr id="14" name="直線コネクタ 13">
            <a:extLst>
              <a:ext uri="{FF2B5EF4-FFF2-40B4-BE49-F238E27FC236}">
                <a16:creationId xmlns:a16="http://schemas.microsoft.com/office/drawing/2014/main" id="{F6F159E4-0C5E-3039-684A-C277A8C1D63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0A826B84-D469-D01C-EC3A-E8B7FE7490E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7F4BBD01-D140-9963-B1A6-20EF1CCD2306}"/>
              </a:ext>
            </a:extLst>
          </p:cNvPr>
          <p:cNvSpPr/>
          <p:nvPr/>
        </p:nvSpPr>
        <p:spPr>
          <a:xfrm>
            <a:off x="2161954" y="1551940"/>
            <a:ext cx="7868093" cy="375412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中長期的な企業価値向上に向けた取組</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→具体的取組内容を記載すること。</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（ここで示した項目はあくまで例示であり、個社の事情に即して、記載内容を整理すること。）</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002170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8F5517-C5B5-8B5A-3396-6F17E191561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8F5517-C5B5-8B5A-3396-6F17E191561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253041821"/>
              </p:ext>
            </p:extLst>
          </p:nvPr>
        </p:nvGraphicFramePr>
        <p:xfrm>
          <a:off x="179999" y="1551333"/>
          <a:ext cx="11879999" cy="994498"/>
        </p:xfrm>
        <a:graphic>
          <a:graphicData uri="http://schemas.openxmlformats.org/drawingml/2006/table">
            <a:tbl>
              <a:tblPr firstRow="1" bandRow="1">
                <a:tableStyleId>{5C22544A-7EE6-4342-B048-85BDC9FD1C3A}</a:tableStyleId>
              </a:tblPr>
              <a:tblGrid>
                <a:gridCol w="6881813">
                  <a:extLst>
                    <a:ext uri="{9D8B030D-6E8A-4147-A177-3AD203B41FA5}">
                      <a16:colId xmlns:a16="http://schemas.microsoft.com/office/drawing/2014/main" val="1833360980"/>
                    </a:ext>
                  </a:extLst>
                </a:gridCol>
                <a:gridCol w="4998186">
                  <a:extLst>
                    <a:ext uri="{9D8B030D-6E8A-4147-A177-3AD203B41FA5}">
                      <a16:colId xmlns:a16="http://schemas.microsoft.com/office/drawing/2014/main" val="2365904519"/>
                    </a:ext>
                  </a:extLst>
                </a:gridCol>
              </a:tblGrid>
              <a:tr h="232842">
                <a:tc>
                  <a:txBody>
                    <a:bodyPr/>
                    <a:lstStyle/>
                    <a:p>
                      <a:pPr algn="ctr"/>
                      <a:r>
                        <a:rPr kumimoji="1" lang="ja-JP" altLang="en-US" sz="1200" dirty="0">
                          <a:latin typeface="Meiryo UI" panose="020B0604030504040204" pitchFamily="50" charset="-128"/>
                          <a:ea typeface="Meiryo UI" panose="020B0604030504040204" pitchFamily="50" charset="-128"/>
                        </a:rPr>
                        <a:t>応募申請者名</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xxx</a:t>
                      </a:r>
                      <a:r>
                        <a:rPr kumimoji="1" lang="ja-JP" altLang="en-US" sz="1200" dirty="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3005528"/>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各社における財務状況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ABBA16F-F3D3-C58E-4246-3BA96565934C}"/>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8BB916F0-8DDA-FA32-BB4E-8CA8F7AE4143}"/>
              </a:ext>
            </a:extLst>
          </p:cNvPr>
          <p:cNvGraphicFramePr>
            <a:graphicFrameLocks noChangeAspect="1"/>
          </p:cNvGraphicFramePr>
          <p:nvPr>
            <p:custDataLst>
              <p:tags r:id="rId1"/>
            </p:custDataLst>
            <p:extLst>
              <p:ext uri="{D42A27DB-BD31-4B8C-83A1-F6EECF244321}">
                <p14:modId xmlns:p14="http://schemas.microsoft.com/office/powerpoint/2010/main" val="178070919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8BB916F0-8DDA-FA32-BB4E-8CA8F7AE414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49ADD19B-1834-707C-76B7-EA454D7615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F21485E0-7611-A87A-49C5-E15A452DCBBC}"/>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を実施するため、</a:t>
            </a:r>
            <a:r>
              <a:rPr lang="en-US" altLang="ja-JP">
                <a:solidFill>
                  <a:schemeClr val="tx1"/>
                </a:solidFill>
              </a:rPr>
              <a:t>xx</a:t>
            </a:r>
            <a:r>
              <a:rPr lang="ja-JP" altLang="en-US">
                <a:solidFill>
                  <a:schemeClr val="tx1"/>
                </a:solidFill>
              </a:rPr>
              <a:t>から</a:t>
            </a:r>
            <a:r>
              <a:rPr lang="en-US" altLang="ja-JP">
                <a:solidFill>
                  <a:schemeClr val="tx1"/>
                </a:solidFill>
              </a:rPr>
              <a:t>xx</a:t>
            </a:r>
            <a:r>
              <a:rPr lang="ja-JP" altLang="en-US">
                <a:solidFill>
                  <a:schemeClr val="tx1"/>
                </a:solidFill>
              </a:rPr>
              <a:t>などの設備を導入し、燃料の割合を</a:t>
            </a:r>
            <a:r>
              <a:rPr lang="en-US" altLang="ja-JP">
                <a:solidFill>
                  <a:schemeClr val="tx1"/>
                </a:solidFill>
              </a:rPr>
              <a:t>xx</a:t>
            </a:r>
            <a:r>
              <a:rPr lang="ja-JP" altLang="en-US">
                <a:solidFill>
                  <a:schemeClr val="tx1"/>
                </a:solidFill>
              </a:rPr>
              <a:t>に転換していく</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FCEEBB15-734C-CA5C-8604-F5AD1602D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3BFB2222-16F9-497C-26D1-E96898F30A1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7F7DC59C-62AB-06B7-C6BD-FAC2A7A875A7}"/>
              </a:ext>
            </a:extLst>
          </p:cNvPr>
          <p:cNvGrpSpPr/>
          <p:nvPr/>
        </p:nvGrpSpPr>
        <p:grpSpPr>
          <a:xfrm>
            <a:off x="180000" y="1732958"/>
            <a:ext cx="2724551" cy="288000"/>
            <a:chOff x="156000" y="1879963"/>
            <a:chExt cx="5760000" cy="288000"/>
          </a:xfrm>
        </p:grpSpPr>
        <p:sp>
          <p:nvSpPr>
            <p:cNvPr id="3" name="正方形/長方形 2">
              <a:extLst>
                <a:ext uri="{FF2B5EF4-FFF2-40B4-BE49-F238E27FC236}">
                  <a16:creationId xmlns:a16="http://schemas.microsoft.com/office/drawing/2014/main" id="{3DA268D6-85CF-3720-1993-E4B27FDA076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転換前の設備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CF8D5163-6E4F-9173-71AB-C77F0481CD47}"/>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 name="グループ化 8">
            <a:extLst>
              <a:ext uri="{FF2B5EF4-FFF2-40B4-BE49-F238E27FC236}">
                <a16:creationId xmlns:a16="http://schemas.microsoft.com/office/drawing/2014/main" id="{B2B917FE-9558-97CA-2802-0DCCDB9F220A}"/>
              </a:ext>
            </a:extLst>
          </p:cNvPr>
          <p:cNvGrpSpPr/>
          <p:nvPr/>
        </p:nvGrpSpPr>
        <p:grpSpPr>
          <a:xfrm>
            <a:off x="3394608" y="1732958"/>
            <a:ext cx="2724551" cy="288000"/>
            <a:chOff x="156000" y="1879963"/>
            <a:chExt cx="5760000" cy="288000"/>
          </a:xfrm>
        </p:grpSpPr>
        <p:sp>
          <p:nvSpPr>
            <p:cNvPr id="11" name="正方形/長方形 10">
              <a:extLst>
                <a:ext uri="{FF2B5EF4-FFF2-40B4-BE49-F238E27FC236}">
                  <a16:creationId xmlns:a16="http://schemas.microsoft.com/office/drawing/2014/main" id="{00BBFC7E-7010-A84D-8F83-6FA10BE271C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転換後の設備</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2" name="直線コネクタ 11">
              <a:extLst>
                <a:ext uri="{FF2B5EF4-FFF2-40B4-BE49-F238E27FC236}">
                  <a16:creationId xmlns:a16="http://schemas.microsoft.com/office/drawing/2014/main" id="{8EF936C9-649C-8EF4-333A-B0CC2E8E86A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3" name="グループ化 12">
            <a:extLst>
              <a:ext uri="{FF2B5EF4-FFF2-40B4-BE49-F238E27FC236}">
                <a16:creationId xmlns:a16="http://schemas.microsoft.com/office/drawing/2014/main" id="{CFE866A2-DA12-EB76-4769-918071D9708D}"/>
              </a:ext>
            </a:extLst>
          </p:cNvPr>
          <p:cNvGrpSpPr/>
          <p:nvPr/>
        </p:nvGrpSpPr>
        <p:grpSpPr>
          <a:xfrm>
            <a:off x="3041580" y="2056250"/>
            <a:ext cx="216000" cy="4509024"/>
            <a:chOff x="6120034" y="2151659"/>
            <a:chExt cx="216000" cy="4509024"/>
          </a:xfrm>
        </p:grpSpPr>
        <p:cxnSp>
          <p:nvCxnSpPr>
            <p:cNvPr id="14" name="Straight Connector 40">
              <a:extLst>
                <a:ext uri="{FF2B5EF4-FFF2-40B4-BE49-F238E27FC236}">
                  <a16:creationId xmlns:a16="http://schemas.microsoft.com/office/drawing/2014/main" id="{5E4C4F6A-CBB0-225C-A044-4F3BBD511AD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5" name="Freeform 94">
              <a:extLst>
                <a:ext uri="{FF2B5EF4-FFF2-40B4-BE49-F238E27FC236}">
                  <a16:creationId xmlns:a16="http://schemas.microsoft.com/office/drawing/2014/main" id="{D8FF634B-4772-B4BE-6797-9CF40A225E91}"/>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grpSp>
        <p:nvGrpSpPr>
          <p:cNvPr id="19" name="グループ化 18">
            <a:extLst>
              <a:ext uri="{FF2B5EF4-FFF2-40B4-BE49-F238E27FC236}">
                <a16:creationId xmlns:a16="http://schemas.microsoft.com/office/drawing/2014/main" id="{09E9C5CF-7DDB-E1CE-DF7F-7696D7203F59}"/>
              </a:ext>
            </a:extLst>
          </p:cNvPr>
          <p:cNvGrpSpPr/>
          <p:nvPr/>
        </p:nvGrpSpPr>
        <p:grpSpPr>
          <a:xfrm>
            <a:off x="6333600" y="1732958"/>
            <a:ext cx="5702400" cy="288000"/>
            <a:chOff x="156000" y="1879963"/>
            <a:chExt cx="5760000" cy="288000"/>
          </a:xfrm>
        </p:grpSpPr>
        <p:sp>
          <p:nvSpPr>
            <p:cNvPr id="20" name="正方形/長方形 19">
              <a:extLst>
                <a:ext uri="{FF2B5EF4-FFF2-40B4-BE49-F238E27FC236}">
                  <a16:creationId xmlns:a16="http://schemas.microsoft.com/office/drawing/2014/main" id="{2E3AB4C6-73E2-D1F9-3BEF-71F879A53D7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転換に伴う燃料ミックスの想定</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1" name="直線コネクタ 20">
              <a:extLst>
                <a:ext uri="{FF2B5EF4-FFF2-40B4-BE49-F238E27FC236}">
                  <a16:creationId xmlns:a16="http://schemas.microsoft.com/office/drawing/2014/main" id="{A0546E87-69E8-3137-19E4-09E0103972F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2" name="グラフ 21">
            <a:extLst>
              <a:ext uri="{FF2B5EF4-FFF2-40B4-BE49-F238E27FC236}">
                <a16:creationId xmlns:a16="http://schemas.microsoft.com/office/drawing/2014/main" id="{2E1F10DE-DE4A-D4A2-E57D-47DC3557103C}"/>
              </a:ext>
            </a:extLst>
          </p:cNvPr>
          <p:cNvGraphicFramePr/>
          <p:nvPr>
            <p:extLst>
              <p:ext uri="{D42A27DB-BD31-4B8C-83A1-F6EECF244321}">
                <p14:modId xmlns:p14="http://schemas.microsoft.com/office/powerpoint/2010/main" val="3976956596"/>
              </p:ext>
            </p:extLst>
          </p:nvPr>
        </p:nvGraphicFramePr>
        <p:xfrm>
          <a:off x="6333600" y="2141444"/>
          <a:ext cx="5702400" cy="4168738"/>
        </p:xfrm>
        <a:graphic>
          <a:graphicData uri="http://schemas.openxmlformats.org/drawingml/2006/chart">
            <c:chart xmlns:c="http://schemas.openxmlformats.org/drawingml/2006/chart" xmlns:r="http://schemas.openxmlformats.org/officeDocument/2006/relationships" r:id="rId6"/>
          </a:graphicData>
        </a:graphic>
      </p:graphicFrame>
      <p:sp>
        <p:nvSpPr>
          <p:cNvPr id="23" name="正方形/長方形 22">
            <a:extLst>
              <a:ext uri="{FF2B5EF4-FFF2-40B4-BE49-F238E27FC236}">
                <a16:creationId xmlns:a16="http://schemas.microsoft.com/office/drawing/2014/main" id="{3464E232-8B9F-960E-6E44-241B01A9ED2F}"/>
              </a:ext>
            </a:extLst>
          </p:cNvPr>
          <p:cNvSpPr/>
          <p:nvPr/>
        </p:nvSpPr>
        <p:spPr bwMode="gray">
          <a:xfrm>
            <a:off x="8738558" y="4404633"/>
            <a:ext cx="886721" cy="748502"/>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92024D3-9584-DD17-B889-09ECF04D48C8}"/>
              </a:ext>
            </a:extLst>
          </p:cNvPr>
          <p:cNvSpPr/>
          <p:nvPr/>
        </p:nvSpPr>
        <p:spPr bwMode="gray">
          <a:xfrm>
            <a:off x="10636370" y="4525401"/>
            <a:ext cx="886721" cy="627733"/>
          </a:xfrm>
          <a:prstGeom prst="rect">
            <a:avLst/>
          </a:prstGeom>
          <a:noFill/>
          <a:ln w="28575">
            <a:solidFill>
              <a:srgbClr val="C00000"/>
            </a:solidFill>
            <a:prstDash val="sysDot"/>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25" name="正方形/長方形 24">
            <a:extLst>
              <a:ext uri="{FF2B5EF4-FFF2-40B4-BE49-F238E27FC236}">
                <a16:creationId xmlns:a16="http://schemas.microsoft.com/office/drawing/2014/main" id="{5B8B2526-41CA-C185-FD84-2E425706885B}"/>
              </a:ext>
            </a:extLst>
          </p:cNvPr>
          <p:cNvSpPr/>
          <p:nvPr/>
        </p:nvSpPr>
        <p:spPr bwMode="gray">
          <a:xfrm>
            <a:off x="9181918" y="5502876"/>
            <a:ext cx="1845074" cy="361229"/>
          </a:xfrm>
          <a:prstGeom prst="rect">
            <a:avLst/>
          </a:prstGeom>
          <a:solidFill>
            <a:schemeClr val="bg1">
              <a:lumMod val="95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ボイラー起動時の燃焼安定化のために補助燃料として利用</a:t>
            </a:r>
          </a:p>
        </p:txBody>
      </p:sp>
      <p:cxnSp>
        <p:nvCxnSpPr>
          <p:cNvPr id="26" name="直線コネクタ 25">
            <a:extLst>
              <a:ext uri="{FF2B5EF4-FFF2-40B4-BE49-F238E27FC236}">
                <a16:creationId xmlns:a16="http://schemas.microsoft.com/office/drawing/2014/main" id="{6D367A1A-F4AB-69DD-1AA8-7554C61FE708}"/>
              </a:ext>
            </a:extLst>
          </p:cNvPr>
          <p:cNvCxnSpPr/>
          <p:nvPr/>
        </p:nvCxnSpPr>
        <p:spPr>
          <a:xfrm flipV="1">
            <a:off x="10115550" y="4839267"/>
            <a:ext cx="520820" cy="663609"/>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cxnSp>
        <p:nvCxnSpPr>
          <p:cNvPr id="27" name="直線コネクタ 26">
            <a:extLst>
              <a:ext uri="{FF2B5EF4-FFF2-40B4-BE49-F238E27FC236}">
                <a16:creationId xmlns:a16="http://schemas.microsoft.com/office/drawing/2014/main" id="{CE9A3DCB-F6CC-F7B6-8B02-C1EDA7036909}"/>
              </a:ext>
            </a:extLst>
          </p:cNvPr>
          <p:cNvCxnSpPr>
            <a:cxnSpLocks/>
            <a:stCxn id="25" idx="0"/>
          </p:cNvCxnSpPr>
          <p:nvPr/>
        </p:nvCxnSpPr>
        <p:spPr>
          <a:xfrm flipH="1" flipV="1">
            <a:off x="9625279" y="4778884"/>
            <a:ext cx="479176" cy="723992"/>
          </a:xfrm>
          <a:prstGeom prst="line">
            <a:avLst/>
          </a:prstGeom>
          <a:ln w="12700">
            <a:solidFill>
              <a:schemeClr val="tx1"/>
            </a:solidFill>
            <a:prstDash val="sysDot"/>
          </a:ln>
        </p:spPr>
        <p:style>
          <a:lnRef idx="2">
            <a:schemeClr val="accent1"/>
          </a:lnRef>
          <a:fillRef idx="0">
            <a:schemeClr val="accent1"/>
          </a:fillRef>
          <a:effectRef idx="1">
            <a:schemeClr val="accent1"/>
          </a:effectRef>
          <a:fontRef idx="minor">
            <a:schemeClr val="tx1"/>
          </a:fontRef>
        </p:style>
      </p:cxnSp>
      <p:sp>
        <p:nvSpPr>
          <p:cNvPr id="28" name="正方形/長方形 27">
            <a:extLst>
              <a:ext uri="{FF2B5EF4-FFF2-40B4-BE49-F238E27FC236}">
                <a16:creationId xmlns:a16="http://schemas.microsoft.com/office/drawing/2014/main" id="{502DE56F-A25D-22ED-84CA-42EFD1A29FCC}"/>
              </a:ext>
            </a:extLst>
          </p:cNvPr>
          <p:cNvSpPr/>
          <p:nvPr/>
        </p:nvSpPr>
        <p:spPr bwMode="auto">
          <a:xfrm>
            <a:off x="180000" y="2205078"/>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3E89DEE8-CA9C-2ACC-7CE8-E2ECAE1D84CE}"/>
              </a:ext>
            </a:extLst>
          </p:cNvPr>
          <p:cNvSpPr/>
          <p:nvPr/>
        </p:nvSpPr>
        <p:spPr bwMode="auto">
          <a:xfrm>
            <a:off x="3394607" y="2205078"/>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石炭ボイラー① （</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B619EAA3-3BE4-E54C-53D3-78CC37D8CFEA}"/>
              </a:ext>
            </a:extLst>
          </p:cNvPr>
          <p:cNvSpPr/>
          <p:nvPr/>
        </p:nvSpPr>
        <p:spPr bwMode="auto">
          <a:xfrm>
            <a:off x="180000"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ED0C7E95-B095-E8FF-A8FA-89140614A3BF}"/>
              </a:ext>
            </a:extLst>
          </p:cNvPr>
          <p:cNvSpPr/>
          <p:nvPr/>
        </p:nvSpPr>
        <p:spPr bwMode="auto">
          <a:xfrm>
            <a:off x="180000" y="3078711"/>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ja-JP" altLang="en-US" sz="1400">
                <a:latin typeface="Meiryo UI" panose="020B0604030504040204" pitchFamily="50" charset="-128"/>
                <a:ea typeface="Meiryo UI" panose="020B0604030504040204" pitchFamily="50" charset="-128"/>
              </a:rPr>
              <a:t>石炭ボイラー①（</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F0385CAE-2A29-84E1-AB76-42FE2CF0A172}"/>
              </a:ext>
            </a:extLst>
          </p:cNvPr>
          <p:cNvSpPr/>
          <p:nvPr/>
        </p:nvSpPr>
        <p:spPr bwMode="auto">
          <a:xfrm>
            <a:off x="3394607" y="3078711"/>
            <a:ext cx="2724551" cy="690188"/>
          </a:xfrm>
          <a:prstGeom prst="rect">
            <a:avLst/>
          </a:prstGeom>
          <a:solidFill>
            <a:schemeClr val="bg1">
              <a:lumMod val="65000"/>
            </a:schemeClr>
          </a:solidFill>
          <a:ln w="9525">
            <a:solidFill>
              <a:schemeClr val="tx1"/>
            </a:solidFill>
            <a:prstDash val="dash"/>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廃止</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回収ボイラー②（重油）（</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DB179FA-D90F-D2C5-334E-9D914BF64E93}"/>
              </a:ext>
            </a:extLst>
          </p:cNvPr>
          <p:cNvSpPr/>
          <p:nvPr/>
        </p:nvSpPr>
        <p:spPr bwMode="auto">
          <a:xfrm>
            <a:off x="3383874" y="3952344"/>
            <a:ext cx="2724550" cy="690188"/>
          </a:xfrm>
          <a:prstGeom prst="rect">
            <a:avLst/>
          </a:prstGeom>
          <a:solidFill>
            <a:schemeClr val="bg1"/>
          </a:solidFill>
          <a:ln w="9525">
            <a:solidFill>
              <a:schemeClr val="tx1"/>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維持</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廃棄物ボイラー（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B303EAA4-435D-6A66-F648-C6166D8B6D64}"/>
              </a:ext>
            </a:extLst>
          </p:cNvPr>
          <p:cNvSpPr/>
          <p:nvPr/>
        </p:nvSpPr>
        <p:spPr bwMode="auto">
          <a:xfrm>
            <a:off x="3383874" y="4825977"/>
            <a:ext cx="2724550" cy="690188"/>
          </a:xfrm>
          <a:prstGeom prst="rect">
            <a:avLst/>
          </a:prstGeom>
          <a:solidFill>
            <a:schemeClr val="bg1"/>
          </a:solidFill>
          <a:ln w="38100">
            <a:solidFill>
              <a:srgbClr val="C00000"/>
            </a:solid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b="1">
                <a:latin typeface="Meiryo UI" panose="020B0604030504040204" pitchFamily="50" charset="-128"/>
                <a:ea typeface="Meiryo UI" panose="020B0604030504040204" pitchFamily="50" charset="-128"/>
              </a:rPr>
              <a:t>新設</a:t>
            </a:r>
            <a:r>
              <a:rPr kumimoji="0" lang="en-US" altLang="ja-JP" sz="1400">
                <a:latin typeface="Meiryo UI" panose="020B0604030504040204" pitchFamily="50" charset="-128"/>
                <a:ea typeface="Meiryo UI" panose="020B0604030504040204" pitchFamily="50" charset="-128"/>
              </a:rPr>
              <a:t>】</a:t>
            </a:r>
          </a:p>
          <a:p>
            <a:r>
              <a:rPr kumimoji="0" lang="ja-JP" altLang="en-US" sz="1400">
                <a:latin typeface="Meiryo UI" panose="020B0604030504040204" pitchFamily="50" charset="-128"/>
                <a:ea typeface="Meiryo UI" panose="020B0604030504040204" pitchFamily="50" charset="-128"/>
              </a:rPr>
              <a:t>バイオマスボイラー（</a:t>
            </a:r>
            <a:r>
              <a:rPr kumimoji="0" lang="en-US" altLang="ja-JP" sz="1400" err="1">
                <a:latin typeface="Meiryo UI" panose="020B0604030504040204" pitchFamily="50" charset="-128"/>
                <a:ea typeface="Meiryo UI" panose="020B0604030504040204" pitchFamily="50" charset="-128"/>
              </a:rPr>
              <a:t>xkW</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2EEC2F3F-0628-6B82-0E31-5D7465117FC6}"/>
              </a:ext>
            </a:extLst>
          </p:cNvPr>
          <p:cNvSpPr/>
          <p:nvPr/>
        </p:nvSpPr>
        <p:spPr>
          <a:xfrm>
            <a:off x="2161954" y="1575646"/>
            <a:ext cx="7868093" cy="3706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転換前の設備・転換後の設備</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転換前後の主な設備の概要（主要スペックや役割）及び、転換によってそれらに生じる変化（新設、維持、停止、廃止等）等を記載すること。また、各設備の発電能力（</a:t>
            </a:r>
            <a:r>
              <a:rPr lang="en-US" altLang="ja-JP" sz="1400" dirty="0">
                <a:solidFill>
                  <a:srgbClr val="FF0000"/>
                </a:solidFill>
                <a:latin typeface="Meiryo UI" panose="020B0604030504040204" pitchFamily="50" charset="-128"/>
                <a:ea typeface="Meiryo UI" panose="020B0604030504040204" pitchFamily="50" charset="-128"/>
              </a:rPr>
              <a:t>kW</a:t>
            </a:r>
            <a:r>
              <a:rPr lang="ja-JP" altLang="en-US" sz="1400" dirty="0">
                <a:solidFill>
                  <a:srgbClr val="FF0000"/>
                </a:solidFill>
                <a:latin typeface="Meiryo UI" panose="020B0604030504040204" pitchFamily="50" charset="-128"/>
                <a:ea typeface="Meiryo UI" panose="020B0604030504040204" pitchFamily="50" charset="-128"/>
              </a:rPr>
              <a:t>）も併せて記載すること（蒸気についてはキロワット換算で記載すること）。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転換に伴う燃料ミックスの想定</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→「①ア 基本的要件（燃料転換（</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01922313"/>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1FA7FF9-F01D-C74A-63DB-16E62E578E06}"/>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C448B6F6-5282-ECB4-FFC8-4A5E6D9D30E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3" imgW="359" imgH="360" progId="TCLayout.ActiveDocument.1">
                  <p:embed/>
                </p:oleObj>
              </mc:Choice>
              <mc:Fallback>
                <p:oleObj name="think-cellスライド" r:id="rId3" imgW="359" imgH="360" progId="TCLayout.ActiveDocument.1">
                  <p:embed/>
                  <p:pic>
                    <p:nvPicPr>
                      <p:cNvPr id="5" name="think-cell data - do not delete" hidden="1">
                        <a:extLst>
                          <a:ext uri="{FF2B5EF4-FFF2-40B4-BE49-F238E27FC236}">
                            <a16:creationId xmlns:a16="http://schemas.microsoft.com/office/drawing/2014/main" id="{C448B6F6-5282-ECB4-FFC8-4A5E6D9D30E2}"/>
                          </a:ext>
                        </a:extLst>
                      </p:cNvPr>
                      <p:cNvPicPr/>
                      <p:nvPr/>
                    </p:nvPicPr>
                    <p:blipFill>
                      <a:blip r:embed="rId4"/>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5ABEE49F-CDE9-254E-B5AE-DA8046EDCB0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0BAB932A-D047-ADCE-9BE5-49948AD1B9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年までに</a:t>
            </a:r>
            <a:r>
              <a:rPr lang="en-US" altLang="ja-JP">
                <a:solidFill>
                  <a:schemeClr val="tx1"/>
                </a:solidFill>
              </a:rPr>
              <a:t>xx</a:t>
            </a:r>
            <a:r>
              <a:rPr lang="ja-JP" altLang="en-US">
                <a:solidFill>
                  <a:schemeClr val="tx1"/>
                </a:solidFill>
              </a:rPr>
              <a:t>を実施。</a:t>
            </a:r>
            <a:r>
              <a:rPr lang="en-US" altLang="ja-JP">
                <a:solidFill>
                  <a:schemeClr val="tx1"/>
                </a:solidFill>
              </a:rPr>
              <a:t>xx</a:t>
            </a:r>
            <a:r>
              <a:rPr lang="ja-JP" altLang="en-US">
                <a:solidFill>
                  <a:schemeClr val="tx1"/>
                </a:solidFill>
              </a:rPr>
              <a:t>年には間接補助事業の終了を目指す</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200B9D59-0142-B3FC-E658-BD8D757CFE8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44DD40B9-C6E6-0141-0D41-AC489BA897A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FBB5188D-F46A-C98F-64F2-AA64534664FF}"/>
              </a:ext>
            </a:extLst>
          </p:cNvPr>
          <p:cNvSpPr/>
          <p:nvPr/>
        </p:nvSpPr>
        <p:spPr>
          <a:xfrm>
            <a:off x="1559715" y="1909482"/>
            <a:ext cx="9072571" cy="303903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スケジュール</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→簡潔にタスク分解したうえで、間接補助事業のスケジュールの全体感を記載すること。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計画における重要なマイルストンを明記すること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設備導入、設備の稼働開始、（グリーン製品による）投資回収の</a:t>
            </a:r>
            <a:r>
              <a:rPr lang="en-US" altLang="ja-JP" sz="1400" dirty="0">
                <a:solidFill>
                  <a:srgbClr val="FF0000"/>
                </a:solidFill>
                <a:latin typeface="Meiryo UI" panose="020B0604030504040204" pitchFamily="50" charset="-128"/>
                <a:ea typeface="Meiryo UI" panose="020B0604030504040204" pitchFamily="50" charset="-128"/>
              </a:rPr>
              <a:t>3</a:t>
            </a:r>
            <a:r>
              <a:rPr lang="ja-JP" altLang="en-US" sz="1400" dirty="0">
                <a:solidFill>
                  <a:srgbClr val="FF0000"/>
                </a:solidFill>
                <a:latin typeface="Meiryo UI" panose="020B0604030504040204" pitchFamily="50" charset="-128"/>
                <a:ea typeface="Meiryo UI" panose="020B0604030504040204" pitchFamily="50" charset="-128"/>
              </a:rPr>
              <a:t>時点を明記すること。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52612574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039007259"/>
              </p:ext>
            </p:extLst>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年から</a:t>
            </a:r>
            <a:r>
              <a:rPr kumimoji="1" lang="en-US" altLang="ja-JP" dirty="0">
                <a:solidFill>
                  <a:schemeClr val="tx1"/>
                </a:solidFill>
              </a:rPr>
              <a:t>CN</a:t>
            </a:r>
            <a:r>
              <a:rPr kumimoji="1" lang="ja-JP" altLang="en-US" dirty="0">
                <a:solidFill>
                  <a:schemeClr val="tx1"/>
                </a:solidFill>
              </a:rPr>
              <a:t>燃料に移行するための</a:t>
            </a:r>
            <a:r>
              <a:rPr kumimoji="1" lang="en-US" altLang="ja-JP" dirty="0">
                <a:solidFill>
                  <a:schemeClr val="tx1"/>
                </a:solidFill>
              </a:rPr>
              <a:t>XX</a:t>
            </a:r>
            <a:r>
              <a:rPr kumimoji="1" lang="ja-JP" altLang="en-US" dirty="0">
                <a:solidFill>
                  <a:schemeClr val="tx1"/>
                </a:solidFill>
              </a:rPr>
              <a:t>の投資を行う予定</a:t>
            </a:r>
            <a:endParaRPr kumimoji="1" lang="en-US" altLang="ja-JP" strike="sngStrike"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CN</a:t>
            </a:r>
            <a:r>
              <a:rPr kumimoji="0" lang="ja-JP" altLang="en-US" sz="1400" dirty="0">
                <a:solidFill>
                  <a:schemeClr val="bg1"/>
                </a:solidFill>
                <a:latin typeface="Meiryo UI" panose="020B0604030504040204" pitchFamily="50" charset="-128"/>
                <a:ea typeface="Meiryo UI" panose="020B0604030504040204" pitchFamily="50" charset="-128"/>
              </a:rPr>
              <a:t>移行期又は商用生産（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852972" y="745138"/>
            <a:ext cx="10486056" cy="536772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移行期までは最低でも記載すること（例えば間接補助事業で</a:t>
            </a:r>
            <a:r>
              <a:rPr lang="en-US" altLang="ja-JP" sz="1400" dirty="0">
                <a:solidFill>
                  <a:srgbClr val="FF0000"/>
                </a:solidFill>
                <a:latin typeface="Meiryo UI" panose="020B0604030504040204" pitchFamily="50" charset="-128"/>
                <a:ea typeface="Meiryo UI" panose="020B0604030504040204" pitchFamily="50" charset="-128"/>
              </a:rPr>
              <a:t>LNG</a:t>
            </a:r>
            <a:r>
              <a:rPr lang="ja-JP" altLang="en-US" sz="1400" dirty="0">
                <a:solidFill>
                  <a:srgbClr val="FF0000"/>
                </a:solidFill>
                <a:latin typeface="Meiryo UI" panose="020B0604030504040204" pitchFamily="50" charset="-128"/>
                <a:ea typeface="Meiryo UI" panose="020B0604030504040204" pitchFamily="50" charset="-128"/>
              </a:rPr>
              <a:t>転換を経て</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年に低炭素水素を利用するための投資を完了する場合は</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年まで記載）。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ただし、</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移行期で新たな投資的経費が発生しない場合は、その旨を留意事項等の欄に記載することで、間接補助事業終了までの期間の記載とすることを可とする（例えば間接補助事業により</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年度に</a:t>
            </a:r>
            <a:r>
              <a:rPr lang="en-US" altLang="ja-JP" sz="1400" dirty="0">
                <a:solidFill>
                  <a:srgbClr val="FF0000"/>
                </a:solidFill>
                <a:latin typeface="Meiryo UI" panose="020B0604030504040204" pitchFamily="50" charset="-128"/>
                <a:ea typeface="Meiryo UI" panose="020B0604030504040204" pitchFamily="50" charset="-128"/>
              </a:rPr>
              <a:t>LNG</a:t>
            </a:r>
            <a:r>
              <a:rPr lang="ja-JP" altLang="en-US" sz="1400" dirty="0">
                <a:solidFill>
                  <a:srgbClr val="FF0000"/>
                </a:solidFill>
                <a:latin typeface="Meiryo UI" panose="020B0604030504040204" pitchFamily="50" charset="-128"/>
                <a:ea typeface="Meiryo UI" panose="020B0604030504040204" pitchFamily="50" charset="-128"/>
              </a:rPr>
              <a:t>転換を終え、</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年に合成メタンを計画する場合は、</a:t>
            </a:r>
            <a:r>
              <a:rPr lang="en-US" altLang="ja-JP" sz="1400" dirty="0">
                <a:solidFill>
                  <a:srgbClr val="FF0000"/>
                </a:solidFill>
                <a:latin typeface="Meiryo UI" panose="020B0604030504040204" pitchFamily="50" charset="-128"/>
                <a:ea typeface="Meiryo UI" panose="020B0604030504040204" pitchFamily="50" charset="-128"/>
              </a:rPr>
              <a:t>2029</a:t>
            </a:r>
            <a:r>
              <a:rPr lang="ja-JP" altLang="en-US" sz="1400" dirty="0">
                <a:solidFill>
                  <a:srgbClr val="FF0000"/>
                </a:solidFill>
                <a:latin typeface="Meiryo UI" panose="020B0604030504040204" pitchFamily="50" charset="-128"/>
                <a:ea typeface="Meiryo UI" panose="020B0604030504040204" pitchFamily="50" charset="-128"/>
              </a:rPr>
              <a:t>年度までの記載までで良い） 。</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また、トランジション燃料に燃料転換する計画については、補助対象期間外に発生する低炭素水素等の燃料への移行に係る経費も補助対象外区分の欄に記載すること。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4271B7CD-CBB1-A51B-50C0-6FE55F8A92FF}"/>
              </a:ext>
            </a:extLst>
          </p:cNvPr>
          <p:cNvGraphicFramePr>
            <a:graphicFrameLocks noChangeAspect="1"/>
          </p:cNvGraphicFramePr>
          <p:nvPr>
            <p:custDataLst>
              <p:tags r:id="rId1"/>
            </p:custDataLst>
            <p:extLst>
              <p:ext uri="{D42A27DB-BD31-4B8C-83A1-F6EECF244321}">
                <p14:modId xmlns:p14="http://schemas.microsoft.com/office/powerpoint/2010/main" val="942932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4271B7CD-CBB1-A51B-50C0-6FE55F8A92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（燃料転換又は製造プロセス転換）</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（構造転換）</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公募要領「</a:t>
            </a:r>
            <a:r>
              <a:rPr kumimoji="1" lang="en-US" altLang="zh-TW" sz="1200" dirty="0">
                <a:solidFill>
                  <a:schemeClr val="tx1"/>
                </a:solidFill>
                <a:latin typeface="Meiryo UI" panose="020B0604030504040204" pitchFamily="50" charset="-128"/>
                <a:ea typeface="Meiryo UI" panose="020B0604030504040204" pitchFamily="50" charset="-128"/>
              </a:rPr>
              <a:t>1.2. </a:t>
            </a:r>
            <a:r>
              <a:rPr kumimoji="1" lang="zh-TW" altLang="en-US" sz="1200" dirty="0">
                <a:solidFill>
                  <a:schemeClr val="tx1"/>
                </a:solidFill>
                <a:latin typeface="Meiryo UI" panose="020B0604030504040204" pitchFamily="50" charset="-128"/>
                <a:ea typeface="Meiryo UI" panose="020B0604030504040204" pitchFamily="50" charset="-128"/>
              </a:rPr>
              <a:t>事業目的」</a:t>
            </a:r>
            <a:r>
              <a:rPr kumimoji="1" lang="ja-JP" altLang="en-US" sz="1200" dirty="0">
                <a:solidFill>
                  <a:schemeClr val="tx1"/>
                </a:solidFill>
                <a:latin typeface="Meiryo UI" panose="020B0604030504040204" pitchFamily="50" charset="-128"/>
                <a:ea typeface="Meiryo UI" panose="020B0604030504040204" pitchFamily="50" charset="-128"/>
              </a:rPr>
              <a:t>を踏まえ、内需型</a:t>
            </a:r>
            <a:r>
              <a:rPr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r>
              <a:rPr kumimoji="1" lang="en-US" altLang="ja-JP" sz="1200" baseline="30000" dirty="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r>
              <a:rPr kumimoji="1" lang="en-US" altLang="ja-JP" sz="1200" baseline="300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dirty="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r>
              <a:rPr lang="ja-JP" altLang="en-US" sz="800" dirty="0">
                <a:solidFill>
                  <a:schemeClr val="tx1"/>
                </a:solidFill>
                <a:latin typeface="Meiryo UI" panose="020B0604030504040204" pitchFamily="50" charset="-128"/>
                <a:ea typeface="Meiryo UI" panose="020B0604030504040204" pitchFamily="50" charset="-128"/>
              </a:rPr>
              <a:t>（「燃料転換」又は「構造転換（燃料転換）」のいずれかを記載）</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事業所名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dirty="0">
                <a:solidFill>
                  <a:schemeClr val="tx1"/>
                </a:solidFill>
                <a:latin typeface="Meiryo UI" panose="020B0604030504040204" pitchFamily="50" charset="-128"/>
                <a:ea typeface="Meiryo UI" panose="020B0604030504040204" pitchFamily="50" charset="-128"/>
              </a:rPr>
              <a:t>※1</a:t>
            </a:r>
            <a:r>
              <a:rPr lang="ja-JP" altLang="en-US" sz="1000" dirty="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4"/>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C88EB7F2-5EDF-9BDF-3120-898429CEA3E4}"/>
              </a:ext>
            </a:extLst>
          </p:cNvPr>
          <p:cNvGraphicFramePr>
            <a:graphicFrameLocks noChangeAspect="1"/>
          </p:cNvGraphicFramePr>
          <p:nvPr>
            <p:custDataLst>
              <p:tags r:id="rId1"/>
            </p:custDataLst>
            <p:extLst>
              <p:ext uri="{D42A27DB-BD31-4B8C-83A1-F6EECF244321}">
                <p14:modId xmlns:p14="http://schemas.microsoft.com/office/powerpoint/2010/main" val="61528205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C88EB7F2-5EDF-9BDF-3120-898429CEA3E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aphicFrame>
        <p:nvGraphicFramePr>
          <p:cNvPr id="3" name="Table 25">
            <a:extLst>
              <a:ext uri="{FF2B5EF4-FFF2-40B4-BE49-F238E27FC236}">
                <a16:creationId xmlns:a16="http://schemas.microsoft.com/office/drawing/2014/main" id="{67A02B84-C919-4CA6-0D48-C6CAEBF8A7CA}"/>
              </a:ext>
            </a:extLst>
          </p:cNvPr>
          <p:cNvGraphicFramePr>
            <a:graphicFrameLocks noGrp="1"/>
          </p:cNvGraphicFramePr>
          <p:nvPr>
            <p:extLst>
              <p:ext uri="{D42A27DB-BD31-4B8C-83A1-F6EECF244321}">
                <p14:modId xmlns:p14="http://schemas.microsoft.com/office/powerpoint/2010/main" val="4216890833"/>
              </p:ext>
            </p:extLst>
          </p:nvPr>
        </p:nvGraphicFramePr>
        <p:xfrm>
          <a:off x="156000" y="1452285"/>
          <a:ext cx="11879998" cy="514332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5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5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50" b="1">
                          <a:latin typeface="Meiryo UI" panose="020B0604030504040204" pitchFamily="50" charset="-128"/>
                          <a:ea typeface="Meiryo UI" panose="020B0604030504040204" pitchFamily="50" charset="-128"/>
                        </a:rPr>
                        <a:t>2025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2026</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2027</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2028</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2029</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2030</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2031</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2032</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2033</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50" b="1">
                          <a:latin typeface="Meiryo UI" panose="020B0604030504040204" pitchFamily="50" charset="-128"/>
                          <a:ea typeface="Meiryo UI" panose="020B0604030504040204" pitchFamily="50" charset="-128"/>
                        </a:rPr>
                        <a:t>2034</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50" b="1">
                          <a:latin typeface="Meiryo UI" panose="020B0604030504040204" pitchFamily="50" charset="-128"/>
                          <a:ea typeface="Meiryo UI" panose="020B0604030504040204" pitchFamily="50" charset="-128"/>
                        </a:rPr>
                        <a:t>2035</a:t>
                      </a:r>
                      <a:endParaRPr kumimoji="1" lang="ja-JP" altLang="en-US" sz="105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50">
                          <a:latin typeface="Meiryo UI" panose="020B0604030504040204" pitchFamily="50" charset="-128"/>
                          <a:ea typeface="Meiryo UI" panose="020B0604030504040204" pitchFamily="50" charset="-128"/>
                        </a:rPr>
                        <a:t>1</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50">
                          <a:latin typeface="Meiryo UI" panose="020B0604030504040204" pitchFamily="50" charset="-128"/>
                          <a:ea typeface="Meiryo UI" panose="020B0604030504040204" pitchFamily="50" charset="-128"/>
                        </a:rPr>
                        <a:t>xx</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50">
                          <a:latin typeface="Meiryo UI" panose="020B0604030504040204" pitchFamily="50" charset="-128"/>
                          <a:ea typeface="Meiryo UI" panose="020B0604030504040204" pitchFamily="50" charset="-128"/>
                        </a:rPr>
                        <a:t>2</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50" dirty="0">
                          <a:latin typeface="Meiryo UI" panose="020B0604030504040204" pitchFamily="50" charset="-128"/>
                          <a:ea typeface="Meiryo UI" panose="020B0604030504040204" pitchFamily="50" charset="-128"/>
                        </a:rPr>
                        <a:t>3</a:t>
                      </a:r>
                      <a:endParaRPr kumimoji="1" lang="ja-JP" altLang="en-US" sz="105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営業利益（</a:t>
                      </a:r>
                      <a:r>
                        <a:rPr kumimoji="1" lang="en-US" altLang="ja-JP" sz="1050">
                          <a:latin typeface="Meiryo UI" panose="020B0604030504040204" pitchFamily="50" charset="-128"/>
                          <a:ea typeface="Meiryo UI" panose="020B0604030504040204" pitchFamily="50" charset="-128"/>
                        </a:rPr>
                        <a:t>a</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70294">
                <a:tc>
                  <a:txBody>
                    <a:bodyPr/>
                    <a:lstStyle/>
                    <a:p>
                      <a:pPr algn="l"/>
                      <a:r>
                        <a:rPr kumimoji="1" lang="en-US" altLang="ja-JP" sz="1050">
                          <a:latin typeface="Meiryo UI" panose="020B0604030504040204" pitchFamily="50" charset="-128"/>
                          <a:ea typeface="Meiryo UI" panose="020B0604030504040204" pitchFamily="50" charset="-128"/>
                        </a:rPr>
                        <a:t>4</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減価償却費（</a:t>
                      </a:r>
                      <a:r>
                        <a:rPr kumimoji="1" lang="en-US" altLang="ja-JP" sz="1050">
                          <a:latin typeface="Meiryo UI" panose="020B0604030504040204" pitchFamily="50" charset="-128"/>
                          <a:ea typeface="Meiryo UI" panose="020B0604030504040204" pitchFamily="50" charset="-128"/>
                        </a:rPr>
                        <a:t>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70294">
                <a:tc>
                  <a:txBody>
                    <a:bodyPr/>
                    <a:lstStyle/>
                    <a:p>
                      <a:pPr algn="l"/>
                      <a:r>
                        <a:rPr kumimoji="1" lang="en-US" altLang="ja-JP" sz="1050">
                          <a:latin typeface="Meiryo UI" panose="020B0604030504040204" pitchFamily="50" charset="-128"/>
                          <a:ea typeface="Meiryo UI" panose="020B0604030504040204" pitchFamily="50" charset="-128"/>
                        </a:rPr>
                        <a:t>5</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補助事業に関する経費（</a:t>
                      </a:r>
                      <a:r>
                        <a:rPr kumimoji="1" lang="en-US" altLang="ja-JP" sz="1050">
                          <a:latin typeface="Meiryo UI" panose="020B0604030504040204" pitchFamily="50" charset="-128"/>
                          <a:ea typeface="Meiryo UI" panose="020B0604030504040204" pitchFamily="50" charset="-128"/>
                        </a:rPr>
                        <a:t>c</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70294">
                <a:tc>
                  <a:txBody>
                    <a:bodyPr/>
                    <a:lstStyle/>
                    <a:p>
                      <a:pPr algn="l"/>
                      <a:r>
                        <a:rPr kumimoji="1" lang="en-US" altLang="ja-JP" sz="1050">
                          <a:latin typeface="Meiryo UI" panose="020B0604030504040204" pitchFamily="50" charset="-128"/>
                          <a:ea typeface="Meiryo UI" panose="020B0604030504040204" pitchFamily="50" charset="-128"/>
                        </a:rPr>
                        <a:t>6</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補助金額（</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70294">
                <a:tc>
                  <a:txBody>
                    <a:bodyPr/>
                    <a:lstStyle/>
                    <a:p>
                      <a:pPr algn="l"/>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他制度による収益等</a:t>
                      </a:r>
                      <a:r>
                        <a:rPr kumimoji="1" lang="en-US" altLang="ja-JP" sz="1050">
                          <a:latin typeface="Meiryo UI" panose="020B0604030504040204" pitchFamily="50" charset="-128"/>
                          <a:ea typeface="Meiryo UI" panose="020B0604030504040204" pitchFamily="50" charset="-128"/>
                        </a:rPr>
                        <a:t>*</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d’</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610854640"/>
                  </a:ext>
                </a:extLst>
              </a:tr>
              <a:tr h="170294">
                <a:tc>
                  <a:txBody>
                    <a:bodyPr/>
                    <a:lstStyle/>
                    <a:p>
                      <a:pPr algn="l"/>
                      <a:r>
                        <a:rPr kumimoji="1" lang="en-US" altLang="ja-JP" sz="1050">
                          <a:latin typeface="Meiryo UI" panose="020B0604030504040204" pitchFamily="50" charset="-128"/>
                          <a:ea typeface="Meiryo UI" panose="020B0604030504040204" pitchFamily="50" charset="-128"/>
                        </a:rPr>
                        <a:t>7</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補助事業におけるキャッシュフロー（</a:t>
                      </a:r>
                      <a:r>
                        <a:rPr kumimoji="1" lang="en-US" altLang="ja-JP" sz="1050">
                          <a:latin typeface="Meiryo UI" panose="020B0604030504040204" pitchFamily="50" charset="-128"/>
                          <a:ea typeface="Meiryo UI" panose="020B0604030504040204" pitchFamily="50" charset="-128"/>
                        </a:rPr>
                        <a:t>e=</a:t>
                      </a:r>
                      <a:r>
                        <a:rPr kumimoji="1" lang="en-US" altLang="ja-JP" sz="1050" err="1">
                          <a:latin typeface="Meiryo UI" panose="020B0604030504040204" pitchFamily="50" charset="-128"/>
                          <a:ea typeface="Meiryo UI" panose="020B0604030504040204" pitchFamily="50" charset="-128"/>
                        </a:rPr>
                        <a:t>a+b</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866098724"/>
                  </a:ext>
                </a:extLst>
              </a:tr>
              <a:tr h="170294">
                <a:tc>
                  <a:txBody>
                    <a:bodyPr/>
                    <a:lstStyle/>
                    <a:p>
                      <a:pPr algn="l"/>
                      <a:r>
                        <a:rPr kumimoji="1" lang="en-US" altLang="ja-JP" sz="1050">
                          <a:latin typeface="Meiryo UI" panose="020B0604030504040204" pitchFamily="50" charset="-128"/>
                          <a:ea typeface="Meiryo UI" panose="020B0604030504040204" pitchFamily="50" charset="-128"/>
                        </a:rPr>
                        <a:t>8</a:t>
                      </a:r>
                      <a:endParaRPr kumimoji="1" lang="ja-JP" altLang="en-US" sz="105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投資未回収額（</a:t>
                      </a:r>
                      <a:r>
                        <a:rPr kumimoji="1" lang="en-US" altLang="ja-JP" sz="1050">
                          <a:latin typeface="Meiryo UI" panose="020B0604030504040204" pitchFamily="50" charset="-128"/>
                          <a:ea typeface="Meiryo UI" panose="020B0604030504040204" pitchFamily="50" charset="-128"/>
                        </a:rPr>
                        <a:t>c-d-d’-e</a:t>
                      </a:r>
                      <a:r>
                        <a:rPr kumimoji="1" lang="ja-JP" altLang="en-US" sz="1050">
                          <a:latin typeface="Meiryo UI" panose="020B0604030504040204" pitchFamily="50" charset="-128"/>
                          <a:ea typeface="Meiryo UI" panose="020B0604030504040204" pitchFamily="50" charset="-128"/>
                        </a:rPr>
                        <a:t>）</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12700" cap="flat" cmpd="sng" algn="ctr">
                      <a:solidFill>
                        <a:schemeClr val="bg1">
                          <a:lumMod val="65000"/>
                        </a:schemeClr>
                      </a:solidFill>
                      <a:prstDash val="solid"/>
                      <a:round/>
                      <a:headEnd type="none" w="med" len="med"/>
                      <a:tailEnd type="none" w="med" len="med"/>
                    </a:lnB>
                  </a:tcPr>
                </a:tc>
                <a:extLst>
                  <a:ext uri="{0D108BD9-81ED-4DB2-BD59-A6C34878D82A}">
                    <a16:rowId xmlns:a16="http://schemas.microsoft.com/office/drawing/2014/main" val="54989711"/>
                  </a:ext>
                </a:extLst>
              </a:tr>
              <a:tr h="170294">
                <a:tc>
                  <a:txBody>
                    <a:bodyPr/>
                    <a:lstStyle/>
                    <a:p>
                      <a:pPr algn="l"/>
                      <a:r>
                        <a:rPr kumimoji="1" lang="en-US" altLang="ja-JP" sz="1050">
                          <a:latin typeface="Meiryo UI" panose="020B0604030504040204" pitchFamily="50" charset="-128"/>
                          <a:ea typeface="Meiryo UI" panose="020B0604030504040204" pitchFamily="50" charset="-128"/>
                        </a:rPr>
                        <a:t>9</a:t>
                      </a:r>
                      <a:r>
                        <a:rPr kumimoji="1" lang="ja-JP" altLang="en-US" sz="1050">
                          <a:latin typeface="Meiryo UI" panose="020B0604030504040204" pitchFamily="50" charset="-128"/>
                          <a:ea typeface="Meiryo UI" panose="020B0604030504040204" pitchFamily="50" charset="-128"/>
                        </a:rPr>
                        <a:t>　　</a:t>
                      </a: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50">
                          <a:latin typeface="Meiryo UI" panose="020B0604030504040204" pitchFamily="50" charset="-128"/>
                          <a:ea typeface="Meiryo UI" panose="020B0604030504040204" pitchFamily="50" charset="-128"/>
                        </a:rPr>
                        <a:t>投資回収期間</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12700" cap="flat" cmpd="sng" algn="ctr">
                      <a:solidFill>
                        <a:schemeClr val="bg1">
                          <a:lumMod val="65000"/>
                        </a:schemeClr>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gridSpan="10">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12700" cap="flat" cmpd="sng" algn="ctr">
                      <a:solidFill>
                        <a:schemeClr val="bg1">
                          <a:lumMod val="65000"/>
                        </a:schemeClr>
                      </a:solidFill>
                      <a:prstDash val="solid"/>
                      <a:round/>
                      <a:headEnd type="none" w="med" len="med"/>
                      <a:tailEnd type="none" w="med" len="med"/>
                    </a:lnL>
                    <a:lnR w="6350" cap="flat" cmpd="sng" algn="ctr">
                      <a:noFill/>
                      <a:prstDash val="solid"/>
                      <a:round/>
                      <a:headEnd type="none" w="med" len="med"/>
                      <a:tailEnd type="none" w="med" len="med"/>
                    </a:lnR>
                    <a:lnT w="12700" cap="flat" cmpd="sng" algn="ctr">
                      <a:solidFill>
                        <a:schemeClr val="bg1">
                          <a:lumMod val="65000"/>
                        </a:schemeClr>
                      </a:solidFill>
                      <a:prstDash val="solid"/>
                      <a:round/>
                      <a:headEnd type="none" w="med" len="med"/>
                      <a:tailEnd type="none" w="med" len="med"/>
                    </a:lnT>
                    <a:lnB w="6350" cap="flat" cmpd="sng" algn="ctr">
                      <a:noFill/>
                      <a:prstDash val="solid"/>
                      <a:round/>
                      <a:headEnd type="none" w="med" len="med"/>
                      <a:tailEnd type="none" w="med" len="med"/>
                    </a:lnB>
                    <a:lnTlToBr w="12700" cmpd="sng">
                      <a:noFill/>
                      <a:prstDash val="solid"/>
                    </a:lnTlToBr>
                    <a:lnBlToTr w="12700" cmpd="sng">
                      <a:noFill/>
                      <a:prstDash val="solid"/>
                    </a:lnBlToTr>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79543653"/>
                  </a:ext>
                </a:extLst>
              </a:tr>
            </a:tbl>
          </a:graphicData>
        </a:graphic>
      </p:graphicFrame>
      <p:sp>
        <p:nvSpPr>
          <p:cNvPr id="5" name="Title 1">
            <a:extLst>
              <a:ext uri="{FF2B5EF4-FFF2-40B4-BE49-F238E27FC236}">
                <a16:creationId xmlns:a16="http://schemas.microsoft.com/office/drawing/2014/main" id="{03F9C759-79F7-9F10-A785-33F1A9F8C23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331D2281-0D03-B683-D9C4-5DB21F2A367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投資回収</a:t>
            </a:r>
            <a:r>
              <a:rPr lang="ja-JP" altLang="en-US">
                <a:solidFill>
                  <a:schemeClr val="tx1"/>
                </a:solidFill>
              </a:rPr>
              <a:t>の目処は</a:t>
            </a:r>
            <a:r>
              <a:rPr lang="en-US" altLang="ja-JP">
                <a:solidFill>
                  <a:schemeClr val="tx1"/>
                </a:solidFill>
              </a:rPr>
              <a:t>xx</a:t>
            </a:r>
            <a:r>
              <a:rPr lang="ja-JP" altLang="en-US">
                <a:solidFill>
                  <a:schemeClr val="tx1"/>
                </a:solidFill>
              </a:rPr>
              <a:t>年を</a:t>
            </a:r>
            <a:r>
              <a:rPr kumimoji="1" lang="ja-JP" altLang="en-US">
                <a:solidFill>
                  <a:schemeClr val="tx1"/>
                </a:solidFill>
              </a:rPr>
              <a:t>想定している</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1F941253-BED3-2240-8A3E-9D7FA9BB316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7460084E-D530-6FAF-4ACF-451936E79D8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0" name="正方形/長方形 9">
            <a:extLst>
              <a:ext uri="{FF2B5EF4-FFF2-40B4-BE49-F238E27FC236}">
                <a16:creationId xmlns:a16="http://schemas.microsoft.com/office/drawing/2014/main" id="{A4B8B7BB-6529-1594-E694-912EE3B1A32D}"/>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→別添２から適宜転記すること。別添２作成の際は、補助対象事業の不確実性を前提とした上で、一定の仮定に基づき、</a:t>
            </a:r>
            <a:r>
              <a:rPr lang="en-US" altLang="ja-JP" sz="1400" dirty="0">
                <a:solidFill>
                  <a:srgbClr val="FF0000"/>
                </a:solidFill>
                <a:latin typeface="Meiryo UI" panose="020B0604030504040204" pitchFamily="50" charset="-128"/>
                <a:ea typeface="Meiryo UI" panose="020B0604030504040204" pitchFamily="50" charset="-128"/>
              </a:rPr>
              <a:t>2035</a:t>
            </a:r>
            <a:r>
              <a:rPr lang="ja-JP" altLang="en-US" sz="1400" dirty="0">
                <a:solidFill>
                  <a:srgbClr val="FF0000"/>
                </a:solidFill>
                <a:latin typeface="Meiryo UI" panose="020B0604030504040204" pitchFamily="50" charset="-128"/>
                <a:ea typeface="Meiryo UI" panose="020B0604030504040204" pitchFamily="50" charset="-128"/>
              </a:rPr>
              <a:t>年頃までの長期的な事業スケジュールの概要について、以下の点に留意しつつ作成すること。また、売上高達成に向けた道筋と根拠について、適宜補足すること。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売上高、売上原価、売上総利益、販売費、一般管理費、営業利益までは、「①ア 基本的要件」で記載したグリーン事業（製品）別に次頁以降に記載すること（詳細は様式第３別添２を参照）。</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提案時点での数字や内容は必ずしも正確である必要はなく、対象製品の収益化・事業成長の見通し・スケジュール（当初計画）を確認するためのものである。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今後、業務実施期間中のモニタリングにおいて、当該情報をアップデートした上で、定期的に確認を行う予定である。</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価値提供・収益化等については、「他制度による収益等」等として、政府・公的機関による規制・制度的措置等に関する一定の見通し（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価格等）に基づき記載することで差し支えない。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9909051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extLst>
              <p:ext uri="{D42A27DB-BD31-4B8C-83A1-F6EECF244321}">
                <p14:modId xmlns:p14="http://schemas.microsoft.com/office/powerpoint/2010/main" val="236020394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（参考）</a:t>
            </a:r>
            <a:r>
              <a:rPr kumimoji="1" lang="en-US" altLang="ja-JP">
                <a:solidFill>
                  <a:schemeClr val="tx1"/>
                </a:solidFill>
              </a:rPr>
              <a:t>xx</a:t>
            </a:r>
            <a:r>
              <a:rPr kumimoji="1" lang="ja-JP" altLang="en-US">
                <a:solidFill>
                  <a:schemeClr val="tx1"/>
                </a:solidFill>
              </a:rPr>
              <a:t>事業（製品）の収支計画</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グリーン事業（製品）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1407723558"/>
              </p:ext>
            </p:extLst>
          </p:nvPr>
        </p:nvGraphicFramePr>
        <p:xfrm>
          <a:off x="156000" y="2489233"/>
          <a:ext cx="11879998" cy="38536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うち発電コスト</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046458186"/>
                  </a:ext>
                </a:extLst>
              </a:tr>
              <a:tr h="170294">
                <a:tc>
                  <a:txBody>
                    <a:bodyPr/>
                    <a:lstStyle/>
                    <a:p>
                      <a:pPr algn="l"/>
                      <a:r>
                        <a:rPr kumimoji="1" lang="en-US" altLang="ja-JP" sz="1000">
                          <a:latin typeface="Meiryo UI" panose="020B0604030504040204" pitchFamily="50" charset="-128"/>
                          <a:ea typeface="Meiryo UI" panose="020B0604030504040204" pitchFamily="50" charset="-128"/>
                        </a:rPr>
                        <a:t>2</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2161954" y="980547"/>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→別添２</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から適宜転記すること。「①ア 基本的要件」で記載したグリーン事業（製品）別に、売上高、売上原価、売上総利益、販売費、一般管理費、営業利益まで記載すること（詳細は様式第３別添２－１を参照）。</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本補助金の他</a:t>
            </a:r>
            <a:r>
              <a:rPr lang="ja-JP" altLang="en-US">
                <a:solidFill>
                  <a:schemeClr val="tx1"/>
                </a:solidFill>
              </a:rPr>
              <a:t>、事業</a:t>
            </a:r>
            <a:r>
              <a:rPr kumimoji="1" lang="ja-JP" altLang="en-US">
                <a:solidFill>
                  <a:schemeClr val="tx1"/>
                </a:solidFill>
              </a:rPr>
              <a:t>運営に</a:t>
            </a:r>
            <a:r>
              <a:rPr lang="ja-JP" altLang="en-US">
                <a:solidFill>
                  <a:schemeClr val="tx1"/>
                </a:solidFill>
              </a:rPr>
              <a:t>要する資金</a:t>
            </a:r>
            <a:r>
              <a:rPr kumimoji="1" lang="ja-JP" altLang="en-US">
                <a:solidFill>
                  <a:schemeClr val="tx1"/>
                </a:solidFill>
              </a:rPr>
              <a:t>は</a:t>
            </a:r>
            <a:r>
              <a:rPr kumimoji="1" lang="en-US" altLang="ja-JP">
                <a:solidFill>
                  <a:schemeClr val="tx1"/>
                </a:solidFill>
              </a:rPr>
              <a:t>xx</a:t>
            </a:r>
            <a:r>
              <a:rPr kumimoji="1" lang="ja-JP" altLang="en-US">
                <a:solidFill>
                  <a:schemeClr val="tx1"/>
                </a:solidFill>
              </a:rPr>
              <a:t>から調達</a:t>
            </a:r>
            <a:r>
              <a:rPr lang="ja-JP" altLang="en-US">
                <a:solidFill>
                  <a:schemeClr val="tx1"/>
                </a:solidFill>
              </a:rPr>
              <a:t>することで、将来的な自立化を目指す</a:t>
            </a:r>
            <a:endParaRPr kumimoji="1" lang="en-US" altLang="ja-JP">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資金調達方針</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想定される労働需給や地域経済への影響</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円滑な移行に向けた取組</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イ</a:t>
            </a:r>
            <a:r>
              <a:rPr lang="en-US" altLang="ja-JP" sz="2000">
                <a:solidFill>
                  <a:schemeClr val="tx1">
                    <a:lumMod val="50000"/>
                    <a:lumOff val="50000"/>
                  </a:schemeClr>
                </a:solidFill>
              </a:rPr>
              <a:t> </a:t>
            </a:r>
            <a:r>
              <a:rPr lang="ja-JP" altLang="en-US" sz="2000">
                <a:solidFill>
                  <a:schemeClr val="tx1">
                    <a:lumMod val="50000"/>
                    <a:lumOff val="50000"/>
                  </a:schemeClr>
                </a:solidFill>
              </a:rPr>
              <a:t>公正な移行に関する取組</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円滑な移行に向けて、</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といった取組を進める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6" name="グループ化 5">
            <a:extLst>
              <a:ext uri="{FF2B5EF4-FFF2-40B4-BE49-F238E27FC236}">
                <a16:creationId xmlns:a16="http://schemas.microsoft.com/office/drawing/2014/main" id="{D7439121-A711-C530-77BF-DFFB7ABD0470}"/>
              </a:ext>
            </a:extLst>
          </p:cNvPr>
          <p:cNvGrpSpPr/>
          <p:nvPr/>
        </p:nvGrpSpPr>
        <p:grpSpPr>
          <a:xfrm>
            <a:off x="6006793" y="2056250"/>
            <a:ext cx="216000" cy="4509024"/>
            <a:chOff x="6120034" y="2151659"/>
            <a:chExt cx="216000" cy="4509024"/>
          </a:xfrm>
        </p:grpSpPr>
        <p:cxnSp>
          <p:nvCxnSpPr>
            <p:cNvPr id="9" name="Straight Connector 40">
              <a:extLst>
                <a:ext uri="{FF2B5EF4-FFF2-40B4-BE49-F238E27FC236}">
                  <a16:creationId xmlns:a16="http://schemas.microsoft.com/office/drawing/2014/main" id="{26F67893-950F-10DB-A4A2-A83DDBB37C4B}"/>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E648657D-1370-CE43-0FBA-8AC13F457D8E}"/>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0" name="正方形/長方形 19">
            <a:extLst>
              <a:ext uri="{FF2B5EF4-FFF2-40B4-BE49-F238E27FC236}">
                <a16:creationId xmlns:a16="http://schemas.microsoft.com/office/drawing/2014/main" id="{4A3FD1BB-52FF-2EF0-EF22-955561C2EB23}"/>
              </a:ext>
            </a:extLst>
          </p:cNvPr>
          <p:cNvSpPr/>
          <p:nvPr/>
        </p:nvSpPr>
        <p:spPr>
          <a:xfrm>
            <a:off x="1948353" y="2521122"/>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公正な移行に関する取り組み</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→補助対象事業の実施によって想定される労働需給や地域経済への影響や、円滑な移行に向けた取り組みについて記載すること。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84802362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F43653D-675F-9052-14BB-71A2DCD1C965}"/>
            </a:ext>
          </a:extLst>
        </p:cNvPr>
        <p:cNvGrpSpPr/>
        <p:nvPr/>
      </p:nvGrpSpPr>
      <p:grpSpPr>
        <a:xfrm>
          <a:off x="0" y="0"/>
          <a:ext cx="0" cy="0"/>
          <a:chOff x="0" y="0"/>
          <a:chExt cx="0" cy="0"/>
        </a:xfrm>
      </p:grpSpPr>
      <p:sp>
        <p:nvSpPr>
          <p:cNvPr id="6" name="Title 1">
            <a:extLst>
              <a:ext uri="{FF2B5EF4-FFF2-40B4-BE49-F238E27FC236}">
                <a16:creationId xmlns:a16="http://schemas.microsoft.com/office/drawing/2014/main" id="{AC77806B-80F1-3AED-62A2-2EF08368326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ウ</a:t>
            </a:r>
            <a:r>
              <a:rPr lang="en-US" altLang="ja-JP" sz="2000">
                <a:solidFill>
                  <a:schemeClr val="tx1">
                    <a:lumMod val="50000"/>
                    <a:lumOff val="50000"/>
                  </a:schemeClr>
                </a:solidFill>
              </a:rPr>
              <a:t> </a:t>
            </a:r>
            <a:r>
              <a:rPr lang="ja-JP" altLang="en-US" sz="2000">
                <a:solidFill>
                  <a:schemeClr val="tx1">
                    <a:lumMod val="50000"/>
                    <a:lumOff val="50000"/>
                  </a:schemeClr>
                </a:solidFill>
              </a:rPr>
              <a:t>間接補助事業のリスク対応　　</a:t>
            </a:r>
          </a:p>
        </p:txBody>
      </p:sp>
      <p:sp>
        <p:nvSpPr>
          <p:cNvPr id="7" name="Title 1">
            <a:extLst>
              <a:ext uri="{FF2B5EF4-FFF2-40B4-BE49-F238E27FC236}">
                <a16:creationId xmlns:a16="http://schemas.microsoft.com/office/drawing/2014/main" id="{46E7921D-383C-39FC-9AC4-A1404B30573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en-US" altLang="ja-JP">
                <a:solidFill>
                  <a:schemeClr val="tx1"/>
                </a:solidFill>
              </a:rPr>
              <a:t>xx</a:t>
            </a:r>
            <a:r>
              <a:rPr kumimoji="1" lang="ja-JP" altLang="en-US">
                <a:solidFill>
                  <a:schemeClr val="tx1"/>
                </a:solidFill>
              </a:rPr>
              <a:t>等がリスクとして想定されるが、十分な対策を講じて間接補助事業を推進する</a:t>
            </a:r>
            <a:endParaRPr kumimoji="1" lang="en-US" altLang="ja-JP">
              <a:solidFill>
                <a:schemeClr val="tx1"/>
              </a:solidFill>
            </a:endParaRPr>
          </a:p>
        </p:txBody>
      </p:sp>
      <p:cxnSp>
        <p:nvCxnSpPr>
          <p:cNvPr id="12" name="直線コネクタ 11">
            <a:extLst>
              <a:ext uri="{FF2B5EF4-FFF2-40B4-BE49-F238E27FC236}">
                <a16:creationId xmlns:a16="http://schemas.microsoft.com/office/drawing/2014/main" id="{969D6D9F-86C6-20C0-8917-E8DBE374A6C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E6F25320-1390-23EF-3EB0-E6EC9DD22027}"/>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0" name="正方形/長方形 9">
            <a:extLst>
              <a:ext uri="{FF2B5EF4-FFF2-40B4-BE49-F238E27FC236}">
                <a16:creationId xmlns:a16="http://schemas.microsoft.com/office/drawing/2014/main" id="{9760C651-8BB9-125B-CF61-39DD163A5007}"/>
              </a:ext>
            </a:extLst>
          </p:cNvPr>
          <p:cNvSpPr/>
          <p:nvPr/>
        </p:nvSpPr>
        <p:spPr>
          <a:xfrm>
            <a:off x="180000" y="1887418"/>
            <a:ext cx="1506313" cy="129675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内生的</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リスク</a:t>
            </a:r>
            <a:endParaRPr kumimoji="1" lang="ja-JP" altLang="en-US" sz="1400" dirty="0">
              <a:solidFill>
                <a:schemeClr val="tx1"/>
              </a:solidFill>
              <a:latin typeface="Meiryo UI" panose="020B0604030504040204" pitchFamily="50" charset="-128"/>
              <a:ea typeface="Meiryo UI" panose="020B0604030504040204" pitchFamily="50" charset="-128"/>
            </a:endParaRPr>
          </a:p>
          <a:p>
            <a:pPr algn="ctr"/>
            <a:r>
              <a:rPr kumimoji="1" lang="ja-JP" altLang="en-US" sz="1400" dirty="0">
                <a:solidFill>
                  <a:schemeClr val="tx1"/>
                </a:solidFill>
                <a:latin typeface="Meiryo UI" panose="020B0604030504040204" pitchFamily="50" charset="-128"/>
                <a:ea typeface="Meiryo UI" panose="020B0604030504040204" pitchFamily="50" charset="-128"/>
              </a:rPr>
              <a:t>（技術観点など）</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14" name="グループ化 13">
            <a:extLst>
              <a:ext uri="{FF2B5EF4-FFF2-40B4-BE49-F238E27FC236}">
                <a16:creationId xmlns:a16="http://schemas.microsoft.com/office/drawing/2014/main" id="{1C1186B7-4E1F-5119-6748-2E355B9656E7}"/>
              </a:ext>
            </a:extLst>
          </p:cNvPr>
          <p:cNvGrpSpPr/>
          <p:nvPr/>
        </p:nvGrpSpPr>
        <p:grpSpPr>
          <a:xfrm>
            <a:off x="1804611" y="1505726"/>
            <a:ext cx="4500000" cy="288000"/>
            <a:chOff x="156000" y="1879963"/>
            <a:chExt cx="5760000" cy="288000"/>
          </a:xfrm>
        </p:grpSpPr>
        <p:sp>
          <p:nvSpPr>
            <p:cNvPr id="15" name="正方形/長方形 14">
              <a:extLst>
                <a:ext uri="{FF2B5EF4-FFF2-40B4-BE49-F238E27FC236}">
                  <a16:creationId xmlns:a16="http://schemas.microsoft.com/office/drawing/2014/main" id="{BD371F71-DC1E-8D04-94F8-4D113AA3DCB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リスクの内容</a:t>
              </a:r>
            </a:p>
          </p:txBody>
        </p:sp>
        <p:cxnSp>
          <p:nvCxnSpPr>
            <p:cNvPr id="16" name="直線コネクタ 15">
              <a:extLst>
                <a:ext uri="{FF2B5EF4-FFF2-40B4-BE49-F238E27FC236}">
                  <a16:creationId xmlns:a16="http://schemas.microsoft.com/office/drawing/2014/main" id="{549D8EFF-9627-43FA-1F8C-40DFF6E5DFC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08838969-919B-1447-1855-CF775A41CF5D}"/>
              </a:ext>
            </a:extLst>
          </p:cNvPr>
          <p:cNvGrpSpPr/>
          <p:nvPr/>
        </p:nvGrpSpPr>
        <p:grpSpPr>
          <a:xfrm>
            <a:off x="6422908" y="1505726"/>
            <a:ext cx="5613091" cy="288000"/>
            <a:chOff x="156000" y="1879963"/>
            <a:chExt cx="5760000" cy="288000"/>
          </a:xfrm>
        </p:grpSpPr>
        <p:sp>
          <p:nvSpPr>
            <p:cNvPr id="18" name="正方形/長方形 17">
              <a:extLst>
                <a:ext uri="{FF2B5EF4-FFF2-40B4-BE49-F238E27FC236}">
                  <a16:creationId xmlns:a16="http://schemas.microsoft.com/office/drawing/2014/main" id="{F461E188-E220-4568-922E-3B7732F3BC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リスクへの対応方針</a:t>
              </a:r>
            </a:p>
          </p:txBody>
        </p:sp>
        <p:cxnSp>
          <p:nvCxnSpPr>
            <p:cNvPr id="19" name="直線コネクタ 18">
              <a:extLst>
                <a:ext uri="{FF2B5EF4-FFF2-40B4-BE49-F238E27FC236}">
                  <a16:creationId xmlns:a16="http://schemas.microsoft.com/office/drawing/2014/main" id="{2A459B65-6DB3-38D5-CBBE-357A9E6F901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0" name="正方形/長方形 19">
            <a:extLst>
              <a:ext uri="{FF2B5EF4-FFF2-40B4-BE49-F238E27FC236}">
                <a16:creationId xmlns:a16="http://schemas.microsoft.com/office/drawing/2014/main" id="{88D5E305-CDD9-369B-4A93-FF529DD37FC4}"/>
              </a:ext>
            </a:extLst>
          </p:cNvPr>
          <p:cNvSpPr/>
          <p:nvPr/>
        </p:nvSpPr>
        <p:spPr>
          <a:xfrm>
            <a:off x="1804611" y="1887420"/>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EBD3E78F-C4CA-92CA-42D7-521EDF0FF5C0}"/>
              </a:ext>
            </a:extLst>
          </p:cNvPr>
          <p:cNvSpPr/>
          <p:nvPr/>
        </p:nvSpPr>
        <p:spPr>
          <a:xfrm>
            <a:off x="1804611" y="2572178"/>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02677C40-097F-D72E-20BA-1089398E2849}"/>
              </a:ext>
            </a:extLst>
          </p:cNvPr>
          <p:cNvSpPr/>
          <p:nvPr/>
        </p:nvSpPr>
        <p:spPr>
          <a:xfrm>
            <a:off x="6422908" y="1887420"/>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FD370958-E7F5-772D-B886-4E5F529AF38E}"/>
              </a:ext>
            </a:extLst>
          </p:cNvPr>
          <p:cNvSpPr/>
          <p:nvPr/>
        </p:nvSpPr>
        <p:spPr>
          <a:xfrm>
            <a:off x="6422908" y="2572178"/>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A89165-08EC-BD46-3088-51DFF4FF95F9}"/>
              </a:ext>
            </a:extLst>
          </p:cNvPr>
          <p:cNvSpPr/>
          <p:nvPr/>
        </p:nvSpPr>
        <p:spPr>
          <a:xfrm>
            <a:off x="180000" y="3256936"/>
            <a:ext cx="1506313" cy="129676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外生的リスク</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（市場環境、</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競争環境の</a:t>
            </a:r>
            <a:endParaRPr lang="en-US" altLang="ja-JP" sz="1400" dirty="0">
              <a:solidFill>
                <a:schemeClr val="tx1"/>
              </a:solidFill>
              <a:latin typeface="Meiryo UI" panose="020B0604030504040204" pitchFamily="50" charset="-128"/>
              <a:ea typeface="Meiryo UI" panose="020B0604030504040204" pitchFamily="50" charset="-128"/>
            </a:endParaRPr>
          </a:p>
          <a:p>
            <a:pPr algn="ctr"/>
            <a:r>
              <a:rPr lang="ja-JP" altLang="en-US" sz="1400" dirty="0">
                <a:solidFill>
                  <a:schemeClr val="tx1"/>
                </a:solidFill>
                <a:latin typeface="Meiryo UI" panose="020B0604030504040204" pitchFamily="50" charset="-128"/>
                <a:ea typeface="Meiryo UI" panose="020B0604030504040204" pitchFamily="50" charset="-128"/>
              </a:rPr>
              <a:t>変化など）</a:t>
            </a:r>
            <a:endParaRPr lang="en-US" altLang="ja-JP" sz="1400" dirty="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4D4384F6-E5E3-5052-C9E9-41066FA564F9}"/>
              </a:ext>
            </a:extLst>
          </p:cNvPr>
          <p:cNvSpPr/>
          <p:nvPr/>
        </p:nvSpPr>
        <p:spPr>
          <a:xfrm>
            <a:off x="1804611" y="3256937"/>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6373123C-813B-6CDE-2BCA-DD2CD53B60A8}"/>
              </a:ext>
            </a:extLst>
          </p:cNvPr>
          <p:cNvSpPr/>
          <p:nvPr/>
        </p:nvSpPr>
        <p:spPr>
          <a:xfrm>
            <a:off x="1804611" y="3941695"/>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5" name="正方形/長方形 44">
            <a:extLst>
              <a:ext uri="{FF2B5EF4-FFF2-40B4-BE49-F238E27FC236}">
                <a16:creationId xmlns:a16="http://schemas.microsoft.com/office/drawing/2014/main" id="{CBD514D6-BD5B-8B56-3C60-3F18939302E7}"/>
              </a:ext>
            </a:extLst>
          </p:cNvPr>
          <p:cNvSpPr/>
          <p:nvPr/>
        </p:nvSpPr>
        <p:spPr>
          <a:xfrm>
            <a:off x="6422908" y="3256937"/>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6" name="正方形/長方形 45">
            <a:extLst>
              <a:ext uri="{FF2B5EF4-FFF2-40B4-BE49-F238E27FC236}">
                <a16:creationId xmlns:a16="http://schemas.microsoft.com/office/drawing/2014/main" id="{3610C9CC-D950-2435-E8E0-18CE7805B722}"/>
              </a:ext>
            </a:extLst>
          </p:cNvPr>
          <p:cNvSpPr/>
          <p:nvPr/>
        </p:nvSpPr>
        <p:spPr>
          <a:xfrm>
            <a:off x="6422908" y="3941695"/>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7" name="正方形/長方形 46">
            <a:extLst>
              <a:ext uri="{FF2B5EF4-FFF2-40B4-BE49-F238E27FC236}">
                <a16:creationId xmlns:a16="http://schemas.microsoft.com/office/drawing/2014/main" id="{C7787707-5112-441A-9955-8E16A32B391A}"/>
              </a:ext>
            </a:extLst>
          </p:cNvPr>
          <p:cNvSpPr/>
          <p:nvPr/>
        </p:nvSpPr>
        <p:spPr>
          <a:xfrm>
            <a:off x="180000" y="4626453"/>
            <a:ext cx="1506313" cy="612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8" name="正方形/長方形 47">
            <a:extLst>
              <a:ext uri="{FF2B5EF4-FFF2-40B4-BE49-F238E27FC236}">
                <a16:creationId xmlns:a16="http://schemas.microsoft.com/office/drawing/2014/main" id="{83EA6732-4093-9EDC-AABF-4BE4383307E1}"/>
              </a:ext>
            </a:extLst>
          </p:cNvPr>
          <p:cNvSpPr/>
          <p:nvPr/>
        </p:nvSpPr>
        <p:spPr>
          <a:xfrm>
            <a:off x="1804611" y="4626454"/>
            <a:ext cx="4500000"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50" name="正方形/長方形 49">
            <a:extLst>
              <a:ext uri="{FF2B5EF4-FFF2-40B4-BE49-F238E27FC236}">
                <a16:creationId xmlns:a16="http://schemas.microsoft.com/office/drawing/2014/main" id="{D7E03CBD-54EF-EE29-B245-DEA289AA7E4F}"/>
              </a:ext>
            </a:extLst>
          </p:cNvPr>
          <p:cNvSpPr/>
          <p:nvPr/>
        </p:nvSpPr>
        <p:spPr>
          <a:xfrm>
            <a:off x="6422908" y="4626454"/>
            <a:ext cx="5613091" cy="612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52" name="Straight Connector 40">
            <a:extLst>
              <a:ext uri="{FF2B5EF4-FFF2-40B4-BE49-F238E27FC236}">
                <a16:creationId xmlns:a16="http://schemas.microsoft.com/office/drawing/2014/main" id="{2426AC0D-D68B-91E8-BE75-DB32B556152C}"/>
              </a:ext>
            </a:extLst>
          </p:cNvPr>
          <p:cNvCxnSpPr>
            <a:cxnSpLocks/>
          </p:cNvCxnSpPr>
          <p:nvPr/>
        </p:nvCxnSpPr>
        <p:spPr>
          <a:xfrm flipH="1">
            <a:off x="180000" y="5538032"/>
            <a:ext cx="11855999"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59" name="Freeform 94">
            <a:extLst>
              <a:ext uri="{FF2B5EF4-FFF2-40B4-BE49-F238E27FC236}">
                <a16:creationId xmlns:a16="http://schemas.microsoft.com/office/drawing/2014/main" id="{B743B436-1230-E49C-9C79-D99DDA35AA8B}"/>
              </a:ext>
            </a:extLst>
          </p:cNvPr>
          <p:cNvSpPr>
            <a:spLocks/>
          </p:cNvSpPr>
          <p:nvPr/>
        </p:nvSpPr>
        <p:spPr bwMode="gray">
          <a:xfrm rot="5400000" flipH="1">
            <a:off x="5988000" y="544052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FD060143-22A1-FB36-35A0-2FFB17A8AEF0}"/>
              </a:ext>
            </a:extLst>
          </p:cNvPr>
          <p:cNvSpPr/>
          <p:nvPr/>
        </p:nvSpPr>
        <p:spPr>
          <a:xfrm>
            <a:off x="180000" y="5837610"/>
            <a:ext cx="2435609" cy="727661"/>
          </a:xfrm>
          <a:prstGeom prst="rect">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400">
                <a:solidFill>
                  <a:schemeClr val="bg1"/>
                </a:solidFill>
                <a:latin typeface="Meiryo UI" panose="020B0604030504040204" pitchFamily="50" charset="-128"/>
                <a:ea typeface="Meiryo UI" panose="020B0604030504040204" pitchFamily="50" charset="-128"/>
              </a:rPr>
              <a:t>事業中止の判断基準</a:t>
            </a:r>
            <a:endParaRPr kumimoji="1" lang="ja-JP" altLang="en-US" sz="1400">
              <a:solidFill>
                <a:schemeClr val="bg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529B7769-C868-52A8-8A67-90DA5C994B70}"/>
              </a:ext>
            </a:extLst>
          </p:cNvPr>
          <p:cNvSpPr/>
          <p:nvPr/>
        </p:nvSpPr>
        <p:spPr>
          <a:xfrm>
            <a:off x="2753833" y="5837611"/>
            <a:ext cx="9282166" cy="727661"/>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（例：営業利益率●％以下が●年継続等</a:t>
            </a:r>
            <a:r>
              <a:rPr lang="ja-JP" altLang="en-US" sz="1400">
                <a:solidFill>
                  <a:schemeClr val="tx1"/>
                </a:solidFill>
                <a:latin typeface="Meiryo UI" panose="020B0604030504040204" pitchFamily="50" charset="-128"/>
                <a:ea typeface="Meiryo UI" panose="020B0604030504040204" pitchFamily="50" charset="-128"/>
              </a:rPr>
              <a:t>）</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8E6435DB-B6B7-8EAC-893B-2AFCF359774B}"/>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想定されるリスクと対応方針</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→事業化に向けたリスクを整理し、それぞれの対応策を記載すること。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フレームワークは一例のため、適切な類型ごとに記載すれば差し支えないが、燃料や原料の調達リスクについては、何らかの形で含めること。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内生的リスクの例は、燃料転換の技術確立のハードルや、コスト目標の未達、事業推進の</a:t>
            </a:r>
            <a:r>
              <a:rPr lang="ja-JP" altLang="en-US" sz="1400" dirty="0">
                <a:solidFill>
                  <a:srgbClr val="FF0000"/>
                </a:solidFill>
                <a:latin typeface="Meiryo UI" panose="020B0604030504040204" pitchFamily="50" charset="-128"/>
                <a:ea typeface="Meiryo UI" panose="020B0604030504040204" pitchFamily="50" charset="-128"/>
              </a:rPr>
              <a:t>主担当者</a:t>
            </a:r>
            <a:r>
              <a:rPr kumimoji="1" lang="ja-JP" altLang="en-US" sz="1400" dirty="0">
                <a:solidFill>
                  <a:srgbClr val="FF0000"/>
                </a:solidFill>
                <a:latin typeface="Meiryo UI" panose="020B0604030504040204" pitchFamily="50" charset="-128"/>
                <a:ea typeface="Meiryo UI" panose="020B0604030504040204" pitchFamily="50" charset="-128"/>
              </a:rPr>
              <a:t>の辞任など</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事業中止の判断基準</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→それらへの対応策を十分に講じることを前提としつつ、どのような事態になった場合に事業を中止するかの判断基準についても定量的な観点を含め記載すること。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4693174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413188475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ⅷ</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1304A267-7625-ADDD-4C17-C47F2A35DD7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AB312EA3-22D4-BB45-9D33-7D73BF90B07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に取り組むことで、</a:t>
            </a:r>
            <a:r>
              <a:rPr kumimoji="1" lang="ja-JP" altLang="en-US">
                <a:solidFill>
                  <a:schemeClr val="tx1"/>
                </a:solidFill>
              </a:rPr>
              <a:t>間接補助事業終了後の自立化を目指す</a:t>
            </a:r>
            <a:endParaRPr kumimoji="1" lang="en-US" altLang="ja-JP">
              <a:solidFill>
                <a:schemeClr val="tx1"/>
              </a:solidFill>
            </a:endParaRPr>
          </a:p>
        </p:txBody>
      </p:sp>
      <p:cxnSp>
        <p:nvCxnSpPr>
          <p:cNvPr id="4" name="直線コネクタ 3">
            <a:extLst>
              <a:ext uri="{FF2B5EF4-FFF2-40B4-BE49-F238E27FC236}">
                <a16:creationId xmlns:a16="http://schemas.microsoft.com/office/drawing/2014/main" id="{FA22C57F-54AB-65E9-30E2-474CAD9587F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cxnSp>
        <p:nvCxnSpPr>
          <p:cNvPr id="6" name="Straight Connector 13">
            <a:extLst>
              <a:ext uri="{FF2B5EF4-FFF2-40B4-BE49-F238E27FC236}">
                <a16:creationId xmlns:a16="http://schemas.microsoft.com/office/drawing/2014/main" id="{F3323E22-78A1-3660-5E8E-3075D84ED078}"/>
              </a:ext>
            </a:extLst>
          </p:cNvPr>
          <p:cNvCxnSpPr>
            <a:cxnSpLocks/>
          </p:cNvCxnSpPr>
          <p:nvPr/>
        </p:nvCxnSpPr>
        <p:spPr>
          <a:xfrm>
            <a:off x="6108000" y="1979555"/>
            <a:ext cx="0" cy="461880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FD631A27-D28B-3115-EECD-17B002BD87F7}"/>
              </a:ext>
            </a:extLst>
          </p:cNvPr>
          <p:cNvSpPr/>
          <p:nvPr/>
        </p:nvSpPr>
        <p:spPr>
          <a:xfrm>
            <a:off x="181464" y="197955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a:t>
            </a:r>
            <a:r>
              <a:rPr lang="en-US" altLang="ja-JP" sz="1200">
                <a:solidFill>
                  <a:schemeClr val="tx1"/>
                </a:solidFill>
                <a:latin typeface="Meiryo UI" panose="020B0604030504040204" pitchFamily="50" charset="-128"/>
                <a:ea typeface="Meiryo UI" panose="020B0604030504040204" pitchFamily="50" charset="-128"/>
              </a:rPr>
              <a:t>ⅰ</a:t>
            </a:r>
            <a:r>
              <a:rPr lang="ja-JP" altLang="en-US" sz="1200">
                <a:solidFill>
                  <a:schemeClr val="tx1"/>
                </a:solidFill>
                <a:latin typeface="Meiryo UI" panose="020B0604030504040204" pitchFamily="50" charset="-128"/>
                <a:ea typeface="Meiryo UI" panose="020B0604030504040204" pitchFamily="50" charset="-128"/>
              </a:rPr>
              <a:t>）</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事業戦略の</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優位性</a:t>
            </a:r>
          </a:p>
        </p:txBody>
      </p:sp>
      <p:sp>
        <p:nvSpPr>
          <p:cNvPr id="9" name="正方形/長方形 8">
            <a:extLst>
              <a:ext uri="{FF2B5EF4-FFF2-40B4-BE49-F238E27FC236}">
                <a16:creationId xmlns:a16="http://schemas.microsoft.com/office/drawing/2014/main" id="{4E19999B-F7EE-0716-1CEE-133D7E06F00A}"/>
              </a:ext>
            </a:extLst>
          </p:cNvPr>
          <p:cNvSpPr/>
          <p:nvPr/>
        </p:nvSpPr>
        <p:spPr>
          <a:xfrm>
            <a:off x="1304689" y="1979555"/>
            <a:ext cx="4577709"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1" name="正方形/長方形 10">
            <a:extLst>
              <a:ext uri="{FF2B5EF4-FFF2-40B4-BE49-F238E27FC236}">
                <a16:creationId xmlns:a16="http://schemas.microsoft.com/office/drawing/2014/main" id="{F8A04712-61B7-5B5D-D554-714D7E280356}"/>
              </a:ext>
            </a:extLst>
          </p:cNvPr>
          <p:cNvSpPr/>
          <p:nvPr/>
        </p:nvSpPr>
        <p:spPr>
          <a:xfrm>
            <a:off x="181464" y="2656241"/>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en-US" altLang="ja-JP" sz="1200" dirty="0">
                <a:solidFill>
                  <a:schemeClr val="tx1"/>
                </a:solidFill>
                <a:latin typeface="Meiryo UI" panose="020B0604030504040204" pitchFamily="50" charset="-128"/>
                <a:ea typeface="Meiryo UI" panose="020B0604030504040204" pitchFamily="50" charset="-128"/>
              </a:rPr>
              <a:t>ⅱ</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オフテイカーの</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獲得</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12" name="正方形/長方形 11">
            <a:extLst>
              <a:ext uri="{FF2B5EF4-FFF2-40B4-BE49-F238E27FC236}">
                <a16:creationId xmlns:a16="http://schemas.microsoft.com/office/drawing/2014/main" id="{E39AFA44-6EB1-F0B2-C12D-CEE5BA4D580B}"/>
              </a:ext>
            </a:extLst>
          </p:cNvPr>
          <p:cNvSpPr/>
          <p:nvPr/>
        </p:nvSpPr>
        <p:spPr>
          <a:xfrm>
            <a:off x="1304690" y="2656241"/>
            <a:ext cx="4577708"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3" name="正方形/長方形 12">
            <a:extLst>
              <a:ext uri="{FF2B5EF4-FFF2-40B4-BE49-F238E27FC236}">
                <a16:creationId xmlns:a16="http://schemas.microsoft.com/office/drawing/2014/main" id="{7CA4A884-D4CA-92D1-6F02-94FC1A3FD70E}"/>
              </a:ext>
            </a:extLst>
          </p:cNvPr>
          <p:cNvSpPr/>
          <p:nvPr/>
        </p:nvSpPr>
        <p:spPr>
          <a:xfrm>
            <a:off x="181476" y="3332927"/>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ⅲ</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燃料の調達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2FF4E9CC-45ED-5218-F4A3-3DD14D5C00FD}"/>
              </a:ext>
            </a:extLst>
          </p:cNvPr>
          <p:cNvSpPr/>
          <p:nvPr/>
        </p:nvSpPr>
        <p:spPr>
          <a:xfrm>
            <a:off x="1304698" y="3332927"/>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grpSp>
        <p:nvGrpSpPr>
          <p:cNvPr id="15" name="Group 41">
            <a:extLst>
              <a:ext uri="{FF2B5EF4-FFF2-40B4-BE49-F238E27FC236}">
                <a16:creationId xmlns:a16="http://schemas.microsoft.com/office/drawing/2014/main" id="{B67DC129-34B4-857F-2654-4CF696D23037}"/>
              </a:ext>
            </a:extLst>
          </p:cNvPr>
          <p:cNvGrpSpPr/>
          <p:nvPr/>
        </p:nvGrpSpPr>
        <p:grpSpPr>
          <a:xfrm rot="10800000" flipH="1">
            <a:off x="6000000" y="4263011"/>
            <a:ext cx="216000" cy="216000"/>
            <a:chOff x="5937564" y="3833745"/>
            <a:chExt cx="306171" cy="306910"/>
          </a:xfrm>
        </p:grpSpPr>
        <p:sp>
          <p:nvSpPr>
            <p:cNvPr id="16" name="Freeform 94">
              <a:extLst>
                <a:ext uri="{FF2B5EF4-FFF2-40B4-BE49-F238E27FC236}">
                  <a16:creationId xmlns:a16="http://schemas.microsoft.com/office/drawing/2014/main" id="{64EFCE91-219E-D889-1182-18C6D53B1E07}"/>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974EC987-891F-E5CE-AE01-8F60A38D7D22}"/>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A9982517-9C81-FD40-9AA8-F2C7DB767C42}"/>
              </a:ext>
            </a:extLst>
          </p:cNvPr>
          <p:cNvGrpSpPr/>
          <p:nvPr/>
        </p:nvGrpSpPr>
        <p:grpSpPr>
          <a:xfrm>
            <a:off x="180000" y="1529079"/>
            <a:ext cx="5702400" cy="288000"/>
            <a:chOff x="156000" y="1879963"/>
            <a:chExt cx="5760000" cy="288000"/>
          </a:xfrm>
        </p:grpSpPr>
        <p:sp>
          <p:nvSpPr>
            <p:cNvPr id="19" name="正方形/長方形 18">
              <a:extLst>
                <a:ext uri="{FF2B5EF4-FFF2-40B4-BE49-F238E27FC236}">
                  <a16:creationId xmlns:a16="http://schemas.microsoft.com/office/drawing/2014/main" id="{46E3E4C9-9C6B-BEFE-7DCF-617BBA7A94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燃料転換における自社及び競合各社の特徴・方向性</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6ED36DF2-1032-CDD7-5C90-C0DE19B2D17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B311BAEA-4660-5BA6-4581-21F73C40E4AF}"/>
              </a:ext>
            </a:extLst>
          </p:cNvPr>
          <p:cNvGrpSpPr/>
          <p:nvPr/>
        </p:nvGrpSpPr>
        <p:grpSpPr>
          <a:xfrm>
            <a:off x="6333600" y="1529079"/>
            <a:ext cx="5702400" cy="288000"/>
            <a:chOff x="156000" y="1879963"/>
            <a:chExt cx="5760000" cy="288000"/>
          </a:xfrm>
        </p:grpSpPr>
        <p:sp>
          <p:nvSpPr>
            <p:cNvPr id="22" name="正方形/長方形 21">
              <a:extLst>
                <a:ext uri="{FF2B5EF4-FFF2-40B4-BE49-F238E27FC236}">
                  <a16:creationId xmlns:a16="http://schemas.microsoft.com/office/drawing/2014/main" id="{E91006E7-F206-3010-073E-5372F2A98A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左記を踏まえた、間接補助事業終了後の自立化を目指すシナリオ</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9E51B958-BC0B-EBE4-A855-F650F1B7EB6C}"/>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4" name="正方形/長方形 23">
            <a:extLst>
              <a:ext uri="{FF2B5EF4-FFF2-40B4-BE49-F238E27FC236}">
                <a16:creationId xmlns:a16="http://schemas.microsoft.com/office/drawing/2014/main" id="{2FDB509A-41BF-AB9B-2337-A7E76BD7E907}"/>
              </a:ext>
            </a:extLst>
          </p:cNvPr>
          <p:cNvSpPr/>
          <p:nvPr/>
        </p:nvSpPr>
        <p:spPr>
          <a:xfrm>
            <a:off x="6332135" y="1979555"/>
            <a:ext cx="5702399" cy="4620305"/>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5" name="正方形/長方形 24">
            <a:extLst>
              <a:ext uri="{FF2B5EF4-FFF2-40B4-BE49-F238E27FC236}">
                <a16:creationId xmlns:a16="http://schemas.microsoft.com/office/drawing/2014/main" id="{0D220384-E7FB-1C50-7A19-A72D9AAB7114}"/>
              </a:ext>
            </a:extLst>
          </p:cNvPr>
          <p:cNvSpPr/>
          <p:nvPr/>
        </p:nvSpPr>
        <p:spPr>
          <a:xfrm>
            <a:off x="181476" y="5362985"/>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ⅵ</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オープン・</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クローズ戦略</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437F56F8-E53B-E03F-77BA-0FB8EC44C1B3}"/>
              </a:ext>
            </a:extLst>
          </p:cNvPr>
          <p:cNvSpPr/>
          <p:nvPr/>
        </p:nvSpPr>
        <p:spPr>
          <a:xfrm>
            <a:off x="1304698" y="5362985"/>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dirty="0">
                <a:solidFill>
                  <a:schemeClr val="tx1"/>
                </a:solidFill>
                <a:latin typeface="Meiryo UI" panose="020B0604030504040204" pitchFamily="50" charset="-128"/>
                <a:ea typeface="Meiryo UI" panose="020B0604030504040204" pitchFamily="50" charset="-128"/>
              </a:rPr>
              <a:t>ー</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96E45902-3D43-6786-D2EF-01A5F7B8506B}"/>
              </a:ext>
            </a:extLst>
          </p:cNvPr>
          <p:cNvSpPr/>
          <p:nvPr/>
        </p:nvSpPr>
        <p:spPr>
          <a:xfrm>
            <a:off x="181476" y="4686299"/>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ⅴ</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デジタル技術</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の活用</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1" name="正方形/長方形 30">
            <a:extLst>
              <a:ext uri="{FF2B5EF4-FFF2-40B4-BE49-F238E27FC236}">
                <a16:creationId xmlns:a16="http://schemas.microsoft.com/office/drawing/2014/main" id="{7D81FA52-A335-4422-CB43-2965F83D4B02}"/>
              </a:ext>
            </a:extLst>
          </p:cNvPr>
          <p:cNvSpPr/>
          <p:nvPr/>
        </p:nvSpPr>
        <p:spPr>
          <a:xfrm>
            <a:off x="1304698" y="4686299"/>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2" name="正方形/長方形 31">
            <a:extLst>
              <a:ext uri="{FF2B5EF4-FFF2-40B4-BE49-F238E27FC236}">
                <a16:creationId xmlns:a16="http://schemas.microsoft.com/office/drawing/2014/main" id="{1CD36350-6569-90A5-72BF-591FBACBBABF}"/>
              </a:ext>
            </a:extLst>
          </p:cNvPr>
          <p:cNvSpPr/>
          <p:nvPr/>
        </p:nvSpPr>
        <p:spPr>
          <a:xfrm>
            <a:off x="181476" y="6039672"/>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ⅶ</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経営効率化</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kumimoji="1" lang="ja-JP" altLang="en-US" sz="1200" dirty="0">
                <a:solidFill>
                  <a:schemeClr val="tx1"/>
                </a:solidFill>
                <a:latin typeface="Meiryo UI" panose="020B0604030504040204" pitchFamily="50" charset="-128"/>
                <a:ea typeface="Meiryo UI" panose="020B0604030504040204" pitchFamily="50" charset="-128"/>
              </a:rPr>
              <a:t>（構造転換）</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9DC91ADC-6033-340D-D151-41A833362D32}"/>
              </a:ext>
            </a:extLst>
          </p:cNvPr>
          <p:cNvSpPr/>
          <p:nvPr/>
        </p:nvSpPr>
        <p:spPr>
          <a:xfrm>
            <a:off x="1304698" y="6039672"/>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28" name="正方形/長方形 27">
            <a:extLst>
              <a:ext uri="{FF2B5EF4-FFF2-40B4-BE49-F238E27FC236}">
                <a16:creationId xmlns:a16="http://schemas.microsoft.com/office/drawing/2014/main" id="{2338CE20-998B-C6E1-51F4-840EC0149B93}"/>
              </a:ext>
            </a:extLst>
          </p:cNvPr>
          <p:cNvSpPr/>
          <p:nvPr/>
        </p:nvSpPr>
        <p:spPr>
          <a:xfrm>
            <a:off x="181476" y="4009613"/>
            <a:ext cx="994371" cy="558683"/>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a:t>
            </a:r>
            <a:r>
              <a:rPr lang="en-US" altLang="ja-JP" sz="1200" dirty="0">
                <a:solidFill>
                  <a:schemeClr val="tx1"/>
                </a:solidFill>
                <a:latin typeface="Meiryo UI" panose="020B0604030504040204" pitchFamily="50" charset="-128"/>
                <a:ea typeface="Meiryo UI" panose="020B0604030504040204" pitchFamily="50" charset="-128"/>
              </a:rPr>
              <a:t>ⅳ</a:t>
            </a:r>
            <a:r>
              <a:rPr lang="ja-JP" altLang="en-US" sz="1200" dirty="0">
                <a:solidFill>
                  <a:schemeClr val="tx1"/>
                </a:solidFill>
                <a:latin typeface="Meiryo UI" panose="020B0604030504040204" pitchFamily="50" charset="-128"/>
                <a:ea typeface="Meiryo UI" panose="020B0604030504040204" pitchFamily="50" charset="-128"/>
              </a:rPr>
              <a:t>）</a:t>
            </a:r>
            <a:endParaRPr lang="en-US" altLang="ja-JP" sz="1200" dirty="0">
              <a:solidFill>
                <a:schemeClr val="tx1"/>
              </a:solidFill>
              <a:latin typeface="Meiryo UI" panose="020B0604030504040204" pitchFamily="50" charset="-128"/>
              <a:ea typeface="Meiryo UI" panose="020B0604030504040204" pitchFamily="50" charset="-128"/>
            </a:endParaRPr>
          </a:p>
          <a:p>
            <a:pPr algn="ctr"/>
            <a:r>
              <a:rPr lang="ja-JP" altLang="en-US" sz="1200" dirty="0">
                <a:solidFill>
                  <a:schemeClr val="tx1"/>
                </a:solidFill>
                <a:latin typeface="Meiryo UI" panose="020B0604030504040204" pitchFamily="50" charset="-128"/>
                <a:ea typeface="Meiryo UI" panose="020B0604030504040204" pitchFamily="50" charset="-128"/>
              </a:rPr>
              <a:t>原料の調達</a:t>
            </a:r>
            <a:endParaRPr lang="en-US" altLang="ja-JP"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E1484BF1-46B2-1526-9ECC-E25251F2543A}"/>
              </a:ext>
            </a:extLst>
          </p:cNvPr>
          <p:cNvSpPr/>
          <p:nvPr/>
        </p:nvSpPr>
        <p:spPr>
          <a:xfrm>
            <a:off x="1304698" y="4009613"/>
            <a:ext cx="4577700" cy="55868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5" name="正方形/長方形 4">
            <a:extLst>
              <a:ext uri="{FF2B5EF4-FFF2-40B4-BE49-F238E27FC236}">
                <a16:creationId xmlns:a16="http://schemas.microsoft.com/office/drawing/2014/main" id="{0695EB9C-A2E6-1698-49C6-0729140423B1}"/>
              </a:ext>
            </a:extLst>
          </p:cNvPr>
          <p:cNvSpPr/>
          <p:nvPr/>
        </p:nvSpPr>
        <p:spPr>
          <a:xfrm>
            <a:off x="2161954" y="1646911"/>
            <a:ext cx="7868093" cy="40810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燃料転換における自社及び競合各社の特徴・方向性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→以降の（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）各頁を踏まえて記載すること。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間接補助事業終了後の自立化に至るまでのシナリオ</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後段の（</a:t>
            </a:r>
            <a:r>
              <a:rPr lang="en-US" altLang="ja-JP" sz="1400" dirty="0">
                <a:solidFill>
                  <a:srgbClr val="FF0000"/>
                </a:solidFill>
                <a:latin typeface="Meiryo UI" panose="020B0604030504040204" pitchFamily="50" charset="-128"/>
                <a:ea typeface="Meiryo UI" panose="020B0604030504040204" pitchFamily="50" charset="-128"/>
              </a:rPr>
              <a:t>ⅰ</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）を含むシナリオについて具体的に記載すること。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ⅲ</a:t>
            </a:r>
            <a:r>
              <a:rPr lang="ja-JP" altLang="en-US" sz="1400" dirty="0">
                <a:solidFill>
                  <a:srgbClr val="FF0000"/>
                </a:solidFill>
                <a:latin typeface="Meiryo UI" panose="020B0604030504040204" pitchFamily="50" charset="-128"/>
                <a:ea typeface="Meiryo UI" panose="020B0604030504040204" pitchFamily="50" charset="-128"/>
              </a:rPr>
              <a:t>）については、燃料転換・構造転換（燃料転換）のみ必須項目であるため、製造プロセス転換・構造転換（製造プロセス転換）の申請者は不要とする。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ⅳ</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）については、製造プロセス転換・構造転換（製造プロセス転換）は必須項目、燃料転換・構造転換（燃料転換）は加点項目である。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ⅵ</a:t>
            </a:r>
            <a:r>
              <a:rPr lang="ja-JP" altLang="en-US" sz="1400" dirty="0">
                <a:solidFill>
                  <a:srgbClr val="FF0000"/>
                </a:solidFill>
                <a:latin typeface="Meiryo UI" panose="020B0604030504040204" pitchFamily="50" charset="-128"/>
                <a:ea typeface="Meiryo UI" panose="020B0604030504040204" pitchFamily="50" charset="-128"/>
              </a:rPr>
              <a:t>）については、製造プロセス転換・構造転換（製造プロセス転換）のみ必須項目であるため、燃料転換・構造転換（燃料転換）の申請者は不要とする。</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ⅶ</a:t>
            </a:r>
            <a:r>
              <a:rPr lang="ja-JP" altLang="en-US" sz="1400" dirty="0">
                <a:solidFill>
                  <a:srgbClr val="FF0000"/>
                </a:solidFill>
                <a:latin typeface="Meiryo UI" panose="020B0604030504040204" pitchFamily="50" charset="-128"/>
                <a:ea typeface="Meiryo UI" panose="020B0604030504040204" pitchFamily="50" charset="-128"/>
              </a:rPr>
              <a:t>）については、構造転換のみ必須項目である。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設備の脱炭素化だけではなく、製品の脱炭素化も目指すシナリオであること。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記載したシナリオの妥当性についても説明すること。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23376803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70" name="think-cell data - do not delete" hidden="1">
            <a:extLst>
              <a:ext uri="{FF2B5EF4-FFF2-40B4-BE49-F238E27FC236}">
                <a16:creationId xmlns:a16="http://schemas.microsoft.com/office/drawing/2014/main" id="{E76DF1BA-ED21-044A-C8A3-6052A3626FCE}"/>
              </a:ext>
            </a:extLst>
          </p:cNvPr>
          <p:cNvGraphicFramePr>
            <a:graphicFrameLocks noChangeAspect="1"/>
          </p:cNvGraphicFramePr>
          <p:nvPr>
            <p:custDataLst>
              <p:tags r:id="rId1"/>
            </p:custDataLst>
            <p:extLst>
              <p:ext uri="{D42A27DB-BD31-4B8C-83A1-F6EECF244321}">
                <p14:modId xmlns:p14="http://schemas.microsoft.com/office/powerpoint/2010/main" val="19735028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70" name="think-cell data - do not delete" hidden="1">
                        <a:extLst>
                          <a:ext uri="{FF2B5EF4-FFF2-40B4-BE49-F238E27FC236}">
                            <a16:creationId xmlns:a16="http://schemas.microsoft.com/office/drawing/2014/main" id="{E76DF1BA-ED21-044A-C8A3-6052A3626FC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51AAC744-489B-A70B-AC9A-BBF8326B8C9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ⅰ</a:t>
            </a:r>
            <a:r>
              <a:rPr lang="ja-JP" altLang="en-US" sz="2000">
                <a:solidFill>
                  <a:schemeClr val="tx1">
                    <a:lumMod val="50000"/>
                    <a:lumOff val="50000"/>
                  </a:schemeClr>
                </a:solidFill>
              </a:rPr>
              <a:t>）</a:t>
            </a:r>
          </a:p>
        </p:txBody>
      </p:sp>
      <p:sp>
        <p:nvSpPr>
          <p:cNvPr id="5" name="Title 1">
            <a:extLst>
              <a:ext uri="{FF2B5EF4-FFF2-40B4-BE49-F238E27FC236}">
                <a16:creationId xmlns:a16="http://schemas.microsoft.com/office/drawing/2014/main" id="{E3BC5BB8-4A01-43D4-53A3-F71AA15F577D}"/>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kumimoji="1" lang="en-US" altLang="ja-JP" sz="2400">
                <a:solidFill>
                  <a:schemeClr val="tx1"/>
                </a:solidFill>
              </a:rPr>
              <a:t>【</a:t>
            </a:r>
            <a:r>
              <a:rPr kumimoji="1" lang="ja-JP" altLang="en-US" sz="2400">
                <a:solidFill>
                  <a:schemeClr val="tx1"/>
                </a:solidFill>
              </a:rPr>
              <a:t>グリーン事業</a:t>
            </a:r>
            <a:r>
              <a:rPr kumimoji="1" lang="en-US" altLang="ja-JP" sz="2400">
                <a:solidFill>
                  <a:schemeClr val="tx1"/>
                </a:solidFill>
              </a:rPr>
              <a:t>A</a:t>
            </a:r>
            <a:r>
              <a:rPr kumimoji="1" lang="ja-JP" altLang="en-US" sz="2400">
                <a:solidFill>
                  <a:schemeClr val="tx1"/>
                </a:solidFill>
              </a:rPr>
              <a:t>（〇〇製品）</a:t>
            </a:r>
            <a:r>
              <a:rPr kumimoji="1" lang="en-US" altLang="ja-JP" sz="2400">
                <a:solidFill>
                  <a:schemeClr val="tx1"/>
                </a:solidFill>
              </a:rPr>
              <a:t>】</a:t>
            </a:r>
            <a:r>
              <a:rPr kumimoji="1" lang="ja-JP" altLang="en-US" sz="2400">
                <a:solidFill>
                  <a:schemeClr val="tx1"/>
                </a:solidFill>
              </a:rPr>
              <a:t>自社の強みは</a:t>
            </a:r>
            <a:r>
              <a:rPr kumimoji="1" lang="en-US" altLang="ja-JP" sz="2400">
                <a:solidFill>
                  <a:schemeClr val="tx1"/>
                </a:solidFill>
              </a:rPr>
              <a:t>xx</a:t>
            </a:r>
            <a:r>
              <a:rPr kumimoji="1" lang="ja-JP" altLang="en-US" sz="2400">
                <a:solidFill>
                  <a:schemeClr val="tx1"/>
                </a:solidFill>
              </a:rPr>
              <a:t>であり、</a:t>
            </a:r>
            <a:r>
              <a:rPr kumimoji="1" lang="en-US" altLang="ja-JP" sz="2400">
                <a:solidFill>
                  <a:schemeClr val="tx1"/>
                </a:solidFill>
              </a:rPr>
              <a:t>xx</a:t>
            </a:r>
            <a:r>
              <a:rPr kumimoji="1" lang="ja-JP" altLang="en-US" sz="2400">
                <a:solidFill>
                  <a:schemeClr val="tx1"/>
                </a:solidFill>
              </a:rPr>
              <a:t>によって競合他社との差別化を目指す</a:t>
            </a:r>
            <a:endParaRPr kumimoji="1" lang="en-US" altLang="ja-JP" sz="2400">
              <a:solidFill>
                <a:schemeClr val="tx1"/>
              </a:solidFill>
            </a:endParaRPr>
          </a:p>
        </p:txBody>
      </p:sp>
      <p:cxnSp>
        <p:nvCxnSpPr>
          <p:cNvPr id="6" name="直線コネクタ 5">
            <a:extLst>
              <a:ext uri="{FF2B5EF4-FFF2-40B4-BE49-F238E27FC236}">
                <a16:creationId xmlns:a16="http://schemas.microsoft.com/office/drawing/2014/main" id="{F206E09E-A4FE-0131-8B23-D274B086728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F348A076-4E7C-7A6F-E453-849F270D3C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13">
            <a:extLst>
              <a:ext uri="{FF2B5EF4-FFF2-40B4-BE49-F238E27FC236}">
                <a16:creationId xmlns:a16="http://schemas.microsoft.com/office/drawing/2014/main" id="{101C4A4A-B834-2180-B69D-D7684FD36E6D}"/>
              </a:ext>
            </a:extLst>
          </p:cNvPr>
          <p:cNvCxnSpPr>
            <a:cxnSpLocks/>
          </p:cNvCxnSpPr>
          <p:nvPr/>
        </p:nvCxnSpPr>
        <p:spPr>
          <a:xfrm>
            <a:off x="6108000" y="2030835"/>
            <a:ext cx="0" cy="4265688"/>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TextBox 52">
            <a:extLst>
              <a:ext uri="{FF2B5EF4-FFF2-40B4-BE49-F238E27FC236}">
                <a16:creationId xmlns:a16="http://schemas.microsoft.com/office/drawing/2014/main" id="{1F993824-22F2-2301-038A-548FD113B1C6}"/>
              </a:ext>
            </a:extLst>
          </p:cNvPr>
          <p:cNvSpPr txBox="1"/>
          <p:nvPr/>
        </p:nvSpPr>
        <p:spPr>
          <a:xfrm>
            <a:off x="6333600" y="2116005"/>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自社の強み</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cxnSp>
        <p:nvCxnSpPr>
          <p:cNvPr id="10" name="Straight Connector 75">
            <a:extLst>
              <a:ext uri="{FF2B5EF4-FFF2-40B4-BE49-F238E27FC236}">
                <a16:creationId xmlns:a16="http://schemas.microsoft.com/office/drawing/2014/main" id="{10B16D34-46E6-7AFF-016D-D830E0FF3B19}"/>
              </a:ext>
            </a:extLst>
          </p:cNvPr>
          <p:cNvCxnSpPr>
            <a:cxnSpLocks/>
          </p:cNvCxnSpPr>
          <p:nvPr/>
        </p:nvCxnSpPr>
        <p:spPr>
          <a:xfrm>
            <a:off x="6324001" y="4302352"/>
            <a:ext cx="5702400"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TextBox 52">
            <a:extLst>
              <a:ext uri="{FF2B5EF4-FFF2-40B4-BE49-F238E27FC236}">
                <a16:creationId xmlns:a16="http://schemas.microsoft.com/office/drawing/2014/main" id="{AE3A8288-AABE-D49D-F92E-37EE4A1EC4B0}"/>
              </a:ext>
            </a:extLst>
          </p:cNvPr>
          <p:cNvSpPr txBox="1"/>
          <p:nvPr/>
        </p:nvSpPr>
        <p:spPr>
          <a:xfrm>
            <a:off x="6324001" y="3150262"/>
            <a:ext cx="5702400" cy="900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自社の弱み及び対応</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21" name="正方形/長方形 20">
            <a:extLst>
              <a:ext uri="{FF2B5EF4-FFF2-40B4-BE49-F238E27FC236}">
                <a16:creationId xmlns:a16="http://schemas.microsoft.com/office/drawing/2014/main" id="{7643AC73-462D-1203-6871-D32CA0C69805}"/>
              </a:ext>
            </a:extLst>
          </p:cNvPr>
          <p:cNvSpPr/>
          <p:nvPr/>
        </p:nvSpPr>
        <p:spPr>
          <a:xfrm>
            <a:off x="181464" y="2468927"/>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a:t>
            </a:r>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B0BF6BB-FF4D-3175-0720-67F8E0C574B5}"/>
              </a:ext>
            </a:extLst>
          </p:cNvPr>
          <p:cNvSpPr/>
          <p:nvPr/>
        </p:nvSpPr>
        <p:spPr>
          <a:xfrm>
            <a:off x="130469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3" name="正方形/長方形 22">
            <a:extLst>
              <a:ext uri="{FF2B5EF4-FFF2-40B4-BE49-F238E27FC236}">
                <a16:creationId xmlns:a16="http://schemas.microsoft.com/office/drawing/2014/main" id="{58BC00C4-8F73-2E50-B33C-7F0C09BF7352}"/>
              </a:ext>
            </a:extLst>
          </p:cNvPr>
          <p:cNvSpPr/>
          <p:nvPr/>
        </p:nvSpPr>
        <p:spPr>
          <a:xfrm>
            <a:off x="2873545"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A56464FB-AE59-48DE-0DBB-FB3B11C0E829}"/>
              </a:ext>
            </a:extLst>
          </p:cNvPr>
          <p:cNvSpPr/>
          <p:nvPr/>
        </p:nvSpPr>
        <p:spPr>
          <a:xfrm>
            <a:off x="4442400" y="2468927"/>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ja-JP" altLang="en-US" sz="1400">
              <a:solidFill>
                <a:schemeClr val="tx1"/>
              </a:solidFill>
              <a:latin typeface="Meiryo UI" panose="020B0604030504040204" pitchFamily="50" charset="-128"/>
              <a:ea typeface="Meiryo UI" panose="020B0604030504040204" pitchFamily="50" charset="-128"/>
            </a:endParaRPr>
          </a:p>
        </p:txBody>
      </p:sp>
      <p:grpSp>
        <p:nvGrpSpPr>
          <p:cNvPr id="25" name="グループ化 24">
            <a:extLst>
              <a:ext uri="{FF2B5EF4-FFF2-40B4-BE49-F238E27FC236}">
                <a16:creationId xmlns:a16="http://schemas.microsoft.com/office/drawing/2014/main" id="{6080BFAE-0A43-E4FE-8B48-F98F82AD8367}"/>
              </a:ext>
            </a:extLst>
          </p:cNvPr>
          <p:cNvGrpSpPr/>
          <p:nvPr/>
        </p:nvGrpSpPr>
        <p:grpSpPr>
          <a:xfrm>
            <a:off x="1304690" y="2037176"/>
            <a:ext cx="1440000" cy="360000"/>
            <a:chOff x="543578" y="1377175"/>
            <a:chExt cx="5239039" cy="360000"/>
          </a:xfrm>
        </p:grpSpPr>
        <p:cxnSp>
          <p:nvCxnSpPr>
            <p:cNvPr id="26" name="Straight Connector 18">
              <a:extLst>
                <a:ext uri="{FF2B5EF4-FFF2-40B4-BE49-F238E27FC236}">
                  <a16:creationId xmlns:a16="http://schemas.microsoft.com/office/drawing/2014/main" id="{CA6D0EFB-961C-0104-6671-B022961E03C7}"/>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7" name="TextBox 23">
              <a:extLst>
                <a:ext uri="{FF2B5EF4-FFF2-40B4-BE49-F238E27FC236}">
                  <a16:creationId xmlns:a16="http://schemas.microsoft.com/office/drawing/2014/main" id="{8AE72409-AAB7-0F99-F231-1A1F1CD7D56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評価軸１</a:t>
              </a:r>
            </a:p>
          </p:txBody>
        </p:sp>
      </p:grpSp>
      <p:grpSp>
        <p:nvGrpSpPr>
          <p:cNvPr id="30" name="グループ化 29">
            <a:extLst>
              <a:ext uri="{FF2B5EF4-FFF2-40B4-BE49-F238E27FC236}">
                <a16:creationId xmlns:a16="http://schemas.microsoft.com/office/drawing/2014/main" id="{79C1AA9A-2219-DBBB-3B89-40158F5D77E6}"/>
              </a:ext>
            </a:extLst>
          </p:cNvPr>
          <p:cNvGrpSpPr/>
          <p:nvPr/>
        </p:nvGrpSpPr>
        <p:grpSpPr>
          <a:xfrm>
            <a:off x="2873545" y="2030835"/>
            <a:ext cx="1440000" cy="360000"/>
            <a:chOff x="543578" y="1377175"/>
            <a:chExt cx="5239039" cy="360000"/>
          </a:xfrm>
        </p:grpSpPr>
        <p:cxnSp>
          <p:nvCxnSpPr>
            <p:cNvPr id="31" name="Straight Connector 18">
              <a:extLst>
                <a:ext uri="{FF2B5EF4-FFF2-40B4-BE49-F238E27FC236}">
                  <a16:creationId xmlns:a16="http://schemas.microsoft.com/office/drawing/2014/main" id="{33E88211-7AF7-81EF-113E-4D24377CB71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TextBox 23">
              <a:extLst>
                <a:ext uri="{FF2B5EF4-FFF2-40B4-BE49-F238E27FC236}">
                  <a16:creationId xmlns:a16="http://schemas.microsoft.com/office/drawing/2014/main" id="{2052479B-087B-7206-6499-EDAE836FC337}"/>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評価軸２</a:t>
              </a:r>
            </a:p>
          </p:txBody>
        </p:sp>
      </p:grpSp>
      <p:grpSp>
        <p:nvGrpSpPr>
          <p:cNvPr id="33" name="グループ化 32">
            <a:extLst>
              <a:ext uri="{FF2B5EF4-FFF2-40B4-BE49-F238E27FC236}">
                <a16:creationId xmlns:a16="http://schemas.microsoft.com/office/drawing/2014/main" id="{AD7702FF-C152-6557-6C02-CFF5AAB5B1FB}"/>
              </a:ext>
            </a:extLst>
          </p:cNvPr>
          <p:cNvGrpSpPr/>
          <p:nvPr/>
        </p:nvGrpSpPr>
        <p:grpSpPr>
          <a:xfrm>
            <a:off x="4442400" y="2030835"/>
            <a:ext cx="1440000" cy="360000"/>
            <a:chOff x="543578" y="1377175"/>
            <a:chExt cx="5239039" cy="360000"/>
          </a:xfrm>
        </p:grpSpPr>
        <p:cxnSp>
          <p:nvCxnSpPr>
            <p:cNvPr id="34" name="Straight Connector 18">
              <a:extLst>
                <a:ext uri="{FF2B5EF4-FFF2-40B4-BE49-F238E27FC236}">
                  <a16:creationId xmlns:a16="http://schemas.microsoft.com/office/drawing/2014/main" id="{D6DB69DD-9537-CD9E-1603-1D313AD1EB06}"/>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23">
              <a:extLst>
                <a:ext uri="{FF2B5EF4-FFF2-40B4-BE49-F238E27FC236}">
                  <a16:creationId xmlns:a16="http://schemas.microsoft.com/office/drawing/2014/main" id="{7DA6DA69-66F4-7E6D-FEC5-AAD4051AC344}"/>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評価軸３</a:t>
              </a:r>
            </a:p>
          </p:txBody>
        </p:sp>
      </p:grpSp>
      <p:sp>
        <p:nvSpPr>
          <p:cNvPr id="36" name="正方形/長方形 35">
            <a:extLst>
              <a:ext uri="{FF2B5EF4-FFF2-40B4-BE49-F238E27FC236}">
                <a16:creationId xmlns:a16="http://schemas.microsoft.com/office/drawing/2014/main" id="{9940EF74-FD48-4B1A-0CFF-4C9279C7E539}"/>
              </a:ext>
            </a:extLst>
          </p:cNvPr>
          <p:cNvSpPr/>
          <p:nvPr/>
        </p:nvSpPr>
        <p:spPr>
          <a:xfrm>
            <a:off x="181464" y="377291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37" name="正方形/長方形 36">
            <a:extLst>
              <a:ext uri="{FF2B5EF4-FFF2-40B4-BE49-F238E27FC236}">
                <a16:creationId xmlns:a16="http://schemas.microsoft.com/office/drawing/2014/main" id="{A759B95E-59C7-1F95-22EB-7788CB0397C8}"/>
              </a:ext>
            </a:extLst>
          </p:cNvPr>
          <p:cNvSpPr/>
          <p:nvPr/>
        </p:nvSpPr>
        <p:spPr>
          <a:xfrm>
            <a:off x="130469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8" name="正方形/長方形 37">
            <a:extLst>
              <a:ext uri="{FF2B5EF4-FFF2-40B4-BE49-F238E27FC236}">
                <a16:creationId xmlns:a16="http://schemas.microsoft.com/office/drawing/2014/main" id="{A71CF288-FDB5-9412-D41D-A33CB5B50681}"/>
              </a:ext>
            </a:extLst>
          </p:cNvPr>
          <p:cNvSpPr/>
          <p:nvPr/>
        </p:nvSpPr>
        <p:spPr>
          <a:xfrm>
            <a:off x="2873545"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9" name="正方形/長方形 38">
            <a:extLst>
              <a:ext uri="{FF2B5EF4-FFF2-40B4-BE49-F238E27FC236}">
                <a16:creationId xmlns:a16="http://schemas.microsoft.com/office/drawing/2014/main" id="{285172F5-F04C-5138-E468-927DBCDCD360}"/>
              </a:ext>
            </a:extLst>
          </p:cNvPr>
          <p:cNvSpPr/>
          <p:nvPr/>
        </p:nvSpPr>
        <p:spPr>
          <a:xfrm>
            <a:off x="4442400" y="377291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正方形/長方形 39">
            <a:extLst>
              <a:ext uri="{FF2B5EF4-FFF2-40B4-BE49-F238E27FC236}">
                <a16:creationId xmlns:a16="http://schemas.microsoft.com/office/drawing/2014/main" id="{9E19BB75-5CCA-7AEE-9985-E766B65289B3}"/>
              </a:ext>
            </a:extLst>
          </p:cNvPr>
          <p:cNvSpPr/>
          <p:nvPr/>
        </p:nvSpPr>
        <p:spPr>
          <a:xfrm>
            <a:off x="181476" y="5072525"/>
            <a:ext cx="994371" cy="1224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B</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5014039A-63EE-E465-832C-38FE4F06DB95}"/>
              </a:ext>
            </a:extLst>
          </p:cNvPr>
          <p:cNvSpPr/>
          <p:nvPr/>
        </p:nvSpPr>
        <p:spPr>
          <a:xfrm>
            <a:off x="1304698"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42" name="正方形/長方形 41">
            <a:extLst>
              <a:ext uri="{FF2B5EF4-FFF2-40B4-BE49-F238E27FC236}">
                <a16:creationId xmlns:a16="http://schemas.microsoft.com/office/drawing/2014/main" id="{1E74A3BE-1291-2CE1-A202-3E3EA7DFF705}"/>
              </a:ext>
            </a:extLst>
          </p:cNvPr>
          <p:cNvSpPr/>
          <p:nvPr/>
        </p:nvSpPr>
        <p:spPr>
          <a:xfrm>
            <a:off x="2873549"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3" name="正方形/長方形 42">
            <a:extLst>
              <a:ext uri="{FF2B5EF4-FFF2-40B4-BE49-F238E27FC236}">
                <a16:creationId xmlns:a16="http://schemas.microsoft.com/office/drawing/2014/main" id="{81ADA2C7-8819-BDCE-E30A-0BD52088B80F}"/>
              </a:ext>
            </a:extLst>
          </p:cNvPr>
          <p:cNvSpPr/>
          <p:nvPr/>
        </p:nvSpPr>
        <p:spPr>
          <a:xfrm>
            <a:off x="4442400" y="5072525"/>
            <a:ext cx="1440000" cy="122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4" name="Group 41">
            <a:extLst>
              <a:ext uri="{FF2B5EF4-FFF2-40B4-BE49-F238E27FC236}">
                <a16:creationId xmlns:a16="http://schemas.microsoft.com/office/drawing/2014/main" id="{53749D90-F793-4AD2-D39C-114FE1167887}"/>
              </a:ext>
            </a:extLst>
          </p:cNvPr>
          <p:cNvGrpSpPr/>
          <p:nvPr/>
        </p:nvGrpSpPr>
        <p:grpSpPr>
          <a:xfrm rot="10800000" flipH="1">
            <a:off x="6000000" y="4055679"/>
            <a:ext cx="216000" cy="216000"/>
            <a:chOff x="5937564" y="3833745"/>
            <a:chExt cx="306171" cy="306910"/>
          </a:xfrm>
        </p:grpSpPr>
        <p:sp>
          <p:nvSpPr>
            <p:cNvPr id="45" name="Freeform 94">
              <a:extLst>
                <a:ext uri="{FF2B5EF4-FFF2-40B4-BE49-F238E27FC236}">
                  <a16:creationId xmlns:a16="http://schemas.microsoft.com/office/drawing/2014/main" id="{84FA14DA-FF94-CBB4-0A4A-3520601D29FC}"/>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6" name="Freeform 95">
              <a:extLst>
                <a:ext uri="{FF2B5EF4-FFF2-40B4-BE49-F238E27FC236}">
                  <a16:creationId xmlns:a16="http://schemas.microsoft.com/office/drawing/2014/main" id="{08F7DB6F-D5F7-DD1E-C468-9F4CF19335BF}"/>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47" name="Group 41">
            <a:extLst>
              <a:ext uri="{FF2B5EF4-FFF2-40B4-BE49-F238E27FC236}">
                <a16:creationId xmlns:a16="http://schemas.microsoft.com/office/drawing/2014/main" id="{06B10DF5-2650-090B-2304-86BFB05CAE57}"/>
              </a:ext>
            </a:extLst>
          </p:cNvPr>
          <p:cNvGrpSpPr/>
          <p:nvPr/>
        </p:nvGrpSpPr>
        <p:grpSpPr>
          <a:xfrm rot="16200000" flipH="1">
            <a:off x="9067201" y="4200335"/>
            <a:ext cx="216000" cy="216000"/>
            <a:chOff x="5937564" y="3833745"/>
            <a:chExt cx="306171" cy="306910"/>
          </a:xfrm>
        </p:grpSpPr>
        <p:sp>
          <p:nvSpPr>
            <p:cNvPr id="48" name="Freeform 94">
              <a:extLst>
                <a:ext uri="{FF2B5EF4-FFF2-40B4-BE49-F238E27FC236}">
                  <a16:creationId xmlns:a16="http://schemas.microsoft.com/office/drawing/2014/main" id="{04C755B8-C584-5FF6-ECC1-4CD80882488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9" name="Freeform 95">
              <a:extLst>
                <a:ext uri="{FF2B5EF4-FFF2-40B4-BE49-F238E27FC236}">
                  <a16:creationId xmlns:a16="http://schemas.microsoft.com/office/drawing/2014/main" id="{FCC5FD65-25F4-66E5-043C-877076927F1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50" name="グループ化 49">
            <a:extLst>
              <a:ext uri="{FF2B5EF4-FFF2-40B4-BE49-F238E27FC236}">
                <a16:creationId xmlns:a16="http://schemas.microsoft.com/office/drawing/2014/main" id="{D98C91AF-2E68-9385-DE1B-F4B8935B4BA2}"/>
              </a:ext>
            </a:extLst>
          </p:cNvPr>
          <p:cNvGrpSpPr/>
          <p:nvPr/>
        </p:nvGrpSpPr>
        <p:grpSpPr>
          <a:xfrm>
            <a:off x="180000" y="1659209"/>
            <a:ext cx="5702400" cy="288000"/>
            <a:chOff x="156000" y="1879963"/>
            <a:chExt cx="5760000" cy="288000"/>
          </a:xfrm>
        </p:grpSpPr>
        <p:sp>
          <p:nvSpPr>
            <p:cNvPr id="51" name="正方形/長方形 50">
              <a:extLst>
                <a:ext uri="{FF2B5EF4-FFF2-40B4-BE49-F238E27FC236}">
                  <a16:creationId xmlns:a16="http://schemas.microsoft.com/office/drawing/2014/main" id="{46AD2278-9686-8504-75D4-C4EBE04652A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競合に対する自社の優位性　</a:t>
              </a:r>
              <a:r>
                <a:rPr lang="ja-JP" altLang="en-US" sz="1400" b="1">
                  <a:solidFill>
                    <a:schemeClr val="tx1"/>
                  </a:solidFill>
                  <a:latin typeface="Meiryo UI" panose="020B0604030504040204" pitchFamily="50" charset="-128"/>
                  <a:ea typeface="Meiryo UI" panose="020B0604030504040204" pitchFamily="50" charset="-128"/>
                </a:rPr>
                <a:t>グリーン事業</a:t>
              </a:r>
              <a:r>
                <a:rPr lang="en-US" altLang="ja-JP" sz="1400" b="1">
                  <a:solidFill>
                    <a:schemeClr val="tx1"/>
                  </a:solidFill>
                  <a:latin typeface="Meiryo UI" panose="020B0604030504040204" pitchFamily="50" charset="-128"/>
                  <a:ea typeface="Meiryo UI" panose="020B0604030504040204" pitchFamily="50" charset="-128"/>
                </a:rPr>
                <a:t>A</a:t>
              </a:r>
              <a:r>
                <a:rPr lang="ja-JP" altLang="en-US" sz="1400" b="1">
                  <a:solidFill>
                    <a:schemeClr val="tx1"/>
                  </a:solidFill>
                  <a:latin typeface="Meiryo UI" panose="020B0604030504040204" pitchFamily="50" charset="-128"/>
                  <a:ea typeface="Meiryo UI" panose="020B0604030504040204" pitchFamily="50" charset="-128"/>
                </a:rPr>
                <a:t>（〇〇製品）</a:t>
              </a:r>
              <a:endParaRPr kumimoji="1" lang="ja-JP" altLang="en-US" sz="1400" b="1">
                <a:solidFill>
                  <a:schemeClr val="tx1"/>
                </a:solidFill>
                <a:latin typeface="Meiryo UI" panose="020B0604030504040204" pitchFamily="50" charset="-128"/>
                <a:ea typeface="Meiryo UI" panose="020B0604030504040204" pitchFamily="50" charset="-128"/>
              </a:endParaRPr>
            </a:p>
          </p:txBody>
        </p:sp>
        <p:cxnSp>
          <p:nvCxnSpPr>
            <p:cNvPr id="52" name="直線コネクタ 51">
              <a:extLst>
                <a:ext uri="{FF2B5EF4-FFF2-40B4-BE49-F238E27FC236}">
                  <a16:creationId xmlns:a16="http://schemas.microsoft.com/office/drawing/2014/main" id="{2BF893D0-FBE7-C118-6640-2F2A0CC13A1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53" name="グループ化 52">
            <a:extLst>
              <a:ext uri="{FF2B5EF4-FFF2-40B4-BE49-F238E27FC236}">
                <a16:creationId xmlns:a16="http://schemas.microsoft.com/office/drawing/2014/main" id="{188502F6-B6E5-9A07-7E27-7D08B1B8F551}"/>
              </a:ext>
            </a:extLst>
          </p:cNvPr>
          <p:cNvGrpSpPr/>
          <p:nvPr/>
        </p:nvGrpSpPr>
        <p:grpSpPr>
          <a:xfrm>
            <a:off x="6333600" y="1659209"/>
            <a:ext cx="5702400" cy="288000"/>
            <a:chOff x="156000" y="1879963"/>
            <a:chExt cx="5760000" cy="288000"/>
          </a:xfrm>
        </p:grpSpPr>
        <p:sp>
          <p:nvSpPr>
            <p:cNvPr id="54" name="正方形/長方形 53">
              <a:extLst>
                <a:ext uri="{FF2B5EF4-FFF2-40B4-BE49-F238E27FC236}">
                  <a16:creationId xmlns:a16="http://schemas.microsoft.com/office/drawing/2014/main" id="{41C31FE4-9D6C-6E75-F552-505B9AF14DD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自社の強み、弱み（経営資源）</a:t>
              </a:r>
            </a:p>
          </p:txBody>
        </p:sp>
        <p:cxnSp>
          <p:nvCxnSpPr>
            <p:cNvPr id="55" name="直線コネクタ 54">
              <a:extLst>
                <a:ext uri="{FF2B5EF4-FFF2-40B4-BE49-F238E27FC236}">
                  <a16:creationId xmlns:a16="http://schemas.microsoft.com/office/drawing/2014/main" id="{13D53C16-BC5B-CBD1-79E4-AED695C0C77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TextBox 52">
            <a:extLst>
              <a:ext uri="{FF2B5EF4-FFF2-40B4-BE49-F238E27FC236}">
                <a16:creationId xmlns:a16="http://schemas.microsoft.com/office/drawing/2014/main" id="{D7FC1EE3-2ADF-B984-5149-907AE3766F7B}"/>
              </a:ext>
            </a:extLst>
          </p:cNvPr>
          <p:cNvSpPr txBox="1"/>
          <p:nvPr/>
        </p:nvSpPr>
        <p:spPr>
          <a:xfrm>
            <a:off x="6324001" y="4532524"/>
            <a:ext cx="5702400" cy="1763999"/>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91440" bIns="45720" numCol="1" spcCol="0" rtlCol="0" fromWordArt="0" anchor="t" anchorCtr="0" forceAA="0" compatLnSpc="1">
            <a:prstTxWarp prst="textNoShape">
              <a:avLst/>
            </a:prstTxWarp>
            <a:noAutofit/>
          </a:bodyPr>
          <a:lstStyle/>
          <a:p>
            <a:pPr marL="10800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戦略方針</a:t>
            </a:r>
            <a:endParaRPr kumimoji="1" lang="en-US" altLang="ja-JP" sz="1400">
              <a:solidFill>
                <a:schemeClr val="tx1"/>
              </a:solidFill>
              <a:latin typeface="Meiryo UI" panose="020B0604030504040204" pitchFamily="50" charset="-128"/>
              <a:ea typeface="Meiryo UI" panose="020B0604030504040204" pitchFamily="50" charset="-128"/>
            </a:endParaRPr>
          </a:p>
          <a:p>
            <a:pPr marL="541338" lvl="1" indent="-185738">
              <a:spcBef>
                <a:spcPts val="600"/>
              </a:spcBef>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XXXXX</a:t>
            </a:r>
          </a:p>
          <a:p>
            <a:pPr marL="808038" lvl="2" indent="-1778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57" name="正方形/長方形 56">
            <a:extLst>
              <a:ext uri="{FF2B5EF4-FFF2-40B4-BE49-F238E27FC236}">
                <a16:creationId xmlns:a16="http://schemas.microsoft.com/office/drawing/2014/main" id="{E6DC618D-089A-AE47-5EB4-E0D58E833716}"/>
              </a:ext>
            </a:extLst>
          </p:cNvPr>
          <p:cNvSpPr/>
          <p:nvPr/>
        </p:nvSpPr>
        <p:spPr>
          <a:xfrm>
            <a:off x="2328450" y="1505146"/>
            <a:ext cx="7535100" cy="384770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競合に対する自社の優位性</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→評価軸を設定したうえで、競合他社との差別化を考慮して、自社の対象事業におけるポジショニングや優位性が分かるように特徴等を記載すること。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評価軸の具体例</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・技術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・事業基盤（顧客基盤、原料調達網、物流網等）</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　・顧客ニーズとの親和性</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自社の強み、弱み（経営資源）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戦略方針については、公募要領に記載されている事業目的等を踏まえ、技術的・事業的優位性をどのように活かし、どのように事業拡大していくか（独自性・新規性・有効性・実現可能性・継続性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81085808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C59DD07D-CBBA-A36E-8209-758E149FB37F}"/>
              </a:ext>
            </a:extLst>
          </p:cNvPr>
          <p:cNvGraphicFramePr>
            <a:graphicFrameLocks noChangeAspect="1"/>
          </p:cNvGraphicFramePr>
          <p:nvPr>
            <p:custDataLst>
              <p:tags r:id="rId1"/>
            </p:custDataLst>
            <p:extLst>
              <p:ext uri="{D42A27DB-BD31-4B8C-83A1-F6EECF244321}">
                <p14:modId xmlns:p14="http://schemas.microsoft.com/office/powerpoint/2010/main" val="348614328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C59DD07D-CBBA-A36E-8209-758E149FB37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8" name="グループ化 7">
            <a:extLst>
              <a:ext uri="{FF2B5EF4-FFF2-40B4-BE49-F238E27FC236}">
                <a16:creationId xmlns:a16="http://schemas.microsoft.com/office/drawing/2014/main" id="{78ECEFE8-2C3F-AB36-EC30-BDD2A8860271}"/>
              </a:ext>
            </a:extLst>
          </p:cNvPr>
          <p:cNvGrpSpPr/>
          <p:nvPr/>
        </p:nvGrpSpPr>
        <p:grpSpPr>
          <a:xfrm>
            <a:off x="180001" y="1600633"/>
            <a:ext cx="3886032" cy="360000"/>
            <a:chOff x="543578" y="1377175"/>
            <a:chExt cx="5239039" cy="360000"/>
          </a:xfrm>
        </p:grpSpPr>
        <p:cxnSp>
          <p:nvCxnSpPr>
            <p:cNvPr id="9" name="Straight Connector 18">
              <a:extLst>
                <a:ext uri="{FF2B5EF4-FFF2-40B4-BE49-F238E27FC236}">
                  <a16:creationId xmlns:a16="http://schemas.microsoft.com/office/drawing/2014/main" id="{27A16052-2315-C698-6171-D7D46386A70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35063262-B40A-4BF7-7B68-E19BADBCA74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市場におけるセグメント分析</a:t>
              </a:r>
            </a:p>
          </p:txBody>
        </p:sp>
      </p:grpSp>
      <p:grpSp>
        <p:nvGrpSpPr>
          <p:cNvPr id="17" name="グループ化 16">
            <a:extLst>
              <a:ext uri="{FF2B5EF4-FFF2-40B4-BE49-F238E27FC236}">
                <a16:creationId xmlns:a16="http://schemas.microsoft.com/office/drawing/2014/main" id="{68713056-307A-BF5B-5C71-6352FA2259A7}"/>
              </a:ext>
            </a:extLst>
          </p:cNvPr>
          <p:cNvGrpSpPr/>
          <p:nvPr/>
        </p:nvGrpSpPr>
        <p:grpSpPr>
          <a:xfrm>
            <a:off x="4407408" y="1600633"/>
            <a:ext cx="7628593" cy="360000"/>
            <a:chOff x="543578" y="1377175"/>
            <a:chExt cx="5239039" cy="360000"/>
          </a:xfrm>
        </p:grpSpPr>
        <p:cxnSp>
          <p:nvCxnSpPr>
            <p:cNvPr id="23" name="Straight Connector 18">
              <a:extLst>
                <a:ext uri="{FF2B5EF4-FFF2-40B4-BE49-F238E27FC236}">
                  <a16:creationId xmlns:a16="http://schemas.microsoft.com/office/drawing/2014/main" id="{D9E77A31-7B2A-076B-8889-BC6E282DB070}"/>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E54CDE21-D9B8-B12A-8304-B9264D2FFCD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市場における注力セグメント・ターゲット顧客とその選定理由、申請時点での交渉状況</a:t>
              </a:r>
            </a:p>
          </p:txBody>
        </p:sp>
      </p:grpSp>
      <p:cxnSp>
        <p:nvCxnSpPr>
          <p:cNvPr id="43" name="Straight Connector 13">
            <a:extLst>
              <a:ext uri="{FF2B5EF4-FFF2-40B4-BE49-F238E27FC236}">
                <a16:creationId xmlns:a16="http://schemas.microsoft.com/office/drawing/2014/main" id="{4ECBC6A4-73D1-55CB-E75C-79B1411946C6}"/>
              </a:ext>
            </a:extLst>
          </p:cNvPr>
          <p:cNvCxnSpPr>
            <a:cxnSpLocks/>
          </p:cNvCxnSpPr>
          <p:nvPr/>
        </p:nvCxnSpPr>
        <p:spPr>
          <a:xfrm>
            <a:off x="4249246" y="2090730"/>
            <a:ext cx="0" cy="4300129"/>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Title 1">
            <a:extLst>
              <a:ext uri="{FF2B5EF4-FFF2-40B4-BE49-F238E27FC236}">
                <a16:creationId xmlns:a16="http://schemas.microsoft.com/office/drawing/2014/main" id="{F652BC2A-5159-17F1-61C8-E4877B95FD1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0A8599EB-D4E4-846A-778C-5F0155A944A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用途市場は</a:t>
            </a:r>
            <a:r>
              <a:rPr kumimoji="1" lang="en-US" altLang="ja-JP">
                <a:solidFill>
                  <a:schemeClr val="tx1"/>
                </a:solidFill>
              </a:rPr>
              <a:t>xx</a:t>
            </a:r>
            <a:r>
              <a:rPr kumimoji="1" lang="ja-JP" altLang="en-US">
                <a:solidFill>
                  <a:schemeClr val="tx1"/>
                </a:solidFill>
              </a:rPr>
              <a:t>を想定。うち、短期的には</a:t>
            </a:r>
            <a:r>
              <a:rPr kumimoji="1" lang="en-US" altLang="ja-JP">
                <a:solidFill>
                  <a:schemeClr val="tx1"/>
                </a:solidFill>
              </a:rPr>
              <a:t>xx</a:t>
            </a:r>
            <a:r>
              <a:rPr kumimoji="1" lang="ja-JP" altLang="en-US">
                <a:solidFill>
                  <a:schemeClr val="tx1"/>
                </a:solidFill>
              </a:rPr>
              <a:t>、中長期的には</a:t>
            </a:r>
            <a:r>
              <a:rPr kumimoji="1" lang="en-US" altLang="ja-JP">
                <a:solidFill>
                  <a:schemeClr val="tx1"/>
                </a:solidFill>
              </a:rPr>
              <a:t>x</a:t>
            </a:r>
            <a:r>
              <a:rPr lang="en-US" altLang="ja-JP">
                <a:solidFill>
                  <a:schemeClr val="tx1"/>
                </a:solidFill>
              </a:rPr>
              <a:t>x</a:t>
            </a:r>
            <a:r>
              <a:rPr lang="ja-JP" altLang="en-US">
                <a:solidFill>
                  <a:schemeClr val="tx1"/>
                </a:solidFill>
              </a:rPr>
              <a:t>を注力セグメント</a:t>
            </a:r>
            <a:r>
              <a:rPr kumimoji="1" lang="ja-JP" altLang="en-US">
                <a:solidFill>
                  <a:schemeClr val="tx1"/>
                </a:solidFill>
              </a:rPr>
              <a:t>と想定している</a:t>
            </a:r>
          </a:p>
        </p:txBody>
      </p:sp>
      <p:cxnSp>
        <p:nvCxnSpPr>
          <p:cNvPr id="31" name="直線コネクタ 30">
            <a:extLst>
              <a:ext uri="{FF2B5EF4-FFF2-40B4-BE49-F238E27FC236}">
                <a16:creationId xmlns:a16="http://schemas.microsoft.com/office/drawing/2014/main" id="{6505C6C3-F7FC-3423-D926-CA4CDE399E9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0A0C7D13-1337-CD5B-24CD-2CBA0E41BE7A}"/>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72" name="フリーフォーム: 図形 71">
            <a:extLst>
              <a:ext uri="{FF2B5EF4-FFF2-40B4-BE49-F238E27FC236}">
                <a16:creationId xmlns:a16="http://schemas.microsoft.com/office/drawing/2014/main" id="{FD27121E-E756-9995-8AE0-A62823CAC6D1}"/>
              </a:ext>
            </a:extLst>
          </p:cNvPr>
          <p:cNvSpPr/>
          <p:nvPr/>
        </p:nvSpPr>
        <p:spPr>
          <a:xfrm>
            <a:off x="4445456" y="2561275"/>
            <a:ext cx="1620000" cy="1808622"/>
          </a:xfrm>
          <a:custGeom>
            <a:avLst/>
            <a:gdLst>
              <a:gd name="connsiteX0" fmla="*/ 0 w 1985721"/>
              <a:gd name="connsiteY0" fmla="*/ 0 h 1808622"/>
              <a:gd name="connsiteX1" fmla="*/ 226731 w 1985721"/>
              <a:gd name="connsiteY1" fmla="*/ 0 h 1808622"/>
              <a:gd name="connsiteX2" fmla="*/ 288000 w 1985721"/>
              <a:gd name="connsiteY2" fmla="*/ 0 h 1808622"/>
              <a:gd name="connsiteX3" fmla="*/ 1985721 w 1985721"/>
              <a:gd name="connsiteY3" fmla="*/ 0 h 1808622"/>
              <a:gd name="connsiteX4" fmla="*/ 1985721 w 1985721"/>
              <a:gd name="connsiteY4" fmla="*/ 540000 h 1808622"/>
              <a:gd name="connsiteX5" fmla="*/ 288000 w 1985721"/>
              <a:gd name="connsiteY5" fmla="*/ 540000 h 1808622"/>
              <a:gd name="connsiteX6" fmla="*/ 288000 w 1985721"/>
              <a:gd name="connsiteY6" fmla="*/ 1808622 h 1808622"/>
              <a:gd name="connsiteX7" fmla="*/ 0 w 1985721"/>
              <a:gd name="connsiteY7" fmla="*/ 1808622 h 180862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2">
                <a:moveTo>
                  <a:pt x="0" y="0"/>
                </a:moveTo>
                <a:lnTo>
                  <a:pt x="226731" y="0"/>
                </a:lnTo>
                <a:lnTo>
                  <a:pt x="288000" y="0"/>
                </a:lnTo>
                <a:lnTo>
                  <a:pt x="1985721" y="0"/>
                </a:lnTo>
                <a:lnTo>
                  <a:pt x="1985721" y="540000"/>
                </a:lnTo>
                <a:lnTo>
                  <a:pt x="288000" y="540000"/>
                </a:lnTo>
                <a:lnTo>
                  <a:pt x="288000" y="1808622"/>
                </a:lnTo>
                <a:lnTo>
                  <a:pt x="0" y="1808622"/>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A</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73" name="正方形/長方形 72">
            <a:extLst>
              <a:ext uri="{FF2B5EF4-FFF2-40B4-BE49-F238E27FC236}">
                <a16:creationId xmlns:a16="http://schemas.microsoft.com/office/drawing/2014/main" id="{D82B4EF4-4CDA-8621-FD87-BFDBA17ADC11}"/>
              </a:ext>
            </a:extLst>
          </p:cNvPr>
          <p:cNvSpPr/>
          <p:nvPr/>
        </p:nvSpPr>
        <p:spPr>
          <a:xfrm>
            <a:off x="6135154" y="2561275"/>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4" name="正方形/長方形 73">
            <a:extLst>
              <a:ext uri="{FF2B5EF4-FFF2-40B4-BE49-F238E27FC236}">
                <a16:creationId xmlns:a16="http://schemas.microsoft.com/office/drawing/2014/main" id="{45C4DE01-6CA5-D9B3-B827-F03FAE5ECB84}"/>
              </a:ext>
            </a:extLst>
          </p:cNvPr>
          <p:cNvSpPr/>
          <p:nvPr/>
        </p:nvSpPr>
        <p:spPr>
          <a:xfrm>
            <a:off x="4811176" y="3195588"/>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A</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5" name="正方形/長方形 74">
            <a:extLst>
              <a:ext uri="{FF2B5EF4-FFF2-40B4-BE49-F238E27FC236}">
                <a16:creationId xmlns:a16="http://schemas.microsoft.com/office/drawing/2014/main" id="{FDD3B39A-D433-8B1B-7FDF-ADEE725BB5EA}"/>
              </a:ext>
            </a:extLst>
          </p:cNvPr>
          <p:cNvSpPr/>
          <p:nvPr/>
        </p:nvSpPr>
        <p:spPr>
          <a:xfrm>
            <a:off x="6135154"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6" name="正方形/長方形 75">
            <a:extLst>
              <a:ext uri="{FF2B5EF4-FFF2-40B4-BE49-F238E27FC236}">
                <a16:creationId xmlns:a16="http://schemas.microsoft.com/office/drawing/2014/main" id="{07D78843-E2FF-229A-0276-C9C52CD19F9D}"/>
              </a:ext>
            </a:extLst>
          </p:cNvPr>
          <p:cNvSpPr/>
          <p:nvPr/>
        </p:nvSpPr>
        <p:spPr>
          <a:xfrm>
            <a:off x="4811176" y="3829901"/>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B</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7" name="正方形/長方形 76">
            <a:extLst>
              <a:ext uri="{FF2B5EF4-FFF2-40B4-BE49-F238E27FC236}">
                <a16:creationId xmlns:a16="http://schemas.microsoft.com/office/drawing/2014/main" id="{3E97F452-634E-32B9-BCF4-9ED50265D8C0}"/>
              </a:ext>
            </a:extLst>
          </p:cNvPr>
          <p:cNvSpPr/>
          <p:nvPr/>
        </p:nvSpPr>
        <p:spPr>
          <a:xfrm>
            <a:off x="6135154"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8" name="正方形/長方形 77">
            <a:extLst>
              <a:ext uri="{FF2B5EF4-FFF2-40B4-BE49-F238E27FC236}">
                <a16:creationId xmlns:a16="http://schemas.microsoft.com/office/drawing/2014/main" id="{FDA99CCE-91B1-C2FD-FA79-49E987764D5C}"/>
              </a:ext>
            </a:extLst>
          </p:cNvPr>
          <p:cNvSpPr/>
          <p:nvPr/>
        </p:nvSpPr>
        <p:spPr>
          <a:xfrm>
            <a:off x="6135154" y="4464214"/>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79" name="正方形/長方形 78">
            <a:extLst>
              <a:ext uri="{FF2B5EF4-FFF2-40B4-BE49-F238E27FC236}">
                <a16:creationId xmlns:a16="http://schemas.microsoft.com/office/drawing/2014/main" id="{4E4F96B3-DCDD-80F0-6AAE-E44974700DBB}"/>
              </a:ext>
            </a:extLst>
          </p:cNvPr>
          <p:cNvSpPr/>
          <p:nvPr/>
        </p:nvSpPr>
        <p:spPr>
          <a:xfrm>
            <a:off x="4811176" y="5098527"/>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C</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0" name="正方形/長方形 79">
            <a:extLst>
              <a:ext uri="{FF2B5EF4-FFF2-40B4-BE49-F238E27FC236}">
                <a16:creationId xmlns:a16="http://schemas.microsoft.com/office/drawing/2014/main" id="{0770B60E-00DF-5AAF-ED4F-2EC8DF9BFC14}"/>
              </a:ext>
            </a:extLst>
          </p:cNvPr>
          <p:cNvSpPr/>
          <p:nvPr/>
        </p:nvSpPr>
        <p:spPr>
          <a:xfrm>
            <a:off x="6135154"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1" name="正方形/長方形 80">
            <a:extLst>
              <a:ext uri="{FF2B5EF4-FFF2-40B4-BE49-F238E27FC236}">
                <a16:creationId xmlns:a16="http://schemas.microsoft.com/office/drawing/2014/main" id="{2BF0C3A4-2B77-C758-0379-87106694C701}"/>
              </a:ext>
            </a:extLst>
          </p:cNvPr>
          <p:cNvSpPr/>
          <p:nvPr/>
        </p:nvSpPr>
        <p:spPr>
          <a:xfrm>
            <a:off x="4811176" y="5732840"/>
            <a:ext cx="1260000" cy="5400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企業</a:t>
            </a:r>
            <a:r>
              <a:rPr kumimoji="1" lang="en-US" altLang="ja-JP" sz="1200">
                <a:solidFill>
                  <a:schemeClr val="tx1"/>
                </a:solidFill>
                <a:latin typeface="Meiryo UI" panose="020B0604030504040204" pitchFamily="50" charset="-128"/>
                <a:ea typeface="Meiryo UI" panose="020B0604030504040204" pitchFamily="50" charset="-128"/>
              </a:rPr>
              <a:t>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2" name="正方形/長方形 81">
            <a:extLst>
              <a:ext uri="{FF2B5EF4-FFF2-40B4-BE49-F238E27FC236}">
                <a16:creationId xmlns:a16="http://schemas.microsoft.com/office/drawing/2014/main" id="{E4F13CCD-2292-AFCF-EC81-1D5595E47CF8}"/>
              </a:ext>
            </a:extLst>
          </p:cNvPr>
          <p:cNvSpPr/>
          <p:nvPr/>
        </p:nvSpPr>
        <p:spPr>
          <a:xfrm>
            <a:off x="6135154"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84" name="グループ化 83">
            <a:extLst>
              <a:ext uri="{FF2B5EF4-FFF2-40B4-BE49-F238E27FC236}">
                <a16:creationId xmlns:a16="http://schemas.microsoft.com/office/drawing/2014/main" id="{FFD245DF-546A-E299-238E-60AF8B4EFE93}"/>
              </a:ext>
            </a:extLst>
          </p:cNvPr>
          <p:cNvGrpSpPr/>
          <p:nvPr/>
        </p:nvGrpSpPr>
        <p:grpSpPr>
          <a:xfrm>
            <a:off x="4375757" y="2186962"/>
            <a:ext cx="1689699" cy="288000"/>
            <a:chOff x="-91819" y="1879963"/>
            <a:chExt cx="6007819" cy="288000"/>
          </a:xfrm>
        </p:grpSpPr>
        <p:sp>
          <p:nvSpPr>
            <p:cNvPr id="85" name="正方形/長方形 84">
              <a:extLst>
                <a:ext uri="{FF2B5EF4-FFF2-40B4-BE49-F238E27FC236}">
                  <a16:creationId xmlns:a16="http://schemas.microsoft.com/office/drawing/2014/main" id="{15D0C5AF-D638-AFC3-F63F-F8E42F869487}"/>
                </a:ext>
              </a:extLst>
            </p:cNvPr>
            <p:cNvSpPr/>
            <p:nvPr/>
          </p:nvSpPr>
          <p:spPr>
            <a:xfrm>
              <a:off x="-91819" y="1879963"/>
              <a:ext cx="6007819"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セグメント／ターゲット顧客</a:t>
              </a:r>
            </a:p>
          </p:txBody>
        </p:sp>
        <p:cxnSp>
          <p:nvCxnSpPr>
            <p:cNvPr id="92" name="直線コネクタ 91">
              <a:extLst>
                <a:ext uri="{FF2B5EF4-FFF2-40B4-BE49-F238E27FC236}">
                  <a16:creationId xmlns:a16="http://schemas.microsoft.com/office/drawing/2014/main" id="{6B4E3B00-F4D5-F97C-098F-9EE48A7F451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93" name="グループ化 92">
            <a:extLst>
              <a:ext uri="{FF2B5EF4-FFF2-40B4-BE49-F238E27FC236}">
                <a16:creationId xmlns:a16="http://schemas.microsoft.com/office/drawing/2014/main" id="{C1946B47-7C68-9218-3619-BAE85F711608}"/>
              </a:ext>
            </a:extLst>
          </p:cNvPr>
          <p:cNvGrpSpPr/>
          <p:nvPr/>
        </p:nvGrpSpPr>
        <p:grpSpPr>
          <a:xfrm>
            <a:off x="6135155" y="2186962"/>
            <a:ext cx="2716237" cy="288000"/>
            <a:chOff x="156000" y="1879963"/>
            <a:chExt cx="5760000" cy="288000"/>
          </a:xfrm>
        </p:grpSpPr>
        <p:sp>
          <p:nvSpPr>
            <p:cNvPr id="94" name="正方形/長方形 93">
              <a:extLst>
                <a:ext uri="{FF2B5EF4-FFF2-40B4-BE49-F238E27FC236}">
                  <a16:creationId xmlns:a16="http://schemas.microsoft.com/office/drawing/2014/main" id="{3A5CA3C6-0FC8-CD5A-5DEE-8DA2E21655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セグメント／ターゲット顧客の選定理由</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95" name="直線コネクタ 94">
              <a:extLst>
                <a:ext uri="{FF2B5EF4-FFF2-40B4-BE49-F238E27FC236}">
                  <a16:creationId xmlns:a16="http://schemas.microsoft.com/office/drawing/2014/main" id="{749587CD-5E0C-A3A7-87E2-D0429641A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96" name="フリーフォーム: 図形 95">
            <a:extLst>
              <a:ext uri="{FF2B5EF4-FFF2-40B4-BE49-F238E27FC236}">
                <a16:creationId xmlns:a16="http://schemas.microsoft.com/office/drawing/2014/main" id="{87D59EF6-BD72-E45A-8113-E376ADE3339E}"/>
              </a:ext>
            </a:extLst>
          </p:cNvPr>
          <p:cNvSpPr/>
          <p:nvPr/>
        </p:nvSpPr>
        <p:spPr>
          <a:xfrm>
            <a:off x="4445456" y="4464214"/>
            <a:ext cx="1620000" cy="1808626"/>
          </a:xfrm>
          <a:custGeom>
            <a:avLst/>
            <a:gdLst>
              <a:gd name="connsiteX0" fmla="*/ 226731 w 1985721"/>
              <a:gd name="connsiteY0" fmla="*/ 0 h 1808626"/>
              <a:gd name="connsiteX1" fmla="*/ 1985721 w 1985721"/>
              <a:gd name="connsiteY1" fmla="*/ 0 h 1808626"/>
              <a:gd name="connsiteX2" fmla="*/ 1985721 w 1985721"/>
              <a:gd name="connsiteY2" fmla="*/ 540000 h 1808626"/>
              <a:gd name="connsiteX3" fmla="*/ 288000 w 1985721"/>
              <a:gd name="connsiteY3" fmla="*/ 540000 h 1808626"/>
              <a:gd name="connsiteX4" fmla="*/ 288000 w 1985721"/>
              <a:gd name="connsiteY4" fmla="*/ 1808626 h 1808626"/>
              <a:gd name="connsiteX5" fmla="*/ 0 w 1985721"/>
              <a:gd name="connsiteY5" fmla="*/ 1808626 h 1808626"/>
              <a:gd name="connsiteX6" fmla="*/ 0 w 1985721"/>
              <a:gd name="connsiteY6" fmla="*/ 4 h 1808626"/>
              <a:gd name="connsiteX7" fmla="*/ 226731 w 1985721"/>
              <a:gd name="connsiteY7" fmla="*/ 4 h 180862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Lst>
            <a:rect l="l" t="t" r="r" b="b"/>
            <a:pathLst>
              <a:path w="1985721" h="1808626">
                <a:moveTo>
                  <a:pt x="226731" y="0"/>
                </a:moveTo>
                <a:lnTo>
                  <a:pt x="1985721" y="0"/>
                </a:lnTo>
                <a:lnTo>
                  <a:pt x="1985721" y="540000"/>
                </a:lnTo>
                <a:lnTo>
                  <a:pt x="288000" y="540000"/>
                </a:lnTo>
                <a:lnTo>
                  <a:pt x="288000" y="1808626"/>
                </a:lnTo>
                <a:lnTo>
                  <a:pt x="0" y="1808626"/>
                </a:lnTo>
                <a:lnTo>
                  <a:pt x="0" y="4"/>
                </a:lnTo>
                <a:lnTo>
                  <a:pt x="226731" y="4"/>
                </a:lnTo>
                <a:close/>
              </a:path>
            </a:pathLst>
          </a:custGeom>
          <a:solidFill>
            <a:schemeClr val="bg1">
              <a:lumMod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bg1"/>
                </a:solidFill>
                <a:latin typeface="Meiryo UI" panose="020B0604030504040204" pitchFamily="50" charset="-128"/>
                <a:ea typeface="Meiryo UI" panose="020B0604030504040204" pitchFamily="50" charset="-128"/>
              </a:rPr>
              <a:t>セグメント</a:t>
            </a:r>
            <a:r>
              <a:rPr kumimoji="1" lang="en-US" altLang="ja-JP" sz="1200">
                <a:solidFill>
                  <a:schemeClr val="bg1"/>
                </a:solidFill>
                <a:latin typeface="Meiryo UI" panose="020B0604030504040204" pitchFamily="50" charset="-128"/>
                <a:ea typeface="Meiryo UI" panose="020B0604030504040204" pitchFamily="50" charset="-128"/>
              </a:rPr>
              <a:t>B</a:t>
            </a:r>
            <a:endParaRPr kumimoji="1" lang="ja-JP" altLang="en-US" sz="1200">
              <a:solidFill>
                <a:schemeClr val="bg1"/>
              </a:solidFill>
              <a:latin typeface="Meiryo UI" panose="020B0604030504040204" pitchFamily="50" charset="-128"/>
              <a:ea typeface="Meiryo UI" panose="020B0604030504040204" pitchFamily="50" charset="-128"/>
            </a:endParaRPr>
          </a:p>
        </p:txBody>
      </p:sp>
      <p:grpSp>
        <p:nvGrpSpPr>
          <p:cNvPr id="112" name="グループ化 111">
            <a:extLst>
              <a:ext uri="{FF2B5EF4-FFF2-40B4-BE49-F238E27FC236}">
                <a16:creationId xmlns:a16="http://schemas.microsoft.com/office/drawing/2014/main" id="{0141CA5F-FD59-E33C-673B-E007CD34112A}"/>
              </a:ext>
            </a:extLst>
          </p:cNvPr>
          <p:cNvGrpSpPr/>
          <p:nvPr/>
        </p:nvGrpSpPr>
        <p:grpSpPr>
          <a:xfrm>
            <a:off x="204603" y="2195506"/>
            <a:ext cx="3766561" cy="4195354"/>
            <a:chOff x="325927" y="2195505"/>
            <a:chExt cx="3766561" cy="4347479"/>
          </a:xfrm>
        </p:grpSpPr>
        <p:sp>
          <p:nvSpPr>
            <p:cNvPr id="69" name="Rectangle 68">
              <a:extLst>
                <a:ext uri="{FF2B5EF4-FFF2-40B4-BE49-F238E27FC236}">
                  <a16:creationId xmlns:a16="http://schemas.microsoft.com/office/drawing/2014/main" id="{BF42C754-6B6E-48C0-BD02-1F293DB6CB79}"/>
                </a:ext>
              </a:extLst>
            </p:cNvPr>
            <p:cNvSpPr/>
            <p:nvPr/>
          </p:nvSpPr>
          <p:spPr>
            <a:xfrm>
              <a:off x="722235" y="2201406"/>
              <a:ext cx="2222529" cy="1946073"/>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cxnSp>
          <p:nvCxnSpPr>
            <p:cNvPr id="139" name="Straight Connector 138">
              <a:extLst>
                <a:ext uri="{FF2B5EF4-FFF2-40B4-BE49-F238E27FC236}">
                  <a16:creationId xmlns:a16="http://schemas.microsoft.com/office/drawing/2014/main" id="{68C440A3-9E57-4547-8E0F-AA2BC1A40698}"/>
                </a:ext>
              </a:extLst>
            </p:cNvPr>
            <p:cNvCxnSpPr/>
            <p:nvPr/>
          </p:nvCxnSpPr>
          <p:spPr>
            <a:xfrm>
              <a:off x="698782" y="6194212"/>
              <a:ext cx="3393706" cy="0"/>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42" name="TextBox 141">
              <a:extLst>
                <a:ext uri="{FF2B5EF4-FFF2-40B4-BE49-F238E27FC236}">
                  <a16:creationId xmlns:a16="http://schemas.microsoft.com/office/drawing/2014/main" id="{572B4234-6BE9-4F8D-A182-580701F20CD1}"/>
                </a:ext>
              </a:extLst>
            </p:cNvPr>
            <p:cNvSpPr txBox="1"/>
            <p:nvPr/>
          </p:nvSpPr>
          <p:spPr>
            <a:xfrm>
              <a:off x="2087964" y="6238734"/>
              <a:ext cx="605860" cy="30425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軸②</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4" name="TextBox 153">
              <a:extLst>
                <a:ext uri="{FF2B5EF4-FFF2-40B4-BE49-F238E27FC236}">
                  <a16:creationId xmlns:a16="http://schemas.microsoft.com/office/drawing/2014/main" id="{7F96E2F1-96F8-498B-8000-382E35908C7B}"/>
                </a:ext>
              </a:extLst>
            </p:cNvPr>
            <p:cNvSpPr txBox="1"/>
            <p:nvPr/>
          </p:nvSpPr>
          <p:spPr>
            <a:xfrm>
              <a:off x="1965572" y="2897436"/>
              <a:ext cx="808093" cy="604479"/>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5" name="TextBox 154">
              <a:extLst>
                <a:ext uri="{FF2B5EF4-FFF2-40B4-BE49-F238E27FC236}">
                  <a16:creationId xmlns:a16="http://schemas.microsoft.com/office/drawing/2014/main" id="{E39011E9-FB3E-4758-92AE-7FB15FAE76F6}"/>
                </a:ext>
              </a:extLst>
            </p:cNvPr>
            <p:cNvSpPr txBox="1"/>
            <p:nvPr/>
          </p:nvSpPr>
          <p:spPr>
            <a:xfrm>
              <a:off x="894849" y="2345578"/>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6" name="TextBox 155">
              <a:extLst>
                <a:ext uri="{FF2B5EF4-FFF2-40B4-BE49-F238E27FC236}">
                  <a16:creationId xmlns:a16="http://schemas.microsoft.com/office/drawing/2014/main" id="{276279EA-F182-44F2-82FE-9F3970158243}"/>
                </a:ext>
              </a:extLst>
            </p:cNvPr>
            <p:cNvSpPr txBox="1"/>
            <p:nvPr/>
          </p:nvSpPr>
          <p:spPr>
            <a:xfrm>
              <a:off x="2003819" y="5176222"/>
              <a:ext cx="737218" cy="542442"/>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57" name="TextBox 156">
              <a:extLst>
                <a:ext uri="{FF2B5EF4-FFF2-40B4-BE49-F238E27FC236}">
                  <a16:creationId xmlns:a16="http://schemas.microsoft.com/office/drawing/2014/main" id="{176AAD46-8F42-4B83-9DAB-9657227FAEDE}"/>
                </a:ext>
              </a:extLst>
            </p:cNvPr>
            <p:cNvSpPr txBox="1"/>
            <p:nvPr/>
          </p:nvSpPr>
          <p:spPr>
            <a:xfrm>
              <a:off x="2191465" y="4595386"/>
              <a:ext cx="324428" cy="22928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160" name="TextBox 159">
              <a:extLst>
                <a:ext uri="{FF2B5EF4-FFF2-40B4-BE49-F238E27FC236}">
                  <a16:creationId xmlns:a16="http://schemas.microsoft.com/office/drawing/2014/main" id="{084CF68F-4C59-4FDE-A791-A4386A69B2E8}"/>
                </a:ext>
              </a:extLst>
            </p:cNvPr>
            <p:cNvSpPr txBox="1"/>
            <p:nvPr/>
          </p:nvSpPr>
          <p:spPr>
            <a:xfrm>
              <a:off x="3080494" y="4471480"/>
              <a:ext cx="808093" cy="530266"/>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161" name="TextBox 160">
              <a:extLst>
                <a:ext uri="{FF2B5EF4-FFF2-40B4-BE49-F238E27FC236}">
                  <a16:creationId xmlns:a16="http://schemas.microsoft.com/office/drawing/2014/main" id="{7E2CB754-9AAB-429A-8F4C-837FCE4C5B3B}"/>
                </a:ext>
              </a:extLst>
            </p:cNvPr>
            <p:cNvSpPr txBox="1"/>
            <p:nvPr/>
          </p:nvSpPr>
          <p:spPr>
            <a:xfrm>
              <a:off x="3260046" y="3285031"/>
              <a:ext cx="381993" cy="2919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58" name="Straight Connector 57">
              <a:extLst>
                <a:ext uri="{FF2B5EF4-FFF2-40B4-BE49-F238E27FC236}">
                  <a16:creationId xmlns:a16="http://schemas.microsoft.com/office/drawing/2014/main" id="{333B71CB-C8B3-4A38-9F07-E7ED3961A929}"/>
                </a:ext>
              </a:extLst>
            </p:cNvPr>
            <p:cNvCxnSpPr>
              <a:cxnSpLocks/>
            </p:cNvCxnSpPr>
            <p:nvPr/>
          </p:nvCxnSpPr>
          <p:spPr>
            <a:xfrm flipV="1">
              <a:off x="698782" y="2195505"/>
              <a:ext cx="0" cy="3998707"/>
            </a:xfrm>
            <a:prstGeom prst="line">
              <a:avLst/>
            </a:prstGeom>
            <a:ln w="9525" cap="rnd">
              <a:solidFill>
                <a:schemeClr val="tx1">
                  <a:lumMod val="60000"/>
                  <a:lumOff val="40000"/>
                </a:schemeClr>
              </a:solidFill>
              <a:prstDash val="solid"/>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0" name="Straight Connector 59">
              <a:extLst>
                <a:ext uri="{FF2B5EF4-FFF2-40B4-BE49-F238E27FC236}">
                  <a16:creationId xmlns:a16="http://schemas.microsoft.com/office/drawing/2014/main" id="{B1DE2DE3-F528-4D5F-8AC7-34E98DE97E6F}"/>
                </a:ext>
              </a:extLst>
            </p:cNvPr>
            <p:cNvCxnSpPr>
              <a:cxnSpLocks/>
            </p:cNvCxnSpPr>
            <p:nvPr/>
          </p:nvCxnSpPr>
          <p:spPr>
            <a:xfrm flipV="1">
              <a:off x="2961253"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cxnSp>
          <p:nvCxnSpPr>
            <p:cNvPr id="61" name="Straight Connector 60">
              <a:extLst>
                <a:ext uri="{FF2B5EF4-FFF2-40B4-BE49-F238E27FC236}">
                  <a16:creationId xmlns:a16="http://schemas.microsoft.com/office/drawing/2014/main" id="{4A9728D5-FFE7-4253-9DF4-F483A3FC62A4}"/>
                </a:ext>
              </a:extLst>
            </p:cNvPr>
            <p:cNvCxnSpPr/>
            <p:nvPr/>
          </p:nvCxnSpPr>
          <p:spPr>
            <a:xfrm>
              <a:off x="698782" y="4184788"/>
              <a:ext cx="3393706" cy="0"/>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58" name="TextBox 157">
              <a:extLst>
                <a:ext uri="{FF2B5EF4-FFF2-40B4-BE49-F238E27FC236}">
                  <a16:creationId xmlns:a16="http://schemas.microsoft.com/office/drawing/2014/main" id="{86A9B54D-99F7-43DB-BC9A-801222CACA23}"/>
                </a:ext>
              </a:extLst>
            </p:cNvPr>
            <p:cNvSpPr txBox="1"/>
            <p:nvPr/>
          </p:nvSpPr>
          <p:spPr>
            <a:xfrm>
              <a:off x="3169195" y="5377445"/>
              <a:ext cx="622019" cy="383578"/>
            </a:xfrm>
            <a:prstGeom prst="ellipse">
              <a:avLst/>
            </a:prstGeom>
            <a:solidFill>
              <a:schemeClr val="accent4">
                <a:lumMod val="20000"/>
                <a:lumOff val="80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65" name="TextBox 64">
              <a:extLst>
                <a:ext uri="{FF2B5EF4-FFF2-40B4-BE49-F238E27FC236}">
                  <a16:creationId xmlns:a16="http://schemas.microsoft.com/office/drawing/2014/main" id="{34DEE7B3-A736-4C84-9FDC-648EB1DDB2E9}"/>
                </a:ext>
              </a:extLst>
            </p:cNvPr>
            <p:cNvSpPr txBox="1"/>
            <p:nvPr/>
          </p:nvSpPr>
          <p:spPr>
            <a:xfrm>
              <a:off x="964982" y="3118293"/>
              <a:ext cx="663433" cy="472021"/>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7" name="TextBox 66">
              <a:extLst>
                <a:ext uri="{FF2B5EF4-FFF2-40B4-BE49-F238E27FC236}">
                  <a16:creationId xmlns:a16="http://schemas.microsoft.com/office/drawing/2014/main" id="{FF15C9A4-C82C-4A76-BE6A-5ECEEDA3464F}"/>
                </a:ext>
              </a:extLst>
            </p:cNvPr>
            <p:cNvSpPr txBox="1"/>
            <p:nvPr/>
          </p:nvSpPr>
          <p:spPr>
            <a:xfrm>
              <a:off x="1131098" y="4965974"/>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68" name="TextBox 67">
              <a:extLst>
                <a:ext uri="{FF2B5EF4-FFF2-40B4-BE49-F238E27FC236}">
                  <a16:creationId xmlns:a16="http://schemas.microsoft.com/office/drawing/2014/main" id="{419CEDDA-907A-47AD-B784-E0FEF0BE2546}"/>
                </a:ext>
              </a:extLst>
            </p:cNvPr>
            <p:cNvSpPr txBox="1"/>
            <p:nvPr/>
          </p:nvSpPr>
          <p:spPr>
            <a:xfrm>
              <a:off x="1115661" y="3863163"/>
              <a:ext cx="322541" cy="260895"/>
            </a:xfrm>
            <a:prstGeom prst="ellipse">
              <a:avLst/>
            </a:prstGeom>
            <a:solidFill>
              <a:schemeClr val="bg2"/>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en-US" sz="1200">
                <a:solidFill>
                  <a:schemeClr val="tx1"/>
                </a:solidFill>
                <a:latin typeface="Meiryo UI" panose="020B0604030504040204" pitchFamily="50" charset="-128"/>
                <a:ea typeface="Meiryo UI" panose="020B0604030504040204" pitchFamily="50" charset="-128"/>
              </a:endParaRPr>
            </a:p>
          </p:txBody>
        </p:sp>
        <p:cxnSp>
          <p:nvCxnSpPr>
            <p:cNvPr id="140" name="Straight Connector 139">
              <a:extLst>
                <a:ext uri="{FF2B5EF4-FFF2-40B4-BE49-F238E27FC236}">
                  <a16:creationId xmlns:a16="http://schemas.microsoft.com/office/drawing/2014/main" id="{51021307-2614-46BA-863F-879DA2642528}"/>
                </a:ext>
              </a:extLst>
            </p:cNvPr>
            <p:cNvCxnSpPr>
              <a:cxnSpLocks/>
            </p:cNvCxnSpPr>
            <p:nvPr/>
          </p:nvCxnSpPr>
          <p:spPr>
            <a:xfrm flipV="1">
              <a:off x="1830017" y="2195505"/>
              <a:ext cx="0" cy="3998707"/>
            </a:xfrm>
            <a:prstGeom prst="line">
              <a:avLst/>
            </a:prstGeom>
            <a:ln w="9525" cap="rnd">
              <a:solidFill>
                <a:schemeClr val="tx1">
                  <a:lumMod val="20000"/>
                  <a:lumOff val="80000"/>
                </a:schemeClr>
              </a:solidFill>
              <a:prstDash val="sysDash"/>
              <a:round/>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177" name="TextBox 37">
              <a:extLst>
                <a:ext uri="{FF2B5EF4-FFF2-40B4-BE49-F238E27FC236}">
                  <a16:creationId xmlns:a16="http://schemas.microsoft.com/office/drawing/2014/main" id="{BCAE9AEA-1FB7-3862-9CF4-2D2D7148661C}"/>
                </a:ext>
              </a:extLst>
            </p:cNvPr>
            <p:cNvSpPr txBox="1"/>
            <p:nvPr/>
          </p:nvSpPr>
          <p:spPr>
            <a:xfrm>
              <a:off x="3459265" y="5705617"/>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短期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0" name="TextBox 37">
              <a:extLst>
                <a:ext uri="{FF2B5EF4-FFF2-40B4-BE49-F238E27FC236}">
                  <a16:creationId xmlns:a16="http://schemas.microsoft.com/office/drawing/2014/main" id="{6DE4CD08-2783-FAAF-E77F-686D4D09B98C}"/>
                </a:ext>
              </a:extLst>
            </p:cNvPr>
            <p:cNvSpPr txBox="1"/>
            <p:nvPr/>
          </p:nvSpPr>
          <p:spPr>
            <a:xfrm>
              <a:off x="1911291" y="2646725"/>
              <a:ext cx="590210" cy="291949"/>
            </a:xfrm>
            <a:prstGeom prst="rect">
              <a:avLst/>
            </a:prstGeom>
            <a:solidFill>
              <a:schemeClr val="accent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中長期</a:t>
              </a:r>
              <a:endParaRPr kumimoji="1" lang="en-US" sz="1200">
                <a:solidFill>
                  <a:schemeClr val="bg1"/>
                </a:solidFill>
                <a:latin typeface="Meiryo UI" panose="020B0604030504040204" pitchFamily="50" charset="-128"/>
                <a:ea typeface="Meiryo UI" panose="020B0604030504040204" pitchFamily="50" charset="-128"/>
              </a:endParaRPr>
            </a:p>
          </p:txBody>
        </p:sp>
        <p:sp>
          <p:nvSpPr>
            <p:cNvPr id="181" name="矢印: 左 180">
              <a:extLst>
                <a:ext uri="{FF2B5EF4-FFF2-40B4-BE49-F238E27FC236}">
                  <a16:creationId xmlns:a16="http://schemas.microsoft.com/office/drawing/2014/main" id="{6D8AA52C-F58F-C417-3E84-92E06843A384}"/>
                </a:ext>
              </a:extLst>
            </p:cNvPr>
            <p:cNvSpPr/>
            <p:nvPr/>
          </p:nvSpPr>
          <p:spPr>
            <a:xfrm rot="4158548">
              <a:off x="1860477" y="4265039"/>
              <a:ext cx="2070609" cy="346320"/>
            </a:xfrm>
            <a:prstGeom prst="leftArrow">
              <a:avLst/>
            </a:prstGeom>
            <a:solidFill>
              <a:schemeClr val="bg1"/>
            </a:solidFill>
            <a:ln w="9525" cap="rnd" cmpd="sng" algn="ctr">
              <a:solidFill>
                <a:schemeClr val="tx1"/>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0" name="テキスト ボックス 109">
              <a:extLst>
                <a:ext uri="{FF2B5EF4-FFF2-40B4-BE49-F238E27FC236}">
                  <a16:creationId xmlns:a16="http://schemas.microsoft.com/office/drawing/2014/main" id="{E89F0DEE-85D0-75F3-2B3F-EE0970FB2246}"/>
                </a:ext>
              </a:extLst>
            </p:cNvPr>
            <p:cNvSpPr txBox="1"/>
            <p:nvPr/>
          </p:nvSpPr>
          <p:spPr>
            <a:xfrm>
              <a:off x="325927" y="3984543"/>
              <a:ext cx="369332" cy="400110"/>
            </a:xfrm>
            <a:prstGeom prst="rect">
              <a:avLst/>
            </a:prstGeom>
            <a:noFill/>
          </p:spPr>
          <p:txBody>
            <a:bodyPr vert="eaVert" wrap="none" rtlCol="0" anchor="ctr">
              <a:sp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rPr>
                <a:t>軸①</a:t>
              </a:r>
              <a:endParaRPr kumimoji="1" lang="en-US" altLang="ja-JP" sz="1200" b="0" i="0" u="none" strike="noStrike" kern="1200" cap="none" spc="0" normalizeH="0" baseline="0" noProof="0">
                <a:ln>
                  <a:noFill/>
                </a:ln>
                <a:effectLst/>
                <a:uLnTx/>
                <a:uFillTx/>
                <a:latin typeface="Meiryo UI" panose="020B0604030504040204" pitchFamily="50" charset="-128"/>
                <a:ea typeface="Meiryo UI" panose="020B0604030504040204" pitchFamily="50" charset="-128"/>
                <a:cs typeface="+mn-cs"/>
              </a:endParaRPr>
            </a:p>
          </p:txBody>
        </p:sp>
      </p:grpSp>
      <p:sp>
        <p:nvSpPr>
          <p:cNvPr id="113" name="正方形/長方形 112">
            <a:extLst>
              <a:ext uri="{FF2B5EF4-FFF2-40B4-BE49-F238E27FC236}">
                <a16:creationId xmlns:a16="http://schemas.microsoft.com/office/drawing/2014/main" id="{F14AD97C-88EA-BBB8-0A76-095D4A21059B}"/>
              </a:ext>
            </a:extLst>
          </p:cNvPr>
          <p:cNvSpPr/>
          <p:nvPr/>
        </p:nvSpPr>
        <p:spPr>
          <a:xfrm>
            <a:off x="8937814" y="2561275"/>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5" name="正方形/長方形 114">
            <a:extLst>
              <a:ext uri="{FF2B5EF4-FFF2-40B4-BE49-F238E27FC236}">
                <a16:creationId xmlns:a16="http://schemas.microsoft.com/office/drawing/2014/main" id="{C14DC83D-5C67-76DF-161E-2625CF243EF7}"/>
              </a:ext>
            </a:extLst>
          </p:cNvPr>
          <p:cNvSpPr/>
          <p:nvPr/>
        </p:nvSpPr>
        <p:spPr>
          <a:xfrm>
            <a:off x="8937814" y="3195588"/>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6" name="正方形/長方形 115">
            <a:extLst>
              <a:ext uri="{FF2B5EF4-FFF2-40B4-BE49-F238E27FC236}">
                <a16:creationId xmlns:a16="http://schemas.microsoft.com/office/drawing/2014/main" id="{612D9F6F-D597-5B5B-7674-6264B1FCB07A}"/>
              </a:ext>
            </a:extLst>
          </p:cNvPr>
          <p:cNvSpPr/>
          <p:nvPr/>
        </p:nvSpPr>
        <p:spPr>
          <a:xfrm>
            <a:off x="8937814" y="3829901"/>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17" name="正方形/長方形 116">
            <a:extLst>
              <a:ext uri="{FF2B5EF4-FFF2-40B4-BE49-F238E27FC236}">
                <a16:creationId xmlns:a16="http://schemas.microsoft.com/office/drawing/2014/main" id="{7280ACE0-FCC0-9064-1E4B-513F2A179445}"/>
              </a:ext>
            </a:extLst>
          </p:cNvPr>
          <p:cNvSpPr/>
          <p:nvPr/>
        </p:nvSpPr>
        <p:spPr>
          <a:xfrm>
            <a:off x="8937814" y="4464214"/>
            <a:ext cx="3098186" cy="540000"/>
          </a:xfrm>
          <a:prstGeom prst="rect">
            <a:avLst/>
          </a:prstGeom>
          <a:solidFill>
            <a:schemeClr val="bg1">
              <a:lumMod val="95000"/>
            </a:schemeClr>
          </a:solid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9" name="正方形/長方形 118">
            <a:extLst>
              <a:ext uri="{FF2B5EF4-FFF2-40B4-BE49-F238E27FC236}">
                <a16:creationId xmlns:a16="http://schemas.microsoft.com/office/drawing/2014/main" id="{D9E42F4A-7A40-C585-F3F1-F93D56BE4F2E}"/>
              </a:ext>
            </a:extLst>
          </p:cNvPr>
          <p:cNvSpPr/>
          <p:nvPr/>
        </p:nvSpPr>
        <p:spPr>
          <a:xfrm>
            <a:off x="8937814" y="5098527"/>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a:t>
            </a:r>
          </a:p>
        </p:txBody>
      </p:sp>
      <p:sp>
        <p:nvSpPr>
          <p:cNvPr id="120" name="正方形/長方形 119">
            <a:extLst>
              <a:ext uri="{FF2B5EF4-FFF2-40B4-BE49-F238E27FC236}">
                <a16:creationId xmlns:a16="http://schemas.microsoft.com/office/drawing/2014/main" id="{96D50FB5-63AA-8F0A-8206-C60C2DEF6FF4}"/>
              </a:ext>
            </a:extLst>
          </p:cNvPr>
          <p:cNvSpPr/>
          <p:nvPr/>
        </p:nvSpPr>
        <p:spPr>
          <a:xfrm>
            <a:off x="8937814" y="5732840"/>
            <a:ext cx="381950"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ー</a:t>
            </a:r>
          </a:p>
        </p:txBody>
      </p:sp>
      <p:grpSp>
        <p:nvGrpSpPr>
          <p:cNvPr id="124" name="グループ化 123">
            <a:extLst>
              <a:ext uri="{FF2B5EF4-FFF2-40B4-BE49-F238E27FC236}">
                <a16:creationId xmlns:a16="http://schemas.microsoft.com/office/drawing/2014/main" id="{3947863D-2654-9F58-CFC6-D188978E4759}"/>
              </a:ext>
            </a:extLst>
          </p:cNvPr>
          <p:cNvGrpSpPr/>
          <p:nvPr/>
        </p:nvGrpSpPr>
        <p:grpSpPr>
          <a:xfrm>
            <a:off x="8937814" y="2185213"/>
            <a:ext cx="3098186" cy="288000"/>
            <a:chOff x="156000" y="1879963"/>
            <a:chExt cx="5760000" cy="288000"/>
          </a:xfrm>
        </p:grpSpPr>
        <p:sp>
          <p:nvSpPr>
            <p:cNvPr id="125" name="正方形/長方形 124">
              <a:extLst>
                <a:ext uri="{FF2B5EF4-FFF2-40B4-BE49-F238E27FC236}">
                  <a16:creationId xmlns:a16="http://schemas.microsoft.com/office/drawing/2014/main" id="{14508E37-E3E1-9966-56B1-7A2BDCA9AC1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ターゲット顧客との交渉状況（申請時点）</a:t>
              </a:r>
            </a:p>
          </p:txBody>
        </p:sp>
        <p:cxnSp>
          <p:nvCxnSpPr>
            <p:cNvPr id="126" name="直線コネクタ 125">
              <a:extLst>
                <a:ext uri="{FF2B5EF4-FFF2-40B4-BE49-F238E27FC236}">
                  <a16:creationId xmlns:a16="http://schemas.microsoft.com/office/drawing/2014/main" id="{B33108B2-A1A8-D782-6F6E-CBD14F26486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9" name="正方形/長方形 128">
            <a:extLst>
              <a:ext uri="{FF2B5EF4-FFF2-40B4-BE49-F238E27FC236}">
                <a16:creationId xmlns:a16="http://schemas.microsoft.com/office/drawing/2014/main" id="{0BF9CA8E-43AE-71E9-0C45-9BBD7D8724BA}"/>
              </a:ext>
            </a:extLst>
          </p:cNvPr>
          <p:cNvSpPr/>
          <p:nvPr/>
        </p:nvSpPr>
        <p:spPr>
          <a:xfrm>
            <a:off x="9319763" y="3195588"/>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511B7366-1DDD-F3FE-8452-0D837B82CC3C}"/>
              </a:ext>
            </a:extLst>
          </p:cNvPr>
          <p:cNvSpPr/>
          <p:nvPr/>
        </p:nvSpPr>
        <p:spPr>
          <a:xfrm>
            <a:off x="9319763" y="3829901"/>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2" name="正方形/長方形 131">
            <a:extLst>
              <a:ext uri="{FF2B5EF4-FFF2-40B4-BE49-F238E27FC236}">
                <a16:creationId xmlns:a16="http://schemas.microsoft.com/office/drawing/2014/main" id="{A768FC23-6B50-7158-7583-37195CF730D6}"/>
              </a:ext>
            </a:extLst>
          </p:cNvPr>
          <p:cNvSpPr/>
          <p:nvPr/>
        </p:nvSpPr>
        <p:spPr>
          <a:xfrm>
            <a:off x="9319763" y="5098527"/>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3" name="正方形/長方形 132">
            <a:extLst>
              <a:ext uri="{FF2B5EF4-FFF2-40B4-BE49-F238E27FC236}">
                <a16:creationId xmlns:a16="http://schemas.microsoft.com/office/drawing/2014/main" id="{29DFDEA9-317F-39CE-E038-DCD1982E7125}"/>
              </a:ext>
            </a:extLst>
          </p:cNvPr>
          <p:cNvSpPr/>
          <p:nvPr/>
        </p:nvSpPr>
        <p:spPr>
          <a:xfrm>
            <a:off x="9319763" y="5732840"/>
            <a:ext cx="2716237" cy="540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cxnSp>
        <p:nvCxnSpPr>
          <p:cNvPr id="135" name="直線コネクタ 134">
            <a:extLst>
              <a:ext uri="{FF2B5EF4-FFF2-40B4-BE49-F238E27FC236}">
                <a16:creationId xmlns:a16="http://schemas.microsoft.com/office/drawing/2014/main" id="{CAC30FFE-E26B-2276-89AF-B60D5ED0C20C}"/>
              </a:ext>
            </a:extLst>
          </p:cNvPr>
          <p:cNvCxnSpPr/>
          <p:nvPr/>
        </p:nvCxnSpPr>
        <p:spPr>
          <a:xfrm flipH="1">
            <a:off x="8937814" y="2561275"/>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cxnSp>
        <p:nvCxnSpPr>
          <p:cNvPr id="137" name="直線コネクタ 136">
            <a:extLst>
              <a:ext uri="{FF2B5EF4-FFF2-40B4-BE49-F238E27FC236}">
                <a16:creationId xmlns:a16="http://schemas.microsoft.com/office/drawing/2014/main" id="{2189A7BA-544A-F6A9-AD98-99FD36010BFD}"/>
              </a:ext>
            </a:extLst>
          </p:cNvPr>
          <p:cNvCxnSpPr/>
          <p:nvPr/>
        </p:nvCxnSpPr>
        <p:spPr>
          <a:xfrm flipH="1">
            <a:off x="8937814" y="4460278"/>
            <a:ext cx="3098186" cy="540000"/>
          </a:xfrm>
          <a:prstGeom prst="line">
            <a:avLst/>
          </a:prstGeom>
          <a:ln w="12700">
            <a:solidFill>
              <a:schemeClr val="tx1">
                <a:lumMod val="50000"/>
                <a:lumOff val="50000"/>
              </a:schemeClr>
            </a:solidFill>
          </a:ln>
        </p:spPr>
        <p:style>
          <a:lnRef idx="2">
            <a:schemeClr val="accent1"/>
          </a:lnRef>
          <a:fillRef idx="0">
            <a:schemeClr val="accent1"/>
          </a:fillRef>
          <a:effectRef idx="1">
            <a:schemeClr val="accent1"/>
          </a:effectRef>
          <a:fontRef idx="minor">
            <a:schemeClr val="tx1"/>
          </a:fontRef>
        </p:style>
      </p:cxnSp>
      <p:sp>
        <p:nvSpPr>
          <p:cNvPr id="11" name="正方形/長方形 10">
            <a:extLst>
              <a:ext uri="{FF2B5EF4-FFF2-40B4-BE49-F238E27FC236}">
                <a16:creationId xmlns:a16="http://schemas.microsoft.com/office/drawing/2014/main" id="{17C85900-AF01-8162-C79F-7A0853222043}"/>
              </a:ext>
            </a:extLst>
          </p:cNvPr>
          <p:cNvSpPr/>
          <p:nvPr/>
        </p:nvSpPr>
        <p:spPr bwMode="gray">
          <a:xfrm>
            <a:off x="7166344" y="1924944"/>
            <a:ext cx="4869653" cy="287999"/>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000">
                <a:latin typeface="Meiryo UI" panose="020B0604030504040204" pitchFamily="50" charset="-128"/>
                <a:ea typeface="Meiryo UI" panose="020B0604030504040204" pitchFamily="50" charset="-128"/>
              </a:rPr>
              <a:t>凡例　　◯：顧客と交渉済み（契約済み）　　△：顧客と交渉中　　ー：自社内で検討中</a:t>
            </a:r>
          </a:p>
        </p:txBody>
      </p:sp>
      <p:sp>
        <p:nvSpPr>
          <p:cNvPr id="10" name="正方形/長方形 9">
            <a:extLst>
              <a:ext uri="{FF2B5EF4-FFF2-40B4-BE49-F238E27FC236}">
                <a16:creationId xmlns:a16="http://schemas.microsoft.com/office/drawing/2014/main" id="{FE0B20EB-2EE1-0C52-D1E5-FA3147BA690A}"/>
              </a:ext>
            </a:extLst>
          </p:cNvPr>
          <p:cNvSpPr/>
          <p:nvPr/>
        </p:nvSpPr>
        <p:spPr>
          <a:xfrm>
            <a:off x="2161954" y="1433100"/>
            <a:ext cx="7868093" cy="399180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市場におけるセグメント分析</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→市場のセグメンテーションを示したうえで、短期・中長期それぞれの注力セグメント（用途市場）がわかるように記載すること。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注力セグメントの選定理由</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→短期・中長期の注力セグメントについて、選定理由を記載すること。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ターゲット顧客とその選定理由、申請時点での交渉状況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セグメントごとに</a:t>
            </a:r>
            <a:r>
              <a:rPr kumimoji="1" lang="ja-JP" altLang="en-US" sz="1400" dirty="0">
                <a:solidFill>
                  <a:srgbClr val="FF0000"/>
                </a:solidFill>
                <a:latin typeface="Meiryo UI" panose="020B0604030504040204" pitchFamily="50" charset="-128"/>
                <a:ea typeface="Meiryo UI" panose="020B0604030504040204" pitchFamily="50" charset="-128"/>
              </a:rPr>
              <a:t>ターゲット顧客を設定し、その選定理由とともに、交渉状況についても記載すること。</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交渉状況</a:t>
            </a:r>
            <a:r>
              <a:rPr lang="ja-JP" altLang="en-US" sz="1400" dirty="0">
                <a:solidFill>
                  <a:srgbClr val="FF0000"/>
                </a:solidFill>
                <a:latin typeface="Meiryo UI" panose="020B0604030504040204" pitchFamily="50" charset="-128"/>
                <a:ea typeface="Meiryo UI" panose="020B0604030504040204" pitchFamily="50" charset="-128"/>
              </a:rPr>
              <a:t>は、以下の判例に基づきステータスを記入したうえで、詳細を可能な範囲で記載すること。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◯：顧客と交渉済み（契約済み）</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：顧客と交渉中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ー：自社内で検討中</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br>
              <a:rPr kumimoji="1" lang="en-US" altLang="ja-JP" sz="1400" u="sng" dirty="0">
                <a:solidFill>
                  <a:schemeClr val="tx1"/>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21336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52FBF4D-7131-5E39-D220-BD6E04A22CB7}"/>
            </a:ext>
          </a:extLst>
        </p:cNvPr>
        <p:cNvGrpSpPr/>
        <p:nvPr/>
      </p:nvGrpSpPr>
      <p:grpSpPr>
        <a:xfrm>
          <a:off x="0" y="0"/>
          <a:ext cx="0" cy="0"/>
          <a:chOff x="0" y="0"/>
          <a:chExt cx="0" cy="0"/>
        </a:xfrm>
      </p:grpSpPr>
      <p:graphicFrame>
        <p:nvGraphicFramePr>
          <p:cNvPr id="179" name="think-cell data - do not delete" hidden="1">
            <a:extLst>
              <a:ext uri="{FF2B5EF4-FFF2-40B4-BE49-F238E27FC236}">
                <a16:creationId xmlns:a16="http://schemas.microsoft.com/office/drawing/2014/main" id="{8084201D-B470-BABA-FE53-B5F173FB0132}"/>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179" name="think-cell data - do not delete" hidden="1">
                        <a:extLst>
                          <a:ext uri="{FF2B5EF4-FFF2-40B4-BE49-F238E27FC236}">
                            <a16:creationId xmlns:a16="http://schemas.microsoft.com/office/drawing/2014/main" id="{8084201D-B470-BABA-FE53-B5F173FB013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1" name="グループ化 10">
            <a:extLst>
              <a:ext uri="{FF2B5EF4-FFF2-40B4-BE49-F238E27FC236}">
                <a16:creationId xmlns:a16="http://schemas.microsoft.com/office/drawing/2014/main" id="{4ECD8A5C-8F80-FD7A-92EB-1C888218D290}"/>
              </a:ext>
            </a:extLst>
          </p:cNvPr>
          <p:cNvGrpSpPr/>
          <p:nvPr/>
        </p:nvGrpSpPr>
        <p:grpSpPr>
          <a:xfrm>
            <a:off x="615519" y="2090730"/>
            <a:ext cx="2168026" cy="302889"/>
            <a:chOff x="4991214" y="2418695"/>
            <a:chExt cx="900000" cy="288000"/>
          </a:xfrm>
        </p:grpSpPr>
        <p:sp>
          <p:nvSpPr>
            <p:cNvPr id="3" name="正方形/長方形 2">
              <a:extLst>
                <a:ext uri="{FF2B5EF4-FFF2-40B4-BE49-F238E27FC236}">
                  <a16:creationId xmlns:a16="http://schemas.microsoft.com/office/drawing/2014/main" id="{B4CD700D-34C8-C515-B03B-6B01D005C39E}"/>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用途市場</a:t>
              </a:r>
            </a:p>
          </p:txBody>
        </p:sp>
        <p:cxnSp>
          <p:nvCxnSpPr>
            <p:cNvPr id="10" name="直線コネクタ 9">
              <a:extLst>
                <a:ext uri="{FF2B5EF4-FFF2-40B4-BE49-F238E27FC236}">
                  <a16:creationId xmlns:a16="http://schemas.microsoft.com/office/drawing/2014/main" id="{EB5827C2-22CF-6FC2-ADA7-21A1D3CC57F0}"/>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正方形/長方形 36">
            <a:extLst>
              <a:ext uri="{FF2B5EF4-FFF2-40B4-BE49-F238E27FC236}">
                <a16:creationId xmlns:a16="http://schemas.microsoft.com/office/drawing/2014/main" id="{EB4CDB3B-328A-DD26-D13A-FDC735FB4329}"/>
              </a:ext>
            </a:extLst>
          </p:cNvPr>
          <p:cNvSpPr/>
          <p:nvPr/>
        </p:nvSpPr>
        <p:spPr>
          <a:xfrm>
            <a:off x="615518" y="249353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7" name="正方形/長方形 86">
            <a:extLst>
              <a:ext uri="{FF2B5EF4-FFF2-40B4-BE49-F238E27FC236}">
                <a16:creationId xmlns:a16="http://schemas.microsoft.com/office/drawing/2014/main" id="{8741AE8B-7D62-7124-9AF8-38AB4C6EE825}"/>
              </a:ext>
            </a:extLst>
          </p:cNvPr>
          <p:cNvSpPr/>
          <p:nvPr/>
        </p:nvSpPr>
        <p:spPr>
          <a:xfrm>
            <a:off x="615518" y="312360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F656C300-F6B7-D0DC-14D4-3D8F9580D1E5}"/>
              </a:ext>
            </a:extLst>
          </p:cNvPr>
          <p:cNvSpPr/>
          <p:nvPr/>
        </p:nvSpPr>
        <p:spPr>
          <a:xfrm>
            <a:off x="615518" y="375367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CCB0C84D-3944-8730-2D73-0BDE258D7609}"/>
              </a:ext>
            </a:extLst>
          </p:cNvPr>
          <p:cNvSpPr/>
          <p:nvPr/>
        </p:nvSpPr>
        <p:spPr>
          <a:xfrm>
            <a:off x="615518" y="438374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4" name="正方形/長方形 113">
            <a:extLst>
              <a:ext uri="{FF2B5EF4-FFF2-40B4-BE49-F238E27FC236}">
                <a16:creationId xmlns:a16="http://schemas.microsoft.com/office/drawing/2014/main" id="{4297479C-4FB5-547F-ADE5-7EEA4757897D}"/>
              </a:ext>
            </a:extLst>
          </p:cNvPr>
          <p:cNvSpPr/>
          <p:nvPr/>
        </p:nvSpPr>
        <p:spPr>
          <a:xfrm>
            <a:off x="615518" y="5013818"/>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2BCAC990-0B99-C600-B9D0-4A71D686C85A}"/>
              </a:ext>
            </a:extLst>
          </p:cNvPr>
          <p:cNvSpPr/>
          <p:nvPr/>
        </p:nvSpPr>
        <p:spPr>
          <a:xfrm>
            <a:off x="615518" y="5643889"/>
            <a:ext cx="2168026" cy="56595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3" name="グループ化 12">
            <a:extLst>
              <a:ext uri="{FF2B5EF4-FFF2-40B4-BE49-F238E27FC236}">
                <a16:creationId xmlns:a16="http://schemas.microsoft.com/office/drawing/2014/main" id="{96FFF825-54F2-70E8-D2C6-9C1DDC43B27E}"/>
              </a:ext>
            </a:extLst>
          </p:cNvPr>
          <p:cNvGrpSpPr/>
          <p:nvPr/>
        </p:nvGrpSpPr>
        <p:grpSpPr>
          <a:xfrm>
            <a:off x="2829482" y="2090730"/>
            <a:ext cx="2168028" cy="302889"/>
            <a:chOff x="4991214" y="2418695"/>
            <a:chExt cx="900000" cy="288000"/>
          </a:xfrm>
        </p:grpSpPr>
        <p:sp>
          <p:nvSpPr>
            <p:cNvPr id="14" name="正方形/長方形 13">
              <a:extLst>
                <a:ext uri="{FF2B5EF4-FFF2-40B4-BE49-F238E27FC236}">
                  <a16:creationId xmlns:a16="http://schemas.microsoft.com/office/drawing/2014/main" id="{6C084F6E-3390-2C14-CE7F-37853468EE5C}"/>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想定顧客</a:t>
              </a:r>
            </a:p>
          </p:txBody>
        </p:sp>
        <p:cxnSp>
          <p:nvCxnSpPr>
            <p:cNvPr id="15" name="直線コネクタ 14">
              <a:extLst>
                <a:ext uri="{FF2B5EF4-FFF2-40B4-BE49-F238E27FC236}">
                  <a16:creationId xmlns:a16="http://schemas.microsoft.com/office/drawing/2014/main" id="{A1D14DC2-7207-12BD-AB82-FAFBDFBB2DCA}"/>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1" name="正方形/長方形 40">
            <a:extLst>
              <a:ext uri="{FF2B5EF4-FFF2-40B4-BE49-F238E27FC236}">
                <a16:creationId xmlns:a16="http://schemas.microsoft.com/office/drawing/2014/main" id="{52CDD0DF-D8D1-1682-B43F-00A670119E88}"/>
              </a:ext>
            </a:extLst>
          </p:cNvPr>
          <p:cNvSpPr/>
          <p:nvPr/>
        </p:nvSpPr>
        <p:spPr>
          <a:xfrm>
            <a:off x="2829481"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8" name="正方形/長方形 87">
            <a:extLst>
              <a:ext uri="{FF2B5EF4-FFF2-40B4-BE49-F238E27FC236}">
                <a16:creationId xmlns:a16="http://schemas.microsoft.com/office/drawing/2014/main" id="{967B11A1-8460-B528-704A-71E650340BCA}"/>
              </a:ext>
            </a:extLst>
          </p:cNvPr>
          <p:cNvSpPr/>
          <p:nvPr/>
        </p:nvSpPr>
        <p:spPr>
          <a:xfrm>
            <a:off x="2829481"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B4D3CB8E-40EA-85E7-AB16-AE07A2E628F9}"/>
              </a:ext>
            </a:extLst>
          </p:cNvPr>
          <p:cNvSpPr/>
          <p:nvPr/>
        </p:nvSpPr>
        <p:spPr>
          <a:xfrm>
            <a:off x="2829481"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DED20F60-8A75-BE11-BEF3-9E968AAB8BEF}"/>
              </a:ext>
            </a:extLst>
          </p:cNvPr>
          <p:cNvSpPr/>
          <p:nvPr/>
        </p:nvSpPr>
        <p:spPr>
          <a:xfrm>
            <a:off x="2829481"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8" name="正方形/長方形 117">
            <a:extLst>
              <a:ext uri="{FF2B5EF4-FFF2-40B4-BE49-F238E27FC236}">
                <a16:creationId xmlns:a16="http://schemas.microsoft.com/office/drawing/2014/main" id="{AD9D769C-A0CE-D589-5E22-BCD4EB4CECF3}"/>
              </a:ext>
            </a:extLst>
          </p:cNvPr>
          <p:cNvSpPr/>
          <p:nvPr/>
        </p:nvSpPr>
        <p:spPr>
          <a:xfrm>
            <a:off x="2829481"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50" name="正方形/長方形 149">
            <a:extLst>
              <a:ext uri="{FF2B5EF4-FFF2-40B4-BE49-F238E27FC236}">
                <a16:creationId xmlns:a16="http://schemas.microsoft.com/office/drawing/2014/main" id="{0D580E17-4446-A868-26A8-46CCEE972CC6}"/>
              </a:ext>
            </a:extLst>
          </p:cNvPr>
          <p:cNvSpPr/>
          <p:nvPr/>
        </p:nvSpPr>
        <p:spPr>
          <a:xfrm>
            <a:off x="2828785"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2" name="グループ化 21">
            <a:extLst>
              <a:ext uri="{FF2B5EF4-FFF2-40B4-BE49-F238E27FC236}">
                <a16:creationId xmlns:a16="http://schemas.microsoft.com/office/drawing/2014/main" id="{781E0E82-E370-BFD9-55EB-AEFC1C005BC0}"/>
              </a:ext>
            </a:extLst>
          </p:cNvPr>
          <p:cNvGrpSpPr/>
          <p:nvPr/>
        </p:nvGrpSpPr>
        <p:grpSpPr>
          <a:xfrm>
            <a:off x="5440896" y="2090730"/>
            <a:ext cx="2168026" cy="302889"/>
            <a:chOff x="4991214" y="2418695"/>
            <a:chExt cx="900000" cy="288000"/>
          </a:xfrm>
        </p:grpSpPr>
        <p:sp>
          <p:nvSpPr>
            <p:cNvPr id="25" name="正方形/長方形 24">
              <a:extLst>
                <a:ext uri="{FF2B5EF4-FFF2-40B4-BE49-F238E27FC236}">
                  <a16:creationId xmlns:a16="http://schemas.microsoft.com/office/drawing/2014/main" id="{02C8AA2B-F723-B4BD-D4BA-D00EBA4974F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提供製品</a:t>
              </a:r>
              <a:endParaRPr kumimoji="1" lang="en-US" altLang="ja-JP" sz="1200">
                <a:solidFill>
                  <a:schemeClr val="tx1"/>
                </a:solidFill>
                <a:latin typeface="Meiryo UI" panose="020B0604030504040204" pitchFamily="50" charset="-128"/>
                <a:ea typeface="Meiryo UI" panose="020B0604030504040204" pitchFamily="50" charset="-128"/>
              </a:endParaRPr>
            </a:p>
          </p:txBody>
        </p:sp>
        <p:cxnSp>
          <p:nvCxnSpPr>
            <p:cNvPr id="26" name="直線コネクタ 25">
              <a:extLst>
                <a:ext uri="{FF2B5EF4-FFF2-40B4-BE49-F238E27FC236}">
                  <a16:creationId xmlns:a16="http://schemas.microsoft.com/office/drawing/2014/main" id="{74968A98-44ED-9C87-910F-34A4553DC631}"/>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9" name="正方形/長方形 48">
            <a:extLst>
              <a:ext uri="{FF2B5EF4-FFF2-40B4-BE49-F238E27FC236}">
                <a16:creationId xmlns:a16="http://schemas.microsoft.com/office/drawing/2014/main" id="{A0D5D2F0-5941-5F4C-0DD4-23874AE7727E}"/>
              </a:ext>
            </a:extLst>
          </p:cNvPr>
          <p:cNvSpPr/>
          <p:nvPr/>
        </p:nvSpPr>
        <p:spPr>
          <a:xfrm>
            <a:off x="5440895"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8B5D07AA-174D-64B7-D80F-D810BD74791E}"/>
              </a:ext>
            </a:extLst>
          </p:cNvPr>
          <p:cNvSpPr/>
          <p:nvPr/>
        </p:nvSpPr>
        <p:spPr>
          <a:xfrm>
            <a:off x="5440895"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034E8EA5-4E16-B586-3C29-3E767B08D627}"/>
              </a:ext>
            </a:extLst>
          </p:cNvPr>
          <p:cNvSpPr/>
          <p:nvPr/>
        </p:nvSpPr>
        <p:spPr>
          <a:xfrm>
            <a:off x="5440895"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22225F8D-23F9-E200-41A7-9345481A2466}"/>
              </a:ext>
            </a:extLst>
          </p:cNvPr>
          <p:cNvSpPr/>
          <p:nvPr/>
        </p:nvSpPr>
        <p:spPr>
          <a:xfrm>
            <a:off x="5440895"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正方形/長方形 121">
            <a:extLst>
              <a:ext uri="{FF2B5EF4-FFF2-40B4-BE49-F238E27FC236}">
                <a16:creationId xmlns:a16="http://schemas.microsoft.com/office/drawing/2014/main" id="{41A29F25-F3B9-80AD-847D-F20FBF820BC2}"/>
              </a:ext>
            </a:extLst>
          </p:cNvPr>
          <p:cNvSpPr/>
          <p:nvPr/>
        </p:nvSpPr>
        <p:spPr>
          <a:xfrm>
            <a:off x="5440895"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61189AA6-A894-3AFC-6BFC-1938EABA75D3}"/>
              </a:ext>
            </a:extLst>
          </p:cNvPr>
          <p:cNvSpPr/>
          <p:nvPr/>
        </p:nvSpPr>
        <p:spPr>
          <a:xfrm>
            <a:off x="5439503"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27" name="グループ化 26">
            <a:extLst>
              <a:ext uri="{FF2B5EF4-FFF2-40B4-BE49-F238E27FC236}">
                <a16:creationId xmlns:a16="http://schemas.microsoft.com/office/drawing/2014/main" id="{5C0054F3-A296-F8CA-409D-3F62FAAD4F28}"/>
              </a:ext>
            </a:extLst>
          </p:cNvPr>
          <p:cNvGrpSpPr/>
          <p:nvPr/>
        </p:nvGrpSpPr>
        <p:grpSpPr>
          <a:xfrm>
            <a:off x="7654859" y="2090730"/>
            <a:ext cx="2168028" cy="302889"/>
            <a:chOff x="4991214" y="2418695"/>
            <a:chExt cx="900000" cy="288000"/>
          </a:xfrm>
        </p:grpSpPr>
        <p:sp>
          <p:nvSpPr>
            <p:cNvPr id="28" name="正方形/長方形 27">
              <a:extLst>
                <a:ext uri="{FF2B5EF4-FFF2-40B4-BE49-F238E27FC236}">
                  <a16:creationId xmlns:a16="http://schemas.microsoft.com/office/drawing/2014/main" id="{F6C55969-1DA7-4EF3-349F-FC7ADB74C1D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販売量</a:t>
              </a:r>
              <a:endParaRPr lang="en-US" altLang="ja-JP" sz="1200">
                <a:solidFill>
                  <a:schemeClr val="tx1"/>
                </a:solidFill>
                <a:latin typeface="Meiryo UI" panose="020B0604030504040204" pitchFamily="50" charset="-128"/>
                <a:ea typeface="Meiryo UI" panose="020B0604030504040204" pitchFamily="50" charset="-128"/>
              </a:endParaRPr>
            </a:p>
          </p:txBody>
        </p:sp>
        <p:cxnSp>
          <p:nvCxnSpPr>
            <p:cNvPr id="29" name="直線コネクタ 28">
              <a:extLst>
                <a:ext uri="{FF2B5EF4-FFF2-40B4-BE49-F238E27FC236}">
                  <a16:creationId xmlns:a16="http://schemas.microsoft.com/office/drawing/2014/main" id="{D67D6B68-E85F-ADE2-BCED-A05EBEC9860E}"/>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0" name="正方形/長方形 49">
            <a:extLst>
              <a:ext uri="{FF2B5EF4-FFF2-40B4-BE49-F238E27FC236}">
                <a16:creationId xmlns:a16="http://schemas.microsoft.com/office/drawing/2014/main" id="{FBADB012-7F2F-0209-90F0-F0A1AE054291}"/>
              </a:ext>
            </a:extLst>
          </p:cNvPr>
          <p:cNvSpPr/>
          <p:nvPr/>
        </p:nvSpPr>
        <p:spPr>
          <a:xfrm>
            <a:off x="7654858" y="249353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トン／年</a:t>
            </a:r>
          </a:p>
        </p:txBody>
      </p:sp>
      <p:sp>
        <p:nvSpPr>
          <p:cNvPr id="91" name="正方形/長方形 90">
            <a:extLst>
              <a:ext uri="{FF2B5EF4-FFF2-40B4-BE49-F238E27FC236}">
                <a16:creationId xmlns:a16="http://schemas.microsoft.com/office/drawing/2014/main" id="{E57A80A6-A6E2-0446-686B-973BF5A9EE37}"/>
              </a:ext>
            </a:extLst>
          </p:cNvPr>
          <p:cNvSpPr/>
          <p:nvPr/>
        </p:nvSpPr>
        <p:spPr>
          <a:xfrm>
            <a:off x="7654858" y="312360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3FEF8CC2-9A4E-2534-390D-379BD9F30B25}"/>
              </a:ext>
            </a:extLst>
          </p:cNvPr>
          <p:cNvSpPr/>
          <p:nvPr/>
        </p:nvSpPr>
        <p:spPr>
          <a:xfrm>
            <a:off x="7654858" y="375367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4D981144-1A14-DBC4-32A1-7761C7838F82}"/>
              </a:ext>
            </a:extLst>
          </p:cNvPr>
          <p:cNvSpPr/>
          <p:nvPr/>
        </p:nvSpPr>
        <p:spPr>
          <a:xfrm>
            <a:off x="7654858" y="438374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3" name="正方形/長方形 122">
            <a:extLst>
              <a:ext uri="{FF2B5EF4-FFF2-40B4-BE49-F238E27FC236}">
                <a16:creationId xmlns:a16="http://schemas.microsoft.com/office/drawing/2014/main" id="{F88CFE8C-FBEB-2F97-3566-176A5D34B76B}"/>
              </a:ext>
            </a:extLst>
          </p:cNvPr>
          <p:cNvSpPr/>
          <p:nvPr/>
        </p:nvSpPr>
        <p:spPr>
          <a:xfrm>
            <a:off x="7654858" y="5013818"/>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72667037-F92A-41F3-009F-32AF180C6866}"/>
              </a:ext>
            </a:extLst>
          </p:cNvPr>
          <p:cNvSpPr/>
          <p:nvPr/>
        </p:nvSpPr>
        <p:spPr>
          <a:xfrm>
            <a:off x="7652770" y="5643889"/>
            <a:ext cx="2168028"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grpSp>
        <p:nvGrpSpPr>
          <p:cNvPr id="17" name="グループ化 16">
            <a:extLst>
              <a:ext uri="{FF2B5EF4-FFF2-40B4-BE49-F238E27FC236}">
                <a16:creationId xmlns:a16="http://schemas.microsoft.com/office/drawing/2014/main" id="{E784AB7B-7DB5-B058-4162-EF7CF503598D}"/>
              </a:ext>
            </a:extLst>
          </p:cNvPr>
          <p:cNvGrpSpPr/>
          <p:nvPr/>
        </p:nvGrpSpPr>
        <p:grpSpPr>
          <a:xfrm>
            <a:off x="156000" y="1536835"/>
            <a:ext cx="11874432" cy="360000"/>
            <a:chOff x="543578" y="1377175"/>
            <a:chExt cx="5239039" cy="360000"/>
          </a:xfrm>
        </p:grpSpPr>
        <p:cxnSp>
          <p:nvCxnSpPr>
            <p:cNvPr id="23" name="Straight Connector 18">
              <a:extLst>
                <a:ext uri="{FF2B5EF4-FFF2-40B4-BE49-F238E27FC236}">
                  <a16:creationId xmlns:a16="http://schemas.microsoft.com/office/drawing/2014/main" id="{5FE9A1F0-9DB9-0200-3E8D-2583E9B51C14}"/>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4" name="TextBox 23">
              <a:extLst>
                <a:ext uri="{FF2B5EF4-FFF2-40B4-BE49-F238E27FC236}">
                  <a16:creationId xmlns:a16="http://schemas.microsoft.com/office/drawing/2014/main" id="{9DB87FCE-D8FF-A8B6-B4DE-B197AA6C66A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a:solidFill>
                    <a:schemeClr val="tx1"/>
                  </a:solidFill>
                </a:rPr>
                <a:t>xx</a:t>
              </a:r>
              <a:r>
                <a:rPr lang="ja-JP" altLang="en-US">
                  <a:solidFill>
                    <a:schemeClr val="tx1"/>
                  </a:solidFill>
                </a:rPr>
                <a:t>市場における注力ターゲットと想定販売量</a:t>
              </a:r>
            </a:p>
          </p:txBody>
        </p:sp>
      </p:grpSp>
      <p:sp>
        <p:nvSpPr>
          <p:cNvPr id="18" name="Title 1">
            <a:extLst>
              <a:ext uri="{FF2B5EF4-FFF2-40B4-BE49-F238E27FC236}">
                <a16:creationId xmlns:a16="http://schemas.microsoft.com/office/drawing/2014/main" id="{FCEB2643-D142-103D-6CF5-E199EE137C3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19" name="Title 1">
            <a:extLst>
              <a:ext uri="{FF2B5EF4-FFF2-40B4-BE49-F238E27FC236}">
                <a16:creationId xmlns:a16="http://schemas.microsoft.com/office/drawing/2014/main" id="{646A0682-4059-E855-2CA3-AD01C47E8E2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短期的には</a:t>
            </a:r>
            <a:r>
              <a:rPr kumimoji="1" lang="en-US" altLang="ja-JP">
                <a:solidFill>
                  <a:schemeClr val="tx1"/>
                </a:solidFill>
              </a:rPr>
              <a:t>xx</a:t>
            </a:r>
            <a:r>
              <a:rPr kumimoji="1" lang="ja-JP" altLang="en-US">
                <a:solidFill>
                  <a:schemeClr val="tx1"/>
                </a:solidFill>
              </a:rPr>
              <a:t>市場を中心に、</a:t>
            </a:r>
            <a:r>
              <a:rPr kumimoji="1" lang="en-US" altLang="ja-JP">
                <a:solidFill>
                  <a:schemeClr val="tx1"/>
                </a:solidFill>
              </a:rPr>
              <a:t>xx</a:t>
            </a:r>
            <a:r>
              <a:rPr lang="ja-JP" altLang="en-US">
                <a:solidFill>
                  <a:schemeClr val="tx1"/>
                </a:solidFill>
              </a:rPr>
              <a:t>等</a:t>
            </a:r>
            <a:r>
              <a:rPr kumimoji="1" lang="ja-JP" altLang="en-US">
                <a:solidFill>
                  <a:schemeClr val="tx1"/>
                </a:solidFill>
              </a:rPr>
              <a:t>を合計</a:t>
            </a:r>
            <a:r>
              <a:rPr kumimoji="1" lang="en-US" altLang="ja-JP">
                <a:solidFill>
                  <a:schemeClr val="tx1"/>
                </a:solidFill>
              </a:rPr>
              <a:t>xx</a:t>
            </a:r>
            <a:r>
              <a:rPr kumimoji="1" lang="ja-JP" altLang="en-US">
                <a:solidFill>
                  <a:schemeClr val="tx1"/>
                </a:solidFill>
              </a:rPr>
              <a:t>万トン／年程度の販売を見込んでいる</a:t>
            </a:r>
          </a:p>
        </p:txBody>
      </p:sp>
      <p:cxnSp>
        <p:nvCxnSpPr>
          <p:cNvPr id="31" name="直線コネクタ 30">
            <a:extLst>
              <a:ext uri="{FF2B5EF4-FFF2-40B4-BE49-F238E27FC236}">
                <a16:creationId xmlns:a16="http://schemas.microsoft.com/office/drawing/2014/main" id="{EE397E26-C081-096D-E7A5-FB8A67FB022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2" name="正方形/長方形 31">
            <a:extLst>
              <a:ext uri="{FF2B5EF4-FFF2-40B4-BE49-F238E27FC236}">
                <a16:creationId xmlns:a16="http://schemas.microsoft.com/office/drawing/2014/main" id="{B668975B-5BB3-7662-C51A-846A4F11D29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2" name="二等辺三角形 61">
            <a:extLst>
              <a:ext uri="{FF2B5EF4-FFF2-40B4-BE49-F238E27FC236}">
                <a16:creationId xmlns:a16="http://schemas.microsoft.com/office/drawing/2014/main" id="{B9A661BC-D329-3448-36BE-A508E2CEDAEF}"/>
              </a:ext>
            </a:extLst>
          </p:cNvPr>
          <p:cNvSpPr/>
          <p:nvPr/>
        </p:nvSpPr>
        <p:spPr bwMode="gray">
          <a:xfrm rot="16200000">
            <a:off x="5114391" y="2721454"/>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3" name="二等辺三角形 62">
            <a:extLst>
              <a:ext uri="{FF2B5EF4-FFF2-40B4-BE49-F238E27FC236}">
                <a16:creationId xmlns:a16="http://schemas.microsoft.com/office/drawing/2014/main" id="{39289E49-3269-7A0A-C889-FE63C8844242}"/>
              </a:ext>
            </a:extLst>
          </p:cNvPr>
          <p:cNvSpPr/>
          <p:nvPr/>
        </p:nvSpPr>
        <p:spPr bwMode="gray">
          <a:xfrm rot="16200000">
            <a:off x="5114391" y="3350565"/>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4" name="二等辺三角形 63">
            <a:extLst>
              <a:ext uri="{FF2B5EF4-FFF2-40B4-BE49-F238E27FC236}">
                <a16:creationId xmlns:a16="http://schemas.microsoft.com/office/drawing/2014/main" id="{DBF6907F-97B1-6ADE-80A5-7EF882EDAB05}"/>
              </a:ext>
            </a:extLst>
          </p:cNvPr>
          <p:cNvSpPr/>
          <p:nvPr/>
        </p:nvSpPr>
        <p:spPr bwMode="gray">
          <a:xfrm rot="16200000">
            <a:off x="5114391" y="3979676"/>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66" name="二等辺三角形 65">
            <a:extLst>
              <a:ext uri="{FF2B5EF4-FFF2-40B4-BE49-F238E27FC236}">
                <a16:creationId xmlns:a16="http://schemas.microsoft.com/office/drawing/2014/main" id="{C3CF748F-7A47-64F3-92FD-A173A0BACD8D}"/>
              </a:ext>
            </a:extLst>
          </p:cNvPr>
          <p:cNvSpPr/>
          <p:nvPr/>
        </p:nvSpPr>
        <p:spPr bwMode="gray">
          <a:xfrm rot="16200000">
            <a:off x="5114391" y="4608787"/>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0" name="二等辺三角形 69">
            <a:extLst>
              <a:ext uri="{FF2B5EF4-FFF2-40B4-BE49-F238E27FC236}">
                <a16:creationId xmlns:a16="http://schemas.microsoft.com/office/drawing/2014/main" id="{0E4C9622-8DA6-45CD-AE3C-C8E7BC55F194}"/>
              </a:ext>
            </a:extLst>
          </p:cNvPr>
          <p:cNvSpPr/>
          <p:nvPr/>
        </p:nvSpPr>
        <p:spPr bwMode="gray">
          <a:xfrm rot="16200000">
            <a:off x="5114391" y="5237898"/>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71" name="二等辺三角形 70">
            <a:extLst>
              <a:ext uri="{FF2B5EF4-FFF2-40B4-BE49-F238E27FC236}">
                <a16:creationId xmlns:a16="http://schemas.microsoft.com/office/drawing/2014/main" id="{367B224B-1486-1BE5-8AC0-945313984FEF}"/>
              </a:ext>
            </a:extLst>
          </p:cNvPr>
          <p:cNvSpPr/>
          <p:nvPr/>
        </p:nvSpPr>
        <p:spPr bwMode="gray">
          <a:xfrm rot="16200000">
            <a:off x="5114391" y="5867011"/>
            <a:ext cx="207710" cy="119714"/>
          </a:xfrm>
          <a:prstGeom prst="triangle">
            <a:avLst/>
          </a:prstGeom>
          <a:solidFill>
            <a:schemeClr val="tx1">
              <a:lumMod val="50000"/>
              <a:lumOff val="50000"/>
            </a:schemeClr>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400">
              <a:solidFill>
                <a:schemeClr val="bg1"/>
              </a:solidFill>
              <a:latin typeface="Meiryo UI" panose="020B0604030504040204" pitchFamily="50" charset="-128"/>
              <a:ea typeface="Meiryo UI" panose="020B0604030504040204" pitchFamily="50" charset="-128"/>
            </a:endParaRPr>
          </a:p>
        </p:txBody>
      </p:sp>
      <p:sp>
        <p:nvSpPr>
          <p:cNvPr id="4" name="矢印: 下 3">
            <a:extLst>
              <a:ext uri="{FF2B5EF4-FFF2-40B4-BE49-F238E27FC236}">
                <a16:creationId xmlns:a16="http://schemas.microsoft.com/office/drawing/2014/main" id="{AAD14107-3539-5BC2-F6A2-2D6BF6A293E9}"/>
              </a:ext>
            </a:extLst>
          </p:cNvPr>
          <p:cNvSpPr/>
          <p:nvPr/>
        </p:nvSpPr>
        <p:spPr bwMode="gray">
          <a:xfrm>
            <a:off x="199151" y="2491642"/>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短期</a:t>
            </a:r>
          </a:p>
        </p:txBody>
      </p:sp>
      <p:sp>
        <p:nvSpPr>
          <p:cNvPr id="5" name="矢印: 下 4">
            <a:extLst>
              <a:ext uri="{FF2B5EF4-FFF2-40B4-BE49-F238E27FC236}">
                <a16:creationId xmlns:a16="http://schemas.microsoft.com/office/drawing/2014/main" id="{ED1679A6-47BF-CD30-740C-914328E2A936}"/>
              </a:ext>
            </a:extLst>
          </p:cNvPr>
          <p:cNvSpPr/>
          <p:nvPr/>
        </p:nvSpPr>
        <p:spPr bwMode="gray">
          <a:xfrm>
            <a:off x="199151" y="4383748"/>
            <a:ext cx="330077" cy="1827993"/>
          </a:xfrm>
          <a:prstGeom prst="downArrow">
            <a:avLst>
              <a:gd name="adj1" fmla="val 100000"/>
              <a:gd name="adj2" fmla="val 50000"/>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中長期</a:t>
            </a:r>
          </a:p>
        </p:txBody>
      </p:sp>
      <p:grpSp>
        <p:nvGrpSpPr>
          <p:cNvPr id="53" name="グループ化 52">
            <a:extLst>
              <a:ext uri="{FF2B5EF4-FFF2-40B4-BE49-F238E27FC236}">
                <a16:creationId xmlns:a16="http://schemas.microsoft.com/office/drawing/2014/main" id="{183D3421-F82D-0A9A-90D8-350593F6C4DC}"/>
              </a:ext>
            </a:extLst>
          </p:cNvPr>
          <p:cNvGrpSpPr/>
          <p:nvPr/>
        </p:nvGrpSpPr>
        <p:grpSpPr>
          <a:xfrm>
            <a:off x="9868823" y="2090730"/>
            <a:ext cx="2168026" cy="302889"/>
            <a:chOff x="4991214" y="2418695"/>
            <a:chExt cx="900000" cy="288000"/>
          </a:xfrm>
        </p:grpSpPr>
        <p:sp>
          <p:nvSpPr>
            <p:cNvPr id="54" name="正方形/長方形 53">
              <a:extLst>
                <a:ext uri="{FF2B5EF4-FFF2-40B4-BE49-F238E27FC236}">
                  <a16:creationId xmlns:a16="http://schemas.microsoft.com/office/drawing/2014/main" id="{86166631-7B49-B752-7D64-1FDF85AAE6C5}"/>
                </a:ext>
              </a:extLst>
            </p:cNvPr>
            <p:cNvSpPr/>
            <p:nvPr/>
          </p:nvSpPr>
          <p:spPr>
            <a:xfrm>
              <a:off x="4991214" y="2418695"/>
              <a:ext cx="90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b"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参考）</a:t>
              </a:r>
              <a:r>
                <a:rPr kumimoji="1" lang="ja-JP" altLang="en-US" sz="1200">
                  <a:solidFill>
                    <a:schemeClr val="tx1"/>
                  </a:solidFill>
                  <a:latin typeface="Meiryo UI" panose="020B0604030504040204" pitchFamily="50" charset="-128"/>
                  <a:ea typeface="Meiryo UI" panose="020B0604030504040204" pitchFamily="50" charset="-128"/>
                </a:rPr>
                <a:t>提供製品の利用先</a:t>
              </a:r>
            </a:p>
          </p:txBody>
        </p:sp>
        <p:cxnSp>
          <p:nvCxnSpPr>
            <p:cNvPr id="55" name="直線コネクタ 54">
              <a:extLst>
                <a:ext uri="{FF2B5EF4-FFF2-40B4-BE49-F238E27FC236}">
                  <a16:creationId xmlns:a16="http://schemas.microsoft.com/office/drawing/2014/main" id="{94B3346D-0E86-CDCC-301A-343835AD07B9}"/>
                </a:ext>
              </a:extLst>
            </p:cNvPr>
            <p:cNvCxnSpPr>
              <a:cxnSpLocks/>
            </p:cNvCxnSpPr>
            <p:nvPr/>
          </p:nvCxnSpPr>
          <p:spPr>
            <a:xfrm>
              <a:off x="4991214" y="2706695"/>
              <a:ext cx="900000" cy="0"/>
            </a:xfrm>
            <a:prstGeom prst="line">
              <a:avLst/>
            </a:prstGeom>
            <a:ln w="9525"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87BC0EC1-1F6B-9C63-D13F-518E0D9B64EC}"/>
              </a:ext>
            </a:extLst>
          </p:cNvPr>
          <p:cNvSpPr/>
          <p:nvPr/>
        </p:nvSpPr>
        <p:spPr>
          <a:xfrm>
            <a:off x="9868822" y="249353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7" name="正方形/長方形 56">
            <a:extLst>
              <a:ext uri="{FF2B5EF4-FFF2-40B4-BE49-F238E27FC236}">
                <a16:creationId xmlns:a16="http://schemas.microsoft.com/office/drawing/2014/main" id="{FB204DDF-5EC6-3D7D-ED0B-0506AA713716}"/>
              </a:ext>
            </a:extLst>
          </p:cNvPr>
          <p:cNvSpPr/>
          <p:nvPr/>
        </p:nvSpPr>
        <p:spPr>
          <a:xfrm>
            <a:off x="9868822" y="312360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8" name="正方形/長方形 57">
            <a:extLst>
              <a:ext uri="{FF2B5EF4-FFF2-40B4-BE49-F238E27FC236}">
                <a16:creationId xmlns:a16="http://schemas.microsoft.com/office/drawing/2014/main" id="{2F3C6D18-6248-06A5-470C-C19D2781E111}"/>
              </a:ext>
            </a:extLst>
          </p:cNvPr>
          <p:cNvSpPr/>
          <p:nvPr/>
        </p:nvSpPr>
        <p:spPr>
          <a:xfrm>
            <a:off x="9868822" y="375367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9" name="正方形/長方形 58">
            <a:extLst>
              <a:ext uri="{FF2B5EF4-FFF2-40B4-BE49-F238E27FC236}">
                <a16:creationId xmlns:a16="http://schemas.microsoft.com/office/drawing/2014/main" id="{F753E5D8-6B94-B4EF-DFB4-A97A6054EFAB}"/>
              </a:ext>
            </a:extLst>
          </p:cNvPr>
          <p:cNvSpPr/>
          <p:nvPr/>
        </p:nvSpPr>
        <p:spPr>
          <a:xfrm>
            <a:off x="9868822" y="438374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0" name="正方形/長方形 59">
            <a:extLst>
              <a:ext uri="{FF2B5EF4-FFF2-40B4-BE49-F238E27FC236}">
                <a16:creationId xmlns:a16="http://schemas.microsoft.com/office/drawing/2014/main" id="{5CA57514-A4D9-A836-E66A-7C003F130B8B}"/>
              </a:ext>
            </a:extLst>
          </p:cNvPr>
          <p:cNvSpPr/>
          <p:nvPr/>
        </p:nvSpPr>
        <p:spPr>
          <a:xfrm>
            <a:off x="9868822" y="5013818"/>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61" name="正方形/長方形 60">
            <a:extLst>
              <a:ext uri="{FF2B5EF4-FFF2-40B4-BE49-F238E27FC236}">
                <a16:creationId xmlns:a16="http://schemas.microsoft.com/office/drawing/2014/main" id="{03228E93-0639-EEF4-DE3C-4F6FC8ADD699}"/>
              </a:ext>
            </a:extLst>
          </p:cNvPr>
          <p:cNvSpPr/>
          <p:nvPr/>
        </p:nvSpPr>
        <p:spPr>
          <a:xfrm>
            <a:off x="9866038" y="5643889"/>
            <a:ext cx="2168026" cy="565957"/>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2BE55297-FB67-4915-AB98-BDFB5BAE7ADA}"/>
              </a:ext>
            </a:extLst>
          </p:cNvPr>
          <p:cNvSpPr/>
          <p:nvPr/>
        </p:nvSpPr>
        <p:spPr>
          <a:xfrm>
            <a:off x="2161954" y="1094257"/>
            <a:ext cx="7868093" cy="46694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短期・中長期それぞれの注力セグメント（用途市場）の概要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用途市場：最終製品（自動車、家電、包装材等）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想定顧客：製品を最終的に利用する顧客（ﾌﾞﾗﾝﾄﾞｵｰﾅｰ等）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上記に対して提供する自社製品の概要</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→以下の内容を全て記載すること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提供製品：自社が販売する製品</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販売量：現時点での計画量</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提供製品の利用先：自社が販売する製品が利用される、もしくは見込む完成品等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en-US" altLang="ja-JP"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その際、最終製品のどの部分に使用され得るかも可能な限り詳細に記載（例：自動車内装部品の</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、包装材の</a:t>
            </a:r>
            <a:r>
              <a:rPr kumimoji="1"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部分など）</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「①ア 基本的要件」で記載</a:t>
            </a:r>
            <a:r>
              <a:rPr lang="ja-JP" altLang="en-US" sz="1400" u="sng" dirty="0">
                <a:solidFill>
                  <a:schemeClr val="tx1"/>
                </a:solidFill>
                <a:latin typeface="Meiryo UI" panose="020B0604030504040204" pitchFamily="50" charset="-128"/>
                <a:ea typeface="Meiryo UI" panose="020B0604030504040204" pitchFamily="50" charset="-128"/>
              </a:rPr>
              <a:t>した</a:t>
            </a:r>
            <a:r>
              <a:rPr kumimoji="1" lang="ja-JP" altLang="en-US" sz="1400" u="sng" dirty="0">
                <a:solidFill>
                  <a:schemeClr val="tx1"/>
                </a:solidFill>
                <a:latin typeface="Meiryo UI" panose="020B0604030504040204" pitchFamily="50" charset="-128"/>
                <a:ea typeface="Meiryo UI" panose="020B0604030504040204" pitchFamily="50" charset="-128"/>
              </a:rPr>
              <a:t>グリーン事業（製品）ごとにそれぞれ頁を分けて記載すること（複数事業がある場合は複数頁になる）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9671351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7C48EB3-7477-B07A-46EC-8E91D1E7812B}"/>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69A3DAB8-ABEC-3507-7BF7-CA178117B79F}"/>
              </a:ext>
            </a:extLst>
          </p:cNvPr>
          <p:cNvGraphicFramePr>
            <a:graphicFrameLocks noChangeAspect="1"/>
          </p:cNvGraphicFramePr>
          <p:nvPr>
            <p:custDataLst>
              <p:tags r:id="rId1"/>
            </p:custDataLst>
            <p:extLst>
              <p:ext uri="{D42A27DB-BD31-4B8C-83A1-F6EECF244321}">
                <p14:modId xmlns:p14="http://schemas.microsoft.com/office/powerpoint/2010/main" val="228827621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69A3DAB8-ABEC-3507-7BF7-CA178117B79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F3347E0C-A88A-2F84-0971-6517EF9760F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54AFB20A-DC6B-8E7E-2CCC-B720B792242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9B19418D-9CF5-9FE5-4970-BCD13ADF99F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によって競合他社との差別化を図り、主要顧客である</a:t>
            </a:r>
            <a:r>
              <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xxx</a:t>
            </a:r>
            <a:r>
              <a:rPr kumimoji="1" lang="ja-JP" altLang="en-US"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rPr>
              <a:t>を獲得する</a:t>
            </a:r>
            <a:endParaRPr kumimoji="1" lang="en-US" altLang="ja-JP" sz="2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j-cs"/>
              <a:sym typeface="Trebuchet MS" panose="020B0603020202020204" pitchFamily="34" charset="0"/>
            </a:endParaRPr>
          </a:p>
        </p:txBody>
      </p:sp>
      <p:cxnSp>
        <p:nvCxnSpPr>
          <p:cNvPr id="21" name="直線コネクタ 20">
            <a:extLst>
              <a:ext uri="{FF2B5EF4-FFF2-40B4-BE49-F238E27FC236}">
                <a16:creationId xmlns:a16="http://schemas.microsoft.com/office/drawing/2014/main" id="{4A11B2F2-6D23-0664-95C7-A785F279B9B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0" name="グループ化 9">
            <a:extLst>
              <a:ext uri="{FF2B5EF4-FFF2-40B4-BE49-F238E27FC236}">
                <a16:creationId xmlns:a16="http://schemas.microsoft.com/office/drawing/2014/main" id="{12787B02-9B24-17FE-6CAB-BB9A4A0260C3}"/>
              </a:ext>
            </a:extLst>
          </p:cNvPr>
          <p:cNvGrpSpPr/>
          <p:nvPr/>
        </p:nvGrpSpPr>
        <p:grpSpPr>
          <a:xfrm>
            <a:off x="1735473" y="2402256"/>
            <a:ext cx="809059" cy="360000"/>
            <a:chOff x="543578" y="1377175"/>
            <a:chExt cx="5239039" cy="360000"/>
          </a:xfrm>
        </p:grpSpPr>
        <p:cxnSp>
          <p:nvCxnSpPr>
            <p:cNvPr id="12" name="Straight Connector 18">
              <a:extLst>
                <a:ext uri="{FF2B5EF4-FFF2-40B4-BE49-F238E27FC236}">
                  <a16:creationId xmlns:a16="http://schemas.microsoft.com/office/drawing/2014/main" id="{5A232A11-000C-00AE-6E24-B276B5E03F53}"/>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7" name="TextBox 23">
              <a:extLst>
                <a:ext uri="{FF2B5EF4-FFF2-40B4-BE49-F238E27FC236}">
                  <a16:creationId xmlns:a16="http://schemas.microsoft.com/office/drawing/2014/main" id="{015F475F-28F2-743C-4FFE-22F8735C653F}"/>
                </a:ext>
              </a:extLst>
            </p:cNvPr>
            <p:cNvSpPr txBox="1"/>
            <p:nvPr/>
          </p:nvSpPr>
          <p:spPr>
            <a:xfrm>
              <a:off x="543578" y="1377175"/>
              <a:ext cx="5219998"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重要度</a:t>
              </a:r>
              <a:endParaRPr lang="en-US" altLang="ja-JP" sz="1200">
                <a:solidFill>
                  <a:schemeClr val="tx1"/>
                </a:solidFill>
              </a:endParaRPr>
            </a:p>
          </p:txBody>
        </p:sp>
      </p:grpSp>
      <p:grpSp>
        <p:nvGrpSpPr>
          <p:cNvPr id="2" name="グループ化 1">
            <a:extLst>
              <a:ext uri="{FF2B5EF4-FFF2-40B4-BE49-F238E27FC236}">
                <a16:creationId xmlns:a16="http://schemas.microsoft.com/office/drawing/2014/main" id="{1101430E-8630-63AA-693F-106454F7547A}"/>
              </a:ext>
            </a:extLst>
          </p:cNvPr>
          <p:cNvGrpSpPr/>
          <p:nvPr/>
        </p:nvGrpSpPr>
        <p:grpSpPr>
          <a:xfrm>
            <a:off x="180000" y="2402256"/>
            <a:ext cx="1433671" cy="360000"/>
            <a:chOff x="543578" y="1377175"/>
            <a:chExt cx="5239039" cy="360000"/>
          </a:xfrm>
        </p:grpSpPr>
        <p:cxnSp>
          <p:nvCxnSpPr>
            <p:cNvPr id="7" name="Straight Connector 18">
              <a:extLst>
                <a:ext uri="{FF2B5EF4-FFF2-40B4-BE49-F238E27FC236}">
                  <a16:creationId xmlns:a16="http://schemas.microsoft.com/office/drawing/2014/main" id="{EB42B76E-B785-8F67-B81E-082CC0DD3F5B}"/>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 name="TextBox 23">
              <a:extLst>
                <a:ext uri="{FF2B5EF4-FFF2-40B4-BE49-F238E27FC236}">
                  <a16:creationId xmlns:a16="http://schemas.microsoft.com/office/drawing/2014/main" id="{B27D2ED8-BB73-CC26-F807-A4D979000DFC}"/>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顧客購買決定要因</a:t>
              </a:r>
              <a:endParaRPr lang="en-US" altLang="ja-JP" sz="1200">
                <a:solidFill>
                  <a:schemeClr val="tx1"/>
                </a:solidFill>
              </a:endParaRPr>
            </a:p>
          </p:txBody>
        </p:sp>
      </p:grpSp>
      <p:grpSp>
        <p:nvGrpSpPr>
          <p:cNvPr id="24" name="グループ化 23">
            <a:extLst>
              <a:ext uri="{FF2B5EF4-FFF2-40B4-BE49-F238E27FC236}">
                <a16:creationId xmlns:a16="http://schemas.microsoft.com/office/drawing/2014/main" id="{7DD8C2C9-32DD-9956-EC93-4BB6733E34A7}"/>
              </a:ext>
            </a:extLst>
          </p:cNvPr>
          <p:cNvGrpSpPr/>
          <p:nvPr/>
        </p:nvGrpSpPr>
        <p:grpSpPr>
          <a:xfrm>
            <a:off x="180000" y="1624859"/>
            <a:ext cx="11856000" cy="288000"/>
            <a:chOff x="156000" y="1879963"/>
            <a:chExt cx="5760000" cy="288000"/>
          </a:xfrm>
        </p:grpSpPr>
        <p:sp>
          <p:nvSpPr>
            <p:cNvPr id="31" name="正方形/長方形 30">
              <a:extLst>
                <a:ext uri="{FF2B5EF4-FFF2-40B4-BE49-F238E27FC236}">
                  <a16:creationId xmlns:a16="http://schemas.microsoft.com/office/drawing/2014/main" id="{C5C61B69-7CAF-C67F-A27A-71C6A047518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32" name="直線コネクタ 31">
              <a:extLst>
                <a:ext uri="{FF2B5EF4-FFF2-40B4-BE49-F238E27FC236}">
                  <a16:creationId xmlns:a16="http://schemas.microsoft.com/office/drawing/2014/main" id="{435E1468-1C48-724F-9D68-DB9874F3A96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3" name="TextBox 40">
            <a:extLst>
              <a:ext uri="{FF2B5EF4-FFF2-40B4-BE49-F238E27FC236}">
                <a16:creationId xmlns:a16="http://schemas.microsoft.com/office/drawing/2014/main" id="{AA64A407-8ABB-4399-863E-C82C62F7B103}"/>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pSp>
        <p:nvGrpSpPr>
          <p:cNvPr id="52" name="グループ化 51">
            <a:extLst>
              <a:ext uri="{FF2B5EF4-FFF2-40B4-BE49-F238E27FC236}">
                <a16:creationId xmlns:a16="http://schemas.microsoft.com/office/drawing/2014/main" id="{191AE77D-A99F-2295-2551-4DF81D5DE185}"/>
              </a:ext>
            </a:extLst>
          </p:cNvPr>
          <p:cNvGrpSpPr/>
          <p:nvPr/>
        </p:nvGrpSpPr>
        <p:grpSpPr>
          <a:xfrm>
            <a:off x="2666333" y="2402256"/>
            <a:ext cx="9369665" cy="360000"/>
            <a:chOff x="543578" y="1377175"/>
            <a:chExt cx="5239039" cy="360000"/>
          </a:xfrm>
        </p:grpSpPr>
        <p:cxnSp>
          <p:nvCxnSpPr>
            <p:cNvPr id="53" name="Straight Connector 18">
              <a:extLst>
                <a:ext uri="{FF2B5EF4-FFF2-40B4-BE49-F238E27FC236}">
                  <a16:creationId xmlns:a16="http://schemas.microsoft.com/office/drawing/2014/main" id="{08B33353-5605-E693-532B-617D8375FC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5" name="TextBox 23">
              <a:extLst>
                <a:ext uri="{FF2B5EF4-FFF2-40B4-BE49-F238E27FC236}">
                  <a16:creationId xmlns:a16="http://schemas.microsoft.com/office/drawing/2014/main" id="{021E8C60-5264-2E50-3659-7E3FA12D181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各社の充足度</a:t>
              </a:r>
            </a:p>
          </p:txBody>
        </p:sp>
      </p:grpSp>
      <p:grpSp>
        <p:nvGrpSpPr>
          <p:cNvPr id="70" name="グループ化 69">
            <a:extLst>
              <a:ext uri="{FF2B5EF4-FFF2-40B4-BE49-F238E27FC236}">
                <a16:creationId xmlns:a16="http://schemas.microsoft.com/office/drawing/2014/main" id="{90F2999A-0360-915E-AEF7-3A65847910A8}"/>
              </a:ext>
            </a:extLst>
          </p:cNvPr>
          <p:cNvGrpSpPr/>
          <p:nvPr/>
        </p:nvGrpSpPr>
        <p:grpSpPr>
          <a:xfrm>
            <a:off x="2666334" y="2830433"/>
            <a:ext cx="2251065" cy="360000"/>
            <a:chOff x="543578" y="1377175"/>
            <a:chExt cx="5239039" cy="360000"/>
          </a:xfrm>
        </p:grpSpPr>
        <p:cxnSp>
          <p:nvCxnSpPr>
            <p:cNvPr id="71" name="Straight Connector 18">
              <a:extLst>
                <a:ext uri="{FF2B5EF4-FFF2-40B4-BE49-F238E27FC236}">
                  <a16:creationId xmlns:a16="http://schemas.microsoft.com/office/drawing/2014/main" id="{E56FF6F6-0212-D10C-39CF-25789AA6D0C1}"/>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2" name="TextBox 23">
              <a:extLst>
                <a:ext uri="{FF2B5EF4-FFF2-40B4-BE49-F238E27FC236}">
                  <a16:creationId xmlns:a16="http://schemas.microsoft.com/office/drawing/2014/main" id="{3C96E646-7A8C-A10D-6D52-425E57BBCF13}"/>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自社</a:t>
              </a:r>
            </a:p>
          </p:txBody>
        </p:sp>
      </p:grpSp>
      <p:grpSp>
        <p:nvGrpSpPr>
          <p:cNvPr id="73" name="グループ化 72">
            <a:extLst>
              <a:ext uri="{FF2B5EF4-FFF2-40B4-BE49-F238E27FC236}">
                <a16:creationId xmlns:a16="http://schemas.microsoft.com/office/drawing/2014/main" id="{3412B307-1DE3-42B6-895B-56ABFC845E65}"/>
              </a:ext>
            </a:extLst>
          </p:cNvPr>
          <p:cNvGrpSpPr/>
          <p:nvPr/>
        </p:nvGrpSpPr>
        <p:grpSpPr>
          <a:xfrm>
            <a:off x="5039201" y="2830433"/>
            <a:ext cx="2251065" cy="360000"/>
            <a:chOff x="543578" y="1377175"/>
            <a:chExt cx="5239039" cy="360000"/>
          </a:xfrm>
        </p:grpSpPr>
        <p:cxnSp>
          <p:nvCxnSpPr>
            <p:cNvPr id="74" name="Straight Connector 18">
              <a:extLst>
                <a:ext uri="{FF2B5EF4-FFF2-40B4-BE49-F238E27FC236}">
                  <a16:creationId xmlns:a16="http://schemas.microsoft.com/office/drawing/2014/main" id="{6D94DBEE-8415-7B40-04A7-40C66FC8ADA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5" name="TextBox 23">
              <a:extLst>
                <a:ext uri="{FF2B5EF4-FFF2-40B4-BE49-F238E27FC236}">
                  <a16:creationId xmlns:a16="http://schemas.microsoft.com/office/drawing/2014/main" id="{32FB34A0-6182-8707-EDBE-5C1AB96BEBE1}"/>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2" name="グループ化 81">
            <a:extLst>
              <a:ext uri="{FF2B5EF4-FFF2-40B4-BE49-F238E27FC236}">
                <a16:creationId xmlns:a16="http://schemas.microsoft.com/office/drawing/2014/main" id="{B85A15A0-DAB4-938B-E958-0D0591EF05F2}"/>
              </a:ext>
            </a:extLst>
          </p:cNvPr>
          <p:cNvGrpSpPr/>
          <p:nvPr/>
        </p:nvGrpSpPr>
        <p:grpSpPr>
          <a:xfrm>
            <a:off x="7412068" y="2830433"/>
            <a:ext cx="2251065" cy="360000"/>
            <a:chOff x="543578" y="1377175"/>
            <a:chExt cx="5239039" cy="360000"/>
          </a:xfrm>
        </p:grpSpPr>
        <p:cxnSp>
          <p:nvCxnSpPr>
            <p:cNvPr id="83" name="Straight Connector 18">
              <a:extLst>
                <a:ext uri="{FF2B5EF4-FFF2-40B4-BE49-F238E27FC236}">
                  <a16:creationId xmlns:a16="http://schemas.microsoft.com/office/drawing/2014/main" id="{CB96EB29-8A43-6FCC-A933-7B3411BC5075}"/>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4" name="TextBox 23">
              <a:extLst>
                <a:ext uri="{FF2B5EF4-FFF2-40B4-BE49-F238E27FC236}">
                  <a16:creationId xmlns:a16="http://schemas.microsoft.com/office/drawing/2014/main" id="{C42713BA-1301-313A-9CA0-EDBB88D68905}"/>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grpSp>
        <p:nvGrpSpPr>
          <p:cNvPr id="85" name="グループ化 84">
            <a:extLst>
              <a:ext uri="{FF2B5EF4-FFF2-40B4-BE49-F238E27FC236}">
                <a16:creationId xmlns:a16="http://schemas.microsoft.com/office/drawing/2014/main" id="{8583DA67-A757-F140-542E-C8403FFC172B}"/>
              </a:ext>
            </a:extLst>
          </p:cNvPr>
          <p:cNvGrpSpPr/>
          <p:nvPr/>
        </p:nvGrpSpPr>
        <p:grpSpPr>
          <a:xfrm>
            <a:off x="9784934" y="2830433"/>
            <a:ext cx="2251065" cy="360000"/>
            <a:chOff x="543578" y="1377175"/>
            <a:chExt cx="5239039" cy="360000"/>
          </a:xfrm>
        </p:grpSpPr>
        <p:cxnSp>
          <p:nvCxnSpPr>
            <p:cNvPr id="86" name="Straight Connector 18">
              <a:extLst>
                <a:ext uri="{FF2B5EF4-FFF2-40B4-BE49-F238E27FC236}">
                  <a16:creationId xmlns:a16="http://schemas.microsoft.com/office/drawing/2014/main" id="{3482B839-8C29-62DC-36E1-240A4965C23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7" name="TextBox 23">
              <a:extLst>
                <a:ext uri="{FF2B5EF4-FFF2-40B4-BE49-F238E27FC236}">
                  <a16:creationId xmlns:a16="http://schemas.microsoft.com/office/drawing/2014/main" id="{9C29A0C8-07B3-B8BF-198A-766B17167C48}"/>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主要競合（</a:t>
              </a:r>
              <a:r>
                <a:rPr lang="en-US" altLang="ja-JP" sz="1200">
                  <a:solidFill>
                    <a:schemeClr val="tx1"/>
                  </a:solidFill>
                </a:rPr>
                <a:t>xx</a:t>
              </a:r>
              <a:r>
                <a:rPr lang="ja-JP" altLang="en-US" sz="1200">
                  <a:solidFill>
                    <a:schemeClr val="tx1"/>
                  </a:solidFill>
                </a:rPr>
                <a:t>社）</a:t>
              </a:r>
            </a:p>
          </p:txBody>
        </p:sp>
      </p:grpSp>
      <p:sp>
        <p:nvSpPr>
          <p:cNvPr id="88" name="正方形/長方形 87">
            <a:extLst>
              <a:ext uri="{FF2B5EF4-FFF2-40B4-BE49-F238E27FC236}">
                <a16:creationId xmlns:a16="http://schemas.microsoft.com/office/drawing/2014/main" id="{94E19229-E034-0F94-8268-3C8F9A96E1B7}"/>
              </a:ext>
            </a:extLst>
          </p:cNvPr>
          <p:cNvSpPr/>
          <p:nvPr/>
        </p:nvSpPr>
        <p:spPr>
          <a:xfrm>
            <a:off x="1735473" y="3258610"/>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89" name="正方形/長方形 88">
            <a:extLst>
              <a:ext uri="{FF2B5EF4-FFF2-40B4-BE49-F238E27FC236}">
                <a16:creationId xmlns:a16="http://schemas.microsoft.com/office/drawing/2014/main" id="{E0140486-71F6-4F5A-42CB-36695E0F01C6}"/>
              </a:ext>
            </a:extLst>
          </p:cNvPr>
          <p:cNvSpPr/>
          <p:nvPr/>
        </p:nvSpPr>
        <p:spPr>
          <a:xfrm>
            <a:off x="1735473" y="4035442"/>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F1721CFF-1CC6-34B6-2161-8CF81C92616C}"/>
              </a:ext>
            </a:extLst>
          </p:cNvPr>
          <p:cNvSpPr/>
          <p:nvPr/>
        </p:nvSpPr>
        <p:spPr>
          <a:xfrm>
            <a:off x="1735473" y="4812274"/>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2" name="正方形/長方形 91">
            <a:extLst>
              <a:ext uri="{FF2B5EF4-FFF2-40B4-BE49-F238E27FC236}">
                <a16:creationId xmlns:a16="http://schemas.microsoft.com/office/drawing/2014/main" id="{C989F196-78E6-5CAB-B39C-F350A8F55DF6}"/>
              </a:ext>
            </a:extLst>
          </p:cNvPr>
          <p:cNvSpPr/>
          <p:nvPr/>
        </p:nvSpPr>
        <p:spPr>
          <a:xfrm>
            <a:off x="1735473" y="5589106"/>
            <a:ext cx="806119"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3" name="正方形/長方形 92">
            <a:extLst>
              <a:ext uri="{FF2B5EF4-FFF2-40B4-BE49-F238E27FC236}">
                <a16:creationId xmlns:a16="http://schemas.microsoft.com/office/drawing/2014/main" id="{51201058-087C-EDB7-9F25-837CAFBF377E}"/>
              </a:ext>
            </a:extLst>
          </p:cNvPr>
          <p:cNvSpPr/>
          <p:nvPr/>
        </p:nvSpPr>
        <p:spPr>
          <a:xfrm>
            <a:off x="180000" y="3258610"/>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4" name="正方形/長方形 93">
            <a:extLst>
              <a:ext uri="{FF2B5EF4-FFF2-40B4-BE49-F238E27FC236}">
                <a16:creationId xmlns:a16="http://schemas.microsoft.com/office/drawing/2014/main" id="{484222B4-84AD-DA36-A0C0-6CA74D087702}"/>
              </a:ext>
            </a:extLst>
          </p:cNvPr>
          <p:cNvSpPr/>
          <p:nvPr/>
        </p:nvSpPr>
        <p:spPr>
          <a:xfrm>
            <a:off x="180000" y="4035442"/>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5" name="正方形/長方形 94">
            <a:extLst>
              <a:ext uri="{FF2B5EF4-FFF2-40B4-BE49-F238E27FC236}">
                <a16:creationId xmlns:a16="http://schemas.microsoft.com/office/drawing/2014/main" id="{1CC53BBB-B45F-CFC2-BF53-168343B52E20}"/>
              </a:ext>
            </a:extLst>
          </p:cNvPr>
          <p:cNvSpPr/>
          <p:nvPr/>
        </p:nvSpPr>
        <p:spPr>
          <a:xfrm>
            <a:off x="180000" y="4812274"/>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6" name="正方形/長方形 95">
            <a:extLst>
              <a:ext uri="{FF2B5EF4-FFF2-40B4-BE49-F238E27FC236}">
                <a16:creationId xmlns:a16="http://schemas.microsoft.com/office/drawing/2014/main" id="{25491260-66BE-E8A2-C18D-A1A3EBBC5EE8}"/>
              </a:ext>
            </a:extLst>
          </p:cNvPr>
          <p:cNvSpPr/>
          <p:nvPr/>
        </p:nvSpPr>
        <p:spPr>
          <a:xfrm>
            <a:off x="180000" y="5589106"/>
            <a:ext cx="1428461"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97" name="正方形/長方形 96">
            <a:extLst>
              <a:ext uri="{FF2B5EF4-FFF2-40B4-BE49-F238E27FC236}">
                <a16:creationId xmlns:a16="http://schemas.microsoft.com/office/drawing/2014/main" id="{B887E79F-C296-F40F-CF64-F2D3E28F4CC7}"/>
              </a:ext>
            </a:extLst>
          </p:cNvPr>
          <p:cNvSpPr/>
          <p:nvPr/>
        </p:nvSpPr>
        <p:spPr>
          <a:xfrm>
            <a:off x="26663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8" name="正方形/長方形 97">
            <a:extLst>
              <a:ext uri="{FF2B5EF4-FFF2-40B4-BE49-F238E27FC236}">
                <a16:creationId xmlns:a16="http://schemas.microsoft.com/office/drawing/2014/main" id="{C0BB6B15-317C-B85D-2881-3CBCDFCB896B}"/>
              </a:ext>
            </a:extLst>
          </p:cNvPr>
          <p:cNvSpPr/>
          <p:nvPr/>
        </p:nvSpPr>
        <p:spPr>
          <a:xfrm>
            <a:off x="26663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7A48AB41-3D19-4B55-2102-8B073C8E0FA6}"/>
              </a:ext>
            </a:extLst>
          </p:cNvPr>
          <p:cNvSpPr/>
          <p:nvPr/>
        </p:nvSpPr>
        <p:spPr>
          <a:xfrm>
            <a:off x="26663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0" name="正方形/長方形 99">
            <a:extLst>
              <a:ext uri="{FF2B5EF4-FFF2-40B4-BE49-F238E27FC236}">
                <a16:creationId xmlns:a16="http://schemas.microsoft.com/office/drawing/2014/main" id="{A4B801E3-0780-A8EF-CDBF-A2BDA213BF0E}"/>
              </a:ext>
            </a:extLst>
          </p:cNvPr>
          <p:cNvSpPr/>
          <p:nvPr/>
        </p:nvSpPr>
        <p:spPr>
          <a:xfrm>
            <a:off x="26663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1" name="正方形/長方形 100">
            <a:extLst>
              <a:ext uri="{FF2B5EF4-FFF2-40B4-BE49-F238E27FC236}">
                <a16:creationId xmlns:a16="http://schemas.microsoft.com/office/drawing/2014/main" id="{6204F05C-3348-3084-F5D5-C23015605EFE}"/>
              </a:ext>
            </a:extLst>
          </p:cNvPr>
          <p:cNvSpPr/>
          <p:nvPr/>
        </p:nvSpPr>
        <p:spPr>
          <a:xfrm>
            <a:off x="5047382"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6B7F4A13-7762-2B61-136C-57DAD5701599}"/>
              </a:ext>
            </a:extLst>
          </p:cNvPr>
          <p:cNvSpPr/>
          <p:nvPr/>
        </p:nvSpPr>
        <p:spPr>
          <a:xfrm>
            <a:off x="5047382"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3" name="正方形/長方形 102">
            <a:extLst>
              <a:ext uri="{FF2B5EF4-FFF2-40B4-BE49-F238E27FC236}">
                <a16:creationId xmlns:a16="http://schemas.microsoft.com/office/drawing/2014/main" id="{6780C504-C759-114E-4F78-27B9891D47C8}"/>
              </a:ext>
            </a:extLst>
          </p:cNvPr>
          <p:cNvSpPr/>
          <p:nvPr/>
        </p:nvSpPr>
        <p:spPr>
          <a:xfrm>
            <a:off x="5047382"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4" name="正方形/長方形 103">
            <a:extLst>
              <a:ext uri="{FF2B5EF4-FFF2-40B4-BE49-F238E27FC236}">
                <a16:creationId xmlns:a16="http://schemas.microsoft.com/office/drawing/2014/main" id="{EE915791-C79B-6BD6-67FB-5E86EC5CDE5B}"/>
              </a:ext>
            </a:extLst>
          </p:cNvPr>
          <p:cNvSpPr/>
          <p:nvPr/>
        </p:nvSpPr>
        <p:spPr>
          <a:xfrm>
            <a:off x="5047382"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5" name="正方形/長方形 104">
            <a:extLst>
              <a:ext uri="{FF2B5EF4-FFF2-40B4-BE49-F238E27FC236}">
                <a16:creationId xmlns:a16="http://schemas.microsoft.com/office/drawing/2014/main" id="{91AD6B15-61B4-81F0-56AD-A2F79B5C1784}"/>
              </a:ext>
            </a:extLst>
          </p:cNvPr>
          <p:cNvSpPr/>
          <p:nvPr/>
        </p:nvSpPr>
        <p:spPr>
          <a:xfrm>
            <a:off x="7412068"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6" name="正方形/長方形 105">
            <a:extLst>
              <a:ext uri="{FF2B5EF4-FFF2-40B4-BE49-F238E27FC236}">
                <a16:creationId xmlns:a16="http://schemas.microsoft.com/office/drawing/2014/main" id="{F1ADA052-BCA6-C851-4F8A-48A76BEA55D1}"/>
              </a:ext>
            </a:extLst>
          </p:cNvPr>
          <p:cNvSpPr/>
          <p:nvPr/>
        </p:nvSpPr>
        <p:spPr>
          <a:xfrm>
            <a:off x="7412068"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7" name="正方形/長方形 106">
            <a:extLst>
              <a:ext uri="{FF2B5EF4-FFF2-40B4-BE49-F238E27FC236}">
                <a16:creationId xmlns:a16="http://schemas.microsoft.com/office/drawing/2014/main" id="{030D10F2-2506-E611-4B50-BC78FF98FAD4}"/>
              </a:ext>
            </a:extLst>
          </p:cNvPr>
          <p:cNvSpPr/>
          <p:nvPr/>
        </p:nvSpPr>
        <p:spPr>
          <a:xfrm>
            <a:off x="7412068"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59C986A4-7751-6404-BA88-29E7C5CF444B}"/>
              </a:ext>
            </a:extLst>
          </p:cNvPr>
          <p:cNvSpPr/>
          <p:nvPr/>
        </p:nvSpPr>
        <p:spPr>
          <a:xfrm>
            <a:off x="7412068"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43CDAFB1-65E8-5AFA-A86B-C2F6CCFF3A23}"/>
              </a:ext>
            </a:extLst>
          </p:cNvPr>
          <p:cNvSpPr/>
          <p:nvPr/>
        </p:nvSpPr>
        <p:spPr>
          <a:xfrm>
            <a:off x="9784934" y="3258610"/>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A6DCBD4F-E186-EC82-9B5F-E8DCF3489CAD}"/>
              </a:ext>
            </a:extLst>
          </p:cNvPr>
          <p:cNvSpPr/>
          <p:nvPr/>
        </p:nvSpPr>
        <p:spPr>
          <a:xfrm>
            <a:off x="9784934" y="4035442"/>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1" name="正方形/長方形 110">
            <a:extLst>
              <a:ext uri="{FF2B5EF4-FFF2-40B4-BE49-F238E27FC236}">
                <a16:creationId xmlns:a16="http://schemas.microsoft.com/office/drawing/2014/main" id="{F048AF16-0A65-0760-45AC-D9B3718D4634}"/>
              </a:ext>
            </a:extLst>
          </p:cNvPr>
          <p:cNvSpPr/>
          <p:nvPr/>
        </p:nvSpPr>
        <p:spPr>
          <a:xfrm>
            <a:off x="9784934" y="4812274"/>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BF830534-1AF4-9A63-4B53-9065887A08C7}"/>
              </a:ext>
            </a:extLst>
          </p:cNvPr>
          <p:cNvSpPr/>
          <p:nvPr/>
        </p:nvSpPr>
        <p:spPr>
          <a:xfrm>
            <a:off x="9784934" y="5589106"/>
            <a:ext cx="2251065" cy="708655"/>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200">
                <a:solidFill>
                  <a:schemeClr val="tx1"/>
                </a:solidFill>
                <a:latin typeface="Meiryo UI" panose="020B0604030504040204" pitchFamily="50" charset="-128"/>
                <a:ea typeface="Meiryo UI" panose="020B0604030504040204" pitchFamily="50" charset="-128"/>
              </a:rPr>
              <a:t>評価：</a:t>
            </a:r>
            <a:endParaRPr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理由：</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9801375-EBE8-1CF7-F6DE-F83D20E466B2}"/>
              </a:ext>
            </a:extLst>
          </p:cNvPr>
          <p:cNvSpPr/>
          <p:nvPr/>
        </p:nvSpPr>
        <p:spPr>
          <a:xfrm>
            <a:off x="2161954" y="1171986"/>
            <a:ext cx="7868093" cy="451402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狙うべきセグメント</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→前頁、前々頁を踏まえて記載すること。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顧客購買決定要因</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en-US" altLang="ja-JP" sz="1400" dirty="0">
                <a:solidFill>
                  <a:srgbClr val="FF0000"/>
                </a:solidFill>
                <a:latin typeface="Meiryo UI" panose="020B0604030504040204" pitchFamily="50" charset="-128"/>
                <a:ea typeface="Meiryo UI" panose="020B0604030504040204" pitchFamily="50" charset="-128"/>
              </a:rPr>
              <a:t>QCD</a:t>
            </a:r>
            <a:r>
              <a:rPr kumimoji="1" lang="ja-JP" altLang="en-US" sz="1400" dirty="0">
                <a:solidFill>
                  <a:srgbClr val="FF0000"/>
                </a:solidFill>
                <a:latin typeface="Meiryo UI" panose="020B0604030504040204" pitchFamily="50" charset="-128"/>
                <a:ea typeface="Meiryo UI" panose="020B0604030504040204" pitchFamily="50" charset="-128"/>
              </a:rPr>
              <a:t>などの観点から記載すること。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重要度</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→狙うべきセグメントが重視する顧客購買決定要因を、「高」「中」「低」から選択すること。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各社の充足度</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各社（自社と主要競合）の顧客購買決定要因に対する充足度の評価とその理由を記載すること</a:t>
            </a:r>
            <a:r>
              <a:rPr lang="ja-JP" altLang="en-US" sz="1400" dirty="0">
                <a:solidFill>
                  <a:srgbClr val="FF0000"/>
                </a:solidFill>
                <a:latin typeface="Meiryo UI" panose="020B0604030504040204" pitchFamily="50" charset="-128"/>
                <a:ea typeface="Meiryo UI" panose="020B0604030504040204" pitchFamily="50" charset="-128"/>
              </a:rPr>
              <a:t>。その際、以下の点を記載すること。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評価は、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各社の事業・技術基盤などの強み・弱みや、当該領域における取組み（マーケティング、事業開発、技術開発、設備投資など）を踏まえ、</a:t>
            </a:r>
            <a:r>
              <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（充足していない）、△（やや充足している）、〇（充足している）などで評価すること（評価基準はこのとおりでなくても良い）。</a:t>
            </a:r>
            <a:endParaRPr kumimoji="1" lang="en-US" altLang="ja-JP"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理由は、</a:t>
            </a:r>
            <a:r>
              <a:rPr kumimoji="1" lang="ja-JP" altLang="en-US" sz="1400" b="0" i="0" u="none" strike="noStrike" kern="1200" cap="none" spc="0" normalizeH="0" baseline="0" noProof="0" dirty="0">
                <a:ln>
                  <a:noFill/>
                </a:ln>
                <a:solidFill>
                  <a:srgbClr val="FF0000"/>
                </a:solidFill>
                <a:effectLst/>
                <a:uLnTx/>
                <a:uFillTx/>
                <a:latin typeface="Meiryo UI" panose="020B0604030504040204" pitchFamily="50" charset="-128"/>
                <a:ea typeface="Meiryo UI" panose="020B0604030504040204" pitchFamily="50" charset="-128"/>
                <a:cs typeface="+mn-cs"/>
              </a:rPr>
              <a:t>上記評価の判断した根拠となる定量・定性的な情報を記載すること（必要に応じて適宜補足頁を追加すること）。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前頁、前々頁を踏まえた主要顧客ごとにそれぞれ頁を分けて記載すること（複数ある場合は複数頁になる）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624351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657FF6F-BC87-3000-0BF3-FC7674E0631C}"/>
            </a:ext>
          </a:extLst>
        </p:cNvPr>
        <p:cNvGrpSpPr/>
        <p:nvPr/>
      </p:nvGrpSpPr>
      <p:grpSpPr>
        <a:xfrm>
          <a:off x="0" y="0"/>
          <a:ext cx="0" cy="0"/>
          <a:chOff x="0" y="0"/>
          <a:chExt cx="0" cy="0"/>
        </a:xfrm>
      </p:grpSpPr>
      <p:graphicFrame>
        <p:nvGraphicFramePr>
          <p:cNvPr id="34" name="think-cell data - do not delete" hidden="1">
            <a:extLst>
              <a:ext uri="{FF2B5EF4-FFF2-40B4-BE49-F238E27FC236}">
                <a16:creationId xmlns:a16="http://schemas.microsoft.com/office/drawing/2014/main" id="{9C21A735-26C9-A59A-3E7A-11DB2AA4616A}"/>
              </a:ext>
            </a:extLst>
          </p:cNvPr>
          <p:cNvGraphicFramePr>
            <a:graphicFrameLocks noChangeAspect="1"/>
          </p:cNvGraphicFramePr>
          <p:nvPr>
            <p:custDataLst>
              <p:tags r:id="rId1"/>
            </p:custDataLst>
            <p:extLst>
              <p:ext uri="{D42A27DB-BD31-4B8C-83A1-F6EECF244321}">
                <p14:modId xmlns:p14="http://schemas.microsoft.com/office/powerpoint/2010/main" val="35168727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4" name="think-cell data - do not delete" hidden="1">
                        <a:extLst>
                          <a:ext uri="{FF2B5EF4-FFF2-40B4-BE49-F238E27FC236}">
                            <a16:creationId xmlns:a16="http://schemas.microsoft.com/office/drawing/2014/main" id="{9C21A735-26C9-A59A-3E7A-11DB2AA4616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正方形/長方形 3">
            <a:extLst>
              <a:ext uri="{FF2B5EF4-FFF2-40B4-BE49-F238E27FC236}">
                <a16:creationId xmlns:a16="http://schemas.microsoft.com/office/drawing/2014/main" id="{6E2E6613-D4B2-7D55-BE34-AB78CD16ED44}"/>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6" name="Title 1">
            <a:extLst>
              <a:ext uri="{FF2B5EF4-FFF2-40B4-BE49-F238E27FC236}">
                <a16:creationId xmlns:a16="http://schemas.microsoft.com/office/drawing/2014/main" id="{F64E2414-8516-5DAA-8865-34E51E63D11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a:t>
            </a:r>
          </a:p>
        </p:txBody>
      </p:sp>
      <p:sp>
        <p:nvSpPr>
          <p:cNvPr id="20" name="Title 1">
            <a:extLst>
              <a:ext uri="{FF2B5EF4-FFF2-40B4-BE49-F238E27FC236}">
                <a16:creationId xmlns:a16="http://schemas.microsoft.com/office/drawing/2014/main" id="{7B075FC2-B86E-49F7-741A-42BFAE4E6D84}"/>
              </a:ext>
            </a:extLst>
          </p:cNvPr>
          <p:cNvSpPr txBox="1">
            <a:spLocks/>
          </p:cNvSpPr>
          <p:nvPr/>
        </p:nvSpPr>
        <p:spPr>
          <a:xfrm>
            <a:off x="180000" y="648147"/>
            <a:ext cx="11832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特に</a:t>
            </a:r>
            <a:r>
              <a:rPr lang="en-US" altLang="ja-JP">
                <a:solidFill>
                  <a:schemeClr val="tx1"/>
                </a:solidFill>
              </a:rPr>
              <a:t>SC</a:t>
            </a:r>
            <a:r>
              <a:rPr lang="ja-JP" altLang="en-US">
                <a:solidFill>
                  <a:schemeClr val="tx1"/>
                </a:solidFill>
              </a:rPr>
              <a:t>の強靭化の観点では、</a:t>
            </a:r>
            <a:r>
              <a:rPr lang="en-US" altLang="ja-JP">
                <a:solidFill>
                  <a:schemeClr val="tx1"/>
                </a:solidFill>
              </a:rPr>
              <a:t>xx</a:t>
            </a:r>
            <a:r>
              <a:rPr lang="ja-JP" altLang="en-US">
                <a:solidFill>
                  <a:schemeClr val="tx1"/>
                </a:solidFill>
              </a:rPr>
              <a:t>に取り組む</a:t>
            </a:r>
            <a:endParaRPr lang="en-US" altLang="ja-JP">
              <a:solidFill>
                <a:schemeClr val="tx1"/>
              </a:solidFill>
            </a:endParaRPr>
          </a:p>
        </p:txBody>
      </p:sp>
      <p:cxnSp>
        <p:nvCxnSpPr>
          <p:cNvPr id="21" name="直線コネクタ 20">
            <a:extLst>
              <a:ext uri="{FF2B5EF4-FFF2-40B4-BE49-F238E27FC236}">
                <a16:creationId xmlns:a16="http://schemas.microsoft.com/office/drawing/2014/main" id="{9278A940-518C-2627-3F19-04BE3444B84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4" name="L 字 123">
            <a:extLst>
              <a:ext uri="{FF2B5EF4-FFF2-40B4-BE49-F238E27FC236}">
                <a16:creationId xmlns:a16="http://schemas.microsoft.com/office/drawing/2014/main" id="{FE31028F-EE6C-A050-BEBC-D8FB652386F9}"/>
              </a:ext>
            </a:extLst>
          </p:cNvPr>
          <p:cNvSpPr/>
          <p:nvPr/>
        </p:nvSpPr>
        <p:spPr bwMode="auto">
          <a:xfrm flipV="1">
            <a:off x="1555077" y="4295706"/>
            <a:ext cx="8765544" cy="1225852"/>
          </a:xfrm>
          <a:prstGeom prst="corner">
            <a:avLst>
              <a:gd name="adj1" fmla="val 50000"/>
              <a:gd name="adj2" fmla="val 636603"/>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endParaRPr lang="ja-JP" altLang="en-US" sz="1400">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F7F05E0F-01FD-9FA7-A9F8-D08C056255C3}"/>
              </a:ext>
            </a:extLst>
          </p:cNvPr>
          <p:cNvSpPr txBox="1"/>
          <p:nvPr/>
        </p:nvSpPr>
        <p:spPr>
          <a:xfrm>
            <a:off x="738412" y="3028515"/>
            <a:ext cx="756000" cy="8696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現製品の</a:t>
            </a:r>
            <a:r>
              <a:rPr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301A6A51-4645-FE11-DC40-5A3D1D479461}"/>
              </a:ext>
            </a:extLst>
          </p:cNvPr>
          <p:cNvSpPr/>
          <p:nvPr/>
        </p:nvSpPr>
        <p:spPr bwMode="auto">
          <a:xfrm>
            <a:off x="1555076" y="3028516"/>
            <a:ext cx="5361332" cy="869673"/>
          </a:xfrm>
          <a:prstGeom prst="rect">
            <a:avLst/>
          </a:prstGeom>
          <a:solidFill>
            <a:schemeClr val="tx2">
              <a:lumMod val="10000"/>
              <a:lumOff val="90000"/>
            </a:schemeClr>
          </a:solidFill>
          <a:ln w="9525">
            <a:solidFill>
              <a:schemeClr val="tx1"/>
            </a:solidFill>
            <a:prstDash val="dash"/>
            <a:miter lim="800000"/>
            <a:headEnd/>
            <a:tailEnd/>
          </a:ln>
          <a:effectLst/>
        </p:spPr>
        <p:txBody>
          <a:bodyPr wrap="square" rtlCol="0" anchor="b"/>
          <a:lstStyle/>
          <a:p>
            <a:r>
              <a:rPr lang="ja-JP" altLang="en-US" sz="1400">
                <a:latin typeface="Meiryo UI" panose="020B0604030504040204" pitchFamily="50" charset="-128"/>
                <a:ea typeface="Meiryo UI" panose="020B0604030504040204" pitchFamily="50" charset="-128"/>
              </a:rPr>
              <a:t>コミュニケーションをとっている範囲</a:t>
            </a:r>
          </a:p>
        </p:txBody>
      </p:sp>
      <p:sp>
        <p:nvSpPr>
          <p:cNvPr id="127" name="矢印: 五方向 126">
            <a:extLst>
              <a:ext uri="{FF2B5EF4-FFF2-40B4-BE49-F238E27FC236}">
                <a16:creationId xmlns:a16="http://schemas.microsoft.com/office/drawing/2014/main" id="{6EDC7E59-1570-1A3C-E71F-3C79B7DA65F2}"/>
              </a:ext>
            </a:extLst>
          </p:cNvPr>
          <p:cNvSpPr/>
          <p:nvPr/>
        </p:nvSpPr>
        <p:spPr bwMode="auto">
          <a:xfrm>
            <a:off x="1555076" y="2670883"/>
            <a:ext cx="1044000" cy="288000"/>
          </a:xfrm>
          <a:prstGeom prst="homePlate">
            <a:avLst/>
          </a:prstGeom>
          <a:solidFill>
            <a:schemeClr val="tx1">
              <a:lumMod val="50000"/>
              <a:lumOff val="50000"/>
            </a:schemeClr>
          </a:solidFill>
          <a:ln w="9525">
            <a:noFill/>
            <a:miter lim="800000"/>
            <a:headEnd/>
            <a:tailEnd/>
          </a:ln>
          <a:effectLst/>
        </p:spPr>
        <p:txBody>
          <a:bodyPr wrap="square" rtlCol="0" anchor="ctr"/>
          <a:lstStyle/>
          <a:p>
            <a:pPr algn="l"/>
            <a:r>
              <a:rPr lang="ja-JP" altLang="en-US" sz="1200">
                <a:solidFill>
                  <a:schemeClr val="bg1"/>
                </a:solidFill>
                <a:latin typeface="Meiryo UI" panose="020B0604030504040204" pitchFamily="50" charset="-128"/>
                <a:ea typeface="Meiryo UI" panose="020B0604030504040204" pitchFamily="50" charset="-128"/>
              </a:rPr>
              <a:t>原料</a:t>
            </a:r>
          </a:p>
        </p:txBody>
      </p:sp>
      <p:sp>
        <p:nvSpPr>
          <p:cNvPr id="128" name="矢印: 五方向 127">
            <a:extLst>
              <a:ext uri="{FF2B5EF4-FFF2-40B4-BE49-F238E27FC236}">
                <a16:creationId xmlns:a16="http://schemas.microsoft.com/office/drawing/2014/main" id="{B03593A8-2FAE-752A-5369-6040340DB3BB}"/>
              </a:ext>
            </a:extLst>
          </p:cNvPr>
          <p:cNvSpPr/>
          <p:nvPr/>
        </p:nvSpPr>
        <p:spPr bwMode="auto">
          <a:xfrm>
            <a:off x="2690015"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基礎化学品</a:t>
            </a:r>
          </a:p>
        </p:txBody>
      </p:sp>
      <p:sp>
        <p:nvSpPr>
          <p:cNvPr id="129" name="矢印: 五方向 128">
            <a:extLst>
              <a:ext uri="{FF2B5EF4-FFF2-40B4-BE49-F238E27FC236}">
                <a16:creationId xmlns:a16="http://schemas.microsoft.com/office/drawing/2014/main" id="{51A72C85-F6D8-744F-4F42-397B079A5DE8}"/>
              </a:ext>
            </a:extLst>
          </p:cNvPr>
          <p:cNvSpPr/>
          <p:nvPr/>
        </p:nvSpPr>
        <p:spPr bwMode="auto">
          <a:xfrm>
            <a:off x="3824954" y="2670883"/>
            <a:ext cx="3096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誘導体・機能材</a:t>
            </a:r>
          </a:p>
        </p:txBody>
      </p:sp>
      <p:sp>
        <p:nvSpPr>
          <p:cNvPr id="130" name="矢印: 五方向 129">
            <a:extLst>
              <a:ext uri="{FF2B5EF4-FFF2-40B4-BE49-F238E27FC236}">
                <a16:creationId xmlns:a16="http://schemas.microsoft.com/office/drawing/2014/main" id="{3DC9283F-4996-FB65-B413-446CE05DE4EF}"/>
              </a:ext>
            </a:extLst>
          </p:cNvPr>
          <p:cNvSpPr/>
          <p:nvPr/>
        </p:nvSpPr>
        <p:spPr bwMode="auto">
          <a:xfrm>
            <a:off x="814683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最終製品</a:t>
            </a:r>
          </a:p>
        </p:txBody>
      </p:sp>
      <p:sp>
        <p:nvSpPr>
          <p:cNvPr id="131" name="矢印: 五方向 130">
            <a:extLst>
              <a:ext uri="{FF2B5EF4-FFF2-40B4-BE49-F238E27FC236}">
                <a16:creationId xmlns:a16="http://schemas.microsoft.com/office/drawing/2014/main" id="{6B746B15-FC90-FDFF-9621-2BFC301E82CF}"/>
              </a:ext>
            </a:extLst>
          </p:cNvPr>
          <p:cNvSpPr/>
          <p:nvPr/>
        </p:nvSpPr>
        <p:spPr bwMode="auto">
          <a:xfrm>
            <a:off x="928177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卸・流通</a:t>
            </a:r>
          </a:p>
        </p:txBody>
      </p:sp>
      <p:sp>
        <p:nvSpPr>
          <p:cNvPr id="132" name="矢印: 五方向 131">
            <a:extLst>
              <a:ext uri="{FF2B5EF4-FFF2-40B4-BE49-F238E27FC236}">
                <a16:creationId xmlns:a16="http://schemas.microsoft.com/office/drawing/2014/main" id="{640E94CE-1A21-F606-85EC-F90C04B4A8AD}"/>
              </a:ext>
            </a:extLst>
          </p:cNvPr>
          <p:cNvSpPr/>
          <p:nvPr/>
        </p:nvSpPr>
        <p:spPr bwMode="auto">
          <a:xfrm>
            <a:off x="10416713"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消費者</a:t>
            </a:r>
          </a:p>
        </p:txBody>
      </p:sp>
      <p:sp>
        <p:nvSpPr>
          <p:cNvPr id="133" name="矢印: 五方向 132">
            <a:extLst>
              <a:ext uri="{FF2B5EF4-FFF2-40B4-BE49-F238E27FC236}">
                <a16:creationId xmlns:a16="http://schemas.microsoft.com/office/drawing/2014/main" id="{4472323E-67C1-AB49-4BB0-CABE9C2D946B}"/>
              </a:ext>
            </a:extLst>
          </p:cNvPr>
          <p:cNvSpPr/>
          <p:nvPr/>
        </p:nvSpPr>
        <p:spPr bwMode="auto">
          <a:xfrm>
            <a:off x="7011894" y="2670883"/>
            <a:ext cx="1044000" cy="288000"/>
          </a:xfrm>
          <a:prstGeom prst="homePlate">
            <a:avLst/>
          </a:prstGeom>
          <a:solidFill>
            <a:schemeClr val="tx1">
              <a:lumMod val="50000"/>
              <a:lumOff val="50000"/>
            </a:schemeClr>
          </a:solidFill>
          <a:ln w="9525">
            <a:noFill/>
            <a:miter lim="800000"/>
            <a:headEnd/>
            <a:tailEnd/>
          </a:ln>
          <a:effectLst/>
        </p:spPr>
        <p:txBody>
          <a:bodyPr wrap="none" rtlCol="0" anchor="ctr"/>
          <a:lstStyle/>
          <a:p>
            <a:pPr algn="l"/>
            <a:r>
              <a:rPr lang="ja-JP" altLang="en-US" sz="1200">
                <a:solidFill>
                  <a:schemeClr val="bg1"/>
                </a:solidFill>
                <a:latin typeface="Meiryo UI" panose="020B0604030504040204" pitchFamily="50" charset="-128"/>
                <a:ea typeface="Meiryo UI" panose="020B0604030504040204" pitchFamily="50" charset="-128"/>
              </a:rPr>
              <a:t>部材</a:t>
            </a:r>
            <a:r>
              <a:rPr lang="en-US" altLang="ja-JP" sz="1200">
                <a:solidFill>
                  <a:schemeClr val="bg1"/>
                </a:solidFill>
                <a:latin typeface="Meiryo UI" panose="020B0604030504040204" pitchFamily="50" charset="-128"/>
                <a:ea typeface="Meiryo UI" panose="020B0604030504040204" pitchFamily="50" charset="-128"/>
              </a:rPr>
              <a:t>/</a:t>
            </a:r>
            <a:r>
              <a:rPr lang="ja-JP" altLang="en-US" sz="1200">
                <a:solidFill>
                  <a:schemeClr val="bg1"/>
                </a:solidFill>
                <a:latin typeface="Meiryo UI" panose="020B0604030504040204" pitchFamily="50" charset="-128"/>
                <a:ea typeface="Meiryo UI" panose="020B0604030504040204" pitchFamily="50" charset="-128"/>
              </a:rPr>
              <a:t>部品</a:t>
            </a:r>
          </a:p>
        </p:txBody>
      </p:sp>
      <p:sp>
        <p:nvSpPr>
          <p:cNvPr id="134" name="正方形/長方形 133">
            <a:extLst>
              <a:ext uri="{FF2B5EF4-FFF2-40B4-BE49-F238E27FC236}">
                <a16:creationId xmlns:a16="http://schemas.microsoft.com/office/drawing/2014/main" id="{872A0D1A-FBBD-3B98-240C-985A7E99AB49}"/>
              </a:ext>
            </a:extLst>
          </p:cNvPr>
          <p:cNvSpPr/>
          <p:nvPr/>
        </p:nvSpPr>
        <p:spPr bwMode="auto">
          <a:xfrm>
            <a:off x="1729783"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5" name="正方形/長方形 134">
            <a:extLst>
              <a:ext uri="{FF2B5EF4-FFF2-40B4-BE49-F238E27FC236}">
                <a16:creationId xmlns:a16="http://schemas.microsoft.com/office/drawing/2014/main" id="{99BA27FA-5B34-7332-0860-244309ED5BC5}"/>
              </a:ext>
            </a:extLst>
          </p:cNvPr>
          <p:cNvSpPr/>
          <p:nvPr/>
        </p:nvSpPr>
        <p:spPr bwMode="auto">
          <a:xfrm>
            <a:off x="2906015"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6" name="正方形/長方形 135">
            <a:extLst>
              <a:ext uri="{FF2B5EF4-FFF2-40B4-BE49-F238E27FC236}">
                <a16:creationId xmlns:a16="http://schemas.microsoft.com/office/drawing/2014/main" id="{7F96AC99-3236-782D-2339-1FC9E8CDC859}"/>
              </a:ext>
            </a:extLst>
          </p:cNvPr>
          <p:cNvSpPr/>
          <p:nvPr/>
        </p:nvSpPr>
        <p:spPr bwMode="auto">
          <a:xfrm>
            <a:off x="3880846"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sp>
        <p:nvSpPr>
          <p:cNvPr id="137" name="正方形/長方形 136">
            <a:extLst>
              <a:ext uri="{FF2B5EF4-FFF2-40B4-BE49-F238E27FC236}">
                <a16:creationId xmlns:a16="http://schemas.microsoft.com/office/drawing/2014/main" id="{573AA43D-4DB6-96B9-CF75-14302C68B91F}"/>
              </a:ext>
            </a:extLst>
          </p:cNvPr>
          <p:cNvSpPr/>
          <p:nvPr/>
        </p:nvSpPr>
        <p:spPr bwMode="auto">
          <a:xfrm>
            <a:off x="6239544"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sp>
        <p:nvSpPr>
          <p:cNvPr id="138" name="正方形/長方形 137">
            <a:extLst>
              <a:ext uri="{FF2B5EF4-FFF2-40B4-BE49-F238E27FC236}">
                <a16:creationId xmlns:a16="http://schemas.microsoft.com/office/drawing/2014/main" id="{B67A0E92-2765-69CF-5B7E-978FF6B21D2A}"/>
              </a:ext>
            </a:extLst>
          </p:cNvPr>
          <p:cNvSpPr/>
          <p:nvPr/>
        </p:nvSpPr>
        <p:spPr bwMode="auto">
          <a:xfrm>
            <a:off x="5453312" y="3207699"/>
            <a:ext cx="612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r>
              <a:rPr lang="en-US" altLang="ja-JP" sz="1400">
                <a:latin typeface="Meiryo UI" panose="020B0604030504040204" pitchFamily="50" charset="-128"/>
                <a:ea typeface="Meiryo UI" panose="020B0604030504040204" pitchFamily="50" charset="-128"/>
              </a:rPr>
              <a:t>xxx</a:t>
            </a:r>
            <a:endParaRPr lang="ja-JP" altLang="en-US" sz="1400">
              <a:latin typeface="Meiryo UI" panose="020B0604030504040204" pitchFamily="50" charset="-128"/>
              <a:ea typeface="Meiryo UI" panose="020B0604030504040204" pitchFamily="50" charset="-128"/>
            </a:endParaRPr>
          </a:p>
        </p:txBody>
      </p:sp>
      <p:cxnSp>
        <p:nvCxnSpPr>
          <p:cNvPr id="139" name="直線矢印コネクタ 138">
            <a:extLst>
              <a:ext uri="{FF2B5EF4-FFF2-40B4-BE49-F238E27FC236}">
                <a16:creationId xmlns:a16="http://schemas.microsoft.com/office/drawing/2014/main" id="{2498146C-0C46-15D0-6FB0-43507848B85C}"/>
              </a:ext>
            </a:extLst>
          </p:cNvPr>
          <p:cNvCxnSpPr>
            <a:cxnSpLocks/>
            <a:stCxn id="134" idx="3"/>
            <a:endCxn id="135" idx="1"/>
          </p:cNvCxnSpPr>
          <p:nvPr/>
        </p:nvCxnSpPr>
        <p:spPr>
          <a:xfrm>
            <a:off x="2341783" y="3387699"/>
            <a:ext cx="56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0" name="直線矢印コネクタ 139">
            <a:extLst>
              <a:ext uri="{FF2B5EF4-FFF2-40B4-BE49-F238E27FC236}">
                <a16:creationId xmlns:a16="http://schemas.microsoft.com/office/drawing/2014/main" id="{E925EB08-0A3A-6420-6C88-C30FE8728497}"/>
              </a:ext>
            </a:extLst>
          </p:cNvPr>
          <p:cNvCxnSpPr>
            <a:cxnSpLocks/>
            <a:stCxn id="135" idx="3"/>
            <a:endCxn id="136" idx="1"/>
          </p:cNvCxnSpPr>
          <p:nvPr/>
        </p:nvCxnSpPr>
        <p:spPr>
          <a:xfrm>
            <a:off x="3518015" y="3387699"/>
            <a:ext cx="362831"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1" name="直線矢印コネクタ 140">
            <a:extLst>
              <a:ext uri="{FF2B5EF4-FFF2-40B4-BE49-F238E27FC236}">
                <a16:creationId xmlns:a16="http://schemas.microsoft.com/office/drawing/2014/main" id="{E1CEDFB1-D37E-9F9A-B336-524C6AF9AABB}"/>
              </a:ext>
            </a:extLst>
          </p:cNvPr>
          <p:cNvCxnSpPr>
            <a:cxnSpLocks/>
            <a:stCxn id="151" idx="3"/>
            <a:endCxn id="138" idx="1"/>
          </p:cNvCxnSpPr>
          <p:nvPr/>
        </p:nvCxnSpPr>
        <p:spPr>
          <a:xfrm>
            <a:off x="5279079"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2" name="直線矢印コネクタ 141">
            <a:extLst>
              <a:ext uri="{FF2B5EF4-FFF2-40B4-BE49-F238E27FC236}">
                <a16:creationId xmlns:a16="http://schemas.microsoft.com/office/drawing/2014/main" id="{7E93116C-A5D7-C681-1A8B-48F462E486E7}"/>
              </a:ext>
            </a:extLst>
          </p:cNvPr>
          <p:cNvCxnSpPr>
            <a:cxnSpLocks/>
            <a:stCxn id="138" idx="3"/>
            <a:endCxn id="137" idx="1"/>
          </p:cNvCxnSpPr>
          <p:nvPr/>
        </p:nvCxnSpPr>
        <p:spPr>
          <a:xfrm>
            <a:off x="6065312" y="3387699"/>
            <a:ext cx="174232"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43" name="正方形/長方形 142">
            <a:extLst>
              <a:ext uri="{FF2B5EF4-FFF2-40B4-BE49-F238E27FC236}">
                <a16:creationId xmlns:a16="http://schemas.microsoft.com/office/drawing/2014/main" id="{68A4943A-D7D3-28E1-C4BC-485046AB313F}"/>
              </a:ext>
            </a:extLst>
          </p:cNvPr>
          <p:cNvSpPr/>
          <p:nvPr/>
        </p:nvSpPr>
        <p:spPr bwMode="auto">
          <a:xfrm>
            <a:off x="729055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4" name="正方形/長方形 143">
            <a:extLst>
              <a:ext uri="{FF2B5EF4-FFF2-40B4-BE49-F238E27FC236}">
                <a16:creationId xmlns:a16="http://schemas.microsoft.com/office/drawing/2014/main" id="{2381A5BA-1137-0BB4-BC9E-2F1E51E0A943}"/>
              </a:ext>
            </a:extLst>
          </p:cNvPr>
          <p:cNvSpPr/>
          <p:nvPr/>
        </p:nvSpPr>
        <p:spPr bwMode="auto">
          <a:xfrm>
            <a:off x="842846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5" name="正方形/長方形 144">
            <a:extLst>
              <a:ext uri="{FF2B5EF4-FFF2-40B4-BE49-F238E27FC236}">
                <a16:creationId xmlns:a16="http://schemas.microsoft.com/office/drawing/2014/main" id="{471FBA89-B06D-2846-B957-1C0D0E29C041}"/>
              </a:ext>
            </a:extLst>
          </p:cNvPr>
          <p:cNvSpPr/>
          <p:nvPr/>
        </p:nvSpPr>
        <p:spPr bwMode="auto">
          <a:xfrm>
            <a:off x="9570228"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46" name="正方形/長方形 145">
            <a:extLst>
              <a:ext uri="{FF2B5EF4-FFF2-40B4-BE49-F238E27FC236}">
                <a16:creationId xmlns:a16="http://schemas.microsoft.com/office/drawing/2014/main" id="{E83AC95A-0CE9-662C-ED8D-91480ADA7FBE}"/>
              </a:ext>
            </a:extLst>
          </p:cNvPr>
          <p:cNvSpPr/>
          <p:nvPr/>
        </p:nvSpPr>
        <p:spPr bwMode="auto">
          <a:xfrm>
            <a:off x="10589217" y="3207699"/>
            <a:ext cx="612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cxnSp>
        <p:nvCxnSpPr>
          <p:cNvPr id="147" name="直線矢印コネクタ 146">
            <a:extLst>
              <a:ext uri="{FF2B5EF4-FFF2-40B4-BE49-F238E27FC236}">
                <a16:creationId xmlns:a16="http://schemas.microsoft.com/office/drawing/2014/main" id="{605890B6-ED3A-9F5C-8837-CA4E16DEF6D9}"/>
              </a:ext>
            </a:extLst>
          </p:cNvPr>
          <p:cNvCxnSpPr>
            <a:cxnSpLocks/>
            <a:stCxn id="137" idx="3"/>
            <a:endCxn id="143" idx="1"/>
          </p:cNvCxnSpPr>
          <p:nvPr/>
        </p:nvCxnSpPr>
        <p:spPr>
          <a:xfrm>
            <a:off x="6851544" y="3387699"/>
            <a:ext cx="4390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8" name="直線矢印コネクタ 147">
            <a:extLst>
              <a:ext uri="{FF2B5EF4-FFF2-40B4-BE49-F238E27FC236}">
                <a16:creationId xmlns:a16="http://schemas.microsoft.com/office/drawing/2014/main" id="{1CD2AD2B-C3D5-BDFC-F765-34207FDC52E8}"/>
              </a:ext>
            </a:extLst>
          </p:cNvPr>
          <p:cNvCxnSpPr>
            <a:cxnSpLocks/>
            <a:stCxn id="143" idx="3"/>
            <a:endCxn id="144" idx="1"/>
          </p:cNvCxnSpPr>
          <p:nvPr/>
        </p:nvCxnSpPr>
        <p:spPr>
          <a:xfrm>
            <a:off x="7902558" y="3387699"/>
            <a:ext cx="52591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49" name="直線矢印コネクタ 148">
            <a:extLst>
              <a:ext uri="{FF2B5EF4-FFF2-40B4-BE49-F238E27FC236}">
                <a16:creationId xmlns:a16="http://schemas.microsoft.com/office/drawing/2014/main" id="{54F9A235-6E30-4484-AF72-47703BD86D5C}"/>
              </a:ext>
            </a:extLst>
          </p:cNvPr>
          <p:cNvCxnSpPr>
            <a:cxnSpLocks/>
            <a:stCxn id="144" idx="3"/>
            <a:endCxn id="145" idx="1"/>
          </p:cNvCxnSpPr>
          <p:nvPr/>
        </p:nvCxnSpPr>
        <p:spPr>
          <a:xfrm>
            <a:off x="9040468" y="3387699"/>
            <a:ext cx="529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50" name="直線矢印コネクタ 149">
            <a:extLst>
              <a:ext uri="{FF2B5EF4-FFF2-40B4-BE49-F238E27FC236}">
                <a16:creationId xmlns:a16="http://schemas.microsoft.com/office/drawing/2014/main" id="{0E67A5E2-D155-C374-8AF7-6BEC283A20B6}"/>
              </a:ext>
            </a:extLst>
          </p:cNvPr>
          <p:cNvCxnSpPr>
            <a:cxnSpLocks/>
            <a:stCxn id="145" idx="3"/>
            <a:endCxn id="146" idx="1"/>
          </p:cNvCxnSpPr>
          <p:nvPr/>
        </p:nvCxnSpPr>
        <p:spPr>
          <a:xfrm>
            <a:off x="10182228" y="3387699"/>
            <a:ext cx="40698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51" name="正方形/長方形 150">
            <a:extLst>
              <a:ext uri="{FF2B5EF4-FFF2-40B4-BE49-F238E27FC236}">
                <a16:creationId xmlns:a16="http://schemas.microsoft.com/office/drawing/2014/main" id="{8A6A2162-EE12-7DC6-B226-EB948AB5BB09}"/>
              </a:ext>
            </a:extLst>
          </p:cNvPr>
          <p:cNvSpPr/>
          <p:nvPr/>
        </p:nvSpPr>
        <p:spPr bwMode="auto">
          <a:xfrm>
            <a:off x="4667079" y="3207699"/>
            <a:ext cx="612000" cy="360000"/>
          </a:xfrm>
          <a:prstGeom prst="rect">
            <a:avLst/>
          </a:prstGeom>
          <a:solidFill>
            <a:schemeClr val="accent1"/>
          </a:solidFill>
          <a:ln w="9525">
            <a:noFill/>
            <a:miter lim="800000"/>
            <a:headEnd/>
            <a:tailEnd/>
          </a:ln>
          <a:effectLst/>
        </p:spPr>
        <p:txBody>
          <a:bodyPr wrap="square" rtlCol="0" anchor="ctr"/>
          <a:lstStyle/>
          <a:p>
            <a:pPr algn="l"/>
            <a:r>
              <a:rPr lang="en-US" altLang="ja-JP" sz="1400">
                <a:solidFill>
                  <a:schemeClr val="bg1"/>
                </a:solidFill>
                <a:latin typeface="Meiryo UI" panose="020B0604030504040204" pitchFamily="50" charset="-128"/>
                <a:ea typeface="Meiryo UI" panose="020B0604030504040204" pitchFamily="50" charset="-128"/>
              </a:rPr>
              <a:t>xxx</a:t>
            </a:r>
            <a:endParaRPr lang="ja-JP" altLang="en-US" sz="1400">
              <a:solidFill>
                <a:schemeClr val="bg1"/>
              </a:solidFill>
              <a:latin typeface="Meiryo UI" panose="020B0604030504040204" pitchFamily="50" charset="-128"/>
              <a:ea typeface="Meiryo UI" panose="020B0604030504040204" pitchFamily="50" charset="-128"/>
            </a:endParaRPr>
          </a:p>
        </p:txBody>
      </p:sp>
      <p:grpSp>
        <p:nvGrpSpPr>
          <p:cNvPr id="152" name="グループ化 151">
            <a:extLst>
              <a:ext uri="{FF2B5EF4-FFF2-40B4-BE49-F238E27FC236}">
                <a16:creationId xmlns:a16="http://schemas.microsoft.com/office/drawing/2014/main" id="{E57374D9-5B5C-FA9B-5A30-FA340C774DAD}"/>
              </a:ext>
            </a:extLst>
          </p:cNvPr>
          <p:cNvGrpSpPr/>
          <p:nvPr/>
        </p:nvGrpSpPr>
        <p:grpSpPr>
          <a:xfrm>
            <a:off x="1349689" y="2379158"/>
            <a:ext cx="6797145" cy="257177"/>
            <a:chOff x="2157052" y="1158627"/>
            <a:chExt cx="7392966" cy="257177"/>
          </a:xfrm>
        </p:grpSpPr>
        <p:cxnSp>
          <p:nvCxnSpPr>
            <p:cNvPr id="153" name="直線コネクタ 152">
              <a:extLst>
                <a:ext uri="{FF2B5EF4-FFF2-40B4-BE49-F238E27FC236}">
                  <a16:creationId xmlns:a16="http://schemas.microsoft.com/office/drawing/2014/main" id="{D8E2DD5B-13AC-D851-F4C7-34572F7DA203}"/>
                </a:ext>
              </a:extLst>
            </p:cNvPr>
            <p:cNvCxnSpPr>
              <a:cxnSpLocks/>
            </p:cNvCxnSpPr>
            <p:nvPr/>
          </p:nvCxnSpPr>
          <p:spPr>
            <a:xfrm>
              <a:off x="7437742" y="1206143"/>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nvGrpSpPr>
            <p:cNvPr id="154" name="グループ化 153">
              <a:extLst>
                <a:ext uri="{FF2B5EF4-FFF2-40B4-BE49-F238E27FC236}">
                  <a16:creationId xmlns:a16="http://schemas.microsoft.com/office/drawing/2014/main" id="{3E0AF543-F05F-8210-992C-5931AEFD031D}"/>
                </a:ext>
              </a:extLst>
            </p:cNvPr>
            <p:cNvGrpSpPr/>
            <p:nvPr/>
          </p:nvGrpSpPr>
          <p:grpSpPr>
            <a:xfrm>
              <a:off x="2157052" y="1158627"/>
              <a:ext cx="7392966" cy="257177"/>
              <a:chOff x="2130534" y="1402883"/>
              <a:chExt cx="7392966" cy="257177"/>
            </a:xfrm>
          </p:grpSpPr>
          <p:cxnSp>
            <p:nvCxnSpPr>
              <p:cNvPr id="155" name="直線コネクタ 154">
                <a:extLst>
                  <a:ext uri="{FF2B5EF4-FFF2-40B4-BE49-F238E27FC236}">
                    <a16:creationId xmlns:a16="http://schemas.microsoft.com/office/drawing/2014/main" id="{D0703E3F-0F9A-9554-1364-A8229C581068}"/>
                  </a:ext>
                </a:extLst>
              </p:cNvPr>
              <p:cNvCxnSpPr>
                <a:cxnSpLocks/>
              </p:cNvCxnSpPr>
              <p:nvPr/>
            </p:nvCxnSpPr>
            <p:spPr>
              <a:xfrm>
                <a:off x="2130534"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cxnSp>
            <p:nvCxnSpPr>
              <p:cNvPr id="156" name="直線矢印コネクタ 155">
                <a:extLst>
                  <a:ext uri="{FF2B5EF4-FFF2-40B4-BE49-F238E27FC236}">
                    <a16:creationId xmlns:a16="http://schemas.microsoft.com/office/drawing/2014/main" id="{106743C9-DBBD-F425-8057-0477BA68DCC6}"/>
                  </a:ext>
                </a:extLst>
              </p:cNvPr>
              <p:cNvCxnSpPr>
                <a:cxnSpLocks/>
              </p:cNvCxnSpPr>
              <p:nvPr/>
            </p:nvCxnSpPr>
            <p:spPr>
              <a:xfrm>
                <a:off x="3186672" y="1555229"/>
                <a:ext cx="4224552" cy="0"/>
              </a:xfrm>
              <a:prstGeom prst="straightConnector1">
                <a:avLst/>
              </a:prstGeom>
              <a:ln>
                <a:solidFill>
                  <a:schemeClr val="tx1"/>
                </a:solidFill>
                <a:headEnd type="none" w="med" len="med"/>
                <a:tailEnd type="triangle" w="med" len="med"/>
              </a:ln>
            </p:spPr>
            <p:style>
              <a:lnRef idx="1">
                <a:schemeClr val="accent1"/>
              </a:lnRef>
              <a:fillRef idx="0">
                <a:schemeClr val="accent1"/>
              </a:fillRef>
              <a:effectRef idx="0">
                <a:schemeClr val="accent1"/>
              </a:effectRef>
              <a:fontRef idx="minor">
                <a:schemeClr val="tx1"/>
              </a:fontRef>
            </p:style>
          </p:cxnSp>
          <p:cxnSp>
            <p:nvCxnSpPr>
              <p:cNvPr id="157" name="直線矢印コネクタ 156">
                <a:extLst>
                  <a:ext uri="{FF2B5EF4-FFF2-40B4-BE49-F238E27FC236}">
                    <a16:creationId xmlns:a16="http://schemas.microsoft.com/office/drawing/2014/main" id="{5B04555A-3906-9453-076E-0D670FE4DEA3}"/>
                  </a:ext>
                </a:extLst>
              </p:cNvPr>
              <p:cNvCxnSpPr>
                <a:cxnSpLocks/>
              </p:cNvCxnSpPr>
              <p:nvPr/>
            </p:nvCxnSpPr>
            <p:spPr>
              <a:xfrm flipH="1">
                <a:off x="2130534" y="1555229"/>
                <a:ext cx="1056138" cy="0"/>
              </a:xfrm>
              <a:prstGeom prst="straightConnector1">
                <a:avLst/>
              </a:prstGeom>
              <a:ln>
                <a:solidFill>
                  <a:schemeClr val="tx1"/>
                </a:solidFill>
                <a:prstDash val="dash"/>
                <a:tailEnd type="triangle"/>
              </a:ln>
            </p:spPr>
            <p:style>
              <a:lnRef idx="1">
                <a:schemeClr val="accent1"/>
              </a:lnRef>
              <a:fillRef idx="0">
                <a:schemeClr val="accent1"/>
              </a:fillRef>
              <a:effectRef idx="0">
                <a:schemeClr val="accent1"/>
              </a:effectRef>
              <a:fontRef idx="minor">
                <a:schemeClr val="tx1"/>
              </a:fontRef>
            </p:style>
          </p:cxnSp>
          <p:sp>
            <p:nvSpPr>
              <p:cNvPr id="158" name="正方形/長方形 157">
                <a:extLst>
                  <a:ext uri="{FF2B5EF4-FFF2-40B4-BE49-F238E27FC236}">
                    <a16:creationId xmlns:a16="http://schemas.microsoft.com/office/drawing/2014/main" id="{98AD256A-F08E-646B-FFFF-98254271BD7E}"/>
                  </a:ext>
                </a:extLst>
              </p:cNvPr>
              <p:cNvSpPr/>
              <p:nvPr/>
            </p:nvSpPr>
            <p:spPr bwMode="auto">
              <a:xfrm>
                <a:off x="4204968"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素材産業</a:t>
                </a:r>
              </a:p>
            </p:txBody>
          </p:sp>
          <p:cxnSp>
            <p:nvCxnSpPr>
              <p:cNvPr id="159" name="直線矢印コネクタ 158">
                <a:extLst>
                  <a:ext uri="{FF2B5EF4-FFF2-40B4-BE49-F238E27FC236}">
                    <a16:creationId xmlns:a16="http://schemas.microsoft.com/office/drawing/2014/main" id="{9E152C70-3F59-99EB-28B4-864D66081BC0}"/>
                  </a:ext>
                </a:extLst>
              </p:cNvPr>
              <p:cNvCxnSpPr>
                <a:cxnSpLocks/>
              </p:cNvCxnSpPr>
              <p:nvPr/>
            </p:nvCxnSpPr>
            <p:spPr>
              <a:xfrm>
                <a:off x="7411224" y="1555229"/>
                <a:ext cx="2112276" cy="0"/>
              </a:xfrm>
              <a:prstGeom prst="straightConnector1">
                <a:avLst/>
              </a:prstGeom>
              <a:ln>
                <a:solidFill>
                  <a:schemeClr val="tx1"/>
                </a:solidFill>
                <a:headEnd type="triangle"/>
                <a:tailEnd type="triangle"/>
              </a:ln>
            </p:spPr>
            <p:style>
              <a:lnRef idx="1">
                <a:schemeClr val="accent1"/>
              </a:lnRef>
              <a:fillRef idx="0">
                <a:schemeClr val="accent1"/>
              </a:fillRef>
              <a:effectRef idx="0">
                <a:schemeClr val="accent1"/>
              </a:effectRef>
              <a:fontRef idx="minor">
                <a:schemeClr val="tx1"/>
              </a:fontRef>
            </p:style>
          </p:cxnSp>
          <p:sp>
            <p:nvSpPr>
              <p:cNvPr id="160" name="正方形/長方形 159">
                <a:extLst>
                  <a:ext uri="{FF2B5EF4-FFF2-40B4-BE49-F238E27FC236}">
                    <a16:creationId xmlns:a16="http://schemas.microsoft.com/office/drawing/2014/main" id="{94EC921C-B2D1-36C2-F3B5-9CECF640AA73}"/>
                  </a:ext>
                </a:extLst>
              </p:cNvPr>
              <p:cNvSpPr/>
              <p:nvPr/>
            </p:nvSpPr>
            <p:spPr bwMode="auto">
              <a:xfrm>
                <a:off x="7873246" y="1402883"/>
                <a:ext cx="1131825" cy="106798"/>
              </a:xfrm>
              <a:prstGeom prst="rect">
                <a:avLst/>
              </a:prstGeom>
              <a:solidFill>
                <a:schemeClr val="bg1"/>
              </a:solidFill>
              <a:ln w="9525">
                <a:noFill/>
                <a:miter lim="800000"/>
                <a:headEnd/>
                <a:tailEnd/>
              </a:ln>
              <a:effectLst/>
            </p:spPr>
            <p:txBody>
              <a:bodyPr wrap="square" rtlCol="0" anchor="ctr"/>
              <a:lstStyle/>
              <a:p>
                <a:pPr algn="ctr"/>
                <a:r>
                  <a:rPr lang="ja-JP" altLang="en-US" sz="1200">
                    <a:latin typeface="Meiryo UI" panose="020B0604030504040204" pitchFamily="50" charset="-128"/>
                    <a:ea typeface="Meiryo UI" panose="020B0604030504040204" pitchFamily="50" charset="-128"/>
                  </a:rPr>
                  <a:t>川下産業</a:t>
                </a:r>
              </a:p>
            </p:txBody>
          </p:sp>
          <p:cxnSp>
            <p:nvCxnSpPr>
              <p:cNvPr id="161" name="直線コネクタ 160">
                <a:extLst>
                  <a:ext uri="{FF2B5EF4-FFF2-40B4-BE49-F238E27FC236}">
                    <a16:creationId xmlns:a16="http://schemas.microsoft.com/office/drawing/2014/main" id="{9C4D016D-3D86-2EC1-100B-F7B08943251F}"/>
                  </a:ext>
                </a:extLst>
              </p:cNvPr>
              <p:cNvCxnSpPr>
                <a:cxnSpLocks/>
              </p:cNvCxnSpPr>
              <p:nvPr/>
            </p:nvCxnSpPr>
            <p:spPr>
              <a:xfrm>
                <a:off x="9523500" y="1450399"/>
                <a:ext cx="0" cy="209661"/>
              </a:xfrm>
              <a:prstGeom prst="line">
                <a:avLst/>
              </a:prstGeom>
              <a:ln>
                <a:solidFill>
                  <a:schemeClr val="tx1"/>
                </a:solidFill>
              </a:ln>
            </p:spPr>
            <p:style>
              <a:lnRef idx="1">
                <a:schemeClr val="accent1"/>
              </a:lnRef>
              <a:fillRef idx="0">
                <a:schemeClr val="accent1"/>
              </a:fillRef>
              <a:effectRef idx="0">
                <a:schemeClr val="accent1"/>
              </a:effectRef>
              <a:fontRef idx="minor">
                <a:schemeClr val="tx1"/>
              </a:fontRef>
            </p:style>
          </p:cxnSp>
        </p:grpSp>
      </p:grpSp>
      <p:grpSp>
        <p:nvGrpSpPr>
          <p:cNvPr id="162" name="グループ化 161">
            <a:extLst>
              <a:ext uri="{FF2B5EF4-FFF2-40B4-BE49-F238E27FC236}">
                <a16:creationId xmlns:a16="http://schemas.microsoft.com/office/drawing/2014/main" id="{7CD4CC59-B763-66D7-4709-86AF48D16FCF}"/>
              </a:ext>
            </a:extLst>
          </p:cNvPr>
          <p:cNvGrpSpPr/>
          <p:nvPr/>
        </p:nvGrpSpPr>
        <p:grpSpPr>
          <a:xfrm>
            <a:off x="9787849" y="2053591"/>
            <a:ext cx="804223" cy="464417"/>
            <a:chOff x="5512804" y="1231819"/>
            <a:chExt cx="804223" cy="464417"/>
          </a:xfrm>
        </p:grpSpPr>
        <p:grpSp>
          <p:nvGrpSpPr>
            <p:cNvPr id="163" name="グループ化 162">
              <a:extLst>
                <a:ext uri="{FF2B5EF4-FFF2-40B4-BE49-F238E27FC236}">
                  <a16:creationId xmlns:a16="http://schemas.microsoft.com/office/drawing/2014/main" id="{FC0B92A5-90B5-3105-E535-BD8F829F7925}"/>
                </a:ext>
              </a:extLst>
            </p:cNvPr>
            <p:cNvGrpSpPr/>
            <p:nvPr/>
          </p:nvGrpSpPr>
          <p:grpSpPr>
            <a:xfrm>
              <a:off x="5512804" y="1231819"/>
              <a:ext cx="804223" cy="108000"/>
              <a:chOff x="8333426" y="1407769"/>
              <a:chExt cx="804223" cy="108000"/>
            </a:xfrm>
          </p:grpSpPr>
          <p:sp>
            <p:nvSpPr>
              <p:cNvPr id="170" name="正方形/長方形 169">
                <a:extLst>
                  <a:ext uri="{FF2B5EF4-FFF2-40B4-BE49-F238E27FC236}">
                    <a16:creationId xmlns:a16="http://schemas.microsoft.com/office/drawing/2014/main" id="{0791C333-45DE-5930-80A7-D890A5A2B41E}"/>
                  </a:ext>
                </a:extLst>
              </p:cNvPr>
              <p:cNvSpPr/>
              <p:nvPr/>
            </p:nvSpPr>
            <p:spPr bwMode="auto">
              <a:xfrm>
                <a:off x="8333426" y="1407769"/>
                <a:ext cx="216000" cy="108000"/>
              </a:xfrm>
              <a:prstGeom prst="rect">
                <a:avLst/>
              </a:prstGeom>
              <a:solidFill>
                <a:schemeClr val="accent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71" name="正方形/長方形 170">
                <a:extLst>
                  <a:ext uri="{FF2B5EF4-FFF2-40B4-BE49-F238E27FC236}">
                    <a16:creationId xmlns:a16="http://schemas.microsoft.com/office/drawing/2014/main" id="{2B02261C-3051-B191-3856-C56E3515A340}"/>
                  </a:ext>
                </a:extLst>
              </p:cNvPr>
              <p:cNvSpPr/>
              <p:nvPr/>
            </p:nvSpPr>
            <p:spPr bwMode="auto">
              <a:xfrm>
                <a:off x="8613552" y="1407769"/>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化学メーカー（自社）</a:t>
                </a:r>
              </a:p>
            </p:txBody>
          </p:sp>
        </p:grpSp>
        <p:grpSp>
          <p:nvGrpSpPr>
            <p:cNvPr id="164" name="グループ化 163">
              <a:extLst>
                <a:ext uri="{FF2B5EF4-FFF2-40B4-BE49-F238E27FC236}">
                  <a16:creationId xmlns:a16="http://schemas.microsoft.com/office/drawing/2014/main" id="{3BF33621-2E5D-5481-54B5-0C9086D88188}"/>
                </a:ext>
              </a:extLst>
            </p:cNvPr>
            <p:cNvGrpSpPr/>
            <p:nvPr/>
          </p:nvGrpSpPr>
          <p:grpSpPr>
            <a:xfrm>
              <a:off x="5512804" y="1413230"/>
              <a:ext cx="804223" cy="108000"/>
              <a:chOff x="6433532" y="1589180"/>
              <a:chExt cx="804223" cy="108000"/>
            </a:xfrm>
          </p:grpSpPr>
          <p:sp>
            <p:nvSpPr>
              <p:cNvPr id="168" name="正方形/長方形 167">
                <a:extLst>
                  <a:ext uri="{FF2B5EF4-FFF2-40B4-BE49-F238E27FC236}">
                    <a16:creationId xmlns:a16="http://schemas.microsoft.com/office/drawing/2014/main" id="{6C881814-C157-B13A-1705-12E66D2ADFED}"/>
                  </a:ext>
                </a:extLst>
              </p:cNvPr>
              <p:cNvSpPr/>
              <p:nvPr/>
            </p:nvSpPr>
            <p:spPr bwMode="auto">
              <a:xfrm>
                <a:off x="6433532" y="1589180"/>
                <a:ext cx="216000" cy="108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9" name="正方形/長方形 168">
                <a:extLst>
                  <a:ext uri="{FF2B5EF4-FFF2-40B4-BE49-F238E27FC236}">
                    <a16:creationId xmlns:a16="http://schemas.microsoft.com/office/drawing/2014/main" id="{2B0CF7A1-1EB2-527A-F170-DB4CF8CE65C4}"/>
                  </a:ext>
                </a:extLst>
              </p:cNvPr>
              <p:cNvSpPr/>
              <p:nvPr/>
            </p:nvSpPr>
            <p:spPr bwMode="auto">
              <a:xfrm>
                <a:off x="6713658" y="1589180"/>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化学メーカー（他社）</a:t>
                </a:r>
              </a:p>
            </p:txBody>
          </p:sp>
        </p:grpSp>
        <p:grpSp>
          <p:nvGrpSpPr>
            <p:cNvPr id="165" name="グループ化 164">
              <a:extLst>
                <a:ext uri="{FF2B5EF4-FFF2-40B4-BE49-F238E27FC236}">
                  <a16:creationId xmlns:a16="http://schemas.microsoft.com/office/drawing/2014/main" id="{4C9C6C7A-A039-1972-6329-580E1BAC5399}"/>
                </a:ext>
              </a:extLst>
            </p:cNvPr>
            <p:cNvGrpSpPr/>
            <p:nvPr/>
          </p:nvGrpSpPr>
          <p:grpSpPr>
            <a:xfrm>
              <a:off x="5512804" y="1588236"/>
              <a:ext cx="804223" cy="108000"/>
              <a:chOff x="4619206" y="1764186"/>
              <a:chExt cx="804223" cy="108000"/>
            </a:xfrm>
          </p:grpSpPr>
          <p:sp>
            <p:nvSpPr>
              <p:cNvPr id="166" name="正方形/長方形 165">
                <a:extLst>
                  <a:ext uri="{FF2B5EF4-FFF2-40B4-BE49-F238E27FC236}">
                    <a16:creationId xmlns:a16="http://schemas.microsoft.com/office/drawing/2014/main" id="{6E968FDC-1DB2-B4D1-718F-B932FF6248D6}"/>
                  </a:ext>
                </a:extLst>
              </p:cNvPr>
              <p:cNvSpPr/>
              <p:nvPr/>
            </p:nvSpPr>
            <p:spPr bwMode="auto">
              <a:xfrm>
                <a:off x="4619206" y="1764186"/>
                <a:ext cx="216000" cy="108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400">
                  <a:latin typeface="Meiryo UI" panose="020B0604030504040204" pitchFamily="50" charset="-128"/>
                  <a:ea typeface="Meiryo UI" panose="020B0604030504040204" pitchFamily="50" charset="-128"/>
                </a:endParaRPr>
              </a:p>
            </p:txBody>
          </p:sp>
          <p:sp>
            <p:nvSpPr>
              <p:cNvPr id="167" name="正方形/長方形 166">
                <a:extLst>
                  <a:ext uri="{FF2B5EF4-FFF2-40B4-BE49-F238E27FC236}">
                    <a16:creationId xmlns:a16="http://schemas.microsoft.com/office/drawing/2014/main" id="{521CF87F-B8C0-AD5E-BB32-67D0490CD33F}"/>
                  </a:ext>
                </a:extLst>
              </p:cNvPr>
              <p:cNvSpPr/>
              <p:nvPr/>
            </p:nvSpPr>
            <p:spPr bwMode="auto">
              <a:xfrm>
                <a:off x="4899332" y="1764186"/>
                <a:ext cx="524097" cy="108000"/>
              </a:xfrm>
              <a:prstGeom prst="rect">
                <a:avLst/>
              </a:prstGeom>
              <a:solidFill>
                <a:schemeClr val="bg1"/>
              </a:solidFill>
              <a:ln w="9525">
                <a:noFill/>
                <a:miter lim="800000"/>
                <a:headEnd/>
                <a:tailEnd/>
              </a:ln>
              <a:effectLst/>
            </p:spPr>
            <p:txBody>
              <a:bodyPr wrap="none" rtlCol="0" anchor="ctr"/>
              <a:lstStyle/>
              <a:p>
                <a:r>
                  <a:rPr lang="ja-JP" altLang="en-US" sz="1200">
                    <a:latin typeface="Meiryo UI" panose="020B0604030504040204" pitchFamily="50" charset="-128"/>
                    <a:ea typeface="Meiryo UI" panose="020B0604030504040204" pitchFamily="50" charset="-128"/>
                  </a:rPr>
                  <a:t>他社（他業界）</a:t>
                </a:r>
              </a:p>
            </p:txBody>
          </p:sp>
        </p:grpSp>
      </p:grpSp>
      <p:sp>
        <p:nvSpPr>
          <p:cNvPr id="172" name="テキスト ボックス 171">
            <a:extLst>
              <a:ext uri="{FF2B5EF4-FFF2-40B4-BE49-F238E27FC236}">
                <a16:creationId xmlns:a16="http://schemas.microsoft.com/office/drawing/2014/main" id="{6D81C577-DFFD-46D1-B063-CA653591D273}"/>
              </a:ext>
            </a:extLst>
          </p:cNvPr>
          <p:cNvSpPr txBox="1"/>
          <p:nvPr/>
        </p:nvSpPr>
        <p:spPr>
          <a:xfrm>
            <a:off x="736885" y="3998165"/>
            <a:ext cx="756000" cy="152339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グリーン製品の</a:t>
            </a:r>
            <a:r>
              <a:rPr kumimoji="1" lang="en-US" altLang="ja-JP" sz="1400">
                <a:solidFill>
                  <a:schemeClr val="tx1"/>
                </a:solidFill>
                <a:latin typeface="Meiryo UI" panose="020B0604030504040204" pitchFamily="50" charset="-128"/>
                <a:ea typeface="Meiryo UI" panose="020B0604030504040204" pitchFamily="50" charset="-128"/>
              </a:rPr>
              <a:t>SC</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174" name="正方形/長方形 173">
            <a:extLst>
              <a:ext uri="{FF2B5EF4-FFF2-40B4-BE49-F238E27FC236}">
                <a16:creationId xmlns:a16="http://schemas.microsoft.com/office/drawing/2014/main" id="{E2DF01EB-543A-7744-7165-76517F220FF6}"/>
              </a:ext>
            </a:extLst>
          </p:cNvPr>
          <p:cNvSpPr/>
          <p:nvPr/>
        </p:nvSpPr>
        <p:spPr bwMode="auto">
          <a:xfrm>
            <a:off x="1664956"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海外</a:t>
            </a:r>
            <a:r>
              <a:rPr lang="en-US" altLang="ja-JP" sz="1050">
                <a:latin typeface="Meiryo UI" panose="020B0604030504040204" pitchFamily="50" charset="-128"/>
                <a:ea typeface="Meiryo UI" panose="020B0604030504040204" pitchFamily="50" charset="-128"/>
              </a:rPr>
              <a:t>A</a:t>
            </a:r>
            <a:r>
              <a:rPr lang="ja-JP" altLang="en-US" sz="1050">
                <a:latin typeface="Meiryo UI" panose="020B0604030504040204" pitchFamily="50" charset="-128"/>
                <a:ea typeface="Meiryo UI" panose="020B0604030504040204" pitchFamily="50" charset="-128"/>
              </a:rPr>
              <a:t>社</a:t>
            </a:r>
          </a:p>
        </p:txBody>
      </p:sp>
      <p:sp>
        <p:nvSpPr>
          <p:cNvPr id="175" name="正方形/長方形 174">
            <a:extLst>
              <a:ext uri="{FF2B5EF4-FFF2-40B4-BE49-F238E27FC236}">
                <a16:creationId xmlns:a16="http://schemas.microsoft.com/office/drawing/2014/main" id="{CCF8B918-7A33-B477-4257-888915CB2ABB}"/>
              </a:ext>
            </a:extLst>
          </p:cNvPr>
          <p:cNvSpPr/>
          <p:nvPr/>
        </p:nvSpPr>
        <p:spPr bwMode="auto">
          <a:xfrm>
            <a:off x="2852015" y="4392082"/>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エチレン</a:t>
            </a:r>
          </a:p>
        </p:txBody>
      </p:sp>
      <p:sp>
        <p:nvSpPr>
          <p:cNvPr id="176" name="正方形/長方形 175">
            <a:extLst>
              <a:ext uri="{FF2B5EF4-FFF2-40B4-BE49-F238E27FC236}">
                <a16:creationId xmlns:a16="http://schemas.microsoft.com/office/drawing/2014/main" id="{629B89EE-8926-BBF1-5C2A-717B03C1FD35}"/>
              </a:ext>
            </a:extLst>
          </p:cNvPr>
          <p:cNvSpPr/>
          <p:nvPr/>
        </p:nvSpPr>
        <p:spPr bwMode="auto">
          <a:xfrm>
            <a:off x="4863429" y="4392082"/>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PE</a:t>
            </a:r>
            <a:endParaRPr lang="ja-JP" altLang="en-US" sz="1050">
              <a:solidFill>
                <a:schemeClr val="bg1"/>
              </a:solidFill>
              <a:latin typeface="Meiryo UI" panose="020B0604030504040204" pitchFamily="50" charset="-128"/>
              <a:ea typeface="Meiryo UI" panose="020B0604030504040204" pitchFamily="50" charset="-128"/>
            </a:endParaRPr>
          </a:p>
        </p:txBody>
      </p:sp>
      <p:sp>
        <p:nvSpPr>
          <p:cNvPr id="177" name="正方形/長方形 176">
            <a:extLst>
              <a:ext uri="{FF2B5EF4-FFF2-40B4-BE49-F238E27FC236}">
                <a16:creationId xmlns:a16="http://schemas.microsoft.com/office/drawing/2014/main" id="{169C31E4-4DC8-C0AD-363A-DAD19ED84BAD}"/>
              </a:ext>
            </a:extLst>
          </p:cNvPr>
          <p:cNvSpPr/>
          <p:nvPr/>
        </p:nvSpPr>
        <p:spPr bwMode="auto">
          <a:xfrm>
            <a:off x="5892542" y="4392082"/>
            <a:ext cx="720000" cy="360000"/>
          </a:xfrm>
          <a:prstGeom prst="rect">
            <a:avLst/>
          </a:prstGeom>
          <a:solidFill>
            <a:schemeClr val="accent1">
              <a:lumMod val="20000"/>
              <a:lumOff val="80000"/>
            </a:schemeClr>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C</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cxnSp>
        <p:nvCxnSpPr>
          <p:cNvPr id="178" name="直線矢印コネクタ 177">
            <a:extLst>
              <a:ext uri="{FF2B5EF4-FFF2-40B4-BE49-F238E27FC236}">
                <a16:creationId xmlns:a16="http://schemas.microsoft.com/office/drawing/2014/main" id="{24040965-7616-3B2C-4D07-154816395FC6}"/>
              </a:ext>
            </a:extLst>
          </p:cNvPr>
          <p:cNvCxnSpPr>
            <a:cxnSpLocks/>
            <a:stCxn id="174" idx="3"/>
            <a:endCxn id="175" idx="1"/>
          </p:cNvCxnSpPr>
          <p:nvPr/>
        </p:nvCxnSpPr>
        <p:spPr>
          <a:xfrm>
            <a:off x="2384956" y="4572082"/>
            <a:ext cx="46705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79" name="直線矢印コネクタ 178">
            <a:extLst>
              <a:ext uri="{FF2B5EF4-FFF2-40B4-BE49-F238E27FC236}">
                <a16:creationId xmlns:a16="http://schemas.microsoft.com/office/drawing/2014/main" id="{145A71BA-F3C6-5FAD-DAB6-0DE9317F2B55}"/>
              </a:ext>
            </a:extLst>
          </p:cNvPr>
          <p:cNvCxnSpPr>
            <a:cxnSpLocks/>
            <a:stCxn id="175" idx="3"/>
            <a:endCxn id="176" idx="1"/>
          </p:cNvCxnSpPr>
          <p:nvPr/>
        </p:nvCxnSpPr>
        <p:spPr>
          <a:xfrm>
            <a:off x="3572015" y="4572082"/>
            <a:ext cx="129141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0" name="直線矢印コネクタ 179">
            <a:extLst>
              <a:ext uri="{FF2B5EF4-FFF2-40B4-BE49-F238E27FC236}">
                <a16:creationId xmlns:a16="http://schemas.microsoft.com/office/drawing/2014/main" id="{7D0E3491-75AB-ECF0-2367-F2E0751B11B7}"/>
              </a:ext>
            </a:extLst>
          </p:cNvPr>
          <p:cNvCxnSpPr>
            <a:cxnSpLocks/>
            <a:stCxn id="176" idx="3"/>
            <a:endCxn id="177" idx="1"/>
          </p:cNvCxnSpPr>
          <p:nvPr/>
        </p:nvCxnSpPr>
        <p:spPr>
          <a:xfrm>
            <a:off x="5583429" y="4572082"/>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1" name="正方形/長方形 180">
            <a:extLst>
              <a:ext uri="{FF2B5EF4-FFF2-40B4-BE49-F238E27FC236}">
                <a16:creationId xmlns:a16="http://schemas.microsoft.com/office/drawing/2014/main" id="{24DA22B3-D61A-61A4-8C5F-D6463CA5932B}"/>
              </a:ext>
            </a:extLst>
          </p:cNvPr>
          <p:cNvSpPr/>
          <p:nvPr/>
        </p:nvSpPr>
        <p:spPr bwMode="auto">
          <a:xfrm>
            <a:off x="7230769"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D</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2" name="正方形/長方形 181">
            <a:extLst>
              <a:ext uri="{FF2B5EF4-FFF2-40B4-BE49-F238E27FC236}">
                <a16:creationId xmlns:a16="http://schemas.microsoft.com/office/drawing/2014/main" id="{FCA6AB1C-6E11-F051-DE71-FA602ECD7169}"/>
              </a:ext>
            </a:extLst>
          </p:cNvPr>
          <p:cNvSpPr/>
          <p:nvPr/>
        </p:nvSpPr>
        <p:spPr bwMode="auto">
          <a:xfrm>
            <a:off x="837446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E</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83" name="正方形/長方形 182">
            <a:extLst>
              <a:ext uri="{FF2B5EF4-FFF2-40B4-BE49-F238E27FC236}">
                <a16:creationId xmlns:a16="http://schemas.microsoft.com/office/drawing/2014/main" id="{F56A1270-F5CF-5C77-112D-5990C4F26005}"/>
              </a:ext>
            </a:extLst>
          </p:cNvPr>
          <p:cNvSpPr/>
          <p:nvPr/>
        </p:nvSpPr>
        <p:spPr bwMode="auto">
          <a:xfrm>
            <a:off x="9516228"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F</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○○向け</a:t>
            </a:r>
          </a:p>
        </p:txBody>
      </p:sp>
      <p:sp>
        <p:nvSpPr>
          <p:cNvPr id="184" name="正方形/長方形 183">
            <a:extLst>
              <a:ext uri="{FF2B5EF4-FFF2-40B4-BE49-F238E27FC236}">
                <a16:creationId xmlns:a16="http://schemas.microsoft.com/office/drawing/2014/main" id="{F034AD33-DB99-A531-5203-ABBE5B407654}"/>
              </a:ext>
            </a:extLst>
          </p:cNvPr>
          <p:cNvSpPr/>
          <p:nvPr/>
        </p:nvSpPr>
        <p:spPr bwMode="auto">
          <a:xfrm>
            <a:off x="10530061" y="4392082"/>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85" name="直線矢印コネクタ 184">
            <a:extLst>
              <a:ext uri="{FF2B5EF4-FFF2-40B4-BE49-F238E27FC236}">
                <a16:creationId xmlns:a16="http://schemas.microsoft.com/office/drawing/2014/main" id="{77A604DE-97C6-66FA-2CA9-BB10C28E89B8}"/>
              </a:ext>
            </a:extLst>
          </p:cNvPr>
          <p:cNvCxnSpPr>
            <a:cxnSpLocks/>
            <a:stCxn id="177" idx="3"/>
            <a:endCxn id="181" idx="1"/>
          </p:cNvCxnSpPr>
          <p:nvPr/>
        </p:nvCxnSpPr>
        <p:spPr>
          <a:xfrm>
            <a:off x="6612542" y="4572082"/>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6" name="直線矢印コネクタ 185">
            <a:extLst>
              <a:ext uri="{FF2B5EF4-FFF2-40B4-BE49-F238E27FC236}">
                <a16:creationId xmlns:a16="http://schemas.microsoft.com/office/drawing/2014/main" id="{C409AB6B-525B-B5AE-B579-5C4B2B966D20}"/>
              </a:ext>
            </a:extLst>
          </p:cNvPr>
          <p:cNvCxnSpPr>
            <a:cxnSpLocks/>
            <a:stCxn id="181" idx="3"/>
            <a:endCxn id="182" idx="1"/>
          </p:cNvCxnSpPr>
          <p:nvPr/>
        </p:nvCxnSpPr>
        <p:spPr>
          <a:xfrm>
            <a:off x="7950769" y="4572082"/>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7" name="直線矢印コネクタ 186">
            <a:extLst>
              <a:ext uri="{FF2B5EF4-FFF2-40B4-BE49-F238E27FC236}">
                <a16:creationId xmlns:a16="http://schemas.microsoft.com/office/drawing/2014/main" id="{6F99B26D-2643-F89F-DE7A-F981630E0888}"/>
              </a:ext>
            </a:extLst>
          </p:cNvPr>
          <p:cNvCxnSpPr>
            <a:cxnSpLocks/>
            <a:stCxn id="182" idx="3"/>
            <a:endCxn id="183" idx="1"/>
          </p:cNvCxnSpPr>
          <p:nvPr/>
        </p:nvCxnSpPr>
        <p:spPr>
          <a:xfrm>
            <a:off x="9094468" y="4572082"/>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188" name="直線矢印コネクタ 187">
            <a:extLst>
              <a:ext uri="{FF2B5EF4-FFF2-40B4-BE49-F238E27FC236}">
                <a16:creationId xmlns:a16="http://schemas.microsoft.com/office/drawing/2014/main" id="{0F7DF730-E51E-D7EB-F670-D2D7C20503FB}"/>
              </a:ext>
            </a:extLst>
          </p:cNvPr>
          <p:cNvCxnSpPr>
            <a:cxnSpLocks/>
            <a:stCxn id="183" idx="3"/>
            <a:endCxn id="184" idx="1"/>
          </p:cNvCxnSpPr>
          <p:nvPr/>
        </p:nvCxnSpPr>
        <p:spPr>
          <a:xfrm>
            <a:off x="10236228" y="4572082"/>
            <a:ext cx="2938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89" name="正方形/長方形 188">
            <a:extLst>
              <a:ext uri="{FF2B5EF4-FFF2-40B4-BE49-F238E27FC236}">
                <a16:creationId xmlns:a16="http://schemas.microsoft.com/office/drawing/2014/main" id="{07C5E9A1-9ADC-3F59-6FA9-00D25F426B92}"/>
              </a:ext>
            </a:extLst>
          </p:cNvPr>
          <p:cNvSpPr/>
          <p:nvPr/>
        </p:nvSpPr>
        <p:spPr bwMode="auto">
          <a:xfrm>
            <a:off x="1664956"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ja-JP" altLang="en-US" sz="1050">
                <a:latin typeface="Meiryo UI" panose="020B0604030504040204" pitchFamily="50" charset="-128"/>
                <a:ea typeface="Meiryo UI" panose="020B0604030504040204" pitchFamily="50" charset="-128"/>
              </a:rPr>
              <a:t>国内</a:t>
            </a:r>
            <a:r>
              <a:rPr lang="en-US" altLang="ja-JP" sz="1050">
                <a:latin typeface="Meiryo UI" panose="020B0604030504040204" pitchFamily="50" charset="-128"/>
                <a:ea typeface="Meiryo UI" panose="020B0604030504040204" pitchFamily="50" charset="-128"/>
              </a:rPr>
              <a:t>B</a:t>
            </a:r>
            <a:r>
              <a:rPr lang="ja-JP" altLang="en-US" sz="1050">
                <a:latin typeface="Meiryo UI" panose="020B0604030504040204" pitchFamily="50" charset="-128"/>
                <a:ea typeface="Meiryo UI" panose="020B0604030504040204" pitchFamily="50" charset="-128"/>
              </a:rPr>
              <a:t>社</a:t>
            </a:r>
          </a:p>
        </p:txBody>
      </p:sp>
      <p:cxnSp>
        <p:nvCxnSpPr>
          <p:cNvPr id="190" name="コネクタ: カギ線 189">
            <a:extLst>
              <a:ext uri="{FF2B5EF4-FFF2-40B4-BE49-F238E27FC236}">
                <a16:creationId xmlns:a16="http://schemas.microsoft.com/office/drawing/2014/main" id="{14B66BBD-DFC6-1425-C1F7-7914AAE94B37}"/>
              </a:ext>
            </a:extLst>
          </p:cNvPr>
          <p:cNvCxnSpPr>
            <a:cxnSpLocks/>
            <a:stCxn id="189" idx="3"/>
            <a:endCxn id="175" idx="1"/>
          </p:cNvCxnSpPr>
          <p:nvPr/>
        </p:nvCxnSpPr>
        <p:spPr>
          <a:xfrm flipV="1">
            <a:off x="2384956" y="4572082"/>
            <a:ext cx="467059" cy="637907"/>
          </a:xfrm>
          <a:prstGeom prst="bentConnector3">
            <a:avLst>
              <a:gd name="adj1" fmla="val 50000"/>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1" name="正方形/長方形 190">
            <a:extLst>
              <a:ext uri="{FF2B5EF4-FFF2-40B4-BE49-F238E27FC236}">
                <a16:creationId xmlns:a16="http://schemas.microsoft.com/office/drawing/2014/main" id="{E6281373-AC29-D430-4B71-3A078B571323}"/>
              </a:ext>
            </a:extLst>
          </p:cNvPr>
          <p:cNvSpPr/>
          <p:nvPr/>
        </p:nvSpPr>
        <p:spPr bwMode="auto">
          <a:xfrm>
            <a:off x="4863429" y="5029989"/>
            <a:ext cx="720000" cy="360000"/>
          </a:xfrm>
          <a:prstGeom prst="rect">
            <a:avLst/>
          </a:prstGeom>
          <a:solidFill>
            <a:schemeClr val="accent1"/>
          </a:solidFill>
          <a:ln w="9525">
            <a:noFill/>
            <a:miter lim="800000"/>
            <a:headEnd/>
            <a:tailEnd/>
          </a:ln>
          <a:effectLst/>
        </p:spPr>
        <p:txBody>
          <a:bodyPr wrap="square" rtlCol="0" anchor="ctr"/>
          <a:lstStyle/>
          <a:p>
            <a:pPr algn="ctr"/>
            <a:r>
              <a:rPr lang="ja-JP" altLang="en-US" sz="1050">
                <a:solidFill>
                  <a:schemeClr val="bg1"/>
                </a:solidFill>
                <a:latin typeface="Meiryo UI" panose="020B0604030504040204" pitchFamily="50" charset="-128"/>
                <a:ea typeface="Meiryo UI" panose="020B0604030504040204" pitchFamily="50" charset="-128"/>
              </a:rPr>
              <a:t>スチレン</a:t>
            </a:r>
            <a:endParaRPr lang="en-US" altLang="ja-JP" sz="1050">
              <a:solidFill>
                <a:schemeClr val="bg1"/>
              </a:solidFill>
              <a:latin typeface="Meiryo UI" panose="020B0604030504040204" pitchFamily="50" charset="-128"/>
              <a:ea typeface="Meiryo UI" panose="020B0604030504040204" pitchFamily="50" charset="-128"/>
            </a:endParaRPr>
          </a:p>
          <a:p>
            <a:pPr algn="ctr"/>
            <a:r>
              <a:rPr lang="ja-JP" altLang="en-US" sz="1050">
                <a:solidFill>
                  <a:schemeClr val="bg1"/>
                </a:solidFill>
                <a:latin typeface="Meiryo UI" panose="020B0604030504040204" pitchFamily="50" charset="-128"/>
                <a:ea typeface="Meiryo UI" panose="020B0604030504040204" pitchFamily="50" charset="-128"/>
              </a:rPr>
              <a:t>モノマー</a:t>
            </a:r>
          </a:p>
        </p:txBody>
      </p:sp>
      <p:cxnSp>
        <p:nvCxnSpPr>
          <p:cNvPr id="192" name="コネクタ: カギ線 191">
            <a:extLst>
              <a:ext uri="{FF2B5EF4-FFF2-40B4-BE49-F238E27FC236}">
                <a16:creationId xmlns:a16="http://schemas.microsoft.com/office/drawing/2014/main" id="{B2B6E9C1-044C-C7FE-22E5-1CF5EA2C58F6}"/>
              </a:ext>
            </a:extLst>
          </p:cNvPr>
          <p:cNvCxnSpPr>
            <a:cxnSpLocks/>
            <a:stCxn id="175" idx="3"/>
            <a:endCxn id="191" idx="1"/>
          </p:cNvCxnSpPr>
          <p:nvPr/>
        </p:nvCxnSpPr>
        <p:spPr>
          <a:xfrm>
            <a:off x="3572015" y="4572082"/>
            <a:ext cx="1291414" cy="637907"/>
          </a:xfrm>
          <a:prstGeom prst="bentConnector3">
            <a:avLst>
              <a:gd name="adj1" fmla="val 82453"/>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3" name="正方形/長方形 192">
            <a:extLst>
              <a:ext uri="{FF2B5EF4-FFF2-40B4-BE49-F238E27FC236}">
                <a16:creationId xmlns:a16="http://schemas.microsoft.com/office/drawing/2014/main" id="{701FB5AC-323F-A483-B34A-632C77003EE2}"/>
              </a:ext>
            </a:extLst>
          </p:cNvPr>
          <p:cNvSpPr/>
          <p:nvPr/>
        </p:nvSpPr>
        <p:spPr bwMode="auto">
          <a:xfrm>
            <a:off x="5892542" y="5029989"/>
            <a:ext cx="720000" cy="360000"/>
          </a:xfrm>
          <a:prstGeom prst="rect">
            <a:avLst/>
          </a:prstGeom>
          <a:solidFill>
            <a:schemeClr val="accent1"/>
          </a:solidFill>
          <a:ln w="9525">
            <a:noFill/>
            <a:miter lim="800000"/>
            <a:headEnd/>
            <a:tailEnd/>
          </a:ln>
          <a:effectLst/>
        </p:spPr>
        <p:txBody>
          <a:bodyPr wrap="square" rtlCol="0" anchor="ctr"/>
          <a:lstStyle/>
          <a:p>
            <a:pPr algn="ctr"/>
            <a:r>
              <a:rPr lang="en-US" altLang="ja-JP" sz="1050">
                <a:solidFill>
                  <a:schemeClr val="bg1"/>
                </a:solidFill>
                <a:latin typeface="Meiryo UI" panose="020B0604030504040204" pitchFamily="50" charset="-128"/>
                <a:ea typeface="Meiryo UI" panose="020B0604030504040204" pitchFamily="50" charset="-128"/>
              </a:rPr>
              <a:t>PS</a:t>
            </a:r>
            <a:endParaRPr lang="ja-JP" altLang="en-US" sz="1050">
              <a:solidFill>
                <a:schemeClr val="bg1"/>
              </a:solidFill>
              <a:latin typeface="Meiryo UI" panose="020B0604030504040204" pitchFamily="50" charset="-128"/>
              <a:ea typeface="Meiryo UI" panose="020B0604030504040204" pitchFamily="50" charset="-128"/>
            </a:endParaRPr>
          </a:p>
        </p:txBody>
      </p:sp>
      <p:cxnSp>
        <p:nvCxnSpPr>
          <p:cNvPr id="194" name="直線矢印コネクタ 193">
            <a:extLst>
              <a:ext uri="{FF2B5EF4-FFF2-40B4-BE49-F238E27FC236}">
                <a16:creationId xmlns:a16="http://schemas.microsoft.com/office/drawing/2014/main" id="{FC81AB7F-8BC8-924C-125A-12213AF730BD}"/>
              </a:ext>
            </a:extLst>
          </p:cNvPr>
          <p:cNvCxnSpPr>
            <a:cxnSpLocks/>
            <a:stCxn id="191" idx="3"/>
            <a:endCxn id="193" idx="1"/>
          </p:cNvCxnSpPr>
          <p:nvPr/>
        </p:nvCxnSpPr>
        <p:spPr>
          <a:xfrm>
            <a:off x="5583429" y="5209989"/>
            <a:ext cx="30911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195" name="正方形/長方形 194">
            <a:extLst>
              <a:ext uri="{FF2B5EF4-FFF2-40B4-BE49-F238E27FC236}">
                <a16:creationId xmlns:a16="http://schemas.microsoft.com/office/drawing/2014/main" id="{E0D1113B-935D-CC83-5230-D377CAE7534C}"/>
              </a:ext>
            </a:extLst>
          </p:cNvPr>
          <p:cNvSpPr/>
          <p:nvPr/>
        </p:nvSpPr>
        <p:spPr bwMode="auto">
          <a:xfrm>
            <a:off x="7230769"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G</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6" name="正方形/長方形 195">
            <a:extLst>
              <a:ext uri="{FF2B5EF4-FFF2-40B4-BE49-F238E27FC236}">
                <a16:creationId xmlns:a16="http://schemas.microsoft.com/office/drawing/2014/main" id="{037722DE-2BB3-EBC9-BEE0-C7B3B81CB64E}"/>
              </a:ext>
            </a:extLst>
          </p:cNvPr>
          <p:cNvSpPr/>
          <p:nvPr/>
        </p:nvSpPr>
        <p:spPr bwMode="auto">
          <a:xfrm>
            <a:off x="837446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pPr algn="ctr"/>
            <a:r>
              <a:rPr lang="en-US" altLang="ja-JP" sz="1050">
                <a:latin typeface="Meiryo UI" panose="020B0604030504040204" pitchFamily="50" charset="-128"/>
                <a:ea typeface="Meiryo UI" panose="020B0604030504040204" pitchFamily="50" charset="-128"/>
              </a:rPr>
              <a:t>H</a:t>
            </a:r>
            <a:r>
              <a:rPr lang="ja-JP" altLang="en-US" sz="1050">
                <a:latin typeface="Meiryo UI" panose="020B0604030504040204" pitchFamily="50" charset="-128"/>
                <a:ea typeface="Meiryo UI" panose="020B0604030504040204" pitchFamily="50" charset="-128"/>
              </a:rPr>
              <a:t>社</a:t>
            </a:r>
            <a:endParaRPr lang="en-US" altLang="ja-JP" sz="1050">
              <a:latin typeface="Meiryo UI" panose="020B0604030504040204" pitchFamily="50" charset="-128"/>
              <a:ea typeface="Meiryo UI" panose="020B0604030504040204" pitchFamily="50" charset="-128"/>
            </a:endParaRPr>
          </a:p>
          <a:p>
            <a:pPr algn="ctr"/>
            <a:r>
              <a:rPr lang="ja-JP" altLang="en-US" sz="1050">
                <a:latin typeface="Meiryo UI" panose="020B0604030504040204" pitchFamily="50" charset="-128"/>
                <a:ea typeface="Meiryo UI" panose="020B0604030504040204" pitchFamily="50" charset="-128"/>
              </a:rPr>
              <a:t>○○製造</a:t>
            </a:r>
          </a:p>
        </p:txBody>
      </p:sp>
      <p:sp>
        <p:nvSpPr>
          <p:cNvPr id="197" name="正方形/長方形 196">
            <a:extLst>
              <a:ext uri="{FF2B5EF4-FFF2-40B4-BE49-F238E27FC236}">
                <a16:creationId xmlns:a16="http://schemas.microsoft.com/office/drawing/2014/main" id="{68A1E98B-B622-26BB-C8A9-C44B25043103}"/>
              </a:ext>
            </a:extLst>
          </p:cNvPr>
          <p:cNvSpPr/>
          <p:nvPr/>
        </p:nvSpPr>
        <p:spPr bwMode="auto">
          <a:xfrm>
            <a:off x="9516228"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sp>
        <p:nvSpPr>
          <p:cNvPr id="198" name="正方形/長方形 197">
            <a:extLst>
              <a:ext uri="{FF2B5EF4-FFF2-40B4-BE49-F238E27FC236}">
                <a16:creationId xmlns:a16="http://schemas.microsoft.com/office/drawing/2014/main" id="{6931B3DA-A6FF-CCE3-D8FF-5D84527DFED7}"/>
              </a:ext>
            </a:extLst>
          </p:cNvPr>
          <p:cNvSpPr/>
          <p:nvPr/>
        </p:nvSpPr>
        <p:spPr bwMode="auto">
          <a:xfrm>
            <a:off x="10518772" y="5029989"/>
            <a:ext cx="720000" cy="360000"/>
          </a:xfrm>
          <a:prstGeom prst="rect">
            <a:avLst/>
          </a:prstGeom>
          <a:solidFill>
            <a:schemeClr val="bg1"/>
          </a:solidFill>
          <a:ln w="9525">
            <a:solidFill>
              <a:schemeClr val="tx1"/>
            </a:solidFill>
            <a:miter lim="800000"/>
            <a:headEnd/>
            <a:tailEnd/>
          </a:ln>
          <a:effectLst/>
        </p:spPr>
        <p:txBody>
          <a:bodyPr wrap="square" rtlCol="0" anchor="ctr"/>
          <a:lstStyle/>
          <a:p>
            <a:endParaRPr lang="ja-JP" altLang="en-US" sz="1050">
              <a:latin typeface="Meiryo UI" panose="020B0604030504040204" pitchFamily="50" charset="-128"/>
              <a:ea typeface="Meiryo UI" panose="020B0604030504040204" pitchFamily="50" charset="-128"/>
            </a:endParaRPr>
          </a:p>
        </p:txBody>
      </p:sp>
      <p:cxnSp>
        <p:nvCxnSpPr>
          <p:cNvPr id="199" name="直線矢印コネクタ 198">
            <a:extLst>
              <a:ext uri="{FF2B5EF4-FFF2-40B4-BE49-F238E27FC236}">
                <a16:creationId xmlns:a16="http://schemas.microsoft.com/office/drawing/2014/main" id="{98AFF25A-266B-14FE-DE14-47498D7DC906}"/>
              </a:ext>
            </a:extLst>
          </p:cNvPr>
          <p:cNvCxnSpPr>
            <a:cxnSpLocks/>
            <a:stCxn id="193" idx="3"/>
            <a:endCxn id="195" idx="1"/>
          </p:cNvCxnSpPr>
          <p:nvPr/>
        </p:nvCxnSpPr>
        <p:spPr>
          <a:xfrm>
            <a:off x="6612542" y="5209989"/>
            <a:ext cx="618227"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0" name="直線矢印コネクタ 199">
            <a:extLst>
              <a:ext uri="{FF2B5EF4-FFF2-40B4-BE49-F238E27FC236}">
                <a16:creationId xmlns:a16="http://schemas.microsoft.com/office/drawing/2014/main" id="{4A33D8B9-00DF-9AB9-D768-652F6F843294}"/>
              </a:ext>
            </a:extLst>
          </p:cNvPr>
          <p:cNvCxnSpPr>
            <a:cxnSpLocks/>
            <a:stCxn id="195" idx="3"/>
            <a:endCxn id="196" idx="1"/>
          </p:cNvCxnSpPr>
          <p:nvPr/>
        </p:nvCxnSpPr>
        <p:spPr>
          <a:xfrm>
            <a:off x="7950769" y="5209989"/>
            <a:ext cx="423699"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1" name="直線矢印コネクタ 200">
            <a:extLst>
              <a:ext uri="{FF2B5EF4-FFF2-40B4-BE49-F238E27FC236}">
                <a16:creationId xmlns:a16="http://schemas.microsoft.com/office/drawing/2014/main" id="{21B53119-B4D7-094B-0155-D5E534619EE5}"/>
              </a:ext>
            </a:extLst>
          </p:cNvPr>
          <p:cNvCxnSpPr>
            <a:cxnSpLocks/>
            <a:stCxn id="196" idx="3"/>
            <a:endCxn id="197" idx="1"/>
          </p:cNvCxnSpPr>
          <p:nvPr/>
        </p:nvCxnSpPr>
        <p:spPr>
          <a:xfrm>
            <a:off x="9094468" y="5209989"/>
            <a:ext cx="421760"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cxnSp>
        <p:nvCxnSpPr>
          <p:cNvPr id="202" name="直線矢印コネクタ 201">
            <a:extLst>
              <a:ext uri="{FF2B5EF4-FFF2-40B4-BE49-F238E27FC236}">
                <a16:creationId xmlns:a16="http://schemas.microsoft.com/office/drawing/2014/main" id="{D2B6FB3C-FDC5-5626-7BEE-57869E02AE8A}"/>
              </a:ext>
            </a:extLst>
          </p:cNvPr>
          <p:cNvCxnSpPr>
            <a:cxnSpLocks/>
            <a:stCxn id="197" idx="3"/>
            <a:endCxn id="198" idx="1"/>
          </p:cNvCxnSpPr>
          <p:nvPr/>
        </p:nvCxnSpPr>
        <p:spPr>
          <a:xfrm>
            <a:off x="10236228" y="5209989"/>
            <a:ext cx="282544"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sp>
        <p:nvSpPr>
          <p:cNvPr id="203" name="テキスト ボックス 202">
            <a:extLst>
              <a:ext uri="{FF2B5EF4-FFF2-40B4-BE49-F238E27FC236}">
                <a16:creationId xmlns:a16="http://schemas.microsoft.com/office/drawing/2014/main" id="{33387FF1-13B8-484E-F0C2-E4F0B7CDA698}"/>
              </a:ext>
            </a:extLst>
          </p:cNvPr>
          <p:cNvSpPr txBox="1"/>
          <p:nvPr/>
        </p:nvSpPr>
        <p:spPr>
          <a:xfrm>
            <a:off x="1555076" y="3936349"/>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＜バイオケミカル＞</a:t>
            </a:r>
          </a:p>
        </p:txBody>
      </p:sp>
      <p:sp>
        <p:nvSpPr>
          <p:cNvPr id="204" name="テキスト ボックス 203">
            <a:extLst>
              <a:ext uri="{FF2B5EF4-FFF2-40B4-BE49-F238E27FC236}">
                <a16:creationId xmlns:a16="http://schemas.microsoft.com/office/drawing/2014/main" id="{721380A3-D89F-E9B4-E445-8D8917F9F398}"/>
              </a:ext>
            </a:extLst>
          </p:cNvPr>
          <p:cNvSpPr txBox="1"/>
          <p:nvPr/>
        </p:nvSpPr>
        <p:spPr>
          <a:xfrm>
            <a:off x="1796836" y="4798559"/>
            <a:ext cx="530753" cy="16061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バイオエタノール</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205" name="テキスト ボックス 204">
            <a:extLst>
              <a:ext uri="{FF2B5EF4-FFF2-40B4-BE49-F238E27FC236}">
                <a16:creationId xmlns:a16="http://schemas.microsoft.com/office/drawing/2014/main" id="{70B772B6-8222-22F0-3998-058E3DB792BD}"/>
              </a:ext>
            </a:extLst>
          </p:cNvPr>
          <p:cNvSpPr txBox="1"/>
          <p:nvPr/>
        </p:nvSpPr>
        <p:spPr>
          <a:xfrm>
            <a:off x="736885" y="5639121"/>
            <a:ext cx="756000" cy="1117171"/>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SC</a:t>
            </a:r>
          </a:p>
          <a:p>
            <a:pPr algn="ctr"/>
            <a:r>
              <a:rPr kumimoji="1" lang="ja-JP" altLang="en-US" sz="1400">
                <a:solidFill>
                  <a:schemeClr val="tx1"/>
                </a:solidFill>
                <a:latin typeface="Meiryo UI" panose="020B0604030504040204" pitchFamily="50" charset="-128"/>
                <a:ea typeface="Meiryo UI" panose="020B0604030504040204" pitchFamily="50" charset="-128"/>
              </a:rPr>
              <a:t>強靭化に向けた取組</a:t>
            </a:r>
          </a:p>
        </p:txBody>
      </p:sp>
      <p:sp>
        <p:nvSpPr>
          <p:cNvPr id="206" name="正方形/長方形 205">
            <a:extLst>
              <a:ext uri="{FF2B5EF4-FFF2-40B4-BE49-F238E27FC236}">
                <a16:creationId xmlns:a16="http://schemas.microsoft.com/office/drawing/2014/main" id="{75916E85-DB64-1DB3-6473-0745998E248B}"/>
              </a:ext>
            </a:extLst>
          </p:cNvPr>
          <p:cNvSpPr/>
          <p:nvPr/>
        </p:nvSpPr>
        <p:spPr>
          <a:xfrm>
            <a:off x="1555076"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（課題</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グリーン製品は顧客が限定的</a:t>
            </a:r>
            <a:r>
              <a:rPr lang="ja-JP" altLang="en-US" sz="1400" dirty="0">
                <a:solidFill>
                  <a:schemeClr val="tx1"/>
                </a:solidFill>
                <a:latin typeface="Meiryo UI" panose="020B0604030504040204" pitchFamily="50" charset="-128"/>
                <a:ea typeface="Meiryo UI" panose="020B0604030504040204" pitchFamily="50" charset="-128"/>
              </a:rPr>
              <a:t>であり、</a:t>
            </a:r>
            <a:r>
              <a:rPr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という課題がある</a:t>
            </a:r>
            <a:r>
              <a:rPr kumimoji="1" lang="ja-JP" altLang="en-US" sz="1400" dirty="0">
                <a:solidFill>
                  <a:schemeClr val="tx1"/>
                </a:solidFill>
                <a:latin typeface="Meiryo UI" panose="020B0604030504040204" pitchFamily="50" charset="-128"/>
                <a:ea typeface="Meiryo UI" panose="020B0604030504040204" pitchFamily="50" charset="-128"/>
              </a:rPr>
              <a:t>ため、既存商流とは異なる明瞭なサプライチェーン、限定的な顧客とのサプライチェーンの構築が必要</a:t>
            </a:r>
          </a:p>
          <a:p>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08" name="正方形/長方形 207">
            <a:extLst>
              <a:ext uri="{FF2B5EF4-FFF2-40B4-BE49-F238E27FC236}">
                <a16:creationId xmlns:a16="http://schemas.microsoft.com/office/drawing/2014/main" id="{222E73D3-D9EF-9347-B5A9-06A9EB763DF3}"/>
              </a:ext>
            </a:extLst>
          </p:cNvPr>
          <p:cNvSpPr/>
          <p:nvPr/>
        </p:nvSpPr>
        <p:spPr>
          <a:xfrm>
            <a:off x="6851543" y="5639121"/>
            <a:ext cx="4608000" cy="111717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ja-JP" altLang="en-US"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実施済の取組</a:t>
            </a:r>
            <a:r>
              <a:rPr lang="ja-JP" altLang="en-US" sz="1400" dirty="0">
                <a:solidFill>
                  <a:schemeClr val="tx1"/>
                </a:solidFill>
                <a:latin typeface="Meiryo UI" panose="020B0604030504040204" pitchFamily="50" charset="-128"/>
                <a:ea typeface="Meiryo UI" panose="020B0604030504040204" pitchFamily="50" charset="-128"/>
              </a:rPr>
              <a:t>）</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66700" lvl="1" indent="-266700">
              <a:buSzPct val="10000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r>
              <a:rPr lang="ja-JP" altLang="en-US" sz="1400" dirty="0">
                <a:solidFill>
                  <a:schemeClr val="tx1"/>
                </a:solidFill>
                <a:latin typeface="Meiryo UI" panose="020B0604030504040204" pitchFamily="50" charset="-128"/>
                <a:ea typeface="Meiryo UI" panose="020B0604030504040204" pitchFamily="50" charset="-128"/>
              </a:rPr>
              <a:t>（今後の取組）</a:t>
            </a:r>
            <a:endParaRPr lang="en-US" altLang="ja-JP" sz="1400" dirty="0">
              <a:solidFill>
                <a:schemeClr val="tx1"/>
              </a:solidFill>
              <a:latin typeface="Meiryo UI" panose="020B0604030504040204" pitchFamily="50" charset="-128"/>
              <a:ea typeface="Meiryo UI" panose="020B0604030504040204" pitchFamily="50" charset="-128"/>
            </a:endParaRPr>
          </a:p>
          <a:p>
            <a:pPr marL="266700" indent="-266700">
              <a:buFont typeface="Arial" panose="020B0604020202020204" pitchFamily="34" charset="0"/>
              <a:buChar char="•"/>
            </a:pPr>
            <a:r>
              <a:rPr lang="ja-JP" altLang="en-US" sz="1400" dirty="0">
                <a:solidFill>
                  <a:srgbClr val="2E3558"/>
                </a:solidFill>
                <a:latin typeface="Meiryo UI" panose="020B0604030504040204" pitchFamily="50" charset="-128"/>
                <a:ea typeface="Meiryo UI" panose="020B0604030504040204" pitchFamily="50" charset="-128"/>
              </a:rPr>
              <a:t>想定するブランドオーナーである</a:t>
            </a:r>
            <a:r>
              <a:rPr lang="en-US" altLang="ja-JP" sz="1400" dirty="0">
                <a:solidFill>
                  <a:srgbClr val="2E3558"/>
                </a:solidFill>
                <a:latin typeface="Meiryo UI" panose="020B0604030504040204" pitchFamily="50" charset="-128"/>
                <a:ea typeface="Meiryo UI" panose="020B0604030504040204" pitchFamily="50" charset="-128"/>
              </a:rPr>
              <a:t>xx</a:t>
            </a:r>
            <a:r>
              <a:rPr lang="ja-JP" altLang="en-US" sz="1400" dirty="0">
                <a:solidFill>
                  <a:srgbClr val="2E3558"/>
                </a:solidFill>
                <a:latin typeface="Meiryo UI" panose="020B0604030504040204" pitchFamily="50" charset="-128"/>
                <a:ea typeface="Meiryo UI" panose="020B0604030504040204" pitchFamily="50" charset="-128"/>
              </a:rPr>
              <a:t>と直接商談し、商流を確認</a:t>
            </a: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
        <p:nvSpPr>
          <p:cNvPr id="210" name="テキスト ボックス 209">
            <a:extLst>
              <a:ext uri="{FF2B5EF4-FFF2-40B4-BE49-F238E27FC236}">
                <a16:creationId xmlns:a16="http://schemas.microsoft.com/office/drawing/2014/main" id="{42222C92-7D34-13AD-DD92-413D5D37DC0F}"/>
              </a:ext>
            </a:extLst>
          </p:cNvPr>
          <p:cNvSpPr txBox="1"/>
          <p:nvPr/>
        </p:nvSpPr>
        <p:spPr>
          <a:xfrm>
            <a:off x="2877566" y="5075670"/>
            <a:ext cx="1265863" cy="40925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コミュニケーションを</a:t>
            </a:r>
            <a:br>
              <a:rPr kumimoji="1" lang="en-US" altLang="ja-JP"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とっている範囲</a:t>
            </a:r>
          </a:p>
        </p:txBody>
      </p:sp>
      <p:cxnSp>
        <p:nvCxnSpPr>
          <p:cNvPr id="211" name="直線矢印コネクタ 210">
            <a:extLst>
              <a:ext uri="{FF2B5EF4-FFF2-40B4-BE49-F238E27FC236}">
                <a16:creationId xmlns:a16="http://schemas.microsoft.com/office/drawing/2014/main" id="{39B5EAC9-179E-4182-38D5-316B5873B8FD}"/>
              </a:ext>
            </a:extLst>
          </p:cNvPr>
          <p:cNvCxnSpPr>
            <a:cxnSpLocks/>
            <a:stCxn id="136" idx="3"/>
            <a:endCxn id="151" idx="1"/>
          </p:cNvCxnSpPr>
          <p:nvPr/>
        </p:nvCxnSpPr>
        <p:spPr>
          <a:xfrm>
            <a:off x="4492846" y="3387699"/>
            <a:ext cx="174233" cy="0"/>
          </a:xfrm>
          <a:prstGeom prst="straightConnector1">
            <a:avLst/>
          </a:prstGeom>
          <a:ln>
            <a:solidFill>
              <a:schemeClr val="tx1"/>
            </a:solidFill>
            <a:tailEnd type="triangle"/>
          </a:ln>
        </p:spPr>
        <p:style>
          <a:lnRef idx="1">
            <a:schemeClr val="accent1"/>
          </a:lnRef>
          <a:fillRef idx="0">
            <a:schemeClr val="accent1"/>
          </a:fillRef>
          <a:effectRef idx="0">
            <a:schemeClr val="accent1"/>
          </a:effectRef>
          <a:fontRef idx="minor">
            <a:schemeClr val="tx1"/>
          </a:fontRef>
        </p:style>
      </p:cxnSp>
      <p:grpSp>
        <p:nvGrpSpPr>
          <p:cNvPr id="214" name="Group 41">
            <a:extLst>
              <a:ext uri="{FF2B5EF4-FFF2-40B4-BE49-F238E27FC236}">
                <a16:creationId xmlns:a16="http://schemas.microsoft.com/office/drawing/2014/main" id="{E45C61FD-A8E2-E1AF-2733-50F94E560474}"/>
              </a:ext>
            </a:extLst>
          </p:cNvPr>
          <p:cNvGrpSpPr/>
          <p:nvPr/>
        </p:nvGrpSpPr>
        <p:grpSpPr>
          <a:xfrm rot="10800000" flipH="1">
            <a:off x="6396542" y="6197121"/>
            <a:ext cx="216000" cy="216000"/>
            <a:chOff x="5937564" y="3833745"/>
            <a:chExt cx="306171" cy="306910"/>
          </a:xfrm>
        </p:grpSpPr>
        <p:sp>
          <p:nvSpPr>
            <p:cNvPr id="215" name="Freeform 94">
              <a:extLst>
                <a:ext uri="{FF2B5EF4-FFF2-40B4-BE49-F238E27FC236}">
                  <a16:creationId xmlns:a16="http://schemas.microsoft.com/office/drawing/2014/main" id="{6EB0E6EE-38A5-384E-1D9E-5ACBC32CCD32}"/>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216" name="Freeform 95">
              <a:extLst>
                <a:ext uri="{FF2B5EF4-FFF2-40B4-BE49-F238E27FC236}">
                  <a16:creationId xmlns:a16="http://schemas.microsoft.com/office/drawing/2014/main" id="{8BC9B20B-D888-5BAC-4FF7-DF68E94DAECA}"/>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cxnSp>
        <p:nvCxnSpPr>
          <p:cNvPr id="217" name="Straight Connector 40">
            <a:extLst>
              <a:ext uri="{FF2B5EF4-FFF2-40B4-BE49-F238E27FC236}">
                <a16:creationId xmlns:a16="http://schemas.microsoft.com/office/drawing/2014/main" id="{6E2FF832-9FB3-5B4B-B9D4-26BCB7703B7C}"/>
              </a:ext>
            </a:extLst>
          </p:cNvPr>
          <p:cNvCxnSpPr>
            <a:cxnSpLocks/>
          </p:cNvCxnSpPr>
          <p:nvPr/>
        </p:nvCxnSpPr>
        <p:spPr>
          <a:xfrm flipH="1">
            <a:off x="738412" y="3948176"/>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cxnSp>
        <p:nvCxnSpPr>
          <p:cNvPr id="222" name="Straight Connector 40">
            <a:extLst>
              <a:ext uri="{FF2B5EF4-FFF2-40B4-BE49-F238E27FC236}">
                <a16:creationId xmlns:a16="http://schemas.microsoft.com/office/drawing/2014/main" id="{10C24388-AAEA-2707-F5F6-835CB7500E1B}"/>
              </a:ext>
            </a:extLst>
          </p:cNvPr>
          <p:cNvCxnSpPr>
            <a:cxnSpLocks/>
          </p:cNvCxnSpPr>
          <p:nvPr/>
        </p:nvCxnSpPr>
        <p:spPr>
          <a:xfrm flipH="1">
            <a:off x="738412" y="5580339"/>
            <a:ext cx="10762473" cy="0"/>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9" name="グループ化 8">
            <a:extLst>
              <a:ext uri="{FF2B5EF4-FFF2-40B4-BE49-F238E27FC236}">
                <a16:creationId xmlns:a16="http://schemas.microsoft.com/office/drawing/2014/main" id="{3650CEE1-DB84-394E-D76B-458005FD0ABE}"/>
              </a:ext>
            </a:extLst>
          </p:cNvPr>
          <p:cNvGrpSpPr/>
          <p:nvPr/>
        </p:nvGrpSpPr>
        <p:grpSpPr>
          <a:xfrm>
            <a:off x="180000" y="1624859"/>
            <a:ext cx="11856000" cy="288000"/>
            <a:chOff x="156000" y="1879963"/>
            <a:chExt cx="5760000" cy="288000"/>
          </a:xfrm>
        </p:grpSpPr>
        <p:sp>
          <p:nvSpPr>
            <p:cNvPr id="10" name="正方形/長方形 9">
              <a:extLst>
                <a:ext uri="{FF2B5EF4-FFF2-40B4-BE49-F238E27FC236}">
                  <a16:creationId xmlns:a16="http://schemas.microsoft.com/office/drawing/2014/main" id="{D09E0D41-219E-C2C6-78AC-A39059AB308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狙うべきセグメント（用途市場）と主要顧客</a:t>
              </a:r>
            </a:p>
          </p:txBody>
        </p:sp>
        <p:cxnSp>
          <p:nvCxnSpPr>
            <p:cNvPr id="11" name="直線コネクタ 10">
              <a:extLst>
                <a:ext uri="{FF2B5EF4-FFF2-40B4-BE49-F238E27FC236}">
                  <a16:creationId xmlns:a16="http://schemas.microsoft.com/office/drawing/2014/main" id="{97C9ED6D-3443-4F8C-60A9-8666CB40E4C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E5174E2D-5546-4276-4D38-90ABDF6BA77C}"/>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sp>
        <p:nvSpPr>
          <p:cNvPr id="223" name="正方形/長方形 222">
            <a:extLst>
              <a:ext uri="{FF2B5EF4-FFF2-40B4-BE49-F238E27FC236}">
                <a16:creationId xmlns:a16="http://schemas.microsoft.com/office/drawing/2014/main" id="{2D0E8466-E55E-21A0-59F9-56F00FA0261E}"/>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現製品の</a:t>
            </a:r>
            <a:r>
              <a:rPr kumimoji="1" lang="en-US" altLang="ja-JP" sz="1400" dirty="0">
                <a:solidFill>
                  <a:srgbClr val="FF0000"/>
                </a:solidFill>
                <a:latin typeface="Meiryo UI" panose="020B0604030504040204" pitchFamily="50" charset="-128"/>
                <a:ea typeface="Meiryo UI" panose="020B0604030504040204" pitchFamily="50" charset="-128"/>
              </a:rPr>
              <a:t>SC</a:t>
            </a:r>
            <a:r>
              <a:rPr kumimoji="1" lang="ja-JP" altLang="en-US" sz="1400" dirty="0">
                <a:solidFill>
                  <a:srgbClr val="FF0000"/>
                </a:solidFill>
                <a:latin typeface="Meiryo UI" panose="020B0604030504040204" pitchFamily="50" charset="-128"/>
                <a:ea typeface="Meiryo UI" panose="020B0604030504040204" pitchFamily="50" charset="-128"/>
              </a:rPr>
              <a:t>・グリーン製品の</a:t>
            </a:r>
            <a:r>
              <a:rPr kumimoji="1" lang="en-US" altLang="ja-JP" sz="1400" dirty="0">
                <a:solidFill>
                  <a:srgbClr val="FF0000"/>
                </a:solidFill>
                <a:latin typeface="Meiryo UI" panose="020B0604030504040204" pitchFamily="50" charset="-128"/>
                <a:ea typeface="Meiryo UI" panose="020B0604030504040204" pitchFamily="50" charset="-128"/>
              </a:rPr>
              <a:t>SC</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→凡例を参考に、適宜図を編集して記載すること。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SC</a:t>
            </a:r>
            <a:r>
              <a:rPr lang="ja-JP" altLang="en-US" sz="1400" dirty="0">
                <a:solidFill>
                  <a:srgbClr val="FF0000"/>
                </a:solidFill>
                <a:latin typeface="Meiryo UI" panose="020B0604030504040204" pitchFamily="50" charset="-128"/>
                <a:ea typeface="Meiryo UI" panose="020B0604030504040204" pitchFamily="50" charset="-128"/>
              </a:rPr>
              <a:t>強靭化に向けた取組</a:t>
            </a:r>
            <a:br>
              <a:rPr lang="en-US" altLang="ja-JP" sz="1400" dirty="0">
                <a:solidFill>
                  <a:srgbClr val="FF0000"/>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前頁と同様に先述を踏まえた主要顧客ごとにそれぞれ頁を分けて記載すること（複数ある場合は複数頁になる） 。</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722726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6966D4-0803-8847-4E49-2E1A2594506C}"/>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0219F8A8-03C0-8B28-63E6-1213E8EDB850}"/>
              </a:ext>
            </a:extLst>
          </p:cNvPr>
          <p:cNvGraphicFramePr>
            <a:graphicFrameLocks noChangeAspect="1"/>
          </p:cNvGraphicFramePr>
          <p:nvPr>
            <p:custDataLst>
              <p:tags r:id="rId1"/>
            </p:custDataLst>
            <p:extLst>
              <p:ext uri="{D42A27DB-BD31-4B8C-83A1-F6EECF244321}">
                <p14:modId xmlns:p14="http://schemas.microsoft.com/office/powerpoint/2010/main" val="2168018028"/>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0219F8A8-03C0-8B28-63E6-1213E8EDB85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626F7417-0433-4EF7-F508-D1F55AF5435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ⅱ</a:t>
            </a:r>
            <a:r>
              <a:rPr lang="ja-JP" altLang="en-US" sz="2000" dirty="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49B920D6-5E2C-224A-0985-B06599397AB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1EE94696-02EF-6D50-744E-5BAF761F5D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b="0" dirty="0">
                <a:solidFill>
                  <a:schemeClr val="tx1"/>
                </a:solidFill>
              </a:rPr>
              <a:t>CFP</a:t>
            </a:r>
            <a:r>
              <a:rPr lang="ja-JP" altLang="en-US" b="0" dirty="0">
                <a:solidFill>
                  <a:schemeClr val="tx1"/>
                </a:solidFill>
              </a:rPr>
              <a:t>の見える化などにより、グリーンプレミアムを訴求する</a:t>
            </a:r>
            <a:endParaRPr kumimoji="1" lang="en-US" altLang="ja-JP" strike="sngStrike" dirty="0">
              <a:solidFill>
                <a:schemeClr val="tx1"/>
              </a:solidFill>
            </a:endParaRPr>
          </a:p>
        </p:txBody>
      </p:sp>
      <p:cxnSp>
        <p:nvCxnSpPr>
          <p:cNvPr id="4" name="直線コネクタ 3">
            <a:extLst>
              <a:ext uri="{FF2B5EF4-FFF2-40B4-BE49-F238E27FC236}">
                <a16:creationId xmlns:a16="http://schemas.microsoft.com/office/drawing/2014/main" id="{E1B0948F-A610-1716-6093-28DE70E148F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1808AA6C-D6AC-A2BE-710A-25C73F7DB818}"/>
              </a:ext>
            </a:extLst>
          </p:cNvPr>
          <p:cNvSpPr/>
          <p:nvPr/>
        </p:nvSpPr>
        <p:spPr>
          <a:xfrm>
            <a:off x="181475" y="2539473"/>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AC0F98AA-16F2-726B-D42B-001E64B07DA4}"/>
              </a:ext>
            </a:extLst>
          </p:cNvPr>
          <p:cNvSpPr/>
          <p:nvPr/>
        </p:nvSpPr>
        <p:spPr>
          <a:xfrm>
            <a:off x="1304697" y="2539473"/>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grpSp>
        <p:nvGrpSpPr>
          <p:cNvPr id="15" name="Group 41">
            <a:extLst>
              <a:ext uri="{FF2B5EF4-FFF2-40B4-BE49-F238E27FC236}">
                <a16:creationId xmlns:a16="http://schemas.microsoft.com/office/drawing/2014/main" id="{CDFBFA32-4B91-26EF-CD8B-825DC899CB2E}"/>
              </a:ext>
            </a:extLst>
          </p:cNvPr>
          <p:cNvGrpSpPr/>
          <p:nvPr/>
        </p:nvGrpSpPr>
        <p:grpSpPr>
          <a:xfrm rot="10800000" flipH="1">
            <a:off x="6000000" y="3286969"/>
            <a:ext cx="216000" cy="216000"/>
            <a:chOff x="5937564" y="3833745"/>
            <a:chExt cx="306171" cy="306910"/>
          </a:xfrm>
        </p:grpSpPr>
        <p:sp>
          <p:nvSpPr>
            <p:cNvPr id="16" name="Freeform 94">
              <a:extLst>
                <a:ext uri="{FF2B5EF4-FFF2-40B4-BE49-F238E27FC236}">
                  <a16:creationId xmlns:a16="http://schemas.microsoft.com/office/drawing/2014/main" id="{CA668C19-F31F-BF9F-6D96-2D1880E3566F}"/>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17" name="Freeform 95">
              <a:extLst>
                <a:ext uri="{FF2B5EF4-FFF2-40B4-BE49-F238E27FC236}">
                  <a16:creationId xmlns:a16="http://schemas.microsoft.com/office/drawing/2014/main" id="{8C3680C5-1B2A-A213-2569-094114F48406}"/>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grpSp>
        <p:nvGrpSpPr>
          <p:cNvPr id="18" name="グループ化 17">
            <a:extLst>
              <a:ext uri="{FF2B5EF4-FFF2-40B4-BE49-F238E27FC236}">
                <a16:creationId xmlns:a16="http://schemas.microsoft.com/office/drawing/2014/main" id="{FC62A934-8CA3-6FDA-13AA-13968130F129}"/>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F33D6B5C-8C1E-FE6C-6078-922035EFBB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グリーンプレミアム訴求に向けた具体的な取組・背景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0" name="直線コネクタ 19">
              <a:extLst>
                <a:ext uri="{FF2B5EF4-FFF2-40B4-BE49-F238E27FC236}">
                  <a16:creationId xmlns:a16="http://schemas.microsoft.com/office/drawing/2014/main" id="{4EF1D601-42BD-625B-A417-64F91E1F56D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065AF274-E6EA-6F7C-F95C-95D43867257A}"/>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D758E78E-1674-04D6-CB0B-233EC45E4B0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価格転嫁の具体的なスケジュールと</a:t>
              </a:r>
              <a:r>
                <a:rPr lang="en-US" altLang="ja-JP" sz="1400">
                  <a:solidFill>
                    <a:schemeClr val="tx1"/>
                  </a:solidFill>
                  <a:latin typeface="Meiryo UI" panose="020B0604030504040204" pitchFamily="50" charset="-128"/>
                  <a:ea typeface="Meiryo UI" panose="020B0604030504040204" pitchFamily="50" charset="-128"/>
                </a:rPr>
                <a:t>KPI</a:t>
              </a:r>
              <a:endParaRPr lang="ja-JP" altLang="en-US" sz="1400">
                <a:solidFill>
                  <a:schemeClr val="tx1"/>
                </a:solidFill>
                <a:latin typeface="Meiryo UI" panose="020B0604030504040204" pitchFamily="50" charset="-128"/>
                <a:ea typeface="Meiryo UI" panose="020B0604030504040204" pitchFamily="50" charset="-128"/>
              </a:endParaRPr>
            </a:p>
          </p:txBody>
        </p:sp>
        <p:cxnSp>
          <p:nvCxnSpPr>
            <p:cNvPr id="23" name="直線コネクタ 22">
              <a:extLst>
                <a:ext uri="{FF2B5EF4-FFF2-40B4-BE49-F238E27FC236}">
                  <a16:creationId xmlns:a16="http://schemas.microsoft.com/office/drawing/2014/main" id="{A7A57465-B09E-AD07-1620-F4EA194FB542}"/>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正方形/長方形 24">
            <a:extLst>
              <a:ext uri="{FF2B5EF4-FFF2-40B4-BE49-F238E27FC236}">
                <a16:creationId xmlns:a16="http://schemas.microsoft.com/office/drawing/2014/main" id="{EC09C74B-3D2D-D318-4045-C3AB82BDA04E}"/>
              </a:ext>
            </a:extLst>
          </p:cNvPr>
          <p:cNvSpPr/>
          <p:nvPr/>
        </p:nvSpPr>
        <p:spPr>
          <a:xfrm>
            <a:off x="181475" y="4412968"/>
            <a:ext cx="994371" cy="1710992"/>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36000" tIns="36000" rIns="36000" bIns="36000" numCol="1" spcCol="0" rtlCol="0" fromWordArt="0" anchor="ctr" anchorCtr="0" forceAA="0" compatLnSpc="1">
            <a:prstTxWarp prst="textNoShape">
              <a:avLst/>
            </a:prstTxWarp>
            <a:noAutofit/>
          </a:bodyPr>
          <a:lstStyle/>
          <a:p>
            <a:pPr algn="ct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向け</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C700175E-65BD-98AA-4364-1994EAB45452}"/>
              </a:ext>
            </a:extLst>
          </p:cNvPr>
          <p:cNvSpPr/>
          <p:nvPr/>
        </p:nvSpPr>
        <p:spPr>
          <a:xfrm>
            <a:off x="1304697" y="4412968"/>
            <a:ext cx="4577700"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具体的な取組</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br>
              <a:rPr kumimoji="1" lang="en-US" altLang="ja-JP" sz="1200">
                <a:solidFill>
                  <a:schemeClr val="tx1"/>
                </a:solidFill>
                <a:latin typeface="Meiryo UI" panose="020B0604030504040204" pitchFamily="50" charset="-128"/>
                <a:ea typeface="Meiryo UI" panose="020B0604030504040204" pitchFamily="50" charset="-128"/>
              </a:rPr>
            </a:b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a:t>
            </a:r>
            <a:r>
              <a:rPr lang="ja-JP" altLang="en-US" sz="1200">
                <a:solidFill>
                  <a:schemeClr val="tx1"/>
                </a:solidFill>
                <a:latin typeface="Meiryo UI" panose="020B0604030504040204" pitchFamily="50" charset="-128"/>
                <a:ea typeface="Meiryo UI" panose="020B0604030504040204" pitchFamily="50" charset="-128"/>
              </a:rPr>
              <a:t>考え方の背景</a:t>
            </a:r>
            <a:r>
              <a:rPr lang="en-US" altLang="ja-JP" sz="1200">
                <a:solidFill>
                  <a:schemeClr val="tx1"/>
                </a:solidFill>
                <a:latin typeface="Meiryo UI" panose="020B0604030504040204" pitchFamily="50" charset="-128"/>
                <a:ea typeface="Meiryo UI" panose="020B0604030504040204" pitchFamily="50" charset="-128"/>
              </a:rPr>
              <a:t>】</a:t>
            </a:r>
          </a:p>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xx</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矢印: 五方向 26">
            <a:extLst>
              <a:ext uri="{FF2B5EF4-FFF2-40B4-BE49-F238E27FC236}">
                <a16:creationId xmlns:a16="http://schemas.microsoft.com/office/drawing/2014/main" id="{C396DAC0-8424-A245-26B6-3ED28436219C}"/>
              </a:ext>
            </a:extLst>
          </p:cNvPr>
          <p:cNvSpPr/>
          <p:nvPr/>
        </p:nvSpPr>
        <p:spPr>
          <a:xfrm>
            <a:off x="633359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a:t>
            </a:r>
            <a:r>
              <a:rPr kumimoji="1" lang="en-US" altLang="ja-JP" sz="1200">
                <a:solidFill>
                  <a:schemeClr val="tx1"/>
                </a:solidFill>
                <a:latin typeface="Meiryo UI" panose="020B0604030504040204" pitchFamily="50" charset="-128"/>
                <a:ea typeface="Meiryo UI" panose="020B0604030504040204" pitchFamily="50" charset="-128"/>
              </a:rPr>
              <a:t>2030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矢印: 五方向 27">
            <a:extLst>
              <a:ext uri="{FF2B5EF4-FFF2-40B4-BE49-F238E27FC236}">
                <a16:creationId xmlns:a16="http://schemas.microsoft.com/office/drawing/2014/main" id="{077BC87E-E4B1-916E-9C82-41F83DA34EE0}"/>
              </a:ext>
            </a:extLst>
          </p:cNvPr>
          <p:cNvSpPr/>
          <p:nvPr/>
        </p:nvSpPr>
        <p:spPr>
          <a:xfrm>
            <a:off x="8291164"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2035</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9" name="矢印: 五方向 28">
            <a:extLst>
              <a:ext uri="{FF2B5EF4-FFF2-40B4-BE49-F238E27FC236}">
                <a16:creationId xmlns:a16="http://schemas.microsoft.com/office/drawing/2014/main" id="{803BF857-C48E-9A55-9E5A-7A1D1040398D}"/>
              </a:ext>
            </a:extLst>
          </p:cNvPr>
          <p:cNvSpPr/>
          <p:nvPr/>
        </p:nvSpPr>
        <p:spPr>
          <a:xfrm>
            <a:off x="10248729" y="2125833"/>
            <a:ext cx="1787271"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例： </a:t>
            </a:r>
            <a:r>
              <a:rPr kumimoji="1" lang="en-US" altLang="ja-JP" sz="1200">
                <a:solidFill>
                  <a:schemeClr val="tx1"/>
                </a:solidFill>
                <a:latin typeface="Meiryo UI" panose="020B0604030504040204" pitchFamily="50" charset="-128"/>
                <a:ea typeface="Meiryo UI" panose="020B0604030504040204" pitchFamily="50" charset="-128"/>
              </a:rPr>
              <a:t>2040</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4" name="正方形/長方形 33">
            <a:extLst>
              <a:ext uri="{FF2B5EF4-FFF2-40B4-BE49-F238E27FC236}">
                <a16:creationId xmlns:a16="http://schemas.microsoft.com/office/drawing/2014/main" id="{35FB6043-42A2-C1EC-BB9B-763B677C6FD7}"/>
              </a:ext>
            </a:extLst>
          </p:cNvPr>
          <p:cNvSpPr/>
          <p:nvPr/>
        </p:nvSpPr>
        <p:spPr>
          <a:xfrm>
            <a:off x="633359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5" name="正方形/長方形 34">
            <a:extLst>
              <a:ext uri="{FF2B5EF4-FFF2-40B4-BE49-F238E27FC236}">
                <a16:creationId xmlns:a16="http://schemas.microsoft.com/office/drawing/2014/main" id="{E401E843-E921-4C22-CED6-DC67A01BF3FE}"/>
              </a:ext>
            </a:extLst>
          </p:cNvPr>
          <p:cNvSpPr/>
          <p:nvPr/>
        </p:nvSpPr>
        <p:spPr>
          <a:xfrm>
            <a:off x="633359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6" name="正方形/長方形 35">
            <a:extLst>
              <a:ext uri="{FF2B5EF4-FFF2-40B4-BE49-F238E27FC236}">
                <a16:creationId xmlns:a16="http://schemas.microsoft.com/office/drawing/2014/main" id="{122BE0C2-B6E1-6FD9-7DAA-F0B8A45768E8}"/>
              </a:ext>
            </a:extLst>
          </p:cNvPr>
          <p:cNvSpPr/>
          <p:nvPr/>
        </p:nvSpPr>
        <p:spPr>
          <a:xfrm>
            <a:off x="10248729"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7" name="正方形/長方形 36">
            <a:extLst>
              <a:ext uri="{FF2B5EF4-FFF2-40B4-BE49-F238E27FC236}">
                <a16:creationId xmlns:a16="http://schemas.microsoft.com/office/drawing/2014/main" id="{135539D0-B508-19FD-B67E-57E64A8F5BEF}"/>
              </a:ext>
            </a:extLst>
          </p:cNvPr>
          <p:cNvSpPr/>
          <p:nvPr/>
        </p:nvSpPr>
        <p:spPr>
          <a:xfrm>
            <a:off x="10248729"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8" name="正方形/長方形 37">
            <a:extLst>
              <a:ext uri="{FF2B5EF4-FFF2-40B4-BE49-F238E27FC236}">
                <a16:creationId xmlns:a16="http://schemas.microsoft.com/office/drawing/2014/main" id="{E3ABD667-D6AF-445B-49B8-B981FBBE9299}"/>
              </a:ext>
            </a:extLst>
          </p:cNvPr>
          <p:cNvSpPr/>
          <p:nvPr/>
        </p:nvSpPr>
        <p:spPr>
          <a:xfrm>
            <a:off x="8291167" y="2539473"/>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sp>
        <p:nvSpPr>
          <p:cNvPr id="39" name="正方形/長方形 38">
            <a:extLst>
              <a:ext uri="{FF2B5EF4-FFF2-40B4-BE49-F238E27FC236}">
                <a16:creationId xmlns:a16="http://schemas.microsoft.com/office/drawing/2014/main" id="{C36FE640-71F0-D281-2551-C67056E87537}"/>
              </a:ext>
            </a:extLst>
          </p:cNvPr>
          <p:cNvSpPr/>
          <p:nvPr/>
        </p:nvSpPr>
        <p:spPr>
          <a:xfrm>
            <a:off x="8291167" y="4412105"/>
            <a:ext cx="1787268" cy="1710992"/>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a:t>
            </a:r>
          </a:p>
        </p:txBody>
      </p:sp>
      <p:grpSp>
        <p:nvGrpSpPr>
          <p:cNvPr id="42" name="Group 41">
            <a:extLst>
              <a:ext uri="{FF2B5EF4-FFF2-40B4-BE49-F238E27FC236}">
                <a16:creationId xmlns:a16="http://schemas.microsoft.com/office/drawing/2014/main" id="{DD118EBC-FBCB-5653-1D5F-A36EE74B95DE}"/>
              </a:ext>
            </a:extLst>
          </p:cNvPr>
          <p:cNvGrpSpPr/>
          <p:nvPr/>
        </p:nvGrpSpPr>
        <p:grpSpPr>
          <a:xfrm rot="10800000" flipH="1">
            <a:off x="6000000" y="5165460"/>
            <a:ext cx="216000" cy="216000"/>
            <a:chOff x="5937564" y="3833745"/>
            <a:chExt cx="306171" cy="306910"/>
          </a:xfrm>
        </p:grpSpPr>
        <p:sp>
          <p:nvSpPr>
            <p:cNvPr id="43" name="Freeform 94">
              <a:extLst>
                <a:ext uri="{FF2B5EF4-FFF2-40B4-BE49-F238E27FC236}">
                  <a16:creationId xmlns:a16="http://schemas.microsoft.com/office/drawing/2014/main" id="{0965C149-D11C-E2E1-A725-3B6784BAAD38}"/>
                </a:ext>
              </a:extLst>
            </p:cNvPr>
            <p:cNvSpPr>
              <a:spLocks/>
            </p:cNvSpPr>
            <p:nvPr/>
          </p:nvSpPr>
          <p:spPr bwMode="gray">
            <a:xfrm>
              <a:off x="5937564" y="3833745"/>
              <a:ext cx="306171" cy="30691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sp>
          <p:nvSpPr>
            <p:cNvPr id="44" name="Freeform 95">
              <a:extLst>
                <a:ext uri="{FF2B5EF4-FFF2-40B4-BE49-F238E27FC236}">
                  <a16:creationId xmlns:a16="http://schemas.microsoft.com/office/drawing/2014/main" id="{B54CFB40-194C-25E3-3A74-646C5F666EEC}"/>
                </a:ext>
              </a:extLst>
            </p:cNvPr>
            <p:cNvSpPr>
              <a:spLocks/>
            </p:cNvSpPr>
            <p:nvPr/>
          </p:nvSpPr>
          <p:spPr bwMode="gray">
            <a:xfrm>
              <a:off x="6053995" y="3876005"/>
              <a:ext cx="120251" cy="224731"/>
            </a:xfrm>
            <a:custGeom>
              <a:avLst/>
              <a:gdLst>
                <a:gd name="T0" fmla="*/ 66 w 976"/>
                <a:gd name="T1" fmla="*/ 1824 h 1824"/>
                <a:gd name="T2" fmla="*/ 0 w 976"/>
                <a:gd name="T3" fmla="*/ 1758 h 1824"/>
                <a:gd name="T4" fmla="*/ 843 w 976"/>
                <a:gd name="T5" fmla="*/ 912 h 1824"/>
                <a:gd name="T6" fmla="*/ 0 w 976"/>
                <a:gd name="T7" fmla="*/ 66 h 1824"/>
                <a:gd name="T8" fmla="*/ 66 w 976"/>
                <a:gd name="T9" fmla="*/ 0 h 1824"/>
                <a:gd name="T10" fmla="*/ 976 w 976"/>
                <a:gd name="T11" fmla="*/ 912 h 1824"/>
                <a:gd name="T12" fmla="*/ 66 w 976"/>
                <a:gd name="T13" fmla="*/ 1824 h 1824"/>
              </a:gdLst>
              <a:ahLst/>
              <a:cxnLst>
                <a:cxn ang="0">
                  <a:pos x="T0" y="T1"/>
                </a:cxn>
                <a:cxn ang="0">
                  <a:pos x="T2" y="T3"/>
                </a:cxn>
                <a:cxn ang="0">
                  <a:pos x="T4" y="T5"/>
                </a:cxn>
                <a:cxn ang="0">
                  <a:pos x="T6" y="T7"/>
                </a:cxn>
                <a:cxn ang="0">
                  <a:pos x="T8" y="T9"/>
                </a:cxn>
                <a:cxn ang="0">
                  <a:pos x="T10" y="T11"/>
                </a:cxn>
                <a:cxn ang="0">
                  <a:pos x="T12" y="T13"/>
                </a:cxn>
              </a:cxnLst>
              <a:rect l="0" t="0" r="r" b="b"/>
              <a:pathLst>
                <a:path w="976" h="1824">
                  <a:moveTo>
                    <a:pt x="66" y="1824"/>
                  </a:moveTo>
                  <a:lnTo>
                    <a:pt x="0" y="1758"/>
                  </a:lnTo>
                  <a:lnTo>
                    <a:pt x="843" y="912"/>
                  </a:lnTo>
                  <a:lnTo>
                    <a:pt x="0" y="66"/>
                  </a:lnTo>
                  <a:lnTo>
                    <a:pt x="66" y="0"/>
                  </a:lnTo>
                  <a:lnTo>
                    <a:pt x="976" y="912"/>
                  </a:lnTo>
                  <a:lnTo>
                    <a:pt x="66" y="1824"/>
                  </a:lnTo>
                  <a:close/>
                </a:path>
              </a:pathLst>
            </a:custGeom>
            <a:solidFill>
              <a:srgbClr val="FFFFFF"/>
            </a:solidFill>
            <a:ln>
              <a:noFill/>
            </a:ln>
            <a:extLst>
              <a:ext uri="{91240B29-F687-4F45-9708-019B960494DF}">
                <a14:hiddenLine xmlns:a14="http://schemas.microsoft.com/office/drawing/2010/main" w="9525">
                  <a:solidFill>
                    <a:srgbClr val="000000"/>
                  </a:solidFill>
                  <a:round/>
                  <a:headEnd/>
                  <a:tailEnd/>
                </a14:hiddenLine>
              </a:ext>
            </a:extLst>
          </p:spPr>
          <p:txBody>
            <a:bodyPr vert="horz" wrap="square" lIns="88641" tIns="44321" rIns="88641" bIns="44321" numCol="1" anchor="t" anchorCtr="0" compatLnSpc="1">
              <a:prstTxWarp prst="textNoShape">
                <a:avLst/>
              </a:prstTxWarp>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0" lang="en-US" sz="1400" b="0" i="0" u="none" strike="noStrike" kern="1200" cap="none" spc="0" normalizeH="0" baseline="0" noProof="0">
                <a:ln>
                  <a:noFill/>
                </a:ln>
                <a:effectLst/>
                <a:uLnTx/>
                <a:uFillTx/>
                <a:latin typeface="Meiryo UI" panose="020B0604030504040204" pitchFamily="50" charset="-128"/>
                <a:ea typeface="Meiryo UI" panose="020B0604030504040204" pitchFamily="50" charset="-128"/>
              </a:endParaRPr>
            </a:p>
          </p:txBody>
        </p:sp>
      </p:grpSp>
      <p:sp>
        <p:nvSpPr>
          <p:cNvPr id="5" name="正方形/長方形 4">
            <a:extLst>
              <a:ext uri="{FF2B5EF4-FFF2-40B4-BE49-F238E27FC236}">
                <a16:creationId xmlns:a16="http://schemas.microsoft.com/office/drawing/2014/main" id="{2F528025-8646-C7A2-5DDF-D7330404AEEA}"/>
              </a:ext>
            </a:extLst>
          </p:cNvPr>
          <p:cNvSpPr/>
          <p:nvPr/>
        </p:nvSpPr>
        <p:spPr>
          <a:xfrm>
            <a:off x="2161954" y="1646912"/>
            <a:ext cx="7868093" cy="35641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グリーンプレミアム訴求に向けた具体的な取組・背景</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→具体的な取組を記載したうえで、それに取り組む理由や期待される効果等を記載すること。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価格転嫁の具体的なスケジュールと</a:t>
            </a:r>
            <a:r>
              <a:rPr lang="en-US" altLang="ja-JP" sz="1400" dirty="0">
                <a:solidFill>
                  <a:srgbClr val="FF0000"/>
                </a:solidFill>
                <a:latin typeface="Meiryo UI" panose="020B0604030504040204" pitchFamily="50" charset="-128"/>
                <a:ea typeface="Meiryo UI" panose="020B0604030504040204" pitchFamily="50" charset="-128"/>
              </a:rPr>
              <a:t>KPI</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→時間軸を設けたうえで、スケジュールやそれぞれの</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等を記載すること。</a:t>
            </a:r>
            <a:br>
              <a:rPr lang="en-US" altLang="ja-JP" sz="1400" dirty="0">
                <a:solidFill>
                  <a:schemeClr val="tx1"/>
                </a:solidFill>
                <a:latin typeface="Meiryo UI" panose="020B0604030504040204" pitchFamily="50" charset="-128"/>
                <a:ea typeface="Meiryo UI" panose="020B0604030504040204" pitchFamily="50" charset="-128"/>
              </a:rPr>
            </a:b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27422637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DAD0849-C9FD-5858-0BB1-EA931C09065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F98E526E-29CB-32F2-0FFD-C70B7D1E5CE1}"/>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F98E526E-29CB-32F2-0FFD-C70B7D1E5CE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876D1057-4CCD-84B1-FCCC-B552CEC059B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③ア</a:t>
            </a:r>
            <a:r>
              <a:rPr lang="en-US" altLang="ja-JP" sz="2000">
                <a:solidFill>
                  <a:schemeClr val="tx1">
                    <a:lumMod val="50000"/>
                    <a:lumOff val="50000"/>
                  </a:schemeClr>
                </a:solidFill>
              </a:rPr>
              <a:t> </a:t>
            </a:r>
            <a:r>
              <a:rPr lang="ja-JP" altLang="en-US" sz="2000">
                <a:solidFill>
                  <a:schemeClr val="tx1">
                    <a:lumMod val="50000"/>
                    <a:lumOff val="50000"/>
                  </a:schemeClr>
                </a:solidFill>
              </a:rPr>
              <a:t>グリーン市場創造に向けた事業戦略（</a:t>
            </a:r>
            <a:r>
              <a:rPr lang="en-US" altLang="ja-JP" sz="2000">
                <a:solidFill>
                  <a:schemeClr val="tx1">
                    <a:lumMod val="50000"/>
                    <a:lumOff val="50000"/>
                  </a:schemeClr>
                </a:solidFill>
              </a:rPr>
              <a:t>ⅱ</a:t>
            </a:r>
            <a:r>
              <a:rPr lang="ja-JP" altLang="en-US" sz="2000">
                <a:solidFill>
                  <a:schemeClr val="tx1">
                    <a:lumMod val="50000"/>
                    <a:lumOff val="50000"/>
                  </a:schemeClr>
                </a:solidFill>
              </a:rPr>
              <a:t>）　</a:t>
            </a:r>
          </a:p>
        </p:txBody>
      </p:sp>
      <p:sp>
        <p:nvSpPr>
          <p:cNvPr id="7" name="正方形/長方形 6">
            <a:extLst>
              <a:ext uri="{FF2B5EF4-FFF2-40B4-BE49-F238E27FC236}">
                <a16:creationId xmlns:a16="http://schemas.microsoft.com/office/drawing/2014/main" id="{BB0D28BB-B0A8-CE7F-3CA2-F2F40452D6E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Title 1">
            <a:extLst>
              <a:ext uri="{FF2B5EF4-FFF2-40B4-BE49-F238E27FC236}">
                <a16:creationId xmlns:a16="http://schemas.microsoft.com/office/drawing/2014/main" id="{684CB73B-9B1B-7092-F981-B05064AAB3B4}"/>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b="0">
                <a:solidFill>
                  <a:schemeClr val="tx1"/>
                </a:solidFill>
              </a:rPr>
              <a:t>GX</a:t>
            </a:r>
            <a:r>
              <a:rPr lang="ja-JP" altLang="en-US" b="0">
                <a:solidFill>
                  <a:schemeClr val="tx1"/>
                </a:solidFill>
              </a:rPr>
              <a:t>製品の普及に向けた、売価向上・コストダウンの道筋は以下の通り</a:t>
            </a:r>
          </a:p>
        </p:txBody>
      </p:sp>
      <p:cxnSp>
        <p:nvCxnSpPr>
          <p:cNvPr id="4" name="直線コネクタ 3">
            <a:extLst>
              <a:ext uri="{FF2B5EF4-FFF2-40B4-BE49-F238E27FC236}">
                <a16:creationId xmlns:a16="http://schemas.microsoft.com/office/drawing/2014/main" id="{02F00193-3649-B041-3625-B22B6FAE15B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8" name="グループ化 17">
            <a:extLst>
              <a:ext uri="{FF2B5EF4-FFF2-40B4-BE49-F238E27FC236}">
                <a16:creationId xmlns:a16="http://schemas.microsoft.com/office/drawing/2014/main" id="{DDDC4519-B56A-5025-1832-3CBF351580A4}"/>
              </a:ext>
            </a:extLst>
          </p:cNvPr>
          <p:cNvGrpSpPr/>
          <p:nvPr/>
        </p:nvGrpSpPr>
        <p:grpSpPr>
          <a:xfrm>
            <a:off x="180000" y="1661813"/>
            <a:ext cx="5702400" cy="288000"/>
            <a:chOff x="156000" y="1879963"/>
            <a:chExt cx="5760000" cy="288000"/>
          </a:xfrm>
        </p:grpSpPr>
        <p:sp>
          <p:nvSpPr>
            <p:cNvPr id="19" name="正方形/長方形 18">
              <a:extLst>
                <a:ext uri="{FF2B5EF4-FFF2-40B4-BE49-F238E27FC236}">
                  <a16:creationId xmlns:a16="http://schemas.microsoft.com/office/drawing/2014/main" id="{C10AEE87-A247-8847-F400-80119C62BB16}"/>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GX</a:t>
              </a:r>
              <a:r>
                <a:rPr lang="ja-JP" altLang="en-US" sz="1200">
                  <a:solidFill>
                    <a:schemeClr val="tx1"/>
                  </a:solidFill>
                  <a:latin typeface="Meiryo UI" panose="020B0604030504040204" pitchFamily="50" charset="-128"/>
                  <a:ea typeface="Meiryo UI" panose="020B0604030504040204" pitchFamily="50" charset="-128"/>
                </a:rPr>
                <a:t>製品単価・コスト構造のイメージ</a:t>
              </a:r>
            </a:p>
          </p:txBody>
        </p:sp>
        <p:cxnSp>
          <p:nvCxnSpPr>
            <p:cNvPr id="20" name="直線コネクタ 19">
              <a:extLst>
                <a:ext uri="{FF2B5EF4-FFF2-40B4-BE49-F238E27FC236}">
                  <a16:creationId xmlns:a16="http://schemas.microsoft.com/office/drawing/2014/main" id="{6C6981C4-2434-7BC8-913B-0032BAD1719A}"/>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1" name="グループ化 20">
            <a:extLst>
              <a:ext uri="{FF2B5EF4-FFF2-40B4-BE49-F238E27FC236}">
                <a16:creationId xmlns:a16="http://schemas.microsoft.com/office/drawing/2014/main" id="{50209BCA-9D9A-AE90-030C-97154D6ED144}"/>
              </a:ext>
            </a:extLst>
          </p:cNvPr>
          <p:cNvGrpSpPr/>
          <p:nvPr/>
        </p:nvGrpSpPr>
        <p:grpSpPr>
          <a:xfrm>
            <a:off x="6333600" y="1661813"/>
            <a:ext cx="5702400" cy="288000"/>
            <a:chOff x="156000" y="1879963"/>
            <a:chExt cx="5760000" cy="288000"/>
          </a:xfrm>
        </p:grpSpPr>
        <p:sp>
          <p:nvSpPr>
            <p:cNvPr id="22" name="正方形/長方形 21">
              <a:extLst>
                <a:ext uri="{FF2B5EF4-FFF2-40B4-BE49-F238E27FC236}">
                  <a16:creationId xmlns:a16="http://schemas.microsoft.com/office/drawing/2014/main" id="{3B428A6D-DE9F-516B-1198-C2102E88B27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GX</a:t>
              </a:r>
              <a:r>
                <a:rPr lang="ja-JP" altLang="en-US" sz="1200" dirty="0">
                  <a:solidFill>
                    <a:schemeClr val="tx1"/>
                  </a:solidFill>
                  <a:latin typeface="Meiryo UI" panose="020B0604030504040204" pitchFamily="50" charset="-128"/>
                  <a:ea typeface="Meiryo UI" panose="020B0604030504040204" pitchFamily="50" charset="-128"/>
                </a:rPr>
                <a:t>製品の単価向上・コストダウンに向けた</a:t>
              </a:r>
              <a:r>
                <a:rPr lang="en-US" altLang="ja-JP" sz="1200" dirty="0">
                  <a:solidFill>
                    <a:schemeClr val="tx1"/>
                  </a:solidFill>
                  <a:latin typeface="Meiryo UI" panose="020B0604030504040204" pitchFamily="50" charset="-128"/>
                  <a:ea typeface="Meiryo UI" panose="020B0604030504040204" pitchFamily="50" charset="-128"/>
                </a:rPr>
                <a:t>KPI</a:t>
              </a:r>
              <a:r>
                <a:rPr lang="ja-JP" altLang="en-US" sz="1200" dirty="0">
                  <a:solidFill>
                    <a:schemeClr val="tx1"/>
                  </a:solidFill>
                  <a:latin typeface="Meiryo UI" panose="020B0604030504040204" pitchFamily="50" charset="-128"/>
                  <a:ea typeface="Meiryo UI" panose="020B0604030504040204" pitchFamily="50" charset="-128"/>
                </a:rPr>
                <a:t>・取組</a:t>
              </a:r>
            </a:p>
          </p:txBody>
        </p:sp>
        <p:cxnSp>
          <p:nvCxnSpPr>
            <p:cNvPr id="23" name="直線コネクタ 22">
              <a:extLst>
                <a:ext uri="{FF2B5EF4-FFF2-40B4-BE49-F238E27FC236}">
                  <a16:creationId xmlns:a16="http://schemas.microsoft.com/office/drawing/2014/main" id="{7778E957-B868-ED4B-BD40-A35816ED611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56" name="正方形/長方形 55">
            <a:extLst>
              <a:ext uri="{FF2B5EF4-FFF2-40B4-BE49-F238E27FC236}">
                <a16:creationId xmlns:a16="http://schemas.microsoft.com/office/drawing/2014/main" id="{01491B78-E3FE-1A81-5F87-F7522E0A51EC}"/>
              </a:ext>
            </a:extLst>
          </p:cNvPr>
          <p:cNvSpPr/>
          <p:nvPr/>
        </p:nvSpPr>
        <p:spPr bwMode="gray">
          <a:xfrm>
            <a:off x="3201581" y="2618106"/>
            <a:ext cx="1663559" cy="2188106"/>
          </a:xfrm>
          <a:prstGeom prst="rect">
            <a:avLst/>
          </a:prstGeom>
          <a:solidFill>
            <a:schemeClr val="bg1">
              <a:lumMod val="95000"/>
            </a:schemeClr>
          </a:solidFill>
          <a:ln>
            <a:solidFill>
              <a:schemeClr val="bg1">
                <a:lumMod val="50000"/>
              </a:schemeClr>
            </a:solidFill>
            <a:prstDash val="dash"/>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cxnSp>
        <p:nvCxnSpPr>
          <p:cNvPr id="57" name="直線コネクタ 56">
            <a:extLst>
              <a:ext uri="{FF2B5EF4-FFF2-40B4-BE49-F238E27FC236}">
                <a16:creationId xmlns:a16="http://schemas.microsoft.com/office/drawing/2014/main" id="{E43FFC6B-2F9D-C89B-6361-3332990BE8CF}"/>
              </a:ext>
            </a:extLst>
          </p:cNvPr>
          <p:cNvCxnSpPr>
            <a:cxnSpLocks/>
          </p:cNvCxnSpPr>
          <p:nvPr/>
        </p:nvCxnSpPr>
        <p:spPr>
          <a:xfrm>
            <a:off x="171853" y="5921730"/>
            <a:ext cx="6004901"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nvGrpSpPr>
          <p:cNvPr id="58" name="グループ化 57">
            <a:extLst>
              <a:ext uri="{FF2B5EF4-FFF2-40B4-BE49-F238E27FC236}">
                <a16:creationId xmlns:a16="http://schemas.microsoft.com/office/drawing/2014/main" id="{30204135-1D23-29CF-72A3-D56D6B64EA63}"/>
              </a:ext>
            </a:extLst>
          </p:cNvPr>
          <p:cNvGrpSpPr/>
          <p:nvPr/>
        </p:nvGrpSpPr>
        <p:grpSpPr>
          <a:xfrm>
            <a:off x="436473" y="3151896"/>
            <a:ext cx="769321" cy="2769838"/>
            <a:chOff x="403654" y="3607395"/>
            <a:chExt cx="720000" cy="2052000"/>
          </a:xfrm>
        </p:grpSpPr>
        <p:sp>
          <p:nvSpPr>
            <p:cNvPr id="59" name="正方形/長方形 58">
              <a:extLst>
                <a:ext uri="{FF2B5EF4-FFF2-40B4-BE49-F238E27FC236}">
                  <a16:creationId xmlns:a16="http://schemas.microsoft.com/office/drawing/2014/main" id="{AC2E7371-31E9-9042-2ED7-0BA5838230EA}"/>
                </a:ext>
              </a:extLst>
            </p:cNvPr>
            <p:cNvSpPr/>
            <p:nvPr/>
          </p:nvSpPr>
          <p:spPr bwMode="gray">
            <a:xfrm>
              <a:off x="403654" y="4219395"/>
              <a:ext cx="720000" cy="1440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0" name="正方形/長方形 59">
              <a:extLst>
                <a:ext uri="{FF2B5EF4-FFF2-40B4-BE49-F238E27FC236}">
                  <a16:creationId xmlns:a16="http://schemas.microsoft.com/office/drawing/2014/main" id="{6D30D563-C8FD-2A6B-BBC2-FB9AA54A9CC1}"/>
                </a:ext>
              </a:extLst>
            </p:cNvPr>
            <p:cNvSpPr/>
            <p:nvPr/>
          </p:nvSpPr>
          <p:spPr bwMode="gray">
            <a:xfrm>
              <a:off x="403654" y="3607395"/>
              <a:ext cx="720000" cy="612000"/>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grpSp>
        <p:nvGrpSpPr>
          <p:cNvPr id="61" name="グループ化 60">
            <a:extLst>
              <a:ext uri="{FF2B5EF4-FFF2-40B4-BE49-F238E27FC236}">
                <a16:creationId xmlns:a16="http://schemas.microsoft.com/office/drawing/2014/main" id="{5252534B-2DA1-D19E-9107-BD3D3A5307F2}"/>
              </a:ext>
            </a:extLst>
          </p:cNvPr>
          <p:cNvGrpSpPr/>
          <p:nvPr/>
        </p:nvGrpSpPr>
        <p:grpSpPr>
          <a:xfrm>
            <a:off x="2341841" y="2202070"/>
            <a:ext cx="769322" cy="3719661"/>
            <a:chOff x="2532600" y="2903730"/>
            <a:chExt cx="720001" cy="2755665"/>
          </a:xfrm>
        </p:grpSpPr>
        <p:sp>
          <p:nvSpPr>
            <p:cNvPr id="62" name="正方形/長方形 61">
              <a:extLst>
                <a:ext uri="{FF2B5EF4-FFF2-40B4-BE49-F238E27FC236}">
                  <a16:creationId xmlns:a16="http://schemas.microsoft.com/office/drawing/2014/main" id="{97ABA890-2229-DEDF-FAAF-FB4930FB3EF1}"/>
                </a:ext>
              </a:extLst>
            </p:cNvPr>
            <p:cNvSpPr/>
            <p:nvPr/>
          </p:nvSpPr>
          <p:spPr bwMode="gray">
            <a:xfrm>
              <a:off x="2532600" y="4597793"/>
              <a:ext cx="720000" cy="106160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63" name="正方形/長方形 62">
              <a:extLst>
                <a:ext uri="{FF2B5EF4-FFF2-40B4-BE49-F238E27FC236}">
                  <a16:creationId xmlns:a16="http://schemas.microsoft.com/office/drawing/2014/main" id="{D2A9F75B-9F1F-7601-AD16-33705DB9225F}"/>
                </a:ext>
              </a:extLst>
            </p:cNvPr>
            <p:cNvSpPr/>
            <p:nvPr/>
          </p:nvSpPr>
          <p:spPr bwMode="gray">
            <a:xfrm>
              <a:off x="2532601" y="3254360"/>
              <a:ext cx="720000" cy="1366070"/>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latin typeface="Meiryo UI" panose="020B0604030504040204" pitchFamily="50" charset="-128"/>
                  <a:ea typeface="Meiryo UI" panose="020B0604030504040204" pitchFamily="50" charset="-128"/>
                </a:rPr>
                <a:t>）</a:t>
              </a:r>
            </a:p>
          </p:txBody>
        </p:sp>
        <p:sp>
          <p:nvSpPr>
            <p:cNvPr id="64" name="正方形/長方形 63">
              <a:extLst>
                <a:ext uri="{FF2B5EF4-FFF2-40B4-BE49-F238E27FC236}">
                  <a16:creationId xmlns:a16="http://schemas.microsoft.com/office/drawing/2014/main" id="{D88CBE3B-F36B-B1B8-772A-A075DA80048B}"/>
                </a:ext>
              </a:extLst>
            </p:cNvPr>
            <p:cNvSpPr/>
            <p:nvPr/>
          </p:nvSpPr>
          <p:spPr bwMode="gray">
            <a:xfrm>
              <a:off x="2532600" y="2903730"/>
              <a:ext cx="720000" cy="3422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grpSp>
      <p:sp>
        <p:nvSpPr>
          <p:cNvPr id="69" name="正方形/長方形 68">
            <a:extLst>
              <a:ext uri="{FF2B5EF4-FFF2-40B4-BE49-F238E27FC236}">
                <a16:creationId xmlns:a16="http://schemas.microsoft.com/office/drawing/2014/main" id="{F43A940B-F895-AA96-B28C-9141749E755A}"/>
              </a:ext>
            </a:extLst>
          </p:cNvPr>
          <p:cNvSpPr/>
          <p:nvPr/>
        </p:nvSpPr>
        <p:spPr bwMode="gray">
          <a:xfrm>
            <a:off x="5107408" y="4783040"/>
            <a:ext cx="769320" cy="1138688"/>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a:t>
            </a:r>
          </a:p>
        </p:txBody>
      </p:sp>
      <p:sp>
        <p:nvSpPr>
          <p:cNvPr id="70" name="正方形/長方形 69">
            <a:extLst>
              <a:ext uri="{FF2B5EF4-FFF2-40B4-BE49-F238E27FC236}">
                <a16:creationId xmlns:a16="http://schemas.microsoft.com/office/drawing/2014/main" id="{842D4665-D3D4-3906-4B58-62CAA22734CE}"/>
              </a:ext>
            </a:extLst>
          </p:cNvPr>
          <p:cNvSpPr/>
          <p:nvPr/>
        </p:nvSpPr>
        <p:spPr bwMode="gray">
          <a:xfrm>
            <a:off x="5107408" y="3842130"/>
            <a:ext cx="769320" cy="930284"/>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CAPEX</a:t>
            </a:r>
            <a:r>
              <a:rPr kumimoji="0" lang="ja-JP" altLang="en-US" sz="900">
                <a:solidFill>
                  <a:srgbClr val="00B0F0"/>
                </a:solidFill>
                <a:latin typeface="Meiryo UI" panose="020B0604030504040204" pitchFamily="50" charset="-128"/>
                <a:ea typeface="Meiryo UI" panose="020B0604030504040204" pitchFamily="50" charset="-128"/>
              </a:rPr>
              <a:t>）</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グリーン化コスト</a:t>
            </a:r>
            <a:endParaRPr kumimoji="0" lang="en-US" altLang="ja-JP" sz="90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900">
                <a:solidFill>
                  <a:srgbClr val="00B0F0"/>
                </a:solidFill>
                <a:latin typeface="Meiryo UI" panose="020B0604030504040204" pitchFamily="50" charset="-128"/>
                <a:ea typeface="Meiryo UI" panose="020B0604030504040204" pitchFamily="50" charset="-128"/>
              </a:rPr>
              <a:t>（</a:t>
            </a:r>
            <a:r>
              <a:rPr kumimoji="0" lang="en-US" altLang="ja-JP" sz="900">
                <a:solidFill>
                  <a:srgbClr val="00B0F0"/>
                </a:solidFill>
                <a:latin typeface="Meiryo UI" panose="020B0604030504040204" pitchFamily="50" charset="-128"/>
                <a:ea typeface="Meiryo UI" panose="020B0604030504040204" pitchFamily="50" charset="-128"/>
              </a:rPr>
              <a:t>OPEX</a:t>
            </a:r>
            <a:r>
              <a:rPr kumimoji="0" lang="ja-JP" altLang="en-US" sz="900">
                <a:solidFill>
                  <a:srgbClr val="00B0F0"/>
                </a:solidFill>
                <a:latin typeface="Meiryo UI" panose="020B0604030504040204" pitchFamily="50" charset="-128"/>
                <a:ea typeface="Meiryo UI" panose="020B0604030504040204" pitchFamily="50" charset="-128"/>
              </a:rPr>
              <a:t>）</a:t>
            </a:r>
          </a:p>
        </p:txBody>
      </p:sp>
      <p:sp>
        <p:nvSpPr>
          <p:cNvPr id="71" name="正方形/長方形 70">
            <a:extLst>
              <a:ext uri="{FF2B5EF4-FFF2-40B4-BE49-F238E27FC236}">
                <a16:creationId xmlns:a16="http://schemas.microsoft.com/office/drawing/2014/main" id="{3E7535AC-0B59-D087-6928-AD5425E7EABE}"/>
              </a:ext>
            </a:extLst>
          </p:cNvPr>
          <p:cNvSpPr/>
          <p:nvPr/>
        </p:nvSpPr>
        <p:spPr bwMode="gray">
          <a:xfrm>
            <a:off x="5107408" y="2202067"/>
            <a:ext cx="769320" cy="164005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利益</a:t>
            </a:r>
          </a:p>
        </p:txBody>
      </p:sp>
      <p:cxnSp>
        <p:nvCxnSpPr>
          <p:cNvPr id="74" name="直線コネクタ 73">
            <a:extLst>
              <a:ext uri="{FF2B5EF4-FFF2-40B4-BE49-F238E27FC236}">
                <a16:creationId xmlns:a16="http://schemas.microsoft.com/office/drawing/2014/main" id="{4E90EEF6-45B0-C9C7-5E35-A3476BE9026C}"/>
              </a:ext>
            </a:extLst>
          </p:cNvPr>
          <p:cNvCxnSpPr>
            <a:cxnSpLocks/>
          </p:cNvCxnSpPr>
          <p:nvPr/>
        </p:nvCxnSpPr>
        <p:spPr>
          <a:xfrm>
            <a:off x="821133" y="2207808"/>
            <a:ext cx="906620" cy="0"/>
          </a:xfrm>
          <a:prstGeom prst="line">
            <a:avLst/>
          </a:prstGeom>
          <a:ln w="9525">
            <a:solidFill>
              <a:schemeClr val="tx1"/>
            </a:solidFill>
            <a:prstDash val="dash"/>
          </a:ln>
        </p:spPr>
        <p:style>
          <a:lnRef idx="2">
            <a:schemeClr val="accent1"/>
          </a:lnRef>
          <a:fillRef idx="0">
            <a:schemeClr val="accent1"/>
          </a:fillRef>
          <a:effectRef idx="1">
            <a:schemeClr val="accent1"/>
          </a:effectRef>
          <a:fontRef idx="minor">
            <a:schemeClr val="tx1"/>
          </a:fontRef>
        </p:style>
      </p:cxnSp>
      <p:cxnSp>
        <p:nvCxnSpPr>
          <p:cNvPr id="75" name="直線矢印コネクタ 74">
            <a:extLst>
              <a:ext uri="{FF2B5EF4-FFF2-40B4-BE49-F238E27FC236}">
                <a16:creationId xmlns:a16="http://schemas.microsoft.com/office/drawing/2014/main" id="{00149487-2A06-8EF9-9DB9-B3CECD2C572B}"/>
              </a:ext>
            </a:extLst>
          </p:cNvPr>
          <p:cNvCxnSpPr>
            <a:cxnSpLocks/>
            <a:stCxn id="60" idx="0"/>
          </p:cNvCxnSpPr>
          <p:nvPr/>
        </p:nvCxnSpPr>
        <p:spPr>
          <a:xfrm flipV="1">
            <a:off x="821133" y="2279374"/>
            <a:ext cx="0" cy="872519"/>
          </a:xfrm>
          <a:prstGeom prst="straightConnector1">
            <a:avLst/>
          </a:prstGeom>
          <a:ln w="9525">
            <a:solidFill>
              <a:schemeClr val="tx1"/>
            </a:solidFill>
            <a:tailEnd type="triangle"/>
          </a:ln>
        </p:spPr>
        <p:style>
          <a:lnRef idx="2">
            <a:schemeClr val="accent1"/>
          </a:lnRef>
          <a:fillRef idx="0">
            <a:schemeClr val="accent1"/>
          </a:fillRef>
          <a:effectRef idx="1">
            <a:schemeClr val="accent1"/>
          </a:effectRef>
          <a:fontRef idx="minor">
            <a:schemeClr val="tx1"/>
          </a:fontRef>
        </p:style>
      </p:cxnSp>
      <p:sp>
        <p:nvSpPr>
          <p:cNvPr id="76" name="楕円 75">
            <a:extLst>
              <a:ext uri="{FF2B5EF4-FFF2-40B4-BE49-F238E27FC236}">
                <a16:creationId xmlns:a16="http://schemas.microsoft.com/office/drawing/2014/main" id="{813110FD-E507-4147-6F1E-6DB673BE4691}"/>
              </a:ext>
            </a:extLst>
          </p:cNvPr>
          <p:cNvSpPr/>
          <p:nvPr/>
        </p:nvSpPr>
        <p:spPr bwMode="gray">
          <a:xfrm>
            <a:off x="254004" y="2565198"/>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単価向上</a:t>
            </a:r>
          </a:p>
        </p:txBody>
      </p:sp>
      <p:sp>
        <p:nvSpPr>
          <p:cNvPr id="78" name="正方形/長方形 77">
            <a:extLst>
              <a:ext uri="{FF2B5EF4-FFF2-40B4-BE49-F238E27FC236}">
                <a16:creationId xmlns:a16="http://schemas.microsoft.com/office/drawing/2014/main" id="{87D336DC-81BA-C5C8-1777-45EEACC71E00}"/>
              </a:ext>
            </a:extLst>
          </p:cNvPr>
          <p:cNvSpPr/>
          <p:nvPr/>
        </p:nvSpPr>
        <p:spPr bwMode="gray">
          <a:xfrm>
            <a:off x="1713250" y="5962856"/>
            <a:ext cx="2005523"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②</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（グリーン製品製造開始時）</a:t>
            </a:r>
          </a:p>
        </p:txBody>
      </p:sp>
      <p:sp>
        <p:nvSpPr>
          <p:cNvPr id="79" name="正方形/長方形 78">
            <a:extLst>
              <a:ext uri="{FF2B5EF4-FFF2-40B4-BE49-F238E27FC236}">
                <a16:creationId xmlns:a16="http://schemas.microsoft.com/office/drawing/2014/main" id="{81653D0C-EFD4-548A-43CD-9CEF29ECCBF7}"/>
              </a:ext>
            </a:extLst>
          </p:cNvPr>
          <p:cNvSpPr/>
          <p:nvPr/>
        </p:nvSpPr>
        <p:spPr bwMode="gray">
          <a:xfrm>
            <a:off x="4610923" y="5962856"/>
            <a:ext cx="1762290" cy="54203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③</a:t>
            </a:r>
            <a:r>
              <a:rPr kumimoji="0" lang="en-US" altLang="ja-JP" sz="1200" dirty="0">
                <a:latin typeface="Meiryo UI" panose="020B0604030504040204" pitchFamily="50" charset="-128"/>
                <a:ea typeface="Meiryo UI" panose="020B0604030504040204" pitchFamily="50" charset="-128"/>
              </a:rPr>
              <a:t>20</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（グリーン製品</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製造開始</a:t>
            </a:r>
            <a:r>
              <a:rPr kumimoji="0" lang="en-US" altLang="ja-JP" sz="1200" dirty="0">
                <a:latin typeface="Meiryo UI" panose="020B0604030504040204" pitchFamily="50" charset="-128"/>
                <a:ea typeface="Meiryo UI" panose="020B0604030504040204" pitchFamily="50" charset="-128"/>
              </a:rPr>
              <a:t>x</a:t>
            </a:r>
            <a:r>
              <a:rPr kumimoji="0" lang="ja-JP" altLang="en-US" sz="1200" dirty="0">
                <a:latin typeface="Meiryo UI" panose="020B0604030504040204" pitchFamily="50" charset="-128"/>
                <a:ea typeface="Meiryo UI" panose="020B0604030504040204" pitchFamily="50" charset="-128"/>
              </a:rPr>
              <a:t>年後）</a:t>
            </a:r>
          </a:p>
        </p:txBody>
      </p:sp>
      <p:sp>
        <p:nvSpPr>
          <p:cNvPr id="105" name="楕円 104">
            <a:extLst>
              <a:ext uri="{FF2B5EF4-FFF2-40B4-BE49-F238E27FC236}">
                <a16:creationId xmlns:a16="http://schemas.microsoft.com/office/drawing/2014/main" id="{F1CC5C46-64AC-99F6-0CEF-04776E2E0167}"/>
              </a:ext>
            </a:extLst>
          </p:cNvPr>
          <p:cNvSpPr/>
          <p:nvPr/>
        </p:nvSpPr>
        <p:spPr bwMode="gray">
          <a:xfrm>
            <a:off x="3639960" y="2322760"/>
            <a:ext cx="1153981" cy="388749"/>
          </a:xfrm>
          <a:prstGeom prst="ellipse">
            <a:avLst/>
          </a:prstGeom>
          <a:solidFill>
            <a:schemeClr val="tx2">
              <a:lumMod val="10000"/>
              <a:lumOff val="90000"/>
            </a:schemeClr>
          </a:solidFill>
          <a:ln>
            <a:no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コストダウン</a:t>
            </a:r>
          </a:p>
        </p:txBody>
      </p:sp>
      <p:grpSp>
        <p:nvGrpSpPr>
          <p:cNvPr id="81" name="グループ化 80">
            <a:extLst>
              <a:ext uri="{FF2B5EF4-FFF2-40B4-BE49-F238E27FC236}">
                <a16:creationId xmlns:a16="http://schemas.microsoft.com/office/drawing/2014/main" id="{B83C79C2-C335-2E61-3527-E53724FFEA3B}"/>
              </a:ext>
            </a:extLst>
          </p:cNvPr>
          <p:cNvGrpSpPr/>
          <p:nvPr/>
        </p:nvGrpSpPr>
        <p:grpSpPr>
          <a:xfrm>
            <a:off x="8555969" y="1976775"/>
            <a:ext cx="3476250" cy="360000"/>
            <a:chOff x="543578" y="1377175"/>
            <a:chExt cx="5239039" cy="360000"/>
          </a:xfrm>
        </p:grpSpPr>
        <p:cxnSp>
          <p:nvCxnSpPr>
            <p:cNvPr id="82" name="Straight Connector 18">
              <a:extLst>
                <a:ext uri="{FF2B5EF4-FFF2-40B4-BE49-F238E27FC236}">
                  <a16:creationId xmlns:a16="http://schemas.microsoft.com/office/drawing/2014/main" id="{EF2CC7F2-E92E-2758-DBD5-391B3DA97E3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3" name="TextBox 23">
              <a:extLst>
                <a:ext uri="{FF2B5EF4-FFF2-40B4-BE49-F238E27FC236}">
                  <a16:creationId xmlns:a16="http://schemas.microsoft.com/office/drawing/2014/main" id="{B7718A07-CBB3-417F-6C8E-02382B866049}"/>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a:solidFill>
                    <a:schemeClr val="tx1"/>
                  </a:solidFill>
                </a:rPr>
                <a:t>実施する取組</a:t>
              </a:r>
              <a:endParaRPr lang="en-US" altLang="ja-JP" sz="1200">
                <a:solidFill>
                  <a:schemeClr val="tx1"/>
                </a:solidFill>
              </a:endParaRPr>
            </a:p>
          </p:txBody>
        </p:sp>
      </p:grpSp>
      <p:sp>
        <p:nvSpPr>
          <p:cNvPr id="85" name="正方形/長方形 84">
            <a:extLst>
              <a:ext uri="{FF2B5EF4-FFF2-40B4-BE49-F238E27FC236}">
                <a16:creationId xmlns:a16="http://schemas.microsoft.com/office/drawing/2014/main" id="{876B2126-CC11-0468-BD87-8E95ADA9248D}"/>
              </a:ext>
            </a:extLst>
          </p:cNvPr>
          <p:cNvSpPr/>
          <p:nvPr/>
        </p:nvSpPr>
        <p:spPr>
          <a:xfrm>
            <a:off x="8553285" y="4525771"/>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87" name="グループ化 86">
            <a:extLst>
              <a:ext uri="{FF2B5EF4-FFF2-40B4-BE49-F238E27FC236}">
                <a16:creationId xmlns:a16="http://schemas.microsoft.com/office/drawing/2014/main" id="{31CAC863-1852-36EF-0C69-30645EFB727F}"/>
              </a:ext>
            </a:extLst>
          </p:cNvPr>
          <p:cNvGrpSpPr/>
          <p:nvPr/>
        </p:nvGrpSpPr>
        <p:grpSpPr>
          <a:xfrm>
            <a:off x="6333601" y="1976775"/>
            <a:ext cx="831607" cy="360000"/>
            <a:chOff x="543578" y="1377175"/>
            <a:chExt cx="5239039" cy="360000"/>
          </a:xfrm>
        </p:grpSpPr>
        <p:cxnSp>
          <p:nvCxnSpPr>
            <p:cNvPr id="88" name="Straight Connector 18">
              <a:extLst>
                <a:ext uri="{FF2B5EF4-FFF2-40B4-BE49-F238E27FC236}">
                  <a16:creationId xmlns:a16="http://schemas.microsoft.com/office/drawing/2014/main" id="{6969DDAE-D44F-11EE-E571-5FEDC338442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9" name="TextBox 23">
              <a:extLst>
                <a:ext uri="{FF2B5EF4-FFF2-40B4-BE49-F238E27FC236}">
                  <a16:creationId xmlns:a16="http://schemas.microsoft.com/office/drawing/2014/main" id="{355F7DFD-AC18-6575-FD36-DD0704B4709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sz="1200" dirty="0">
                  <a:solidFill>
                    <a:schemeClr val="tx1"/>
                  </a:solidFill>
                </a:rPr>
                <a:t>項目</a:t>
              </a:r>
              <a:endParaRPr lang="en-US" altLang="ja-JP" sz="1200" dirty="0">
                <a:solidFill>
                  <a:schemeClr val="tx1"/>
                </a:solidFill>
              </a:endParaRPr>
            </a:p>
          </p:txBody>
        </p:sp>
      </p:grpSp>
      <p:sp>
        <p:nvSpPr>
          <p:cNvPr id="91" name="正方形/長方形 90">
            <a:extLst>
              <a:ext uri="{FF2B5EF4-FFF2-40B4-BE49-F238E27FC236}">
                <a16:creationId xmlns:a16="http://schemas.microsoft.com/office/drawing/2014/main" id="{781FDFC7-3592-7E18-1951-52E6F6F77B46}"/>
              </a:ext>
            </a:extLst>
          </p:cNvPr>
          <p:cNvSpPr/>
          <p:nvPr/>
        </p:nvSpPr>
        <p:spPr>
          <a:xfrm>
            <a:off x="6688410" y="4525771"/>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050">
                <a:solidFill>
                  <a:schemeClr val="tx1"/>
                </a:solidFill>
                <a:latin typeface="Meiryo UI" panose="020B0604030504040204" pitchFamily="50" charset="-128"/>
                <a:ea typeface="Meiryo UI" panose="020B0604030504040204" pitchFamily="50" charset="-128"/>
              </a:rPr>
              <a:t>固定費</a:t>
            </a:r>
            <a:r>
              <a:rPr lang="en-US" altLang="ja-JP" sz="1050">
                <a:solidFill>
                  <a:schemeClr val="tx1"/>
                </a:solidFill>
                <a:latin typeface="Meiryo UI" panose="020B0604030504040204" pitchFamily="50" charset="-128"/>
                <a:ea typeface="Meiryo UI" panose="020B0604030504040204" pitchFamily="50" charset="-128"/>
              </a:rPr>
              <a:t>B</a:t>
            </a:r>
            <a:endParaRPr kumimoji="1" lang="en-US" altLang="ja-JP" sz="1050">
              <a:solidFill>
                <a:schemeClr val="tx1"/>
              </a:solidFill>
              <a:latin typeface="Meiryo UI" panose="020B0604030504040204" pitchFamily="50" charset="-128"/>
              <a:ea typeface="Meiryo UI" panose="020B0604030504040204" pitchFamily="50" charset="-128"/>
            </a:endParaRPr>
          </a:p>
        </p:txBody>
      </p:sp>
      <p:grpSp>
        <p:nvGrpSpPr>
          <p:cNvPr id="93" name="グループ化 92">
            <a:extLst>
              <a:ext uri="{FF2B5EF4-FFF2-40B4-BE49-F238E27FC236}">
                <a16:creationId xmlns:a16="http://schemas.microsoft.com/office/drawing/2014/main" id="{A54F4F08-3762-406D-0DC3-249B57EC2D57}"/>
              </a:ext>
            </a:extLst>
          </p:cNvPr>
          <p:cNvGrpSpPr/>
          <p:nvPr/>
        </p:nvGrpSpPr>
        <p:grpSpPr>
          <a:xfrm>
            <a:off x="7252803" y="1976775"/>
            <a:ext cx="1220021" cy="360000"/>
            <a:chOff x="562617" y="1377175"/>
            <a:chExt cx="5220000" cy="360000"/>
          </a:xfrm>
        </p:grpSpPr>
        <p:cxnSp>
          <p:nvCxnSpPr>
            <p:cNvPr id="94" name="Straight Connector 18">
              <a:extLst>
                <a:ext uri="{FF2B5EF4-FFF2-40B4-BE49-F238E27FC236}">
                  <a16:creationId xmlns:a16="http://schemas.microsoft.com/office/drawing/2014/main" id="{6DFF4DE1-7E3B-F710-0578-D2DF92E9A8A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95" name="TextBox 23">
              <a:extLst>
                <a:ext uri="{FF2B5EF4-FFF2-40B4-BE49-F238E27FC236}">
                  <a16:creationId xmlns:a16="http://schemas.microsoft.com/office/drawing/2014/main" id="{4ACC226E-F8BD-88EF-297E-17104EA02A9A}"/>
                </a:ext>
              </a:extLst>
            </p:cNvPr>
            <p:cNvSpPr txBox="1"/>
            <p:nvPr/>
          </p:nvSpPr>
          <p:spPr>
            <a:xfrm>
              <a:off x="562618" y="1377175"/>
              <a:ext cx="520095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sz="1200" dirty="0">
                  <a:solidFill>
                    <a:schemeClr val="tx1"/>
                  </a:solidFill>
                </a:rPr>
                <a:t>KPI</a:t>
              </a:r>
            </a:p>
          </p:txBody>
        </p:sp>
      </p:grpSp>
      <p:sp>
        <p:nvSpPr>
          <p:cNvPr id="97" name="正方形/長方形 96">
            <a:extLst>
              <a:ext uri="{FF2B5EF4-FFF2-40B4-BE49-F238E27FC236}">
                <a16:creationId xmlns:a16="http://schemas.microsoft.com/office/drawing/2014/main" id="{5B2BF08E-68C1-FA60-7613-197767436D86}"/>
              </a:ext>
            </a:extLst>
          </p:cNvPr>
          <p:cNvSpPr/>
          <p:nvPr/>
        </p:nvSpPr>
        <p:spPr>
          <a:xfrm>
            <a:off x="7248354" y="4525771"/>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00" name="正方形/長方形 99">
            <a:extLst>
              <a:ext uri="{FF2B5EF4-FFF2-40B4-BE49-F238E27FC236}">
                <a16:creationId xmlns:a16="http://schemas.microsoft.com/office/drawing/2014/main" id="{5DC45F3D-3884-3A1F-F766-C6AB14BE40D3}"/>
              </a:ext>
            </a:extLst>
          </p:cNvPr>
          <p:cNvSpPr/>
          <p:nvPr/>
        </p:nvSpPr>
        <p:spPr>
          <a:xfrm>
            <a:off x="8553285" y="5246449"/>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2" name="正方形/長方形 101">
            <a:extLst>
              <a:ext uri="{FF2B5EF4-FFF2-40B4-BE49-F238E27FC236}">
                <a16:creationId xmlns:a16="http://schemas.microsoft.com/office/drawing/2014/main" id="{DB5FA259-7002-F5C0-9B06-D71DD323C197}"/>
              </a:ext>
            </a:extLst>
          </p:cNvPr>
          <p:cNvSpPr/>
          <p:nvPr/>
        </p:nvSpPr>
        <p:spPr>
          <a:xfrm>
            <a:off x="6688410" y="5246449"/>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変動費</a:t>
            </a:r>
            <a:r>
              <a:rPr kumimoji="1" lang="en-US" altLang="ja-JP" sz="1050" dirty="0">
                <a:solidFill>
                  <a:schemeClr val="tx1"/>
                </a:solidFill>
                <a:latin typeface="Meiryo UI" panose="020B0604030504040204" pitchFamily="50" charset="-128"/>
                <a:ea typeface="Meiryo UI" panose="020B0604030504040204" pitchFamily="50" charset="-128"/>
              </a:rPr>
              <a:t>C</a:t>
            </a:r>
          </a:p>
        </p:txBody>
      </p:sp>
      <p:sp>
        <p:nvSpPr>
          <p:cNvPr id="104" name="正方形/長方形 103">
            <a:extLst>
              <a:ext uri="{FF2B5EF4-FFF2-40B4-BE49-F238E27FC236}">
                <a16:creationId xmlns:a16="http://schemas.microsoft.com/office/drawing/2014/main" id="{7F0EC70F-F1F9-0EF0-4F2E-50A863CC0A84}"/>
              </a:ext>
            </a:extLst>
          </p:cNvPr>
          <p:cNvSpPr/>
          <p:nvPr/>
        </p:nvSpPr>
        <p:spPr>
          <a:xfrm>
            <a:off x="7248354" y="5246449"/>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06" name="テキスト ボックス 105">
            <a:extLst>
              <a:ext uri="{FF2B5EF4-FFF2-40B4-BE49-F238E27FC236}">
                <a16:creationId xmlns:a16="http://schemas.microsoft.com/office/drawing/2014/main" id="{C631094A-F62B-6631-1754-03DEA6A4EFA7}"/>
              </a:ext>
            </a:extLst>
          </p:cNvPr>
          <p:cNvSpPr txBox="1"/>
          <p:nvPr/>
        </p:nvSpPr>
        <p:spPr>
          <a:xfrm>
            <a:off x="6333601" y="2363737"/>
            <a:ext cx="274352" cy="141439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単価向上</a:t>
            </a:r>
          </a:p>
        </p:txBody>
      </p:sp>
      <p:sp>
        <p:nvSpPr>
          <p:cNvPr id="107" name="テキスト ボックス 106">
            <a:extLst>
              <a:ext uri="{FF2B5EF4-FFF2-40B4-BE49-F238E27FC236}">
                <a16:creationId xmlns:a16="http://schemas.microsoft.com/office/drawing/2014/main" id="{4A852A70-BA8B-4157-AE3D-5E6B11DD7E0D}"/>
              </a:ext>
            </a:extLst>
          </p:cNvPr>
          <p:cNvSpPr txBox="1"/>
          <p:nvPr/>
        </p:nvSpPr>
        <p:spPr>
          <a:xfrm>
            <a:off x="6333601" y="3805093"/>
            <a:ext cx="274352" cy="28568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コストダウン</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08" name="正方形/長方形 107">
            <a:extLst>
              <a:ext uri="{FF2B5EF4-FFF2-40B4-BE49-F238E27FC236}">
                <a16:creationId xmlns:a16="http://schemas.microsoft.com/office/drawing/2014/main" id="{07C32990-117E-C723-3E10-62FFC1AAAC2F}"/>
              </a:ext>
            </a:extLst>
          </p:cNvPr>
          <p:cNvSpPr/>
          <p:nvPr/>
        </p:nvSpPr>
        <p:spPr>
          <a:xfrm>
            <a:off x="8553285" y="2363737"/>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09" name="正方形/長方形 108">
            <a:extLst>
              <a:ext uri="{FF2B5EF4-FFF2-40B4-BE49-F238E27FC236}">
                <a16:creationId xmlns:a16="http://schemas.microsoft.com/office/drawing/2014/main" id="{752618F6-0118-4398-A882-9C9A748C4676}"/>
              </a:ext>
            </a:extLst>
          </p:cNvPr>
          <p:cNvSpPr/>
          <p:nvPr/>
        </p:nvSpPr>
        <p:spPr>
          <a:xfrm>
            <a:off x="6688410" y="2363737"/>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dirty="0">
                <a:solidFill>
                  <a:schemeClr val="tx1"/>
                </a:solidFill>
                <a:latin typeface="Meiryo UI" panose="020B0604030504040204" pitchFamily="50" charset="-128"/>
                <a:ea typeface="Meiryo UI" panose="020B0604030504040204" pitchFamily="50" charset="-128"/>
              </a:rPr>
              <a:t>グリーン</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プレミ</a:t>
            </a:r>
            <a:endParaRPr kumimoji="1" lang="en-US" altLang="ja-JP" sz="1050" dirty="0">
              <a:solidFill>
                <a:schemeClr val="tx1"/>
              </a:solidFill>
              <a:latin typeface="Meiryo UI" panose="020B0604030504040204" pitchFamily="50" charset="-128"/>
              <a:ea typeface="Meiryo UI" panose="020B0604030504040204" pitchFamily="50" charset="-128"/>
            </a:endParaRPr>
          </a:p>
          <a:p>
            <a:pPr algn="ctr"/>
            <a:r>
              <a:rPr kumimoji="1" lang="ja-JP" altLang="en-US" sz="1050" dirty="0">
                <a:solidFill>
                  <a:schemeClr val="tx1"/>
                </a:solidFill>
                <a:latin typeface="Meiryo UI" panose="020B0604030504040204" pitchFamily="50" charset="-128"/>
                <a:ea typeface="Meiryo UI" panose="020B0604030504040204" pitchFamily="50" charset="-128"/>
              </a:rPr>
              <a:t>アム</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10" name="正方形/長方形 109">
            <a:extLst>
              <a:ext uri="{FF2B5EF4-FFF2-40B4-BE49-F238E27FC236}">
                <a16:creationId xmlns:a16="http://schemas.microsoft.com/office/drawing/2014/main" id="{520FD84C-9EA4-E65C-FF6A-047470295660}"/>
              </a:ext>
            </a:extLst>
          </p:cNvPr>
          <p:cNvSpPr/>
          <p:nvPr/>
        </p:nvSpPr>
        <p:spPr>
          <a:xfrm>
            <a:off x="7248354" y="2363737"/>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111" name="正方形/長方形 110">
            <a:extLst>
              <a:ext uri="{FF2B5EF4-FFF2-40B4-BE49-F238E27FC236}">
                <a16:creationId xmlns:a16="http://schemas.microsoft.com/office/drawing/2014/main" id="{0776310D-4407-A5C0-AE64-09EC52D0624B}"/>
              </a:ext>
            </a:extLst>
          </p:cNvPr>
          <p:cNvSpPr/>
          <p:nvPr/>
        </p:nvSpPr>
        <p:spPr>
          <a:xfrm>
            <a:off x="8553285" y="3084415"/>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2" name="正方形/長方形 111">
            <a:extLst>
              <a:ext uri="{FF2B5EF4-FFF2-40B4-BE49-F238E27FC236}">
                <a16:creationId xmlns:a16="http://schemas.microsoft.com/office/drawing/2014/main" id="{D39A66F3-68D6-3CE7-33C4-9AD52526F91C}"/>
              </a:ext>
            </a:extLst>
          </p:cNvPr>
          <p:cNvSpPr/>
          <p:nvPr/>
        </p:nvSpPr>
        <p:spPr>
          <a:xfrm>
            <a:off x="6688410" y="3084415"/>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050">
                <a:solidFill>
                  <a:schemeClr val="tx1"/>
                </a:solidFill>
                <a:latin typeface="Meiryo UI" panose="020B0604030504040204" pitchFamily="50" charset="-128"/>
                <a:ea typeface="Meiryo UI" panose="020B0604030504040204" pitchFamily="50" charset="-128"/>
              </a:rPr>
              <a:t>その他</a:t>
            </a: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113" name="正方形/長方形 112">
            <a:extLst>
              <a:ext uri="{FF2B5EF4-FFF2-40B4-BE49-F238E27FC236}">
                <a16:creationId xmlns:a16="http://schemas.microsoft.com/office/drawing/2014/main" id="{9F4F298E-5825-2064-01F6-114E39B5A2E4}"/>
              </a:ext>
            </a:extLst>
          </p:cNvPr>
          <p:cNvSpPr/>
          <p:nvPr/>
        </p:nvSpPr>
        <p:spPr>
          <a:xfrm>
            <a:off x="7248354" y="3084415"/>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目標向上額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cxnSp>
        <p:nvCxnSpPr>
          <p:cNvPr id="8" name="直線コネクタ 7">
            <a:extLst>
              <a:ext uri="{FF2B5EF4-FFF2-40B4-BE49-F238E27FC236}">
                <a16:creationId xmlns:a16="http://schemas.microsoft.com/office/drawing/2014/main" id="{66251CBF-B0B7-C4B5-4CFB-29EDBFB536A0}"/>
              </a:ext>
            </a:extLst>
          </p:cNvPr>
          <p:cNvCxnSpPr>
            <a:cxnSpLocks/>
            <a:stCxn id="63" idx="1"/>
            <a:endCxn id="63" idx="3"/>
          </p:cNvCxnSpPr>
          <p:nvPr/>
        </p:nvCxnSpPr>
        <p:spPr>
          <a:xfrm>
            <a:off x="2341842" y="359733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11" name="直線コネクタ 10">
            <a:extLst>
              <a:ext uri="{FF2B5EF4-FFF2-40B4-BE49-F238E27FC236}">
                <a16:creationId xmlns:a16="http://schemas.microsoft.com/office/drawing/2014/main" id="{3DCB5641-7123-6162-98A3-A0267E662A0C}"/>
              </a:ext>
            </a:extLst>
          </p:cNvPr>
          <p:cNvCxnSpPr/>
          <p:nvPr/>
        </p:nvCxnSpPr>
        <p:spPr>
          <a:xfrm>
            <a:off x="5121114" y="4272057"/>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31" name="正方形/長方形 30">
            <a:extLst>
              <a:ext uri="{FF2B5EF4-FFF2-40B4-BE49-F238E27FC236}">
                <a16:creationId xmlns:a16="http://schemas.microsoft.com/office/drawing/2014/main" id="{51BF216C-B287-A301-3E9E-8CB9F83E635F}"/>
              </a:ext>
            </a:extLst>
          </p:cNvPr>
          <p:cNvSpPr/>
          <p:nvPr/>
        </p:nvSpPr>
        <p:spPr bwMode="gray">
          <a:xfrm>
            <a:off x="1419650" y="3970606"/>
            <a:ext cx="769321" cy="548706"/>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050">
                <a:solidFill>
                  <a:srgbClr val="00B0F0"/>
                </a:solidFill>
                <a:latin typeface="Meiryo UI" panose="020B0604030504040204" pitchFamily="50" charset="-128"/>
                <a:ea typeface="Meiryo UI" panose="020B0604030504040204" pitchFamily="50" charset="-128"/>
              </a:rPr>
              <a:t>ETS</a:t>
            </a:r>
            <a:r>
              <a:rPr kumimoji="0" lang="ja-JP" altLang="en-US" sz="1050">
                <a:solidFill>
                  <a:srgbClr val="00B0F0"/>
                </a:solidFill>
                <a:latin typeface="Meiryo UI" panose="020B0604030504040204" pitchFamily="50" charset="-128"/>
                <a:ea typeface="Meiryo UI" panose="020B0604030504040204" pitchFamily="50" charset="-128"/>
              </a:rPr>
              <a:t>回避額</a:t>
            </a:r>
            <a:endParaRPr kumimoji="0" lang="en-US" altLang="ja-JP" sz="1050">
              <a:solidFill>
                <a:srgbClr val="00B0F0"/>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ADE33560-FD0C-E173-FB9C-8CD79AAD045A}"/>
              </a:ext>
            </a:extLst>
          </p:cNvPr>
          <p:cNvSpPr/>
          <p:nvPr/>
        </p:nvSpPr>
        <p:spPr bwMode="gray">
          <a:xfrm>
            <a:off x="3245101" y="2650988"/>
            <a:ext cx="480150" cy="443958"/>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固定費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p>
        </p:txBody>
      </p:sp>
      <p:sp>
        <p:nvSpPr>
          <p:cNvPr id="36" name="正方形/長方形 35">
            <a:extLst>
              <a:ext uri="{FF2B5EF4-FFF2-40B4-BE49-F238E27FC236}">
                <a16:creationId xmlns:a16="http://schemas.microsoft.com/office/drawing/2014/main" id="{49865053-4BD5-D15C-16F8-C653907AE772}"/>
              </a:ext>
            </a:extLst>
          </p:cNvPr>
          <p:cNvSpPr/>
          <p:nvPr/>
        </p:nvSpPr>
        <p:spPr bwMode="gray">
          <a:xfrm>
            <a:off x="3802897" y="3083824"/>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変動費</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削減</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47" name="テキスト ボックス 46">
            <a:extLst>
              <a:ext uri="{FF2B5EF4-FFF2-40B4-BE49-F238E27FC236}">
                <a16:creationId xmlns:a16="http://schemas.microsoft.com/office/drawing/2014/main" id="{FC40B7B5-1D4F-4586-2CA1-905215CED7B8}"/>
              </a:ext>
            </a:extLst>
          </p:cNvPr>
          <p:cNvSpPr txBox="1"/>
          <p:nvPr/>
        </p:nvSpPr>
        <p:spPr>
          <a:xfrm>
            <a:off x="999865" y="6478571"/>
            <a:ext cx="1489510" cy="276999"/>
          </a:xfrm>
          <a:prstGeom prst="rect">
            <a:avLst/>
          </a:prstGeom>
          <a:noFill/>
        </p:spPr>
        <p:txBody>
          <a:bodyPr wrap="none" rtlCol="0">
            <a:spAutoFit/>
          </a:bodyPr>
          <a:lstStyle/>
          <a:p>
            <a:r>
              <a:rPr lang="en-US" altLang="ja-JP" sz="1200" dirty="0">
                <a:latin typeface="Meiryo UI" panose="020B0604030504040204" pitchFamily="50" charset="-128"/>
                <a:ea typeface="Meiryo UI" panose="020B0604030504040204" pitchFamily="50" charset="-128"/>
              </a:rPr>
              <a:t>※</a:t>
            </a:r>
            <a:r>
              <a:rPr lang="ja-JP" altLang="en-US" sz="1200" dirty="0">
                <a:latin typeface="Meiryo UI" panose="020B0604030504040204" pitchFamily="50" charset="-128"/>
                <a:ea typeface="Meiryo UI" panose="020B0604030504040204" pitchFamily="50" charset="-128"/>
              </a:rPr>
              <a:t>①と②は同一年度</a:t>
            </a:r>
            <a:endParaRPr kumimoji="1" lang="ja-JP" altLang="en-US" sz="1200" dirty="0">
              <a:latin typeface="Meiryo UI" panose="020B0604030504040204" pitchFamily="50" charset="-128"/>
              <a:ea typeface="Meiryo UI" panose="020B0604030504040204" pitchFamily="50" charset="-128"/>
            </a:endParaRPr>
          </a:p>
        </p:txBody>
      </p:sp>
      <p:cxnSp>
        <p:nvCxnSpPr>
          <p:cNvPr id="49" name="直線コネクタ 48">
            <a:extLst>
              <a:ext uri="{FF2B5EF4-FFF2-40B4-BE49-F238E27FC236}">
                <a16:creationId xmlns:a16="http://schemas.microsoft.com/office/drawing/2014/main" id="{07A87FC5-6EA8-9558-502D-0FE19E891FE6}"/>
              </a:ext>
            </a:extLst>
          </p:cNvPr>
          <p:cNvCxnSpPr>
            <a:cxnSpLocks/>
          </p:cNvCxnSpPr>
          <p:nvPr/>
        </p:nvCxnSpPr>
        <p:spPr>
          <a:xfrm>
            <a:off x="2018346" y="4519312"/>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0" name="直線コネクタ 49">
            <a:extLst>
              <a:ext uri="{FF2B5EF4-FFF2-40B4-BE49-F238E27FC236}">
                <a16:creationId xmlns:a16="http://schemas.microsoft.com/office/drawing/2014/main" id="{1E2EFAB4-F8F5-C511-88B1-3B7DB0A9362A}"/>
              </a:ext>
            </a:extLst>
          </p:cNvPr>
          <p:cNvCxnSpPr>
            <a:cxnSpLocks/>
          </p:cNvCxnSpPr>
          <p:nvPr/>
        </p:nvCxnSpPr>
        <p:spPr>
          <a:xfrm>
            <a:off x="1058705" y="3994951"/>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1" name="直線コネクタ 50">
            <a:extLst>
              <a:ext uri="{FF2B5EF4-FFF2-40B4-BE49-F238E27FC236}">
                <a16:creationId xmlns:a16="http://schemas.microsoft.com/office/drawing/2014/main" id="{6BBD357D-1168-0B85-E3A1-D1FB42EECC5B}"/>
              </a:ext>
            </a:extLst>
          </p:cNvPr>
          <p:cNvCxnSpPr>
            <a:cxnSpLocks/>
          </p:cNvCxnSpPr>
          <p:nvPr/>
        </p:nvCxnSpPr>
        <p:spPr>
          <a:xfrm>
            <a:off x="2880837" y="2675359"/>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cxnSp>
        <p:nvCxnSpPr>
          <p:cNvPr id="52" name="直線コネクタ 51">
            <a:extLst>
              <a:ext uri="{FF2B5EF4-FFF2-40B4-BE49-F238E27FC236}">
                <a16:creationId xmlns:a16="http://schemas.microsoft.com/office/drawing/2014/main" id="{127DA679-61DA-D5A5-9E61-0AB5FCA7E439}"/>
              </a:ext>
            </a:extLst>
          </p:cNvPr>
          <p:cNvCxnSpPr>
            <a:cxnSpLocks/>
          </p:cNvCxnSpPr>
          <p:nvPr/>
        </p:nvCxnSpPr>
        <p:spPr>
          <a:xfrm>
            <a:off x="4497860" y="4806214"/>
            <a:ext cx="769321" cy="0"/>
          </a:xfrm>
          <a:prstGeom prst="line">
            <a:avLst/>
          </a:prstGeom>
          <a:ln>
            <a:prstDash val="sysDot"/>
          </a:ln>
        </p:spPr>
        <p:style>
          <a:lnRef idx="2">
            <a:schemeClr val="accent1"/>
          </a:lnRef>
          <a:fillRef idx="0">
            <a:schemeClr val="accent1"/>
          </a:fillRef>
          <a:effectRef idx="1">
            <a:schemeClr val="accent1"/>
          </a:effectRef>
          <a:fontRef idx="minor">
            <a:schemeClr val="tx1"/>
          </a:fontRef>
        </p:style>
      </p:cxnSp>
      <p:sp>
        <p:nvSpPr>
          <p:cNvPr id="53" name="正方形/長方形 52">
            <a:extLst>
              <a:ext uri="{FF2B5EF4-FFF2-40B4-BE49-F238E27FC236}">
                <a16:creationId xmlns:a16="http://schemas.microsoft.com/office/drawing/2014/main" id="{423A57AD-C39B-39C9-8D09-081172A86E2E}"/>
              </a:ext>
            </a:extLst>
          </p:cNvPr>
          <p:cNvSpPr/>
          <p:nvPr/>
        </p:nvSpPr>
        <p:spPr bwMode="gray">
          <a:xfrm>
            <a:off x="4338991" y="3456135"/>
            <a:ext cx="455561" cy="370889"/>
          </a:xfrm>
          <a:prstGeom prst="rect">
            <a:avLst/>
          </a:prstGeom>
          <a:solidFill>
            <a:schemeClr val="bg1"/>
          </a:solidFill>
          <a:ln>
            <a:solidFill>
              <a:schemeClr val="tx1"/>
            </a:solidFill>
          </a:ln>
        </p:spPr>
        <p:txBody>
          <a:bodyPr vert="horz" wrap="non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050">
              <a:solidFill>
                <a:srgbClr val="00B0F0"/>
              </a:solidFill>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200">
                <a:latin typeface="Meiryo UI" panose="020B0604030504040204" pitchFamily="50" charset="-128"/>
                <a:ea typeface="Meiryo UI" panose="020B0604030504040204" pitchFamily="50" charset="-128"/>
              </a:rPr>
              <a:t>ETS</a:t>
            </a: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a:latin typeface="Meiryo UI" panose="020B0604030504040204" pitchFamily="50" charset="-128"/>
                <a:ea typeface="Meiryo UI" panose="020B0604030504040204" pitchFamily="50" charset="-128"/>
              </a:rPr>
              <a:t>回避額</a:t>
            </a:r>
            <a:endParaRPr kumimoji="0" lang="en-US" altLang="ja-JP" sz="120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endParaRPr kumimoji="0" lang="ja-JP" altLang="en-US" sz="1200">
              <a:latin typeface="Meiryo UI" panose="020B0604030504040204" pitchFamily="50" charset="-128"/>
              <a:ea typeface="Meiryo UI" panose="020B0604030504040204" pitchFamily="50" charset="-128"/>
            </a:endParaRPr>
          </a:p>
        </p:txBody>
      </p:sp>
      <p:sp>
        <p:nvSpPr>
          <p:cNvPr id="54" name="テキスト ボックス 53">
            <a:extLst>
              <a:ext uri="{FF2B5EF4-FFF2-40B4-BE49-F238E27FC236}">
                <a16:creationId xmlns:a16="http://schemas.microsoft.com/office/drawing/2014/main" id="{4CDD72E0-C386-D602-2092-F03AF752DEA3}"/>
              </a:ext>
            </a:extLst>
          </p:cNvPr>
          <p:cNvSpPr txBox="1"/>
          <p:nvPr/>
        </p:nvSpPr>
        <p:spPr>
          <a:xfrm>
            <a:off x="1626216" y="3620825"/>
            <a:ext cx="356188"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A</a:t>
            </a:r>
            <a:endParaRPr kumimoji="1" lang="ja-JP" altLang="en-US" b="1" dirty="0">
              <a:latin typeface="Meiryo UI" panose="020B0604030504040204" pitchFamily="50" charset="-128"/>
              <a:ea typeface="Meiryo UI" panose="020B0604030504040204" pitchFamily="50" charset="-128"/>
            </a:endParaRPr>
          </a:p>
        </p:txBody>
      </p:sp>
      <p:sp>
        <p:nvSpPr>
          <p:cNvPr id="55" name="テキスト ボックス 54">
            <a:extLst>
              <a:ext uri="{FF2B5EF4-FFF2-40B4-BE49-F238E27FC236}">
                <a16:creationId xmlns:a16="http://schemas.microsoft.com/office/drawing/2014/main" id="{82C2BCB9-3B44-0A6D-60E5-F069BF087EFE}"/>
              </a:ext>
            </a:extLst>
          </p:cNvPr>
          <p:cNvSpPr txBox="1"/>
          <p:nvPr/>
        </p:nvSpPr>
        <p:spPr>
          <a:xfrm>
            <a:off x="3308685" y="2317767"/>
            <a:ext cx="352982"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B</a:t>
            </a:r>
            <a:endParaRPr kumimoji="1" lang="ja-JP" altLang="en-US" b="1" dirty="0">
              <a:latin typeface="Meiryo UI" panose="020B0604030504040204" pitchFamily="50" charset="-128"/>
              <a:ea typeface="Meiryo UI" panose="020B0604030504040204" pitchFamily="50" charset="-128"/>
            </a:endParaRPr>
          </a:p>
        </p:txBody>
      </p:sp>
      <p:sp>
        <p:nvSpPr>
          <p:cNvPr id="84" name="テキスト ボックス 83">
            <a:extLst>
              <a:ext uri="{FF2B5EF4-FFF2-40B4-BE49-F238E27FC236}">
                <a16:creationId xmlns:a16="http://schemas.microsoft.com/office/drawing/2014/main" id="{80220D4C-69CB-51C5-D1D1-AA6FE83D5C4D}"/>
              </a:ext>
            </a:extLst>
          </p:cNvPr>
          <p:cNvSpPr txBox="1"/>
          <p:nvPr/>
        </p:nvSpPr>
        <p:spPr>
          <a:xfrm>
            <a:off x="3855789" y="2776283"/>
            <a:ext cx="349776" cy="369332"/>
          </a:xfrm>
          <a:prstGeom prst="rect">
            <a:avLst/>
          </a:prstGeom>
          <a:noFill/>
        </p:spPr>
        <p:txBody>
          <a:bodyPr wrap="none" rtlCol="0">
            <a:spAutoFit/>
          </a:bodyPr>
          <a:lstStyle/>
          <a:p>
            <a:r>
              <a:rPr kumimoji="1" lang="en-US" altLang="ja-JP" b="1" dirty="0">
                <a:latin typeface="Meiryo UI" panose="020B0604030504040204" pitchFamily="50" charset="-128"/>
                <a:ea typeface="Meiryo UI" panose="020B0604030504040204" pitchFamily="50" charset="-128"/>
              </a:rPr>
              <a:t>C</a:t>
            </a:r>
            <a:endParaRPr kumimoji="1" lang="ja-JP" altLang="en-US" b="1" dirty="0">
              <a:latin typeface="Meiryo UI" panose="020B0604030504040204" pitchFamily="50" charset="-128"/>
              <a:ea typeface="Meiryo UI" panose="020B0604030504040204" pitchFamily="50" charset="-128"/>
            </a:endParaRPr>
          </a:p>
        </p:txBody>
      </p:sp>
      <p:sp>
        <p:nvSpPr>
          <p:cNvPr id="86" name="テキスト ボックス 85">
            <a:extLst>
              <a:ext uri="{FF2B5EF4-FFF2-40B4-BE49-F238E27FC236}">
                <a16:creationId xmlns:a16="http://schemas.microsoft.com/office/drawing/2014/main" id="{2CA8ACB6-D712-B5C5-7AA3-6FA48D831481}"/>
              </a:ext>
            </a:extLst>
          </p:cNvPr>
          <p:cNvSpPr txBox="1"/>
          <p:nvPr/>
        </p:nvSpPr>
        <p:spPr>
          <a:xfrm>
            <a:off x="4383067" y="3091022"/>
            <a:ext cx="367408" cy="369332"/>
          </a:xfrm>
          <a:prstGeom prst="rect">
            <a:avLst/>
          </a:prstGeom>
          <a:noFill/>
        </p:spPr>
        <p:txBody>
          <a:bodyPr wrap="none" rtlCol="0">
            <a:spAutoFit/>
          </a:bodyPr>
          <a:lstStyle/>
          <a:p>
            <a:r>
              <a:rPr kumimoji="1" lang="en-US" altLang="ja-JP" b="1">
                <a:latin typeface="Meiryo UI" panose="020B0604030504040204" pitchFamily="50" charset="-128"/>
                <a:ea typeface="Meiryo UI" panose="020B0604030504040204" pitchFamily="50" charset="-128"/>
              </a:rPr>
              <a:t>D</a:t>
            </a:r>
            <a:endParaRPr kumimoji="1" lang="ja-JP" altLang="en-US" b="1">
              <a:latin typeface="Meiryo UI" panose="020B0604030504040204" pitchFamily="50" charset="-128"/>
              <a:ea typeface="Meiryo UI" panose="020B0604030504040204" pitchFamily="50" charset="-128"/>
            </a:endParaRPr>
          </a:p>
        </p:txBody>
      </p:sp>
      <p:sp>
        <p:nvSpPr>
          <p:cNvPr id="90" name="正方形/長方形 89">
            <a:extLst>
              <a:ext uri="{FF2B5EF4-FFF2-40B4-BE49-F238E27FC236}">
                <a16:creationId xmlns:a16="http://schemas.microsoft.com/office/drawing/2014/main" id="{EB739EDB-3644-9F5F-26B1-8BDDD5B549E9}"/>
              </a:ext>
            </a:extLst>
          </p:cNvPr>
          <p:cNvSpPr/>
          <p:nvPr/>
        </p:nvSpPr>
        <p:spPr>
          <a:xfrm>
            <a:off x="8553285" y="3805093"/>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2" name="正方形/長方形 91">
            <a:extLst>
              <a:ext uri="{FF2B5EF4-FFF2-40B4-BE49-F238E27FC236}">
                <a16:creationId xmlns:a16="http://schemas.microsoft.com/office/drawing/2014/main" id="{3FC257F4-8B32-42EF-9170-E59E82045A5B}"/>
              </a:ext>
            </a:extLst>
          </p:cNvPr>
          <p:cNvSpPr/>
          <p:nvPr/>
        </p:nvSpPr>
        <p:spPr>
          <a:xfrm>
            <a:off x="6688410" y="3805093"/>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en-US" altLang="ja-JP" sz="1050" dirty="0">
                <a:solidFill>
                  <a:schemeClr val="tx1"/>
                </a:solidFill>
                <a:latin typeface="Meiryo UI" panose="020B0604030504040204" pitchFamily="50" charset="-128"/>
                <a:ea typeface="Meiryo UI" panose="020B0604030504040204" pitchFamily="50" charset="-128"/>
              </a:rPr>
              <a:t>ETS</a:t>
            </a:r>
          </a:p>
          <a:p>
            <a:pPr algn="ctr"/>
            <a:r>
              <a:rPr lang="ja-JP" altLang="en-US" sz="1050" dirty="0">
                <a:solidFill>
                  <a:schemeClr val="tx1"/>
                </a:solidFill>
                <a:latin typeface="Meiryo UI" panose="020B0604030504040204" pitchFamily="50" charset="-128"/>
                <a:ea typeface="Meiryo UI" panose="020B0604030504040204" pitchFamily="50" charset="-128"/>
              </a:rPr>
              <a:t>回避額</a:t>
            </a:r>
            <a:r>
              <a:rPr lang="en-US" altLang="ja-JP" sz="1050" dirty="0">
                <a:solidFill>
                  <a:schemeClr val="tx1"/>
                </a:solidFill>
                <a:latin typeface="Meiryo UI" panose="020B0604030504040204" pitchFamily="50" charset="-128"/>
                <a:ea typeface="Meiryo UI" panose="020B0604030504040204" pitchFamily="50" charset="-128"/>
              </a:rPr>
              <a:t>A</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96" name="正方形/長方形 95">
            <a:extLst>
              <a:ext uri="{FF2B5EF4-FFF2-40B4-BE49-F238E27FC236}">
                <a16:creationId xmlns:a16="http://schemas.microsoft.com/office/drawing/2014/main" id="{B41A9731-7FE7-2D19-DB4A-302E2EFADF1A}"/>
              </a:ext>
            </a:extLst>
          </p:cNvPr>
          <p:cNvSpPr/>
          <p:nvPr/>
        </p:nvSpPr>
        <p:spPr>
          <a:xfrm>
            <a:off x="7248354" y="3805093"/>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目標削減額</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目標時期</a:t>
            </a:r>
            <a:r>
              <a:rPr kumimoji="1" lang="en-US" altLang="ja-JP" sz="105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p:txBody>
      </p:sp>
      <p:sp>
        <p:nvSpPr>
          <p:cNvPr id="98" name="正方形/長方形 97">
            <a:extLst>
              <a:ext uri="{FF2B5EF4-FFF2-40B4-BE49-F238E27FC236}">
                <a16:creationId xmlns:a16="http://schemas.microsoft.com/office/drawing/2014/main" id="{2A8A7AC1-C317-C719-CA1F-913012B1093B}"/>
              </a:ext>
            </a:extLst>
          </p:cNvPr>
          <p:cNvSpPr/>
          <p:nvPr/>
        </p:nvSpPr>
        <p:spPr>
          <a:xfrm>
            <a:off x="8553285" y="5967126"/>
            <a:ext cx="3478934"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050">
                <a:solidFill>
                  <a:schemeClr val="tx1"/>
                </a:solidFill>
                <a:latin typeface="Meiryo UI" panose="020B0604030504040204" pitchFamily="50" charset="-128"/>
                <a:ea typeface="Meiryo UI" panose="020B0604030504040204" pitchFamily="50" charset="-128"/>
              </a:rPr>
              <a:t>xxx</a:t>
            </a:r>
          </a:p>
          <a:p>
            <a:endParaRPr kumimoji="1" lang="en-US" altLang="ja-JP" sz="105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050">
              <a:solidFill>
                <a:schemeClr val="tx1"/>
              </a:solidFill>
              <a:latin typeface="Meiryo UI" panose="020B0604030504040204" pitchFamily="50" charset="-128"/>
              <a:ea typeface="Meiryo UI" panose="020B0604030504040204" pitchFamily="50" charset="-128"/>
            </a:endParaRPr>
          </a:p>
        </p:txBody>
      </p:sp>
      <p:sp>
        <p:nvSpPr>
          <p:cNvPr id="99" name="正方形/長方形 98">
            <a:extLst>
              <a:ext uri="{FF2B5EF4-FFF2-40B4-BE49-F238E27FC236}">
                <a16:creationId xmlns:a16="http://schemas.microsoft.com/office/drawing/2014/main" id="{4C075685-DF4D-2533-DEE4-65C1BF434B76}"/>
              </a:ext>
            </a:extLst>
          </p:cNvPr>
          <p:cNvSpPr/>
          <p:nvPr/>
        </p:nvSpPr>
        <p:spPr>
          <a:xfrm>
            <a:off x="6688410" y="5967126"/>
            <a:ext cx="479487" cy="694800"/>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en-US" altLang="ja-JP" sz="1050" dirty="0">
                <a:solidFill>
                  <a:schemeClr val="tx1"/>
                </a:solidFill>
                <a:latin typeface="Meiryo UI" panose="020B0604030504040204" pitchFamily="50" charset="-128"/>
                <a:ea typeface="Meiryo UI" panose="020B0604030504040204" pitchFamily="50" charset="-128"/>
              </a:rPr>
              <a:t>ETS</a:t>
            </a:r>
          </a:p>
          <a:p>
            <a:pPr algn="ctr"/>
            <a:r>
              <a:rPr kumimoji="1" lang="ja-JP" altLang="en-US" sz="1050" dirty="0">
                <a:solidFill>
                  <a:schemeClr val="tx1"/>
                </a:solidFill>
                <a:latin typeface="Meiryo UI" panose="020B0604030504040204" pitchFamily="50" charset="-128"/>
                <a:ea typeface="Meiryo UI" panose="020B0604030504040204" pitchFamily="50" charset="-128"/>
              </a:rPr>
              <a:t>回避額</a:t>
            </a:r>
            <a:r>
              <a:rPr kumimoji="1" lang="en-US" altLang="ja-JP" sz="1050" dirty="0">
                <a:solidFill>
                  <a:schemeClr val="tx1"/>
                </a:solidFill>
                <a:latin typeface="Meiryo UI" panose="020B0604030504040204" pitchFamily="50" charset="-128"/>
                <a:ea typeface="Meiryo UI" panose="020B0604030504040204" pitchFamily="50" charset="-128"/>
              </a:rPr>
              <a:t>D</a:t>
            </a:r>
          </a:p>
        </p:txBody>
      </p:sp>
      <p:sp>
        <p:nvSpPr>
          <p:cNvPr id="101" name="正方形/長方形 100">
            <a:extLst>
              <a:ext uri="{FF2B5EF4-FFF2-40B4-BE49-F238E27FC236}">
                <a16:creationId xmlns:a16="http://schemas.microsoft.com/office/drawing/2014/main" id="{85139CA9-D5B0-9D6B-01E7-23D29AE3602A}"/>
              </a:ext>
            </a:extLst>
          </p:cNvPr>
          <p:cNvSpPr/>
          <p:nvPr/>
        </p:nvSpPr>
        <p:spPr>
          <a:xfrm>
            <a:off x="7248354" y="5967126"/>
            <a:ext cx="1224470" cy="693716"/>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目標削減額</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目標時期</a:t>
            </a:r>
            <a:r>
              <a:rPr kumimoji="1" lang="en-US" altLang="ja-JP" sz="105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05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7BBFCC07-8F15-E01C-036F-7EFF7BAF09AF}"/>
              </a:ext>
            </a:extLst>
          </p:cNvPr>
          <p:cNvSpPr/>
          <p:nvPr/>
        </p:nvSpPr>
        <p:spPr>
          <a:xfrm>
            <a:off x="1632656" y="814347"/>
            <a:ext cx="8926688" cy="52293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製品単価・コスト構造のイメージ</a:t>
            </a:r>
            <a:endParaRPr lang="en-US" altLang="ja-JP" sz="1400" dirty="0">
              <a:solidFill>
                <a:srgbClr val="FF0000"/>
              </a:solidFill>
              <a:latin typeface="Meiryo UI" panose="020B0604030504040204" pitchFamily="50" charset="-128"/>
              <a:ea typeface="Meiryo UI" panose="020B0604030504040204" pitchFamily="50" charset="-128"/>
            </a:endParaRPr>
          </a:p>
          <a:p>
            <a:r>
              <a:rPr lang="ja-JP" altLang="en-US" sz="1400" dirty="0">
                <a:solidFill>
                  <a:srgbClr val="FF0000"/>
                </a:solidFill>
                <a:latin typeface="Meiryo UI" panose="020B0604030504040204" pitchFamily="50" charset="-128"/>
                <a:ea typeface="Meiryo UI" panose="020B0604030504040204" pitchFamily="50" charset="-128"/>
              </a:rPr>
              <a:t>　　→以下に注意すること。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ETS</a:t>
            </a:r>
            <a:r>
              <a:rPr lang="ja-JP" altLang="en-US" sz="1400" dirty="0">
                <a:solidFill>
                  <a:srgbClr val="FF0000"/>
                </a:solidFill>
                <a:latin typeface="Meiryo UI" panose="020B0604030504040204" pitchFamily="50" charset="-128"/>
                <a:ea typeface="Meiryo UI" panose="020B0604030504040204" pitchFamily="50" charset="-128"/>
              </a:rPr>
              <a:t>回避額：</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（図の</a:t>
            </a: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炭素価格（</a:t>
            </a:r>
            <a:r>
              <a:rPr lang="en-US" altLang="ja-JP" sz="1400" dirty="0">
                <a:solidFill>
                  <a:srgbClr val="FF0000"/>
                </a:solidFill>
                <a:latin typeface="Meiryo UI" panose="020B0604030504040204" pitchFamily="50" charset="-128"/>
                <a:ea typeface="Meiryo UI" panose="020B0604030504040204" pitchFamily="50" charset="-128"/>
              </a:rPr>
              <a:t>20xx</a:t>
            </a:r>
            <a:r>
              <a:rPr lang="ja-JP" altLang="en-US" sz="1400" dirty="0">
                <a:solidFill>
                  <a:srgbClr val="FF0000"/>
                </a:solidFill>
                <a:latin typeface="Meiryo UI" panose="020B0604030504040204" pitchFamily="50" charset="-128"/>
                <a:ea typeface="Meiryo UI" panose="020B0604030504040204" pitchFamily="50" charset="-128"/>
              </a:rPr>
              <a:t>年）で積算すること。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（図の</a:t>
            </a:r>
            <a:r>
              <a:rPr kumimoji="0" lang="en-US" altLang="ja-JP" sz="1400" dirty="0">
                <a:solidFill>
                  <a:srgbClr val="FF0000"/>
                </a:solidFill>
                <a:latin typeface="Meiryo UI" panose="020B0604030504040204" pitchFamily="50" charset="-128"/>
                <a:ea typeface="Meiryo UI" panose="020B0604030504040204" pitchFamily="50" charset="-128"/>
              </a:rPr>
              <a:t>D</a:t>
            </a:r>
            <a:r>
              <a:rPr kumimoji="0" lang="ja-JP" altLang="en-US"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グリーン化したことによる</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a:t>
            </a:r>
            <a:r>
              <a:rPr lang="en-US" altLang="ja-JP" sz="1400" dirty="0">
                <a:solidFill>
                  <a:srgbClr val="FF0000"/>
                </a:solidFill>
                <a:latin typeface="Meiryo UI" panose="020B0604030504040204" pitchFamily="50" charset="-128"/>
                <a:ea typeface="Meiryo UI" panose="020B0604030504040204" pitchFamily="50" charset="-128"/>
              </a:rPr>
              <a:t>× </a:t>
            </a:r>
            <a:r>
              <a:rPr lang="ja-JP" altLang="en-US" sz="1400" dirty="0">
                <a:solidFill>
                  <a:srgbClr val="FF0000"/>
                </a:solidFill>
                <a:latin typeface="Meiryo UI" panose="020B0604030504040204" pitchFamily="50" charset="-128"/>
                <a:ea typeface="Meiryo UI" panose="020B0604030504040204" pitchFamily="50" charset="-128"/>
              </a:rPr>
              <a:t>炭素価格</a:t>
            </a:r>
            <a:r>
              <a:rPr lang="ja-JP" altLang="en-US" sz="1400" b="1" u="sng" dirty="0">
                <a:solidFill>
                  <a:srgbClr val="FF0000"/>
                </a:solidFill>
                <a:latin typeface="Meiryo UI" panose="020B0604030504040204" pitchFamily="50" charset="-128"/>
                <a:ea typeface="Meiryo UI" panose="020B0604030504040204" pitchFamily="50" charset="-128"/>
              </a:rPr>
              <a:t>差</a:t>
            </a:r>
            <a:r>
              <a:rPr lang="ja-JP" altLang="en-US" sz="1400" dirty="0">
                <a:solidFill>
                  <a:srgbClr val="FF0000"/>
                </a:solidFill>
                <a:latin typeface="Meiryo UI" panose="020B0604030504040204" pitchFamily="50" charset="-128"/>
                <a:ea typeface="Meiryo UI" panose="020B0604030504040204" pitchFamily="50" charset="-128"/>
              </a:rPr>
              <a:t>（</a:t>
            </a:r>
            <a:r>
              <a:rPr kumimoji="0" lang="ja-JP" altLang="en-US" sz="1400" dirty="0">
                <a:solidFill>
                  <a:srgbClr val="FF0000"/>
                </a:solidFill>
                <a:latin typeface="Meiryo UI" panose="020B0604030504040204" pitchFamily="50" charset="-128"/>
                <a:ea typeface="Meiryo UI" panose="020B0604030504040204" pitchFamily="50" charset="-128"/>
              </a:rPr>
              <a:t>②の</a:t>
            </a:r>
            <a:r>
              <a:rPr kumimoji="0" lang="en-US" altLang="ja-JP" sz="1400" u="sng" dirty="0">
                <a:solidFill>
                  <a:srgbClr val="FF0000"/>
                </a:solidFill>
                <a:latin typeface="Meiryo UI" panose="020B0604030504040204" pitchFamily="50" charset="-128"/>
                <a:ea typeface="Meiryo UI" panose="020B0604030504040204" pitchFamily="50" charset="-128"/>
              </a:rPr>
              <a:t>20xx</a:t>
            </a:r>
            <a:r>
              <a:rPr kumimoji="0" lang="ja-JP" altLang="en-US" sz="1400" u="sng" dirty="0">
                <a:solidFill>
                  <a:srgbClr val="FF0000"/>
                </a:solidFill>
                <a:latin typeface="Meiryo UI" panose="020B0604030504040204" pitchFamily="50" charset="-128"/>
                <a:ea typeface="Meiryo UI" panose="020B0604030504040204" pitchFamily="50" charset="-128"/>
              </a:rPr>
              <a:t>年から</a:t>
            </a:r>
            <a:r>
              <a:rPr kumimoji="0" lang="ja-JP" altLang="en-US" sz="1400" dirty="0">
                <a:solidFill>
                  <a:srgbClr val="FF0000"/>
                </a:solidFill>
                <a:latin typeface="Meiryo UI" panose="020B0604030504040204" pitchFamily="50" charset="-128"/>
                <a:ea typeface="Meiryo UI" panose="020B0604030504040204" pitchFamily="50" charset="-128"/>
              </a:rPr>
              <a:t>、③の</a:t>
            </a:r>
            <a:r>
              <a:rPr kumimoji="0" lang="en-US" altLang="ja-JP" sz="1400" u="sng" dirty="0">
                <a:solidFill>
                  <a:srgbClr val="FF0000"/>
                </a:solidFill>
                <a:latin typeface="Meiryo UI" panose="020B0604030504040204" pitchFamily="50" charset="-128"/>
                <a:ea typeface="Meiryo UI" panose="020B0604030504040204" pitchFamily="50" charset="-128"/>
              </a:rPr>
              <a:t>20</a:t>
            </a:r>
            <a:r>
              <a:rPr kumimoji="0" lang="ja-JP" altLang="en-US" sz="1400" u="sng" dirty="0">
                <a:solidFill>
                  <a:srgbClr val="FF0000"/>
                </a:solidFill>
                <a:latin typeface="Meiryo UI" panose="020B0604030504040204" pitchFamily="50" charset="-128"/>
                <a:ea typeface="Meiryo UI" panose="020B0604030504040204" pitchFamily="50" charset="-128"/>
              </a:rPr>
              <a:t>▲▲年にかけて</a:t>
            </a:r>
            <a:r>
              <a:rPr kumimoji="0" lang="ja-JP" altLang="en-US" sz="1400" dirty="0">
                <a:solidFill>
                  <a:srgbClr val="FF0000"/>
                </a:solidFill>
                <a:latin typeface="Meiryo UI" panose="020B0604030504040204" pitchFamily="50" charset="-128"/>
                <a:ea typeface="Meiryo UI" panose="020B0604030504040204" pitchFamily="50" charset="-128"/>
              </a:rPr>
              <a:t>増減すると予想した炭素価格差）で積算すること。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上記の計算に用いた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排出削減量、炭素価格、炭素価格差について、その値も示すこと（別紙として構わない）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固定費削減（図の</a:t>
            </a:r>
            <a:r>
              <a:rPr kumimoji="0" lang="en-US" altLang="ja-JP" sz="1400" dirty="0">
                <a:solidFill>
                  <a:srgbClr val="FF0000"/>
                </a:solidFill>
                <a:latin typeface="Meiryo UI" panose="020B0604030504040204" pitchFamily="50" charset="-128"/>
                <a:ea typeface="Meiryo UI" panose="020B0604030504040204" pitchFamily="50" charset="-128"/>
              </a:rPr>
              <a:t>B</a:t>
            </a:r>
            <a:r>
              <a:rPr kumimoji="0" lang="ja-JP" altLang="en-US" sz="1400" dirty="0">
                <a:solidFill>
                  <a:srgbClr val="FF0000"/>
                </a:solidFill>
                <a:latin typeface="Meiryo UI" panose="020B0604030504040204" pitchFamily="50" charset="-128"/>
                <a:ea typeface="Meiryo UI" panose="020B0604030504040204" pitchFamily="50" charset="-128"/>
              </a:rPr>
              <a:t>）：グリーン化に資する部分とグリーン化以外の削減効果を合算して記載すること。変動費削減（図の</a:t>
            </a:r>
            <a:r>
              <a:rPr kumimoji="0" lang="en-US" altLang="ja-JP" sz="1400" dirty="0">
                <a:solidFill>
                  <a:srgbClr val="FF0000"/>
                </a:solidFill>
                <a:latin typeface="Meiryo UI" panose="020B0604030504040204" pitchFamily="50" charset="-128"/>
                <a:ea typeface="Meiryo UI" panose="020B0604030504040204" pitchFamily="50" charset="-128"/>
              </a:rPr>
              <a:t>C</a:t>
            </a:r>
            <a:r>
              <a:rPr kumimoji="0" lang="ja-JP" altLang="en-US" sz="1400" dirty="0">
                <a:solidFill>
                  <a:srgbClr val="FF0000"/>
                </a:solidFill>
                <a:latin typeface="Meiryo UI" panose="020B0604030504040204" pitchFamily="50" charset="-128"/>
                <a:ea typeface="Meiryo UI" panose="020B0604030504040204" pitchFamily="50" charset="-128"/>
              </a:rPr>
              <a:t>）も同様の扱いとする。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その他：時間軸は、①と②が同一であり、③のみ①②より後の年度となる。</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製品の単価向上・コストダウンに向けた</a:t>
            </a:r>
            <a:r>
              <a:rPr lang="en-US" altLang="ja-JP" sz="1400" dirty="0">
                <a:solidFill>
                  <a:srgbClr val="FF0000"/>
                </a:solidFill>
                <a:latin typeface="Meiryo UI" panose="020B0604030504040204" pitchFamily="50" charset="-128"/>
                <a:ea typeface="Meiryo UI" panose="020B0604030504040204" pitchFamily="50" charset="-128"/>
              </a:rPr>
              <a:t>KPI</a:t>
            </a:r>
            <a:r>
              <a:rPr lang="ja-JP" altLang="en-US" sz="1400" dirty="0">
                <a:solidFill>
                  <a:srgbClr val="FF0000"/>
                </a:solidFill>
                <a:latin typeface="Meiryo UI" panose="020B0604030504040204" pitchFamily="50" charset="-128"/>
                <a:ea typeface="Meiryo UI" panose="020B0604030504040204" pitchFamily="50" charset="-128"/>
              </a:rPr>
              <a:t>・取組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単価向上：</a:t>
            </a:r>
            <a:r>
              <a:rPr kumimoji="0" lang="ja-JP" altLang="en-US" sz="1400" dirty="0">
                <a:solidFill>
                  <a:srgbClr val="FF0000"/>
                </a:solidFill>
                <a:latin typeface="Meiryo UI" panose="020B0604030504040204" pitchFamily="50" charset="-128"/>
                <a:ea typeface="Meiryo UI" panose="020B0604030504040204" pitchFamily="50" charset="-128"/>
              </a:rPr>
              <a:t>グリーンプレミアムとその他の価値訴求によるものを分けて記載すること。ただし、特に</a:t>
            </a:r>
            <a:r>
              <a:rPr kumimoji="0" lang="en-US" altLang="ja-JP" sz="1400" dirty="0">
                <a:solidFill>
                  <a:srgbClr val="FF0000"/>
                </a:solidFill>
                <a:latin typeface="Meiryo UI" panose="020B0604030504040204" pitchFamily="50" charset="-128"/>
                <a:ea typeface="Meiryo UI" panose="020B0604030504040204" pitchFamily="50" charset="-128"/>
              </a:rPr>
              <a:t>KPI</a:t>
            </a:r>
            <a:r>
              <a:rPr kumimoji="0" lang="ja-JP" altLang="en-US" sz="1400" dirty="0">
                <a:solidFill>
                  <a:srgbClr val="FF0000"/>
                </a:solidFill>
                <a:latin typeface="Meiryo UI" panose="020B0604030504040204" pitchFamily="50" charset="-128"/>
                <a:ea typeface="Meiryo UI" panose="020B0604030504040204" pitchFamily="50" charset="-128"/>
              </a:rPr>
              <a:t>について、グリーンプレミアムとその他価値による区分けが難しい場合には、一つにまとめて記載しても良い。</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コストダウン：</a:t>
            </a:r>
            <a:r>
              <a:rPr kumimoji="0" lang="en-US" altLang="ja-JP" sz="1400" dirty="0">
                <a:solidFill>
                  <a:srgbClr val="FF0000"/>
                </a:solidFill>
                <a:latin typeface="Meiryo UI" panose="020B0604030504040204" pitchFamily="50" charset="-128"/>
                <a:ea typeface="Meiryo UI" panose="020B0604030504040204" pitchFamily="50" charset="-128"/>
              </a:rPr>
              <a:t>ETS</a:t>
            </a:r>
            <a:r>
              <a:rPr kumimoji="0" lang="ja-JP" altLang="en-US" sz="1400" dirty="0">
                <a:solidFill>
                  <a:srgbClr val="FF0000"/>
                </a:solidFill>
                <a:latin typeface="Meiryo UI" panose="020B0604030504040204" pitchFamily="50" charset="-128"/>
                <a:ea typeface="Meiryo UI" panose="020B0604030504040204" pitchFamily="50" charset="-128"/>
              </a:rPr>
              <a:t>回避額、固定費、変動費を分けて記載すること。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kumimoji="0"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92A3D32E-AD5B-CCB2-A186-46DEBEB25FAF}"/>
              </a:ext>
            </a:extLst>
          </p:cNvPr>
          <p:cNvSpPr/>
          <p:nvPr/>
        </p:nvSpPr>
        <p:spPr bwMode="gray">
          <a:xfrm>
            <a:off x="-60046" y="5954021"/>
            <a:ext cx="1762291" cy="446695"/>
          </a:xfrm>
          <a:prstGeom prst="rect">
            <a:avLst/>
          </a:prstGeom>
          <a:no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①</a:t>
            </a:r>
            <a:r>
              <a:rPr kumimoji="0" lang="en-US" altLang="ja-JP" sz="1200" dirty="0">
                <a:latin typeface="Meiryo UI" panose="020B0604030504040204" pitchFamily="50" charset="-128"/>
                <a:ea typeface="Meiryo UI" panose="020B0604030504040204" pitchFamily="50" charset="-128"/>
              </a:rPr>
              <a:t>20xx</a:t>
            </a:r>
            <a:r>
              <a:rPr kumimoji="0" lang="ja-JP" altLang="en-US" sz="1200" dirty="0">
                <a:latin typeface="Meiryo UI" panose="020B0604030504040204" pitchFamily="50" charset="-128"/>
                <a:ea typeface="Meiryo UI" panose="020B0604030504040204" pitchFamily="50" charset="-128"/>
              </a:rPr>
              <a:t>年度</a:t>
            </a:r>
            <a:endParaRPr kumimoji="0" lang="en-US" altLang="ja-JP" sz="1200" dirty="0">
              <a:latin typeface="Meiryo UI" panose="020B0604030504040204" pitchFamily="50" charset="-128"/>
              <a:ea typeface="Meiryo UI" panose="020B0604030504040204" pitchFamily="50" charset="-128"/>
            </a:endParaRPr>
          </a:p>
          <a:p>
            <a:pPr marL="0" marR="0" indent="0" algn="ctr" defTabSz="914400" rtl="0" eaLnBrk="1" fontAlgn="auto" latinLnBrk="0" hangingPunct="1">
              <a:lnSpc>
                <a:spcPct val="100000"/>
              </a:lnSpc>
              <a:spcBef>
                <a:spcPts val="0"/>
              </a:spcBef>
              <a:spcAft>
                <a:spcPts val="0"/>
              </a:spcAft>
              <a:buClrTx/>
              <a:buSzTx/>
              <a:buFontTx/>
              <a:buNone/>
              <a:tabLst/>
            </a:pPr>
            <a:r>
              <a:rPr kumimoji="0" lang="ja-JP" altLang="en-US" sz="1200" dirty="0">
                <a:latin typeface="Meiryo UI" panose="020B0604030504040204" pitchFamily="50" charset="-128"/>
                <a:ea typeface="Meiryo UI" panose="020B0604030504040204" pitchFamily="50" charset="-128"/>
              </a:rPr>
              <a:t>（グリーン化しない場合）</a:t>
            </a:r>
          </a:p>
        </p:txBody>
      </p:sp>
    </p:spTree>
    <p:extLst>
      <p:ext uri="{BB962C8B-B14F-4D97-AF65-F5344CB8AC3E}">
        <p14:creationId xmlns:p14="http://schemas.microsoft.com/office/powerpoint/2010/main" val="70344737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D0343C62-3C3A-47E0-BF70-A021B7FA4837}"/>
              </a:ext>
            </a:extLst>
          </p:cNvPr>
          <p:cNvGraphicFramePr>
            <a:graphicFrameLocks noChangeAspect="1"/>
          </p:cNvGraphicFramePr>
          <p:nvPr>
            <p:custDataLst>
              <p:tags r:id="rId1"/>
            </p:custDataLst>
            <p:extLst>
              <p:ext uri="{D42A27DB-BD31-4B8C-83A1-F6EECF244321}">
                <p14:modId xmlns:p14="http://schemas.microsoft.com/office/powerpoint/2010/main" val="288954893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D0343C62-3C3A-47E0-BF70-A021B7FA483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6" name="テキスト ボックス 15">
            <a:extLst>
              <a:ext uri="{FF2B5EF4-FFF2-40B4-BE49-F238E27FC236}">
                <a16:creationId xmlns:a16="http://schemas.microsoft.com/office/drawing/2014/main" id="{A2521F9A-DCF1-B0F4-E2E6-0A2DB5A4311C}"/>
              </a:ext>
            </a:extLst>
          </p:cNvPr>
          <p:cNvSpPr txBox="1"/>
          <p:nvPr/>
        </p:nvSpPr>
        <p:spPr>
          <a:xfrm>
            <a:off x="778208" y="3365393"/>
            <a:ext cx="1152000" cy="245143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EC8E19D-ED0E-AD80-1C5D-4B147EFD19C0}"/>
              </a:ext>
            </a:extLst>
          </p:cNvPr>
          <p:cNvSpPr/>
          <p:nvPr/>
        </p:nvSpPr>
        <p:spPr>
          <a:xfrm>
            <a:off x="2032493" y="3365392"/>
            <a:ext cx="2562797" cy="75600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を締結済</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884F3FFC-F664-7020-8C80-53CA58ED3092}"/>
              </a:ext>
            </a:extLst>
          </p:cNvPr>
          <p:cNvSpPr/>
          <p:nvPr/>
        </p:nvSpPr>
        <p:spPr>
          <a:xfrm>
            <a:off x="2034154" y="4211629"/>
            <a:ext cx="9379638" cy="90461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＜水素</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協議会で、 </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コンソーシアムを組み、水素調達について議論</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当該コンソーシアムの</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がオーストラリアから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港に、</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万トン持ってくる方向で検討中</a:t>
            </a: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当社においては、そのうちの</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万トンを</a:t>
            </a: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年から調達する予定で交渉</a:t>
            </a: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コンソーシアムの中では値差支援事業、拠点整備事業に向けても議論中</a:t>
            </a:r>
          </a:p>
        </p:txBody>
      </p:sp>
      <p:sp>
        <p:nvSpPr>
          <p:cNvPr id="8" name="矢印: 五方向 7">
            <a:extLst>
              <a:ext uri="{FF2B5EF4-FFF2-40B4-BE49-F238E27FC236}">
                <a16:creationId xmlns:a16="http://schemas.microsoft.com/office/drawing/2014/main" id="{8880B2DC-C72B-8E71-E16D-8253288A5953}"/>
              </a:ext>
            </a:extLst>
          </p:cNvPr>
          <p:cNvSpPr/>
          <p:nvPr/>
        </p:nvSpPr>
        <p:spPr>
          <a:xfrm>
            <a:off x="2034157"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9661233C-ED13-F737-6857-327E429DB2BE}"/>
              </a:ext>
            </a:extLst>
          </p:cNvPr>
          <p:cNvSpPr/>
          <p:nvPr/>
        </p:nvSpPr>
        <p:spPr>
          <a:xfrm>
            <a:off x="3399429"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9E762031-7095-09D3-9FC1-7D2EBEED6C0B}"/>
              </a:ext>
            </a:extLst>
          </p:cNvPr>
          <p:cNvSpPr/>
          <p:nvPr/>
        </p:nvSpPr>
        <p:spPr>
          <a:xfrm>
            <a:off x="4764701"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8060C3CD-1733-BBE1-7D96-99E789A58D45}"/>
              </a:ext>
            </a:extLst>
          </p:cNvPr>
          <p:cNvSpPr/>
          <p:nvPr/>
        </p:nvSpPr>
        <p:spPr>
          <a:xfrm>
            <a:off x="6129973"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7D176FA2-AEFE-01FF-7992-7F5842846994}"/>
              </a:ext>
            </a:extLst>
          </p:cNvPr>
          <p:cNvSpPr/>
          <p:nvPr/>
        </p:nvSpPr>
        <p:spPr>
          <a:xfrm>
            <a:off x="7495245"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045DD44-9BC0-C1EB-665A-06CFBE3232C3}"/>
              </a:ext>
            </a:extLst>
          </p:cNvPr>
          <p:cNvSpPr/>
          <p:nvPr/>
        </p:nvSpPr>
        <p:spPr>
          <a:xfrm>
            <a:off x="8860518"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074BA3E5-C6CD-1C27-67BF-0F72C9C23C40}"/>
              </a:ext>
            </a:extLst>
          </p:cNvPr>
          <p:cNvSpPr/>
          <p:nvPr/>
        </p:nvSpPr>
        <p:spPr>
          <a:xfrm>
            <a:off x="10225792" y="1709098"/>
            <a:ext cx="1188000" cy="172089"/>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 name="Title 1">
            <a:extLst>
              <a:ext uri="{FF2B5EF4-FFF2-40B4-BE49-F238E27FC236}">
                <a16:creationId xmlns:a16="http://schemas.microsoft.com/office/drawing/2014/main" id="{392F5888-3BA5-0267-0135-834DC9C6C34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ⅲ</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3D074740-D8EB-1255-2910-57FD6D7DC2B8}"/>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燃料については、</a:t>
            </a:r>
            <a:r>
              <a:rPr kumimoji="1" lang="ja-JP" altLang="en-US">
                <a:solidFill>
                  <a:schemeClr val="tx1"/>
                </a:solidFill>
              </a:rPr>
              <a:t>調達先の分散化や</a:t>
            </a:r>
            <a:r>
              <a:rPr kumimoji="1" lang="en-US" altLang="ja-JP">
                <a:solidFill>
                  <a:schemeClr val="tx1"/>
                </a:solidFill>
              </a:rPr>
              <a:t>xx</a:t>
            </a:r>
            <a:r>
              <a:rPr kumimoji="1" lang="ja-JP" altLang="en-US">
                <a:solidFill>
                  <a:schemeClr val="tx1"/>
                </a:solidFill>
              </a:rPr>
              <a:t>により安定調達を図る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C004224E-9D4E-253B-CD97-F58407E377B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4" name="正方形/長方形 13">
            <a:extLst>
              <a:ext uri="{FF2B5EF4-FFF2-40B4-BE49-F238E27FC236}">
                <a16:creationId xmlns:a16="http://schemas.microsoft.com/office/drawing/2014/main" id="{42ACBEC4-37C1-D409-448F-D94FF6F15E5E}"/>
              </a:ext>
            </a:extLst>
          </p:cNvPr>
          <p:cNvSpPr/>
          <p:nvPr/>
        </p:nvSpPr>
        <p:spPr>
          <a:xfrm>
            <a:off x="4764700" y="5206482"/>
            <a:ext cx="6649091" cy="61034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＜水素</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からの調達の可能性も検討</a:t>
            </a: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水素混焼技術の開発状況に依存するため、数量のコミットなどは出来ていない状況</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437DCACE-0B84-C701-B1F4-9A2639BE743D}"/>
              </a:ext>
            </a:extLst>
          </p:cNvPr>
          <p:cNvSpPr/>
          <p:nvPr/>
        </p:nvSpPr>
        <p:spPr>
          <a:xfrm>
            <a:off x="2034155" y="1971421"/>
            <a:ext cx="2562797"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LNG</a:t>
            </a:r>
          </a:p>
        </p:txBody>
      </p:sp>
      <p:sp>
        <p:nvSpPr>
          <p:cNvPr id="9" name="正方形/長方形 8">
            <a:extLst>
              <a:ext uri="{FF2B5EF4-FFF2-40B4-BE49-F238E27FC236}">
                <a16:creationId xmlns:a16="http://schemas.microsoft.com/office/drawing/2014/main" id="{F5E43989-B6FD-B2E2-6E2A-4722DE2F735F}"/>
              </a:ext>
            </a:extLst>
          </p:cNvPr>
          <p:cNvSpPr/>
          <p:nvPr/>
        </p:nvSpPr>
        <p:spPr>
          <a:xfrm>
            <a:off x="4764702" y="1971421"/>
            <a:ext cx="3918544"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a:t>
            </a:r>
            <a:r>
              <a:rPr kumimoji="1" lang="en-US" altLang="ja-JP" sz="1200">
                <a:solidFill>
                  <a:schemeClr val="tx1"/>
                </a:solidFill>
                <a:latin typeface="Meiryo UI" panose="020B0604030504040204" pitchFamily="50" charset="-128"/>
                <a:ea typeface="Meiryo UI" panose="020B0604030504040204" pitchFamily="50" charset="-128"/>
              </a:rPr>
              <a:t>xx%</a:t>
            </a:r>
          </a:p>
        </p:txBody>
      </p:sp>
      <p:sp>
        <p:nvSpPr>
          <p:cNvPr id="13" name="正方形/長方形 12">
            <a:extLst>
              <a:ext uri="{FF2B5EF4-FFF2-40B4-BE49-F238E27FC236}">
                <a16:creationId xmlns:a16="http://schemas.microsoft.com/office/drawing/2014/main" id="{9A208E1E-4A23-0CFA-8C14-404E93D8EE9A}"/>
              </a:ext>
            </a:extLst>
          </p:cNvPr>
          <p:cNvSpPr/>
          <p:nvPr/>
        </p:nvSpPr>
        <p:spPr>
          <a:xfrm>
            <a:off x="8860517" y="1971421"/>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水素混焼</a:t>
            </a:r>
            <a:r>
              <a:rPr kumimoji="1" lang="en-US" altLang="ja-JP" sz="1200">
                <a:solidFill>
                  <a:schemeClr val="tx1"/>
                </a:solidFill>
                <a:latin typeface="Meiryo UI" panose="020B0604030504040204" pitchFamily="50" charset="-128"/>
                <a:ea typeface="Meiryo UI" panose="020B0604030504040204" pitchFamily="50" charset="-128"/>
              </a:rPr>
              <a:t>xx%</a:t>
            </a:r>
          </a:p>
        </p:txBody>
      </p:sp>
      <p:sp>
        <p:nvSpPr>
          <p:cNvPr id="20" name="テキスト ボックス 19">
            <a:extLst>
              <a:ext uri="{FF2B5EF4-FFF2-40B4-BE49-F238E27FC236}">
                <a16:creationId xmlns:a16="http://schemas.microsoft.com/office/drawing/2014/main" id="{22333E98-D6CE-2758-0FD2-C61BDD2328B1}"/>
              </a:ext>
            </a:extLst>
          </p:cNvPr>
          <p:cNvSpPr txBox="1"/>
          <p:nvPr/>
        </p:nvSpPr>
        <p:spPr>
          <a:xfrm>
            <a:off x="777063" y="1971421"/>
            <a:ext cx="1152000" cy="37442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使用燃料</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1" name="矢印: 五方向 20">
            <a:extLst>
              <a:ext uri="{FF2B5EF4-FFF2-40B4-BE49-F238E27FC236}">
                <a16:creationId xmlns:a16="http://schemas.microsoft.com/office/drawing/2014/main" id="{FFD70E88-BD75-3EE3-5BF9-82A67052CC04}"/>
              </a:ext>
            </a:extLst>
          </p:cNvPr>
          <p:cNvSpPr/>
          <p:nvPr/>
        </p:nvSpPr>
        <p:spPr>
          <a:xfrm>
            <a:off x="2034156" y="1446775"/>
            <a:ext cx="3918543"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トランジション期</a:t>
            </a:r>
          </a:p>
        </p:txBody>
      </p:sp>
      <p:sp>
        <p:nvSpPr>
          <p:cNvPr id="29" name="矢印: 五方向 28">
            <a:extLst>
              <a:ext uri="{FF2B5EF4-FFF2-40B4-BE49-F238E27FC236}">
                <a16:creationId xmlns:a16="http://schemas.microsoft.com/office/drawing/2014/main" id="{CE8868FF-6F60-2953-3A7D-B9D9A43D570D}"/>
              </a:ext>
            </a:extLst>
          </p:cNvPr>
          <p:cNvSpPr/>
          <p:nvPr/>
        </p:nvSpPr>
        <p:spPr>
          <a:xfrm>
            <a:off x="6129975" y="1446775"/>
            <a:ext cx="5283816" cy="172089"/>
          </a:xfrm>
          <a:prstGeom prst="homePlate">
            <a:avLst/>
          </a:prstGeom>
          <a:solidFill>
            <a:schemeClr val="tx1">
              <a:lumMod val="50000"/>
              <a:lumOff val="50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bg1"/>
                </a:solidFill>
                <a:latin typeface="Meiryo UI" panose="020B0604030504040204" pitchFamily="50" charset="-128"/>
                <a:ea typeface="Meiryo UI" panose="020B0604030504040204" pitchFamily="50" charset="-128"/>
              </a:rPr>
              <a:t>CN</a:t>
            </a:r>
            <a:r>
              <a:rPr kumimoji="1" lang="ja-JP" altLang="en-US" sz="1200">
                <a:solidFill>
                  <a:schemeClr val="bg1"/>
                </a:solidFill>
                <a:latin typeface="Meiryo UI" panose="020B0604030504040204" pitchFamily="50" charset="-128"/>
                <a:ea typeface="Meiryo UI" panose="020B0604030504040204" pitchFamily="50" charset="-128"/>
              </a:rPr>
              <a:t>移行期</a:t>
            </a:r>
          </a:p>
        </p:txBody>
      </p:sp>
      <p:sp>
        <p:nvSpPr>
          <p:cNvPr id="31" name="正方形/長方形 30">
            <a:extLst>
              <a:ext uri="{FF2B5EF4-FFF2-40B4-BE49-F238E27FC236}">
                <a16:creationId xmlns:a16="http://schemas.microsoft.com/office/drawing/2014/main" id="{A9DD82B0-43D2-AB15-52B8-644C02F4AE20}"/>
              </a:ext>
            </a:extLst>
          </p:cNvPr>
          <p:cNvSpPr/>
          <p:nvPr/>
        </p:nvSpPr>
        <p:spPr>
          <a:xfrm>
            <a:off x="2034155" y="2436078"/>
            <a:ext cx="2562797"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事業所単位で</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削減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2" name="正方形/長方形 31">
            <a:extLst>
              <a:ext uri="{FF2B5EF4-FFF2-40B4-BE49-F238E27FC236}">
                <a16:creationId xmlns:a16="http://schemas.microsoft.com/office/drawing/2014/main" id="{4891C898-DABC-1C9F-4B05-D27BA17152B8}"/>
              </a:ext>
            </a:extLst>
          </p:cNvPr>
          <p:cNvSpPr/>
          <p:nvPr/>
        </p:nvSpPr>
        <p:spPr>
          <a:xfrm>
            <a:off x="4764702" y="2436078"/>
            <a:ext cx="3918544"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事業所単位で</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削減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3" name="正方形/長方形 32">
            <a:extLst>
              <a:ext uri="{FF2B5EF4-FFF2-40B4-BE49-F238E27FC236}">
                <a16:creationId xmlns:a16="http://schemas.microsoft.com/office/drawing/2014/main" id="{3F9E54D3-576C-6761-4780-3A8213192B7E}"/>
              </a:ext>
            </a:extLst>
          </p:cNvPr>
          <p:cNvSpPr/>
          <p:nvPr/>
        </p:nvSpPr>
        <p:spPr>
          <a:xfrm>
            <a:off x="8860517" y="2436078"/>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事業所単位で</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削減</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4" name="テキスト ボックス 33">
            <a:extLst>
              <a:ext uri="{FF2B5EF4-FFF2-40B4-BE49-F238E27FC236}">
                <a16:creationId xmlns:a16="http://schemas.microsoft.com/office/drawing/2014/main" id="{CAE32C34-4F4F-0FD3-8C3C-CCE3A77A49EA}"/>
              </a:ext>
            </a:extLst>
          </p:cNvPr>
          <p:cNvSpPr txBox="1"/>
          <p:nvPr/>
        </p:nvSpPr>
        <p:spPr>
          <a:xfrm>
            <a:off x="777063" y="2436078"/>
            <a:ext cx="1152000" cy="37442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en-US" altLang="ja-JP" sz="1400">
                <a:solidFill>
                  <a:schemeClr val="tx1"/>
                </a:solidFill>
                <a:latin typeface="Meiryo UI" panose="020B0604030504040204" pitchFamily="50" charset="-128"/>
                <a:ea typeface="Meiryo UI" panose="020B0604030504040204" pitchFamily="50" charset="-128"/>
              </a:rPr>
              <a:t>CO2</a:t>
            </a:r>
          </a:p>
          <a:p>
            <a:pPr algn="ctr"/>
            <a:r>
              <a:rPr lang="ja-JP" altLang="en-US" sz="1400">
                <a:solidFill>
                  <a:schemeClr val="tx1"/>
                </a:solidFill>
                <a:latin typeface="Meiryo UI" panose="020B0604030504040204" pitchFamily="50" charset="-128"/>
                <a:ea typeface="Meiryo UI" panose="020B0604030504040204" pitchFamily="50" charset="-128"/>
              </a:rPr>
              <a:t>削減効果</a:t>
            </a:r>
            <a:endParaRPr lang="en-US" altLang="ja-JP" sz="1400">
              <a:solidFill>
                <a:schemeClr val="tx1"/>
              </a:solidFill>
              <a:latin typeface="Meiryo UI" panose="020B0604030504040204" pitchFamily="50" charset="-128"/>
              <a:ea typeface="Meiryo UI" panose="020B0604030504040204" pitchFamily="50" charset="-128"/>
            </a:endParaRPr>
          </a:p>
        </p:txBody>
      </p:sp>
      <p:sp>
        <p:nvSpPr>
          <p:cNvPr id="41" name="正方形/長方形 40">
            <a:extLst>
              <a:ext uri="{FF2B5EF4-FFF2-40B4-BE49-F238E27FC236}">
                <a16:creationId xmlns:a16="http://schemas.microsoft.com/office/drawing/2014/main" id="{46D1D8B3-C6B2-3CE6-652D-3C96D7A5331B}"/>
              </a:ext>
            </a:extLst>
          </p:cNvPr>
          <p:cNvSpPr/>
          <p:nvPr/>
        </p:nvSpPr>
        <p:spPr>
          <a:xfrm>
            <a:off x="2034155" y="2900735"/>
            <a:ext cx="2562797"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6582E9C2-0B37-3D96-2217-877B9391A1F1}"/>
              </a:ext>
            </a:extLst>
          </p:cNvPr>
          <p:cNvSpPr/>
          <p:nvPr/>
        </p:nvSpPr>
        <p:spPr>
          <a:xfrm>
            <a:off x="4764702" y="2900735"/>
            <a:ext cx="3918544"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LNG</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4" name="正方形/長方形 43">
            <a:extLst>
              <a:ext uri="{FF2B5EF4-FFF2-40B4-BE49-F238E27FC236}">
                <a16:creationId xmlns:a16="http://schemas.microsoft.com/office/drawing/2014/main" id="{DB6F9A5F-704F-DDB7-250C-F938A117B2C6}"/>
              </a:ext>
            </a:extLst>
          </p:cNvPr>
          <p:cNvSpPr/>
          <p:nvPr/>
        </p:nvSpPr>
        <p:spPr>
          <a:xfrm>
            <a:off x="8860517" y="2900735"/>
            <a:ext cx="2553275" cy="374423"/>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lang="ja-JP" altLang="en-US" sz="1200">
                <a:solidFill>
                  <a:schemeClr val="tx1"/>
                </a:solidFill>
                <a:latin typeface="Meiryo UI" panose="020B0604030504040204" pitchFamily="50" charset="-128"/>
                <a:ea typeface="Meiryo UI" panose="020B0604030504040204" pitchFamily="50" charset="-128"/>
              </a:rPr>
              <a:t>水素：</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万トン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45" name="テキスト ボックス 44">
            <a:extLst>
              <a:ext uri="{FF2B5EF4-FFF2-40B4-BE49-F238E27FC236}">
                <a16:creationId xmlns:a16="http://schemas.microsoft.com/office/drawing/2014/main" id="{C4DF85DB-1E8A-AED7-388E-2F1D3FBDC905}"/>
              </a:ext>
            </a:extLst>
          </p:cNvPr>
          <p:cNvSpPr txBox="1"/>
          <p:nvPr/>
        </p:nvSpPr>
        <p:spPr>
          <a:xfrm>
            <a:off x="777063" y="2900735"/>
            <a:ext cx="1152000" cy="37442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燃料使用量</a:t>
            </a:r>
            <a:endParaRPr kumimoji="1" lang="ja-JP" altLang="en-US"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0695EB9C-A2E6-1698-49C6-0729140423B1}"/>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defPPr>
              <a:defRPr lang="ja-JP"/>
            </a:defPPr>
            <a:lvl1pPr marL="0" algn="l" defTabSz="914400" rtl="0" eaLnBrk="1" latinLnBrk="0" hangingPunct="1">
              <a:defRPr kumimoji="1" sz="1800" kern="1200">
                <a:solidFill>
                  <a:schemeClr val="lt1"/>
                </a:solidFill>
                <a:latin typeface="+mn-lt"/>
                <a:ea typeface="+mn-ea"/>
                <a:cs typeface="+mn-cs"/>
              </a:defRPr>
            </a:lvl1pPr>
            <a:lvl2pPr marL="457200" algn="l" defTabSz="914400" rtl="0" eaLnBrk="1" latinLnBrk="0" hangingPunct="1">
              <a:defRPr kumimoji="1" sz="1800" kern="1200">
                <a:solidFill>
                  <a:schemeClr val="lt1"/>
                </a:solidFill>
                <a:latin typeface="+mn-lt"/>
                <a:ea typeface="+mn-ea"/>
                <a:cs typeface="+mn-cs"/>
              </a:defRPr>
            </a:lvl2pPr>
            <a:lvl3pPr marL="914400" algn="l" defTabSz="914400" rtl="0" eaLnBrk="1" latinLnBrk="0" hangingPunct="1">
              <a:defRPr kumimoji="1" sz="1800" kern="1200">
                <a:solidFill>
                  <a:schemeClr val="lt1"/>
                </a:solidFill>
                <a:latin typeface="+mn-lt"/>
                <a:ea typeface="+mn-ea"/>
                <a:cs typeface="+mn-cs"/>
              </a:defRPr>
            </a:lvl3pPr>
            <a:lvl4pPr marL="1371600" algn="l" defTabSz="914400" rtl="0" eaLnBrk="1" latinLnBrk="0" hangingPunct="1">
              <a:defRPr kumimoji="1" sz="1800" kern="1200">
                <a:solidFill>
                  <a:schemeClr val="lt1"/>
                </a:solidFill>
                <a:latin typeface="+mn-lt"/>
                <a:ea typeface="+mn-ea"/>
                <a:cs typeface="+mn-cs"/>
              </a:defRPr>
            </a:lvl4pPr>
            <a:lvl5pPr marL="1828800" algn="l" defTabSz="914400" rtl="0" eaLnBrk="1" latinLnBrk="0" hangingPunct="1">
              <a:defRPr kumimoji="1" sz="1800" kern="1200">
                <a:solidFill>
                  <a:schemeClr val="lt1"/>
                </a:solidFill>
                <a:latin typeface="+mn-lt"/>
                <a:ea typeface="+mn-ea"/>
                <a:cs typeface="+mn-cs"/>
              </a:defRPr>
            </a:lvl5pPr>
            <a:lvl6pPr marL="2286000" algn="l" defTabSz="914400" rtl="0" eaLnBrk="1" latinLnBrk="0" hangingPunct="1">
              <a:defRPr kumimoji="1" sz="1800" kern="1200">
                <a:solidFill>
                  <a:schemeClr val="lt1"/>
                </a:solidFill>
                <a:latin typeface="+mn-lt"/>
                <a:ea typeface="+mn-ea"/>
                <a:cs typeface="+mn-cs"/>
              </a:defRPr>
            </a:lvl6pPr>
            <a:lvl7pPr marL="2743200" algn="l" defTabSz="914400" rtl="0" eaLnBrk="1" latinLnBrk="0" hangingPunct="1">
              <a:defRPr kumimoji="1" sz="1800" kern="1200">
                <a:solidFill>
                  <a:schemeClr val="lt1"/>
                </a:solidFill>
                <a:latin typeface="+mn-lt"/>
                <a:ea typeface="+mn-ea"/>
                <a:cs typeface="+mn-cs"/>
              </a:defRPr>
            </a:lvl7pPr>
            <a:lvl8pPr marL="3200400" algn="l" defTabSz="914400" rtl="0" eaLnBrk="1" latinLnBrk="0" hangingPunct="1">
              <a:defRPr kumimoji="1" sz="1800" kern="1200">
                <a:solidFill>
                  <a:schemeClr val="lt1"/>
                </a:solidFill>
                <a:latin typeface="+mn-lt"/>
                <a:ea typeface="+mn-ea"/>
                <a:cs typeface="+mn-cs"/>
              </a:defRPr>
            </a:lvl8pPr>
            <a:lvl9pPr marL="3657600" algn="l" defTabSz="914400" rtl="0" eaLnBrk="1" latinLnBrk="0" hangingPunct="1">
              <a:defRPr kumimoji="1" sz="1800" kern="1200">
                <a:solidFill>
                  <a:schemeClr val="lt1"/>
                </a:solidFill>
                <a:latin typeface="+mn-lt"/>
                <a:ea typeface="+mn-ea"/>
                <a:cs typeface="+mn-cs"/>
              </a:defRPr>
            </a:lvl9pP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トランジション期・</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移行期の燃料調達計画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→使用燃料、</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削減効果、燃料使用量を明記の上、燃料の調達候補先、調達量、交渉状況について、設備運用開始見込み年度から最低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年間分を記載すること。なお、燃料使用量について、燃料調達量と異なる場合は燃料使用量と燃料調達量を併記すること。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15" name="正方形/長方形 14">
            <a:extLst>
              <a:ext uri="{FF2B5EF4-FFF2-40B4-BE49-F238E27FC236}">
                <a16:creationId xmlns:a16="http://schemas.microsoft.com/office/drawing/2014/main" id="{C7225007-A1D6-FE88-9FF8-510EDAAAFC1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425018902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424A8C-703D-F637-D680-F13C9C500F23}"/>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B51B5040-1795-C19E-A0E1-803A95C0A92A}"/>
              </a:ext>
            </a:extLst>
          </p:cNvPr>
          <p:cNvGraphicFramePr>
            <a:graphicFrameLocks noChangeAspect="1"/>
          </p:cNvGraphicFramePr>
          <p:nvPr>
            <p:custDataLst>
              <p:tags r:id="rId1"/>
            </p:custDataLst>
            <p:extLst>
              <p:ext uri="{D42A27DB-BD31-4B8C-83A1-F6EECF244321}">
                <p14:modId xmlns:p14="http://schemas.microsoft.com/office/powerpoint/2010/main" val="267980983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B51B5040-1795-C19E-A0E1-803A95C0A92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3463A9B6-6698-9378-5ADD-9DA5AF71F40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ⅲ</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D23ED2B4-B2D7-882A-C174-3A9E40B6752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燃料の安定調達に向け、これまでは</a:t>
            </a:r>
            <a:r>
              <a:rPr lang="en-US" altLang="ja-JP">
                <a:solidFill>
                  <a:schemeClr val="tx1"/>
                </a:solidFill>
              </a:rPr>
              <a:t>xx</a:t>
            </a:r>
            <a:r>
              <a:rPr lang="ja-JP" altLang="en-US">
                <a:solidFill>
                  <a:schemeClr val="tx1"/>
                </a:solidFill>
              </a:rPr>
              <a:t>、今後は</a:t>
            </a:r>
            <a:r>
              <a:rPr lang="en-US" altLang="ja-JP">
                <a:solidFill>
                  <a:schemeClr val="tx1"/>
                </a:solidFill>
              </a:rPr>
              <a:t>xx</a:t>
            </a:r>
            <a:r>
              <a:rPr lang="ja-JP" altLang="en-US">
                <a:solidFill>
                  <a:schemeClr val="tx1"/>
                </a:solidFill>
              </a:rPr>
              <a:t>に取り組む</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1B2E60B1-D28C-B079-BDFD-FD1988B026E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1CE0C468-7A84-E9A3-E4D6-AD9D667D0939}"/>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1" name="TextBox 24">
            <a:extLst>
              <a:ext uri="{FF2B5EF4-FFF2-40B4-BE49-F238E27FC236}">
                <a16:creationId xmlns:a16="http://schemas.microsoft.com/office/drawing/2014/main" id="{254818ED-503D-0C4F-5132-AD4EBF61BEA5}"/>
              </a:ext>
            </a:extLst>
          </p:cNvPr>
          <p:cNvSpPr txBox="1"/>
          <p:nvPr/>
        </p:nvSpPr>
        <p:spPr>
          <a:xfrm>
            <a:off x="6333599" y="2125121"/>
            <a:ext cx="5702395" cy="4440145"/>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これまでの取組と期待される効果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324000" lvl="1" indent="-216000">
              <a:buClr>
                <a:schemeClr val="tx2"/>
              </a:buClr>
              <a:buSzPct val="100000"/>
              <a:buFont typeface="Trebuchet MS" panose="020B0603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今後の取組と期待される効果</a:t>
            </a:r>
            <a:endParaRPr kumimoji="1" lang="en-US" altLang="ja-JP" sz="1400">
              <a:solidFill>
                <a:schemeClr val="tx1"/>
              </a:solidFill>
              <a:latin typeface="Meiryo UI" panose="020B0604030504040204" pitchFamily="50" charset="-128"/>
              <a:ea typeface="Meiryo UI" panose="020B0604030504040204" pitchFamily="50" charset="-128"/>
            </a:endParaRP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15" name="グループ化 14">
            <a:extLst>
              <a:ext uri="{FF2B5EF4-FFF2-40B4-BE49-F238E27FC236}">
                <a16:creationId xmlns:a16="http://schemas.microsoft.com/office/drawing/2014/main" id="{2593659F-854A-8AFB-975C-8438D99D9B72}"/>
              </a:ext>
            </a:extLst>
          </p:cNvPr>
          <p:cNvGrpSpPr/>
          <p:nvPr/>
        </p:nvGrpSpPr>
        <p:grpSpPr>
          <a:xfrm>
            <a:off x="180000" y="1659209"/>
            <a:ext cx="5702400" cy="288000"/>
            <a:chOff x="156000" y="1879963"/>
            <a:chExt cx="5760000" cy="288000"/>
          </a:xfrm>
        </p:grpSpPr>
        <p:sp>
          <p:nvSpPr>
            <p:cNvPr id="17" name="正方形/長方形 16">
              <a:extLst>
                <a:ext uri="{FF2B5EF4-FFF2-40B4-BE49-F238E27FC236}">
                  <a16:creationId xmlns:a16="http://schemas.microsoft.com/office/drawing/2014/main" id="{4FE89048-8B10-38EB-8647-2779BA2B6E4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移行期に向けたバイオマス、低炭素水素等の調達サプライチェーン</a:t>
              </a:r>
            </a:p>
          </p:txBody>
        </p:sp>
        <p:cxnSp>
          <p:nvCxnSpPr>
            <p:cNvPr id="19" name="直線コネクタ 18">
              <a:extLst>
                <a:ext uri="{FF2B5EF4-FFF2-40B4-BE49-F238E27FC236}">
                  <a16:creationId xmlns:a16="http://schemas.microsoft.com/office/drawing/2014/main" id="{3E11C916-EA42-6DB8-78BC-163874B9C9A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2" name="グループ化 21">
            <a:extLst>
              <a:ext uri="{FF2B5EF4-FFF2-40B4-BE49-F238E27FC236}">
                <a16:creationId xmlns:a16="http://schemas.microsoft.com/office/drawing/2014/main" id="{65460BB7-BCE1-B00E-3F2E-EA2B237EB120}"/>
              </a:ext>
            </a:extLst>
          </p:cNvPr>
          <p:cNvGrpSpPr/>
          <p:nvPr/>
        </p:nvGrpSpPr>
        <p:grpSpPr>
          <a:xfrm>
            <a:off x="6333600" y="1659209"/>
            <a:ext cx="5702400" cy="288000"/>
            <a:chOff x="156000" y="1879963"/>
            <a:chExt cx="5760000" cy="288000"/>
          </a:xfrm>
        </p:grpSpPr>
        <p:sp>
          <p:nvSpPr>
            <p:cNvPr id="23" name="正方形/長方形 22">
              <a:extLst>
                <a:ext uri="{FF2B5EF4-FFF2-40B4-BE49-F238E27FC236}">
                  <a16:creationId xmlns:a16="http://schemas.microsoft.com/office/drawing/2014/main" id="{B5473814-6916-168E-A152-80BF13F9E6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CN</a:t>
              </a:r>
              <a:r>
                <a:rPr kumimoji="1" lang="ja-JP" altLang="en-US" sz="1400">
                  <a:solidFill>
                    <a:schemeClr val="tx1"/>
                  </a:solidFill>
                  <a:latin typeface="Meiryo UI" panose="020B0604030504040204" pitchFamily="50" charset="-128"/>
                  <a:ea typeface="Meiryo UI" panose="020B0604030504040204" pitchFamily="50" charset="-128"/>
                </a:rPr>
                <a:t>移行期に向けたバイオマス、低炭素水素等の安定調達に向けた取組</a:t>
              </a:r>
            </a:p>
          </p:txBody>
        </p:sp>
        <p:cxnSp>
          <p:nvCxnSpPr>
            <p:cNvPr id="24" name="直線コネクタ 23">
              <a:extLst>
                <a:ext uri="{FF2B5EF4-FFF2-40B4-BE49-F238E27FC236}">
                  <a16:creationId xmlns:a16="http://schemas.microsoft.com/office/drawing/2014/main" id="{FD008DB6-34BE-A58C-E51A-AC277EF170C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26" name="Straight Connector 40">
            <a:extLst>
              <a:ext uri="{FF2B5EF4-FFF2-40B4-BE49-F238E27FC236}">
                <a16:creationId xmlns:a16="http://schemas.microsoft.com/office/drawing/2014/main" id="{8A37F6A4-7D9B-1B42-BD89-32955FA8D9DB}"/>
              </a:ext>
            </a:extLst>
          </p:cNvPr>
          <p:cNvCxnSpPr>
            <a:cxnSpLocks/>
          </p:cNvCxnSpPr>
          <p:nvPr/>
        </p:nvCxnSpPr>
        <p:spPr>
          <a:xfrm flipV="1">
            <a:off x="6114792" y="2056250"/>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CC1A7887-18E9-702E-F3D2-0E8B64841B09}"/>
              </a:ext>
            </a:extLst>
          </p:cNvPr>
          <p:cNvSpPr/>
          <p:nvPr/>
        </p:nvSpPr>
        <p:spPr>
          <a:xfrm>
            <a:off x="2161954" y="1703902"/>
            <a:ext cx="7868093" cy="34501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移行期に向けたバイオマス、低炭素水素等の調達サプライチェーン</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→図表等を用いて、燃料の製造・輸送・受け入れの流れが分かるように記載すること。また、連携先があれば記載すること。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移行期に向けたバイオマス、低炭素水素等の安定調達に向けた取組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→これまでの取り組みについては、供給ネットワーク構築に向けた連携（共同検討など）等の取り組みに合わせ、期待される効果（調達の安定性、多様化、コスト低減に寄与など）を記載すること。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今後については、価格差支援、拠点整備支援などを見越した取り組みにより、期待される効果を記載すること。</a:t>
            </a: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595408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D715632-2F79-C7FC-70DE-32F047E9FA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3454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85088"/>
            <a:ext cx="1152000" cy="187842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3454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76649"/>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76649"/>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76649"/>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85088"/>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751356"/>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76649"/>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83992"/>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83992"/>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83992"/>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8399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85088"/>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46775"/>
            <a:ext cx="186461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（グリーン製品生産開始）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原料</a:t>
            </a:r>
            <a:r>
              <a:rPr lang="en-US" altLang="ja-JP" sz="1200" dirty="0">
                <a:solidFill>
                  <a:schemeClr val="tx1"/>
                </a:solidFill>
                <a:latin typeface="Meiryo UI" panose="020B0604030504040204" pitchFamily="50" charset="-128"/>
                <a:ea typeface="Meiryo UI" panose="020B0604030504040204" pitchFamily="50" charset="-128"/>
              </a:rPr>
              <a:t>A</a:t>
            </a:r>
            <a:r>
              <a:rPr kumimoji="1" lang="zh-TW" altLang="en-US" sz="1200" dirty="0">
                <a:solidFill>
                  <a:schemeClr val="tx1"/>
                </a:solidFill>
                <a:latin typeface="Meiryo UI" panose="020B0604030504040204" pitchFamily="50" charset="-128"/>
                <a:ea typeface="Meiryo UI" panose="020B0604030504040204" pitchFamily="50" charset="-128"/>
              </a:rPr>
              <a:t>（調達先</a:t>
            </a:r>
            <a:r>
              <a:rPr kumimoji="1" lang="en-US" altLang="ja-JP" sz="1200" dirty="0">
                <a:solidFill>
                  <a:schemeClr val="tx1"/>
                </a:solidFill>
                <a:latin typeface="Meiryo UI" panose="020B0604030504040204" pitchFamily="50" charset="-128"/>
                <a:ea typeface="Meiryo UI" panose="020B0604030504040204" pitchFamily="50" charset="-128"/>
              </a:rPr>
              <a:t>A</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原料</a:t>
            </a:r>
            <a:r>
              <a:rPr kumimoji="1" lang="en-US" altLang="ja-JP"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（調達先</a:t>
            </a:r>
            <a:r>
              <a:rPr lang="en-US" altLang="ja-JP" sz="1200" dirty="0">
                <a:solidFill>
                  <a:schemeClr val="tx1"/>
                </a:solidFill>
                <a:latin typeface="Meiryo UI" panose="020B0604030504040204" pitchFamily="50" charset="-128"/>
                <a:ea typeface="Meiryo UI" panose="020B0604030504040204" pitchFamily="50" charset="-128"/>
              </a:rPr>
              <a:t>B</a:t>
            </a:r>
            <a:r>
              <a:rPr kumimoji="1" lang="zh-TW"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a:t>
            </a:r>
            <a:endParaRPr kumimoji="1" lang="en-US" altLang="ja-JP" sz="12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dirty="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42610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42610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42610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42610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年間分の原料調達計画→生産物・量、生産物の用途先、使用原料、調達量を明記の上、原料の調達候補先、調達量、交渉状況、安定調達に向けた取組等について、時間軸で記載すること。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1792EBD4-45AB-8199-6C85-F9EE615977BB}"/>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913959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4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6DDE1B2-BEC3-E6E7-F1C6-E3DFD2B8AF0B}"/>
              </a:ext>
            </a:extLst>
          </p:cNvPr>
          <p:cNvGraphicFramePr>
            <a:graphicFrameLocks noChangeAspect="1"/>
          </p:cNvGraphicFramePr>
          <p:nvPr>
            <p:custDataLst>
              <p:tags r:id="rId1"/>
            </p:custDataLst>
            <p:extLst>
              <p:ext uri="{D42A27DB-BD31-4B8C-83A1-F6EECF244321}">
                <p14:modId xmlns:p14="http://schemas.microsoft.com/office/powerpoint/2010/main" val="2594745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6DDE1B2-BEC3-E6E7-F1C6-E3DFD2B8AF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構造転換（燃料転換）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ⅶ</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構造転換（燃料転換）向け</a:t>
            </a:r>
            <a:endParaRPr kumimoji="1" lang="en-US" altLang="ja-JP" sz="1400" b="1" u="sng"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構造転換の内容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構造転換に該当する理由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→自ら経営効率化を図り、</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構造転換（補助率が</a:t>
            </a:r>
            <a:r>
              <a:rPr lang="en-US" altLang="ja-JP" sz="1400" dirty="0">
                <a:solidFill>
                  <a:srgbClr val="FF0000"/>
                </a:solidFill>
                <a:latin typeface="Meiryo UI" panose="020B0604030504040204" pitchFamily="50" charset="-128"/>
                <a:ea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→補助率</a:t>
            </a:r>
            <a:r>
              <a:rPr lang="en-US" altLang="ja-JP" sz="1400" dirty="0">
                <a:solidFill>
                  <a:srgbClr val="FF0000"/>
                </a:solidFill>
                <a:latin typeface="Meiryo UI" panose="020B0604030504040204" pitchFamily="50" charset="-128"/>
                <a:ea typeface="Meiryo UI" panose="020B0604030504040204" pitchFamily="50" charset="-128"/>
              </a:rPr>
              <a:t>1/3</a:t>
            </a:r>
            <a:r>
              <a:rPr lang="ja-JP" altLang="en-US" sz="1400" dirty="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燃料転換の申請者（構造転換を伴わない）は、本頁は記載せず削除すること。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4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B6F4D7A9-B17B-6129-E9FB-B017B22E9EFA}"/>
              </a:ext>
            </a:extLst>
          </p:cNvPr>
          <p:cNvGraphicFramePr>
            <a:graphicFrameLocks noChangeAspect="1"/>
          </p:cNvGraphicFramePr>
          <p:nvPr>
            <p:custDataLst>
              <p:tags r:id="rId1"/>
            </p:custDataLst>
            <p:extLst>
              <p:ext uri="{D42A27DB-BD31-4B8C-83A1-F6EECF244321}">
                <p14:modId xmlns:p14="http://schemas.microsoft.com/office/powerpoint/2010/main" val="2791277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B6F4D7A9-B17B-6129-E9FB-B017B22E9E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4" name="Rectangle 43">
            <a:extLst>
              <a:ext uri="{FF2B5EF4-FFF2-40B4-BE49-F238E27FC236}">
                <a16:creationId xmlns:a16="http://schemas.microsoft.com/office/drawing/2014/main" id="{21E1FCBA-91BA-4C86-B005-F67049A83054}"/>
              </a:ext>
            </a:extLst>
          </p:cNvPr>
          <p:cNvSpPr/>
          <p:nvPr/>
        </p:nvSpPr>
        <p:spPr>
          <a:xfrm>
            <a:off x="328677" y="2311426"/>
            <a:ext cx="5328000" cy="3948939"/>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（社会面）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（経済面）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（政策面）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r>
              <a:rPr lang="ja-JP" altLang="en-US" sz="1400">
                <a:solidFill>
                  <a:schemeClr val="tx1"/>
                </a:solidFill>
                <a:latin typeface="Meiryo UI" panose="020B0604030504040204" pitchFamily="50" charset="-128"/>
                <a:ea typeface="Meiryo UI" panose="020B0604030504040204" pitchFamily="50" charset="-128"/>
              </a:rPr>
              <a:t>（技術面）</a:t>
            </a:r>
            <a:endParaRPr lang="en-US" altLang="ja-JP" sz="1400">
              <a:solidFill>
                <a:schemeClr val="tx1"/>
              </a:solidFill>
              <a:latin typeface="Meiryo UI" panose="020B0604030504040204" pitchFamily="50" charset="-128"/>
              <a:ea typeface="Meiryo UI" panose="020B0604030504040204" pitchFamily="50" charset="-128"/>
            </a:endParaRP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a:p>
            <a:pPr marL="539750" lvl="1" indent="-215900">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p>
        </p:txBody>
      </p:sp>
      <p:sp>
        <p:nvSpPr>
          <p:cNvPr id="4" name="正方形/長方形 3">
            <a:extLst>
              <a:ext uri="{FF2B5EF4-FFF2-40B4-BE49-F238E27FC236}">
                <a16:creationId xmlns:a16="http://schemas.microsoft.com/office/drawing/2014/main" id="{9E9746AD-CF57-EF17-5B2D-3E194493EE3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1" name="Straight Connector 40">
            <a:extLst>
              <a:ext uri="{FF2B5EF4-FFF2-40B4-BE49-F238E27FC236}">
                <a16:creationId xmlns:a16="http://schemas.microsoft.com/office/drawing/2014/main" id="{2334EE2D-2D28-44C6-AD4B-1E81EB3CDEFB}"/>
              </a:ext>
            </a:extLst>
          </p:cNvPr>
          <p:cNvCxnSpPr>
            <a:cxnSpLocks/>
          </p:cNvCxnSpPr>
          <p:nvPr/>
        </p:nvCxnSpPr>
        <p:spPr>
          <a:xfrm flipV="1">
            <a:off x="6086479" y="2188198"/>
            <a:ext cx="0" cy="39489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DE0EE34F-7FDC-084F-147E-C45F2A241526}"/>
              </a:ext>
            </a:extLst>
          </p:cNvPr>
          <p:cNvGrpSpPr/>
          <p:nvPr/>
        </p:nvGrpSpPr>
        <p:grpSpPr>
          <a:xfrm>
            <a:off x="428104" y="1754486"/>
            <a:ext cx="5239039" cy="360000"/>
            <a:chOff x="543578" y="1377175"/>
            <a:chExt cx="5239039" cy="360000"/>
          </a:xfrm>
        </p:grpSpPr>
        <p:cxnSp>
          <p:nvCxnSpPr>
            <p:cNvPr id="19" name="Straight Connector 18">
              <a:extLst>
                <a:ext uri="{FF2B5EF4-FFF2-40B4-BE49-F238E27FC236}">
                  <a16:creationId xmlns:a16="http://schemas.microsoft.com/office/drawing/2014/main" id="{05182188-D53B-4362-84E7-1FC816B0CDE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 name="TextBox 23">
              <a:extLst>
                <a:ext uri="{FF2B5EF4-FFF2-40B4-BE49-F238E27FC236}">
                  <a16:creationId xmlns:a16="http://schemas.microsoft.com/office/drawing/2014/main" id="{35F3B340-406E-EA13-19BD-12A9757668E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カーボンニュートラルを踏まえた</a:t>
              </a:r>
              <a:r>
                <a:rPr lang="en-US" altLang="ja-JP">
                  <a:solidFill>
                    <a:schemeClr val="tx1"/>
                  </a:solidFill>
                </a:rPr>
                <a:t>xx</a:t>
              </a:r>
              <a:r>
                <a:rPr lang="ja-JP" altLang="en-US">
                  <a:solidFill>
                    <a:schemeClr val="tx1"/>
                  </a:solidFill>
                </a:rPr>
                <a:t>業界のマクロトレンド</a:t>
              </a:r>
              <a:endParaRPr lang="en-US">
                <a:solidFill>
                  <a:schemeClr val="tx1"/>
                </a:solidFill>
              </a:endParaRPr>
            </a:p>
          </p:txBody>
        </p:sp>
      </p:grpSp>
      <p:grpSp>
        <p:nvGrpSpPr>
          <p:cNvPr id="14" name="グループ化 13">
            <a:extLst>
              <a:ext uri="{FF2B5EF4-FFF2-40B4-BE49-F238E27FC236}">
                <a16:creationId xmlns:a16="http://schemas.microsoft.com/office/drawing/2014/main" id="{42E94476-5FBE-079E-9AC8-A7C2893B4791}"/>
              </a:ext>
            </a:extLst>
          </p:cNvPr>
          <p:cNvGrpSpPr/>
          <p:nvPr/>
        </p:nvGrpSpPr>
        <p:grpSpPr>
          <a:xfrm>
            <a:off x="6505818" y="1754486"/>
            <a:ext cx="5239039" cy="360000"/>
            <a:chOff x="543578" y="1377175"/>
            <a:chExt cx="5239039" cy="360000"/>
          </a:xfrm>
        </p:grpSpPr>
        <p:cxnSp>
          <p:nvCxnSpPr>
            <p:cNvPr id="15" name="Straight Connector 18">
              <a:extLst>
                <a:ext uri="{FF2B5EF4-FFF2-40B4-BE49-F238E27FC236}">
                  <a16:creationId xmlns:a16="http://schemas.microsoft.com/office/drawing/2014/main" id="{B7C06E54-578C-E85F-1E6E-35D14B6BCB02}"/>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98912255-D9E3-BCAE-A6E0-D94B01E7399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カーボンニュートラル社会における</a:t>
              </a:r>
              <a:r>
                <a:rPr lang="en-US" altLang="ja-JP">
                  <a:solidFill>
                    <a:schemeClr val="tx1"/>
                  </a:solidFill>
                </a:rPr>
                <a:t>xx</a:t>
              </a:r>
              <a:r>
                <a:rPr lang="ja-JP" altLang="en-US">
                  <a:solidFill>
                    <a:schemeClr val="tx1"/>
                  </a:solidFill>
                </a:rPr>
                <a:t>業界の将来像</a:t>
              </a:r>
            </a:p>
          </p:txBody>
        </p:sp>
      </p:grpSp>
      <p:sp>
        <p:nvSpPr>
          <p:cNvPr id="6" name="Title 1">
            <a:extLst>
              <a:ext uri="{FF2B5EF4-FFF2-40B4-BE49-F238E27FC236}">
                <a16:creationId xmlns:a16="http://schemas.microsoft.com/office/drawing/2014/main" id="{319AEBB6-664D-95D0-94D0-02F63D98D32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0" name="Title 1">
            <a:extLst>
              <a:ext uri="{FF2B5EF4-FFF2-40B4-BE49-F238E27FC236}">
                <a16:creationId xmlns:a16="http://schemas.microsoft.com/office/drawing/2014/main" id="{65A352A2-8B34-195E-DF4B-196D9D0A82D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や</a:t>
            </a:r>
            <a:r>
              <a:rPr lang="en-US" altLang="ja-JP">
                <a:solidFill>
                  <a:schemeClr val="tx1"/>
                </a:solidFill>
              </a:rPr>
              <a:t>xx</a:t>
            </a:r>
            <a:r>
              <a:rPr lang="ja-JP" altLang="en-US">
                <a:solidFill>
                  <a:schemeClr val="tx1"/>
                </a:solidFill>
              </a:rPr>
              <a:t>等の変化を踏まえ、</a:t>
            </a:r>
            <a:r>
              <a:rPr lang="en-US" altLang="ja-JP">
                <a:solidFill>
                  <a:schemeClr val="tx1"/>
                </a:solidFill>
              </a:rPr>
              <a:t>xx</a:t>
            </a:r>
            <a:r>
              <a:rPr lang="ja-JP" altLang="en-US">
                <a:solidFill>
                  <a:schemeClr val="tx1"/>
                </a:solidFill>
              </a:rPr>
              <a:t>のグリーン市場が急拡大すると想定</a:t>
            </a:r>
            <a:endParaRPr kumimoji="1" lang="en-US" altLang="ja-JP">
              <a:solidFill>
                <a:schemeClr val="tx1"/>
              </a:solidFill>
            </a:endParaRPr>
          </a:p>
        </p:txBody>
      </p:sp>
      <p:cxnSp>
        <p:nvCxnSpPr>
          <p:cNvPr id="21" name="直線コネクタ 20">
            <a:extLst>
              <a:ext uri="{FF2B5EF4-FFF2-40B4-BE49-F238E27FC236}">
                <a16:creationId xmlns:a16="http://schemas.microsoft.com/office/drawing/2014/main" id="{B7D22EC5-FD19-874F-31B1-40512EAEE64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Freeform 94">
            <a:extLst>
              <a:ext uri="{FF2B5EF4-FFF2-40B4-BE49-F238E27FC236}">
                <a16:creationId xmlns:a16="http://schemas.microsoft.com/office/drawing/2014/main" id="{66E7A13C-53EC-8601-AA26-8E03D9EE6152}"/>
              </a:ext>
            </a:extLst>
          </p:cNvPr>
          <p:cNvSpPr>
            <a:spLocks/>
          </p:cNvSpPr>
          <p:nvPr/>
        </p:nvSpPr>
        <p:spPr bwMode="gray">
          <a:xfrm flipH="1">
            <a:off x="5978480" y="4170783"/>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16F18356-C369-9BBF-8AAB-8CE9ED28ABFC}"/>
              </a:ext>
            </a:extLst>
          </p:cNvPr>
          <p:cNvSpPr/>
          <p:nvPr/>
        </p:nvSpPr>
        <p:spPr>
          <a:xfrm>
            <a:off x="2275578" y="2743319"/>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カーボンニュートラルを踏まえた</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業界のマクロトレンド</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→フレームワークは問わないが、社会・経済・政策・技術面等の観点から自社の認識を正確に記載すること。</a:t>
            </a: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カーボンニュートラル社会における</a:t>
            </a:r>
            <a:r>
              <a:rPr lang="en-US" altLang="ja-JP" sz="1400" dirty="0">
                <a:solidFill>
                  <a:srgbClr val="FF0000"/>
                </a:solidFill>
                <a:latin typeface="Meiryo UI" panose="020B0604030504040204" pitchFamily="50" charset="-128"/>
                <a:ea typeface="Meiryo UI" panose="020B0604030504040204" pitchFamily="50" charset="-128"/>
              </a:rPr>
              <a:t>xx</a:t>
            </a:r>
            <a:r>
              <a:rPr kumimoji="1" lang="ja-JP" altLang="en-US" sz="1400" dirty="0">
                <a:solidFill>
                  <a:srgbClr val="FF0000"/>
                </a:solidFill>
                <a:latin typeface="Meiryo UI" panose="020B0604030504040204" pitchFamily="50" charset="-128"/>
                <a:ea typeface="Meiryo UI" panose="020B0604030504040204" pitchFamily="50" charset="-128"/>
              </a:rPr>
              <a:t>業界の将来像</a:t>
            </a:r>
            <a:br>
              <a:rPr kumimoji="1"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2050</a:t>
            </a:r>
            <a:r>
              <a:rPr lang="ja-JP" altLang="en-US" sz="1400" dirty="0">
                <a:solidFill>
                  <a:srgbClr val="FF0000"/>
                </a:solidFill>
                <a:latin typeface="Meiryo UI" panose="020B0604030504040204" pitchFamily="50" charset="-128"/>
                <a:ea typeface="Meiryo UI" panose="020B0604030504040204" pitchFamily="50" charset="-128"/>
              </a:rPr>
              <a:t>年</a:t>
            </a:r>
            <a:r>
              <a:rPr lang="en-US" altLang="ja-JP" sz="1400" dirty="0">
                <a:solidFill>
                  <a:srgbClr val="FF0000"/>
                </a:solidFill>
                <a:latin typeface="Meiryo UI" panose="020B0604030504040204" pitchFamily="50" charset="-128"/>
                <a:ea typeface="Meiryo UI" panose="020B0604030504040204" pitchFamily="50" charset="-128"/>
              </a:rPr>
              <a:t>CN</a:t>
            </a:r>
            <a:r>
              <a:rPr lang="ja-JP" altLang="en-US" sz="1400" dirty="0">
                <a:solidFill>
                  <a:srgbClr val="FF0000"/>
                </a:solidFill>
                <a:latin typeface="Meiryo UI" panose="020B0604030504040204" pitchFamily="50" charset="-128"/>
                <a:ea typeface="Meiryo UI" panose="020B0604030504040204" pitchFamily="50" charset="-128"/>
              </a:rPr>
              <a:t>の実現のために、本事業実施の前提となる将来像を記載すること。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（例：業界・市場動向やエネルギー需給構造の変化等）</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44689299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間接補助事業の実施により、自社のみならず、</a:t>
            </a:r>
            <a:r>
              <a:rPr kumimoji="1" lang="en-US" altLang="ja-JP">
                <a:solidFill>
                  <a:schemeClr val="tx1"/>
                </a:solidFill>
              </a:rPr>
              <a:t>xx</a:t>
            </a:r>
            <a:r>
              <a:rPr kumimoji="1" lang="ja-JP" altLang="en-US">
                <a:solidFill>
                  <a:schemeClr val="tx1"/>
                </a:solidFill>
              </a:rPr>
              <a:t>や</a:t>
            </a:r>
            <a:r>
              <a:rPr kumimoji="1" lang="en-US" altLang="ja-JP">
                <a:solidFill>
                  <a:schemeClr val="tx1"/>
                </a:solidFill>
              </a:rPr>
              <a:t>xx</a:t>
            </a:r>
            <a:r>
              <a:rPr kumimoji="1" lang="ja-JP" altLang="en-US">
                <a:solidFill>
                  <a:schemeClr val="tx1"/>
                </a:solidFill>
              </a:rPr>
              <a:t>といった効果が見込まれる</a:t>
            </a:r>
            <a:endParaRPr kumimoji="1" lang="en-US" altLang="ja-JP">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1.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CF266C-1F36-3099-ECBC-3527F32F3FBF}"/>
            </a:ext>
          </a:extLst>
        </p:cNvPr>
        <p:cNvGrpSpPr/>
        <p:nvPr/>
      </p:nvGrpSpPr>
      <p:grpSpPr>
        <a:xfrm>
          <a:off x="0" y="0"/>
          <a:ext cx="0" cy="0"/>
          <a:chOff x="0" y="0"/>
          <a:chExt cx="0" cy="0"/>
        </a:xfrm>
      </p:grpSpPr>
      <p:sp>
        <p:nvSpPr>
          <p:cNvPr id="7" name="Title 1">
            <a:extLst>
              <a:ext uri="{FF2B5EF4-FFF2-40B4-BE49-F238E27FC236}">
                <a16:creationId xmlns:a16="http://schemas.microsoft.com/office/drawing/2014/main" id="{51AF36D0-A320-9958-DA08-C1A4721C86B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87AC1242-08A8-E284-F807-D748472E351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a:t>
            </a:r>
            <a:r>
              <a:rPr kumimoji="1" lang="ja-JP" altLang="en-US" dirty="0">
                <a:solidFill>
                  <a:schemeClr val="tx1"/>
                </a:solidFill>
              </a:rPr>
              <a:t>事業による燃料転換により、</a:t>
            </a:r>
            <a:r>
              <a:rPr kumimoji="1" lang="ja-JP" altLang="en-US" b="1" dirty="0">
                <a:solidFill>
                  <a:schemeClr val="tx1"/>
                </a:solidFill>
              </a:rPr>
              <a:t>トランジション期</a:t>
            </a:r>
            <a:r>
              <a:rPr kumimoji="1" lang="ja-JP" altLang="en-US" dirty="0">
                <a:solidFill>
                  <a:schemeClr val="tx1"/>
                </a:solidFill>
              </a:rPr>
              <a:t>に基準値比</a:t>
            </a:r>
            <a:r>
              <a:rPr kumimoji="1" lang="en-US" altLang="ja-JP" dirty="0">
                <a:solidFill>
                  <a:schemeClr val="tx1"/>
                </a:solidFill>
              </a:rPr>
              <a:t>xx%</a:t>
            </a:r>
            <a:r>
              <a:rPr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kumimoji="1" lang="ja-JP" altLang="en-US" dirty="0">
                <a:solidFill>
                  <a:schemeClr val="tx1"/>
                </a:solidFill>
              </a:rPr>
              <a:t>削減を見込む</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209F25E1-E3AC-59B8-C6DC-5C636F6035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E5623474-0ACF-6ECB-96CB-AE18BD3204A9}"/>
              </a:ext>
            </a:extLst>
          </p:cNvPr>
          <p:cNvSpPr txBox="1"/>
          <p:nvPr/>
        </p:nvSpPr>
        <p:spPr>
          <a:xfrm>
            <a:off x="156001" y="2288220"/>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対象年度</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a:t>
            </a:r>
            <a:r>
              <a:rPr kumimoji="1" lang="ja-JP" altLang="en-US" sz="1050" dirty="0">
                <a:solidFill>
                  <a:schemeClr val="tx1"/>
                </a:solidFill>
                <a:latin typeface="Meiryo UI" panose="020B0604030504040204" pitchFamily="50" charset="-128"/>
                <a:ea typeface="Meiryo UI" panose="020B0604030504040204" pitchFamily="50" charset="-128"/>
              </a:rPr>
              <a:t>間接補助事業終了年度の翌年度</a:t>
            </a:r>
            <a:endParaRPr kumimoji="1" lang="en-US" sz="1050" dirty="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BE134D8F-83B4-FC49-5867-5C96914112A2}"/>
              </a:ext>
            </a:extLst>
          </p:cNvPr>
          <p:cNvSpPr txBox="1"/>
          <p:nvPr/>
        </p:nvSpPr>
        <p:spPr>
          <a:xfrm>
            <a:off x="3038901" y="2288220"/>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36" name="TextBox 40">
            <a:extLst>
              <a:ext uri="{FF2B5EF4-FFF2-40B4-BE49-F238E27FC236}">
                <a16:creationId xmlns:a16="http://schemas.microsoft.com/office/drawing/2014/main" id="{B15F12C3-4077-E712-1919-CBF4A45B3808}"/>
              </a:ext>
            </a:extLst>
          </p:cNvPr>
          <p:cNvSpPr txBox="1"/>
          <p:nvPr/>
        </p:nvSpPr>
        <p:spPr>
          <a:xfrm>
            <a:off x="156001" y="3752698"/>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83C89BD-80BA-F025-015A-2A7EF8AA18E4}"/>
              </a:ext>
            </a:extLst>
          </p:cNvPr>
          <p:cNvSpPr txBox="1"/>
          <p:nvPr/>
        </p:nvSpPr>
        <p:spPr>
          <a:xfrm>
            <a:off x="1041991" y="3752698"/>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燃料転換前</a:t>
            </a:r>
            <a:r>
              <a:rPr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A</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B</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燃料転換後（トランジション期）</a:t>
            </a:r>
            <a:r>
              <a:rPr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C</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燃料</a:t>
            </a:r>
            <a:r>
              <a:rPr lang="en-US" altLang="ja-JP" sz="1400" dirty="0">
                <a:solidFill>
                  <a:schemeClr val="tx1"/>
                </a:solidFill>
                <a:latin typeface="Meiryo UI" panose="020B0604030504040204" pitchFamily="50" charset="-128"/>
                <a:ea typeface="Meiryo UI" panose="020B0604030504040204" pitchFamily="50" charset="-128"/>
              </a:rPr>
              <a:t>D</a:t>
            </a:r>
            <a:r>
              <a:rPr lang="ja-JP" altLang="en-US" sz="1400" dirty="0">
                <a:solidFill>
                  <a:schemeClr val="tx1"/>
                </a:solidFill>
                <a:latin typeface="Meiryo UI" panose="020B0604030504040204" pitchFamily="50" charset="-128"/>
                <a:ea typeface="Meiryo UI" panose="020B0604030504040204" pitchFamily="50" charset="-128"/>
              </a:rPr>
              <a:t>：</a:t>
            </a:r>
            <a:r>
              <a:rPr lang="en-US" altLang="ja-JP" sz="1400" dirty="0" err="1">
                <a:solidFill>
                  <a:schemeClr val="tx1"/>
                </a:solidFill>
                <a:latin typeface="Meiryo UI" panose="020B0604030504040204" pitchFamily="50" charset="-128"/>
                <a:ea typeface="Meiryo UI" panose="020B0604030504040204" pitchFamily="50" charset="-128"/>
              </a:rPr>
              <a:t>xxt</a:t>
            </a:r>
            <a:r>
              <a:rPr lang="en-US" altLang="ja-JP" sz="1400" dirty="0">
                <a:solidFill>
                  <a:schemeClr val="tx1"/>
                </a:solidFill>
                <a:latin typeface="Meiryo UI" panose="020B0604030504040204" pitchFamily="50" charset="-128"/>
                <a:ea typeface="Meiryo UI" panose="020B0604030504040204" pitchFamily="50" charset="-128"/>
              </a:rPr>
              <a:t>/</a:t>
            </a:r>
            <a:r>
              <a:rPr lang="ja-JP" altLang="en-US" sz="1400" dirty="0">
                <a:solidFill>
                  <a:schemeClr val="tx1"/>
                </a:solidFill>
                <a:latin typeface="Meiryo UI" panose="020B0604030504040204" pitchFamily="50" charset="-128"/>
                <a:ea typeface="Meiryo UI" panose="020B0604030504040204" pitchFamily="50" charset="-128"/>
              </a:rPr>
              <a:t>年</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75481428-95DE-400F-BA7F-0EC71A3A412C}"/>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a:t>
            </a:r>
            <a:r>
              <a:rPr lang="ja-JP" altLang="en-US" sz="1400">
                <a:solidFill>
                  <a:prstClr val="black"/>
                </a:solidFill>
                <a:latin typeface="Meiryo UI" panose="020B0604030504040204" pitchFamily="50" charset="-128"/>
                <a:ea typeface="Meiryo UI" panose="020B0604030504040204" pitchFamily="50" charset="-128"/>
              </a:rPr>
              <a:t>トランジション期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3DA54DB0-EC06-ABAD-DEF6-9CB5EB8F39CA}"/>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（基準値比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D9D66116-3714-FC9E-137F-AABB79546566}"/>
              </a:ext>
            </a:extLst>
          </p:cNvPr>
          <p:cNvSpPr txBox="1"/>
          <p:nvPr/>
        </p:nvSpPr>
        <p:spPr>
          <a:xfrm>
            <a:off x="5769884" y="1551334"/>
            <a:ext cx="796017" cy="3593373"/>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6E2D34AB-6D8C-B2DE-6F67-4A1212F4B6DA}"/>
              </a:ext>
            </a:extLst>
          </p:cNvPr>
          <p:cNvSpPr txBox="1"/>
          <p:nvPr/>
        </p:nvSpPr>
        <p:spPr>
          <a:xfrm>
            <a:off x="6655874" y="1551334"/>
            <a:ext cx="5380125" cy="3593373"/>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BB5192C1-3CAF-C62C-F583-CE31CABB06DB}"/>
              </a:ext>
            </a:extLst>
          </p:cNvPr>
          <p:cNvSpPr txBox="1"/>
          <p:nvPr/>
        </p:nvSpPr>
        <p:spPr>
          <a:xfrm>
            <a:off x="156001" y="3020459"/>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原則、令和</a:t>
            </a:r>
            <a:r>
              <a:rPr kumimoji="1" lang="en-US" altLang="ja-JP" sz="1050">
                <a:solidFill>
                  <a:schemeClr val="tx1"/>
                </a:solidFill>
                <a:latin typeface="Meiryo UI" panose="020B0604030504040204" pitchFamily="50" charset="-128"/>
                <a:ea typeface="Meiryo UI" panose="020B0604030504040204" pitchFamily="50" charset="-128"/>
              </a:rPr>
              <a:t>4</a:t>
            </a:r>
            <a:r>
              <a:rPr kumimoji="1" lang="ja-JP" altLang="en-US" sz="1050">
                <a:solidFill>
                  <a:schemeClr val="tx1"/>
                </a:solidFill>
                <a:latin typeface="Meiryo UI" panose="020B0604030504040204" pitchFamily="50" charset="-128"/>
                <a:ea typeface="Meiryo UI" panose="020B0604030504040204" pitchFamily="50" charset="-128"/>
              </a:rPr>
              <a:t>年度～</a:t>
            </a:r>
            <a:r>
              <a:rPr kumimoji="1" lang="en-US" altLang="ja-JP" sz="1050">
                <a:solidFill>
                  <a:schemeClr val="tx1"/>
                </a:solidFill>
                <a:latin typeface="Meiryo UI" panose="020B0604030504040204" pitchFamily="50" charset="-128"/>
                <a:ea typeface="Meiryo UI" panose="020B0604030504040204" pitchFamily="50" charset="-128"/>
              </a:rPr>
              <a:t>6</a:t>
            </a:r>
            <a:r>
              <a:rPr kumimoji="1" lang="ja-JP" altLang="en-US" sz="1050">
                <a:solidFill>
                  <a:schemeClr val="tx1"/>
                </a:solidFill>
                <a:latin typeface="Meiryo UI" panose="020B0604030504040204" pitchFamily="50" charset="-128"/>
                <a:ea typeface="Meiryo UI" panose="020B0604030504040204" pitchFamily="50" charset="-128"/>
              </a:rPr>
              <a:t>年度の平均値とする</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B0DBEEF2-65D7-7BB6-3C29-1BFE9FFD1A3F}"/>
              </a:ext>
            </a:extLst>
          </p:cNvPr>
          <p:cNvSpPr txBox="1"/>
          <p:nvPr/>
        </p:nvSpPr>
        <p:spPr>
          <a:xfrm>
            <a:off x="3038901" y="3020459"/>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565A702E-DDC2-E57F-638F-6A6D2610FB7F}"/>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C5D581E6-28AB-D6DC-88E3-02306E08021A}"/>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2" name="正方形/長方形 51">
            <a:extLst>
              <a:ext uri="{FF2B5EF4-FFF2-40B4-BE49-F238E27FC236}">
                <a16:creationId xmlns:a16="http://schemas.microsoft.com/office/drawing/2014/main" id="{DB75773B-87B7-A3E6-8F19-E2C38385376D}"/>
              </a:ext>
            </a:extLst>
          </p:cNvPr>
          <p:cNvSpPr/>
          <p:nvPr/>
        </p:nvSpPr>
        <p:spPr>
          <a:xfrm>
            <a:off x="2161953"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→導出根拠の導出過程には、エネルギー消費量やそれに対する排出原単位（排出量を示す係数）を基に排出削減量を導出した計算式を、出典には、排出原単位の出店及びデータベース元等を記載すること。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補助事業期間において、トランジション期を経ずに</a:t>
            </a:r>
            <a:r>
              <a:rPr lang="en-US" altLang="ja-JP" sz="1400" u="sng" dirty="0">
                <a:solidFill>
                  <a:schemeClr val="tx1"/>
                </a:solidFill>
                <a:latin typeface="Meiryo UI" panose="020B0604030504040204" pitchFamily="50" charset="-128"/>
                <a:ea typeface="Meiryo UI" panose="020B0604030504040204" pitchFamily="50" charset="-128"/>
              </a:rPr>
              <a:t>CN</a:t>
            </a:r>
            <a:r>
              <a:rPr lang="ja-JP" altLang="en-US" sz="1400" u="sng" dirty="0">
                <a:solidFill>
                  <a:schemeClr val="tx1"/>
                </a:solidFill>
                <a:latin typeface="Meiryo UI" panose="020B0604030504040204" pitchFamily="50" charset="-128"/>
                <a:ea typeface="Meiryo UI" panose="020B0604030504040204" pitchFamily="50" charset="-128"/>
              </a:rPr>
              <a:t>移行期となる場合は、本頁を省略可し、次頁（</a:t>
            </a:r>
            <a:r>
              <a:rPr lang="en-US" altLang="ja-JP" sz="1400" u="sng" dirty="0">
                <a:solidFill>
                  <a:schemeClr val="tx1"/>
                </a:solidFill>
                <a:latin typeface="Meiryo UI" panose="020B0604030504040204" pitchFamily="50" charset="-128"/>
                <a:ea typeface="Meiryo UI" panose="020B0604030504040204" pitchFamily="50" charset="-128"/>
              </a:rPr>
              <a:t>CN</a:t>
            </a:r>
            <a:r>
              <a:rPr lang="ja-JP" altLang="en-US" sz="1400" u="sng" dirty="0">
                <a:solidFill>
                  <a:schemeClr val="tx1"/>
                </a:solidFill>
                <a:latin typeface="Meiryo UI" panose="020B0604030504040204" pitchFamily="50" charset="-128"/>
                <a:ea typeface="Meiryo UI" panose="020B0604030504040204" pitchFamily="50" charset="-128"/>
              </a:rPr>
              <a:t>移行期）のみを記載すること。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A6C0079D-818B-8972-664B-EAE1E139F98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89262614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4CD73AF-62ED-9105-E0D2-37A87FBB0EE4}"/>
            </a:ext>
          </a:extLst>
        </p:cNvPr>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B2765ED0-ADA8-34F5-CA81-F717261DA762}"/>
              </a:ext>
            </a:extLst>
          </p:cNvPr>
          <p:cNvGraphicFramePr>
            <a:graphicFrameLocks noChangeAspect="1"/>
          </p:cNvGraphicFramePr>
          <p:nvPr>
            <p:custDataLst>
              <p:tags r:id="rId1"/>
            </p:custDataLst>
            <p:extLst>
              <p:ext uri="{D42A27DB-BD31-4B8C-83A1-F6EECF244321}">
                <p14:modId xmlns:p14="http://schemas.microsoft.com/office/powerpoint/2010/main" val="2965552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4" name="think-cell data - do not delete" hidden="1">
                        <a:extLst>
                          <a:ext uri="{FF2B5EF4-FFF2-40B4-BE49-F238E27FC236}">
                            <a16:creationId xmlns:a16="http://schemas.microsoft.com/office/drawing/2014/main" id="{B2765ED0-ADA8-34F5-CA81-F717261DA76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C397A707-CCC1-A9CF-5EF5-0CF193A0E579}"/>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67BF040B-D48F-2952-A51A-F77DC8C1A4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間接補助</a:t>
            </a:r>
            <a:r>
              <a:rPr kumimoji="1" lang="ja-JP" altLang="en-US" dirty="0">
                <a:solidFill>
                  <a:schemeClr val="tx1"/>
                </a:solidFill>
              </a:rPr>
              <a:t>事業による燃料転換により、</a:t>
            </a:r>
            <a:r>
              <a:rPr lang="en-US" altLang="ja-JP" b="1" dirty="0">
                <a:solidFill>
                  <a:schemeClr val="tx1"/>
                </a:solidFill>
              </a:rPr>
              <a:t>CN</a:t>
            </a:r>
            <a:r>
              <a:rPr lang="ja-JP" altLang="en-US" b="1" dirty="0">
                <a:solidFill>
                  <a:schemeClr val="tx1"/>
                </a:solidFill>
              </a:rPr>
              <a:t>移行</a:t>
            </a:r>
            <a:r>
              <a:rPr kumimoji="1" lang="ja-JP" altLang="en-US" b="1" dirty="0">
                <a:solidFill>
                  <a:schemeClr val="tx1"/>
                </a:solidFill>
              </a:rPr>
              <a:t>期</a:t>
            </a:r>
            <a:r>
              <a:rPr kumimoji="1" lang="ja-JP" altLang="en-US" dirty="0">
                <a:solidFill>
                  <a:schemeClr val="tx1"/>
                </a:solidFill>
              </a:rPr>
              <a:t>に基準値比</a:t>
            </a:r>
            <a:r>
              <a:rPr kumimoji="1" lang="en-US" altLang="ja-JP" dirty="0">
                <a:solidFill>
                  <a:schemeClr val="tx1"/>
                </a:solidFill>
              </a:rPr>
              <a:t>xx%</a:t>
            </a:r>
            <a:r>
              <a:rPr lang="ja-JP" altLang="en-US" dirty="0">
                <a:solidFill>
                  <a:schemeClr val="tx1"/>
                </a:solidFill>
              </a:rPr>
              <a:t>の</a:t>
            </a:r>
            <a:r>
              <a:rPr kumimoji="1" lang="en-US" altLang="ja-JP" dirty="0">
                <a:solidFill>
                  <a:schemeClr val="tx1"/>
                </a:solidFill>
              </a:rPr>
              <a:t>CO</a:t>
            </a:r>
            <a:r>
              <a:rPr kumimoji="1" lang="en-US" altLang="ja-JP" baseline="-25000" dirty="0">
                <a:solidFill>
                  <a:schemeClr val="tx1"/>
                </a:solidFill>
              </a:rPr>
              <a:t>2</a:t>
            </a:r>
            <a:r>
              <a:rPr kumimoji="1" lang="ja-JP" altLang="en-US" dirty="0">
                <a:solidFill>
                  <a:schemeClr val="tx1"/>
                </a:solidFill>
              </a:rPr>
              <a:t>削減を見込む</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90A50077-6B75-6689-73A6-F0556C23876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6" name="TextBox 40">
            <a:extLst>
              <a:ext uri="{FF2B5EF4-FFF2-40B4-BE49-F238E27FC236}">
                <a16:creationId xmlns:a16="http://schemas.microsoft.com/office/drawing/2014/main" id="{ED7C06BF-5E01-B975-967F-58E843F4BC4C}"/>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燃料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43D7CB8E-0CE8-4CE0-0788-5923B9FEB4C9}"/>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燃料転換前</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燃料転換後（</a:t>
            </a:r>
            <a:r>
              <a:rPr lang="en-US" altLang="ja-JP" sz="1400">
                <a:solidFill>
                  <a:schemeClr val="tx1"/>
                </a:solidFill>
                <a:latin typeface="Meiryo UI" panose="020B0604030504040204" pitchFamily="50" charset="-128"/>
                <a:ea typeface="Meiryo UI" panose="020B0604030504040204" pitchFamily="50" charset="-128"/>
              </a:rPr>
              <a:t>CN</a:t>
            </a:r>
            <a:r>
              <a:rPr lang="ja-JP" altLang="en-US" sz="1400">
                <a:solidFill>
                  <a:schemeClr val="tx1"/>
                </a:solidFill>
                <a:latin typeface="Meiryo UI" panose="020B0604030504040204" pitchFamily="50" charset="-128"/>
                <a:ea typeface="Meiryo UI" panose="020B0604030504040204" pitchFamily="50" charset="-128"/>
              </a:rPr>
              <a:t>移行期）</a:t>
            </a:r>
            <a:r>
              <a:rPr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C</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燃料</a:t>
            </a:r>
            <a:r>
              <a:rPr lang="en-US" altLang="ja-JP" sz="1400">
                <a:solidFill>
                  <a:schemeClr val="tx1"/>
                </a:solidFill>
                <a:latin typeface="Meiryo UI" panose="020B0604030504040204" pitchFamily="50" charset="-128"/>
                <a:ea typeface="Meiryo UI" panose="020B0604030504040204" pitchFamily="50" charset="-128"/>
              </a:rPr>
              <a:t>D</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2AFDE130-1600-934D-7357-EDB3D48AAE8D}"/>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間接補助事業における燃料転換に</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a:t>
            </a:r>
            <a:r>
              <a:rPr lang="ja-JP" altLang="en-US" sz="1400">
                <a:solidFill>
                  <a:prstClr val="black"/>
                </a:solidFill>
                <a:latin typeface="Meiryo UI" panose="020B0604030504040204" pitchFamily="50" charset="-128"/>
                <a:ea typeface="Meiryo UI" panose="020B0604030504040204" pitchFamily="50" charset="-128"/>
              </a:rPr>
              <a:t>（目標値）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1400">
                <a:solidFill>
                  <a:prstClr val="black"/>
                </a:solidFill>
                <a:latin typeface="Meiryo UI" panose="020B0604030504040204" pitchFamily="50" charset="-128"/>
                <a:ea typeface="Meiryo UI" panose="020B0604030504040204" pitchFamily="50" charset="-128"/>
              </a:rPr>
              <a:t>※CN</a:t>
            </a:r>
            <a:r>
              <a:rPr lang="ja-JP" altLang="en-US" sz="1400">
                <a:solidFill>
                  <a:prstClr val="black"/>
                </a:solidFill>
                <a:latin typeface="Meiryo UI" panose="020B0604030504040204" pitchFamily="50" charset="-128"/>
                <a:ea typeface="Meiryo UI" panose="020B0604030504040204" pitchFamily="50" charset="-128"/>
              </a:rPr>
              <a:t>移行期</a:t>
            </a:r>
            <a:endParaRPr kumimoji="1" lang="en-US" altLang="ja-JP"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DFAA5E36-C2F3-FCFC-0DE7-E9DC4D293E14}"/>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基準値</a:t>
            </a:r>
            <a:r>
              <a:rPr kumimoji="1" lang="ja-JP" altLang="en-US" sz="1400">
                <a:solidFill>
                  <a:schemeClr val="tx1"/>
                </a:solidFill>
                <a:latin typeface="Meiryo UI" panose="020B0604030504040204" pitchFamily="50" charset="-128"/>
                <a:ea typeface="Meiryo UI" panose="020B0604030504040204" pitchFamily="50" charset="-128"/>
              </a:rPr>
              <a:t>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45C89BBA-737F-DFCF-B9E8-C95005EBA26C}"/>
              </a:ext>
            </a:extLst>
          </p:cNvPr>
          <p:cNvSpPr txBox="1"/>
          <p:nvPr/>
        </p:nvSpPr>
        <p:spPr>
          <a:xfrm>
            <a:off x="5769884" y="1551334"/>
            <a:ext cx="796017" cy="361233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530DE97F-4618-62AF-E865-8C41151C428C}"/>
              </a:ext>
            </a:extLst>
          </p:cNvPr>
          <p:cNvSpPr txBox="1"/>
          <p:nvPr/>
        </p:nvSpPr>
        <p:spPr>
          <a:xfrm>
            <a:off x="6655874" y="1551334"/>
            <a:ext cx="5380125" cy="361233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50" name="TextBox 40">
            <a:extLst>
              <a:ext uri="{FF2B5EF4-FFF2-40B4-BE49-F238E27FC236}">
                <a16:creationId xmlns:a16="http://schemas.microsoft.com/office/drawing/2014/main" id="{D895B229-B9DC-A6CA-AEED-5792350DA279}"/>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D50340DC-CD82-B8F2-ABBB-451617463014}"/>
              </a:ext>
            </a:extLst>
          </p:cNvPr>
          <p:cNvSpPr txBox="1"/>
          <p:nvPr/>
        </p:nvSpPr>
        <p:spPr>
          <a:xfrm>
            <a:off x="1041992" y="5214224"/>
            <a:ext cx="10994008"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98501B78-8A72-E051-44CA-D0C6165039B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3" name="正方形/長方形 2">
            <a:extLst>
              <a:ext uri="{FF2B5EF4-FFF2-40B4-BE49-F238E27FC236}">
                <a16:creationId xmlns:a16="http://schemas.microsoft.com/office/drawing/2014/main" id="{7A885C4C-2544-A964-DD1E-F0E27259646B}"/>
              </a:ext>
            </a:extLst>
          </p:cNvPr>
          <p:cNvSpPr/>
          <p:nvPr/>
        </p:nvSpPr>
        <p:spPr bwMode="gray">
          <a:xfrm>
            <a:off x="1867074" y="7989790"/>
            <a:ext cx="6480597" cy="3589924"/>
          </a:xfrm>
          <a:prstGeom prst="rect">
            <a:avLst/>
          </a:prstGeom>
          <a:solidFill>
            <a:schemeClr val="accent6">
              <a:lumMod val="60000"/>
              <a:lumOff val="4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100">
                <a:latin typeface="Meiryo UI" panose="020B0604030504040204" pitchFamily="50" charset="-128"/>
                <a:ea typeface="Meiryo UI" panose="020B0604030504040204" pitchFamily="50" charset="-128"/>
              </a:rPr>
              <a:t>目標年度の考え方を入れる</a:t>
            </a:r>
            <a:endParaRPr kumimoji="0" lang="en-US" altLang="ja-JP" sz="1100">
              <a:latin typeface="Meiryo UI" panose="020B0604030504040204" pitchFamily="50" charset="-128"/>
              <a:ea typeface="Meiryo UI" panose="020B0604030504040204" pitchFamily="50" charset="-128"/>
            </a:endParaRPr>
          </a:p>
        </p:txBody>
      </p:sp>
      <p:sp>
        <p:nvSpPr>
          <p:cNvPr id="5" name="TextBox 40">
            <a:extLst>
              <a:ext uri="{FF2B5EF4-FFF2-40B4-BE49-F238E27FC236}">
                <a16:creationId xmlns:a16="http://schemas.microsoft.com/office/drawing/2014/main" id="{A47AAF5B-680B-988D-CA70-489178EA89CE}"/>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5B8DDEF7-660B-A884-A185-099078DEDB9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9" name="TextBox 40">
            <a:extLst>
              <a:ext uri="{FF2B5EF4-FFF2-40B4-BE49-F238E27FC236}">
                <a16:creationId xmlns:a16="http://schemas.microsoft.com/office/drawing/2014/main" id="{7D7B4116-27B2-05D0-C06A-F363B3E88801}"/>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基準値</a:t>
            </a: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原則、令和</a:t>
            </a:r>
            <a:r>
              <a:rPr lang="en-US" altLang="ja-JP" sz="1050">
                <a:solidFill>
                  <a:schemeClr val="tx1"/>
                </a:solidFill>
                <a:latin typeface="Meiryo UI" panose="020B0604030504040204" pitchFamily="50" charset="-128"/>
                <a:ea typeface="Meiryo UI" panose="020B0604030504040204" pitchFamily="50" charset="-128"/>
              </a:rPr>
              <a:t>4</a:t>
            </a:r>
            <a:r>
              <a:rPr lang="ja-JP" altLang="en-US" sz="1050">
                <a:solidFill>
                  <a:schemeClr val="tx1"/>
                </a:solidFill>
                <a:latin typeface="Meiryo UI" panose="020B0604030504040204" pitchFamily="50" charset="-128"/>
                <a:ea typeface="Meiryo UI" panose="020B0604030504040204" pitchFamily="50" charset="-128"/>
              </a:rPr>
              <a:t>年度～</a:t>
            </a:r>
            <a:r>
              <a:rPr lang="en-US" altLang="ja-JP" sz="1050">
                <a:solidFill>
                  <a:schemeClr val="tx1"/>
                </a:solidFill>
                <a:latin typeface="Meiryo UI" panose="020B0604030504040204" pitchFamily="50" charset="-128"/>
                <a:ea typeface="Meiryo UI" panose="020B0604030504040204" pitchFamily="50" charset="-128"/>
              </a:rPr>
              <a:t>6</a:t>
            </a:r>
            <a:r>
              <a:rPr lang="ja-JP" altLang="en-US" sz="1050">
                <a:solidFill>
                  <a:schemeClr val="tx1"/>
                </a:solidFill>
                <a:latin typeface="Meiryo UI" panose="020B0604030504040204" pitchFamily="50" charset="-128"/>
                <a:ea typeface="Meiryo UI" panose="020B0604030504040204" pitchFamily="50" charset="-128"/>
              </a:rPr>
              <a:t>年度の平均値とする</a:t>
            </a:r>
          </a:p>
        </p:txBody>
      </p:sp>
      <p:sp>
        <p:nvSpPr>
          <p:cNvPr id="10" name="TextBox 40">
            <a:extLst>
              <a:ext uri="{FF2B5EF4-FFF2-40B4-BE49-F238E27FC236}">
                <a16:creationId xmlns:a16="http://schemas.microsoft.com/office/drawing/2014/main" id="{AFA461F6-296C-C84B-4B7B-82EBC8C5B7E5}"/>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1" name="TextBox 40">
            <a:extLst>
              <a:ext uri="{FF2B5EF4-FFF2-40B4-BE49-F238E27FC236}">
                <a16:creationId xmlns:a16="http://schemas.microsoft.com/office/drawing/2014/main" id="{E4AF8B70-5482-EBE1-FAF8-14D005E53FC7}"/>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dirty="0">
                <a:solidFill>
                  <a:schemeClr val="tx1"/>
                </a:solidFill>
                <a:latin typeface="Meiryo UI" panose="020B0604030504040204" pitchFamily="50" charset="-128"/>
                <a:ea typeface="Meiryo UI" panose="020B0604030504040204" pitchFamily="50" charset="-128"/>
              </a:rPr>
              <a:t>対象年度</a:t>
            </a:r>
            <a:endParaRPr kumimoji="1" lang="en-US" altLang="ja-JP" sz="1400" dirty="0">
              <a:solidFill>
                <a:schemeClr val="tx1"/>
              </a:solidFill>
              <a:latin typeface="Meiryo UI" panose="020B0604030504040204" pitchFamily="50" charset="-128"/>
              <a:ea typeface="Meiryo UI" panose="020B0604030504040204" pitchFamily="50" charset="-128"/>
            </a:endParaRPr>
          </a:p>
          <a:p>
            <a:pPr algn="ctr"/>
            <a:r>
              <a:rPr kumimoji="1" lang="en-US" altLang="ja-JP" sz="1050" dirty="0">
                <a:solidFill>
                  <a:schemeClr val="tx1"/>
                </a:solidFill>
                <a:latin typeface="Meiryo UI" panose="020B0604030504040204" pitchFamily="50" charset="-128"/>
                <a:ea typeface="Meiryo UI" panose="020B0604030504040204" pitchFamily="50" charset="-128"/>
              </a:rPr>
              <a:t>※2034</a:t>
            </a:r>
            <a:r>
              <a:rPr kumimoji="1" lang="ja-JP" altLang="en-US" sz="1050" dirty="0">
                <a:solidFill>
                  <a:schemeClr val="tx1"/>
                </a:solidFill>
                <a:latin typeface="Meiryo UI" panose="020B0604030504040204" pitchFamily="50" charset="-128"/>
                <a:ea typeface="Meiryo UI" panose="020B0604030504040204" pitchFamily="50" charset="-128"/>
              </a:rPr>
              <a:t>年度を目途</a:t>
            </a:r>
            <a:endParaRPr kumimoji="1" lang="en-US" altLang="ja-JP" sz="1050" dirty="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6045319F-7350-A5E0-7ACC-B0BECC73004F}"/>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6B399FE7-B170-4D44-CE3A-658A0D313B29}"/>
              </a:ext>
            </a:extLst>
          </p:cNvPr>
          <p:cNvSpPr/>
          <p:nvPr/>
        </p:nvSpPr>
        <p:spPr>
          <a:xfrm>
            <a:off x="2161953"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→「直接排出</a:t>
            </a:r>
            <a:r>
              <a:rPr lang="en-US" altLang="ja-JP" sz="1400" dirty="0">
                <a:solidFill>
                  <a:srgbClr val="FF0000"/>
                </a:solidFill>
                <a:latin typeface="Meiryo UI" panose="020B0604030504040204" pitchFamily="50" charset="-128"/>
                <a:ea typeface="Meiryo UI" panose="020B0604030504040204" pitchFamily="50" charset="-128"/>
              </a:rPr>
              <a:t>(Scope1)</a:t>
            </a:r>
            <a:r>
              <a:rPr lang="ja-JP" altLang="en-US" sz="1400" dirty="0">
                <a:solidFill>
                  <a:srgbClr val="FF0000"/>
                </a:solidFill>
                <a:latin typeface="Meiryo UI" panose="020B0604030504040204" pitchFamily="50" charset="-128"/>
                <a:ea typeface="Meiryo UI" panose="020B0604030504040204" pitchFamily="50" charset="-128"/>
              </a:rPr>
              <a:t>で</a:t>
            </a:r>
            <a:r>
              <a:rPr lang="en-US" altLang="ja-JP" sz="1400" dirty="0">
                <a:solidFill>
                  <a:srgbClr val="FF0000"/>
                </a:solidFill>
                <a:latin typeface="Meiryo UI" panose="020B0604030504040204" pitchFamily="50" charset="-128"/>
                <a:ea typeface="Meiryo UI" panose="020B0604030504040204" pitchFamily="50" charset="-128"/>
              </a:rPr>
              <a:t>50</a:t>
            </a:r>
            <a:r>
              <a:rPr lang="ja-JP" altLang="en-US" sz="1400" dirty="0">
                <a:solidFill>
                  <a:srgbClr val="FF0000"/>
                </a:solidFill>
                <a:latin typeface="Meiryo UI" panose="020B0604030504040204" pitchFamily="50" charset="-128"/>
                <a:ea typeface="Meiryo UI" panose="020B0604030504040204" pitchFamily="50" charset="-128"/>
              </a:rPr>
              <a:t>％以上削減」が要件であることを踏まえて記載すること。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導出根拠の導出過程には、エネルギー消費量やそれに対する排出原単位（排出量を示す係数）を基に排出削減量を導出した計算式を、出典には、排出原単位の出店及びデータベース元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9654936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30" name="think-cell data - do not delete" hidden="1">
            <a:extLst>
              <a:ext uri="{FF2B5EF4-FFF2-40B4-BE49-F238E27FC236}">
                <a16:creationId xmlns:a16="http://schemas.microsoft.com/office/drawing/2014/main" id="{47C99ECB-706F-BA5D-C334-6E7C63AFBB4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0" name="think-cell data - do not delete" hidden="1">
                        <a:extLst>
                          <a:ext uri="{FF2B5EF4-FFF2-40B4-BE49-F238E27FC236}">
                            <a16:creationId xmlns:a16="http://schemas.microsoft.com/office/drawing/2014/main" id="{47C99ECB-706F-BA5D-C334-6E7C63AFB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様式第３別添３に記載の通り、幹事会社である</a:t>
            </a:r>
            <a:r>
              <a:rPr lang="en-US" altLang="ja-JP" dirty="0">
                <a:solidFill>
                  <a:schemeClr val="tx1"/>
                </a:solidFill>
              </a:rPr>
              <a:t>xx</a:t>
            </a:r>
            <a:r>
              <a:rPr lang="ja-JP" altLang="en-US" dirty="0">
                <a:solidFill>
                  <a:schemeClr val="tx1"/>
                </a:solidFill>
              </a:rPr>
              <a:t>は、ＧＸ率先実行宣言を行っている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5.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C9FA1F62-E9E3-0D43-F25C-D06191387514}"/>
              </a:ext>
            </a:extLst>
          </p:cNvPr>
          <p:cNvGraphicFramePr>
            <a:graphicFrameLocks noChangeAspect="1"/>
          </p:cNvGraphicFramePr>
          <p:nvPr>
            <p:custDataLst>
              <p:tags r:id="rId1"/>
            </p:custDataLst>
            <p:extLst>
              <p:ext uri="{D42A27DB-BD31-4B8C-83A1-F6EECF244321}">
                <p14:modId xmlns:p14="http://schemas.microsoft.com/office/powerpoint/2010/main" val="275349008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50" name="think-cell data - do not delete" hidden="1">
                        <a:extLst>
                          <a:ext uri="{FF2B5EF4-FFF2-40B4-BE49-F238E27FC236}">
                            <a16:creationId xmlns:a16="http://schemas.microsoft.com/office/drawing/2014/main" id="{C9FA1F62-E9E3-0D43-F25C-D0619138751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cxnSp>
        <p:nvCxnSpPr>
          <p:cNvPr id="3" name="Straight Connector 22">
            <a:extLst>
              <a:ext uri="{FF2B5EF4-FFF2-40B4-BE49-F238E27FC236}">
                <a16:creationId xmlns:a16="http://schemas.microsoft.com/office/drawing/2014/main" id="{BBC3EA99-7C85-BB5F-F52E-0A85A34CE4DE}"/>
              </a:ext>
            </a:extLst>
          </p:cNvPr>
          <p:cNvCxnSpPr>
            <a:cxnSpLocks/>
          </p:cNvCxnSpPr>
          <p:nvPr/>
        </p:nvCxnSpPr>
        <p:spPr>
          <a:xfrm>
            <a:off x="76559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TextBox 34">
            <a:extLst>
              <a:ext uri="{FF2B5EF4-FFF2-40B4-BE49-F238E27FC236}">
                <a16:creationId xmlns:a16="http://schemas.microsoft.com/office/drawing/2014/main" id="{49B661E2-6A69-7566-6A43-D4F8CF92D1D4}"/>
              </a:ext>
            </a:extLst>
          </p:cNvPr>
          <p:cNvSpPr txBox="1"/>
          <p:nvPr/>
        </p:nvSpPr>
        <p:spPr>
          <a:xfrm>
            <a:off x="765598"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基準</a:t>
            </a:r>
            <a:endParaRPr kumimoji="1" lang="en-US" sz="1200">
              <a:solidFill>
                <a:schemeClr val="tx1"/>
              </a:solidFill>
              <a:latin typeface="Meiryo UI" panose="020B0604030504040204" pitchFamily="50" charset="-128"/>
              <a:ea typeface="Meiryo UI" panose="020B0604030504040204" pitchFamily="50" charset="-128"/>
            </a:endParaRPr>
          </a:p>
        </p:txBody>
      </p:sp>
      <p:sp>
        <p:nvSpPr>
          <p:cNvPr id="8" name="TextBox 39">
            <a:extLst>
              <a:ext uri="{FF2B5EF4-FFF2-40B4-BE49-F238E27FC236}">
                <a16:creationId xmlns:a16="http://schemas.microsoft.com/office/drawing/2014/main" id="{53A6AB8E-4744-5005-C9A5-04D2E0DB34B2}"/>
              </a:ext>
            </a:extLst>
          </p:cNvPr>
          <p:cNvSpPr txBox="1"/>
          <p:nvPr/>
        </p:nvSpPr>
        <p:spPr>
          <a:xfrm>
            <a:off x="765598" y="2190338"/>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IRR</a:t>
            </a:r>
          </a:p>
          <a:p>
            <a:pPr>
              <a:tabLst>
                <a:tab pos="177800" algn="l"/>
              </a:tabLst>
            </a:pPr>
            <a:r>
              <a:rPr kumimoji="1" lang="en-US" altLang="ja-JP" sz="1050">
                <a:solidFill>
                  <a:schemeClr val="tx1"/>
                </a:solidFill>
                <a:latin typeface="Meiryo UI" panose="020B0604030504040204" pitchFamily="50" charset="-128"/>
                <a:ea typeface="Meiryo UI" panose="020B0604030504040204" pitchFamily="50" charset="-128"/>
              </a:rPr>
              <a:t>※	Equity IRR</a:t>
            </a:r>
            <a:r>
              <a:rPr kumimoji="1" lang="ja-JP" altLang="en-US" sz="1050">
                <a:solidFill>
                  <a:schemeClr val="tx1"/>
                </a:solidFill>
                <a:latin typeface="Meiryo UI" panose="020B0604030504040204" pitchFamily="50" charset="-128"/>
                <a:ea typeface="Meiryo UI" panose="020B0604030504040204" pitchFamily="50" charset="-128"/>
              </a:rPr>
              <a:t>、</a:t>
            </a:r>
            <a:r>
              <a:rPr kumimoji="1" lang="en-US" altLang="ja-JP" sz="1050">
                <a:solidFill>
                  <a:schemeClr val="tx1"/>
                </a:solidFill>
                <a:latin typeface="Meiryo UI" panose="020B0604030504040204" pitchFamily="50" charset="-128"/>
                <a:ea typeface="Meiryo UI" panose="020B0604030504040204" pitchFamily="50" charset="-128"/>
              </a:rPr>
              <a:t>	Project IRR</a:t>
            </a:r>
            <a:r>
              <a:rPr kumimoji="1" lang="ja-JP" altLang="en-US" sz="1050">
                <a:solidFill>
                  <a:schemeClr val="tx1"/>
                </a:solidFill>
                <a:latin typeface="Meiryo UI" panose="020B0604030504040204" pitchFamily="50" charset="-128"/>
                <a:ea typeface="Meiryo UI" panose="020B0604030504040204" pitchFamily="50" charset="-128"/>
              </a:rPr>
              <a:t>の</a:t>
            </a:r>
            <a:br>
              <a:rPr kumimoji="1" lang="en-US" altLang="ja-JP" sz="1050">
                <a:solidFill>
                  <a:schemeClr val="tx1"/>
                </a:solidFill>
                <a:latin typeface="Meiryo UI" panose="020B0604030504040204" pitchFamily="50" charset="-128"/>
                <a:ea typeface="Meiryo UI" panose="020B0604030504040204" pitchFamily="50" charset="-128"/>
              </a:rPr>
            </a:b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いずれに該当す</a:t>
            </a:r>
            <a:r>
              <a:rPr kumimoji="1" lang="en-US" altLang="ja-JP" sz="1050">
                <a:solidFill>
                  <a:schemeClr val="tx1"/>
                </a:solidFill>
                <a:latin typeface="Meiryo UI" panose="020B0604030504040204" pitchFamily="50" charset="-128"/>
                <a:ea typeface="Meiryo UI" panose="020B0604030504040204" pitchFamily="50" charset="-128"/>
              </a:rPr>
              <a:t>	</a:t>
            </a:r>
            <a:r>
              <a:rPr kumimoji="1" lang="ja-JP" altLang="en-US" sz="1050">
                <a:solidFill>
                  <a:schemeClr val="tx1"/>
                </a:solidFill>
                <a:latin typeface="Meiryo UI" panose="020B0604030504040204" pitchFamily="50" charset="-128"/>
                <a:ea typeface="Meiryo UI" panose="020B0604030504040204" pitchFamily="50" charset="-128"/>
              </a:rPr>
              <a:t>るか明記すること</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12" name="TextBox 40">
            <a:extLst>
              <a:ext uri="{FF2B5EF4-FFF2-40B4-BE49-F238E27FC236}">
                <a16:creationId xmlns:a16="http://schemas.microsoft.com/office/drawing/2014/main" id="{D5E4CAE6-1F7E-ECE6-BB86-2B6A803A66A6}"/>
              </a:ext>
            </a:extLst>
          </p:cNvPr>
          <p:cNvSpPr txBox="1"/>
          <p:nvPr/>
        </p:nvSpPr>
        <p:spPr>
          <a:xfrm>
            <a:off x="765598" y="3334033"/>
            <a:ext cx="1279835" cy="1044000"/>
          </a:xfrm>
          <a:prstGeom prst="rect">
            <a:avLst/>
          </a:prstGeom>
          <a:solidFill>
            <a:schemeClr val="bg1">
              <a:lumMod val="8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投資回収期間</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14" name="Straight Connector 22">
            <a:extLst>
              <a:ext uri="{FF2B5EF4-FFF2-40B4-BE49-F238E27FC236}">
                <a16:creationId xmlns:a16="http://schemas.microsoft.com/office/drawing/2014/main" id="{CA40F6C2-2C0E-5583-53DE-4539681073A6}"/>
              </a:ext>
            </a:extLst>
          </p:cNvPr>
          <p:cNvCxnSpPr>
            <a:cxnSpLocks/>
          </p:cNvCxnSpPr>
          <p:nvPr/>
        </p:nvCxnSpPr>
        <p:spPr>
          <a:xfrm>
            <a:off x="2193419"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34">
            <a:extLst>
              <a:ext uri="{FF2B5EF4-FFF2-40B4-BE49-F238E27FC236}">
                <a16:creationId xmlns:a16="http://schemas.microsoft.com/office/drawing/2014/main" id="{D24EFBCA-7A77-6324-EC29-5A0D032E476F}"/>
              </a:ext>
            </a:extLst>
          </p:cNvPr>
          <p:cNvSpPr txBox="1"/>
          <p:nvPr/>
        </p:nvSpPr>
        <p:spPr>
          <a:xfrm>
            <a:off x="2193419"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補助がない場合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16" name="TextBox 39">
            <a:extLst>
              <a:ext uri="{FF2B5EF4-FFF2-40B4-BE49-F238E27FC236}">
                <a16:creationId xmlns:a16="http://schemas.microsoft.com/office/drawing/2014/main" id="{4E69EAF5-CFA0-1C47-C2EA-A50AD868B5C5}"/>
              </a:ext>
            </a:extLst>
          </p:cNvPr>
          <p:cNvSpPr txBox="1"/>
          <p:nvPr/>
        </p:nvSpPr>
        <p:spPr>
          <a:xfrm>
            <a:off x="2193419"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17" name="TextBox 40">
            <a:extLst>
              <a:ext uri="{FF2B5EF4-FFF2-40B4-BE49-F238E27FC236}">
                <a16:creationId xmlns:a16="http://schemas.microsoft.com/office/drawing/2014/main" id="{463DCCC9-0BE3-4849-8F9B-A7ECE32F5EAC}"/>
              </a:ext>
            </a:extLst>
          </p:cNvPr>
          <p:cNvSpPr txBox="1"/>
          <p:nvPr/>
        </p:nvSpPr>
        <p:spPr>
          <a:xfrm>
            <a:off x="2193419"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2" name="Straight Connector 22">
            <a:extLst>
              <a:ext uri="{FF2B5EF4-FFF2-40B4-BE49-F238E27FC236}">
                <a16:creationId xmlns:a16="http://schemas.microsoft.com/office/drawing/2014/main" id="{B45667A8-95E8-3636-DCD4-BC1AC5347DB0}"/>
              </a:ext>
            </a:extLst>
          </p:cNvPr>
          <p:cNvCxnSpPr>
            <a:cxnSpLocks/>
          </p:cNvCxnSpPr>
          <p:nvPr/>
        </p:nvCxnSpPr>
        <p:spPr>
          <a:xfrm>
            <a:off x="3578897"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3" name="TextBox 34">
            <a:extLst>
              <a:ext uri="{FF2B5EF4-FFF2-40B4-BE49-F238E27FC236}">
                <a16:creationId xmlns:a16="http://schemas.microsoft.com/office/drawing/2014/main" id="{B0404232-819A-E4A3-4D0D-6F90F0F7585D}"/>
              </a:ext>
            </a:extLst>
          </p:cNvPr>
          <p:cNvSpPr txBox="1"/>
          <p:nvPr/>
        </p:nvSpPr>
        <p:spPr>
          <a:xfrm>
            <a:off x="3578897"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補助がある場合</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4" name="TextBox 39">
            <a:extLst>
              <a:ext uri="{FF2B5EF4-FFF2-40B4-BE49-F238E27FC236}">
                <a16:creationId xmlns:a16="http://schemas.microsoft.com/office/drawing/2014/main" id="{BACE2BB9-06B6-4364-F157-DBE7F39F368E}"/>
              </a:ext>
            </a:extLst>
          </p:cNvPr>
          <p:cNvSpPr txBox="1"/>
          <p:nvPr/>
        </p:nvSpPr>
        <p:spPr>
          <a:xfrm>
            <a:off x="3578897" y="2190338"/>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25" name="TextBox 40">
            <a:extLst>
              <a:ext uri="{FF2B5EF4-FFF2-40B4-BE49-F238E27FC236}">
                <a16:creationId xmlns:a16="http://schemas.microsoft.com/office/drawing/2014/main" id="{5CA606AE-A7B0-D4CD-6AA3-FC1EDE32E013}"/>
              </a:ext>
            </a:extLst>
          </p:cNvPr>
          <p:cNvSpPr txBox="1"/>
          <p:nvPr/>
        </p:nvSpPr>
        <p:spPr>
          <a:xfrm>
            <a:off x="3578897"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27" name="Straight Connector 22">
            <a:extLst>
              <a:ext uri="{FF2B5EF4-FFF2-40B4-BE49-F238E27FC236}">
                <a16:creationId xmlns:a16="http://schemas.microsoft.com/office/drawing/2014/main" id="{7FD102AB-D069-68F1-0FB6-FE1881BE0184}"/>
              </a:ext>
            </a:extLst>
          </p:cNvPr>
          <p:cNvCxnSpPr>
            <a:cxnSpLocks/>
          </p:cNvCxnSpPr>
          <p:nvPr/>
        </p:nvCxnSpPr>
        <p:spPr>
          <a:xfrm>
            <a:off x="4964375" y="2129269"/>
            <a:ext cx="1279835"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8" name="TextBox 34">
            <a:extLst>
              <a:ext uri="{FF2B5EF4-FFF2-40B4-BE49-F238E27FC236}">
                <a16:creationId xmlns:a16="http://schemas.microsoft.com/office/drawing/2014/main" id="{BBB90D36-10CB-D03B-7CC5-08C914D441E1}"/>
              </a:ext>
            </a:extLst>
          </p:cNvPr>
          <p:cNvSpPr txBox="1"/>
          <p:nvPr/>
        </p:nvSpPr>
        <p:spPr>
          <a:xfrm>
            <a:off x="4964375" y="1873833"/>
            <a:ext cx="1279835"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自社の基準値</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29" name="TextBox 39">
            <a:extLst>
              <a:ext uri="{FF2B5EF4-FFF2-40B4-BE49-F238E27FC236}">
                <a16:creationId xmlns:a16="http://schemas.microsoft.com/office/drawing/2014/main" id="{617F5AE3-1EB6-7CF8-5CD4-71E0605AAB96}"/>
              </a:ext>
            </a:extLst>
          </p:cNvPr>
          <p:cNvSpPr txBox="1"/>
          <p:nvPr/>
        </p:nvSpPr>
        <p:spPr>
          <a:xfrm>
            <a:off x="4964374" y="2194436"/>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0" name="TextBox 40">
            <a:extLst>
              <a:ext uri="{FF2B5EF4-FFF2-40B4-BE49-F238E27FC236}">
                <a16:creationId xmlns:a16="http://schemas.microsoft.com/office/drawing/2014/main" id="{F811B640-2A69-B230-DC9D-1CC41E59AC0E}"/>
              </a:ext>
            </a:extLst>
          </p:cNvPr>
          <p:cNvSpPr txBox="1"/>
          <p:nvPr/>
        </p:nvSpPr>
        <p:spPr>
          <a:xfrm>
            <a:off x="4964375" y="3334033"/>
            <a:ext cx="1279835"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XX</a:t>
            </a:r>
            <a:endParaRPr kumimoji="1" lang="en-US" sz="1400">
              <a:solidFill>
                <a:schemeClr val="tx1"/>
              </a:solidFill>
              <a:latin typeface="Meiryo UI" panose="020B0604030504040204" pitchFamily="50" charset="-128"/>
              <a:ea typeface="Meiryo UI" panose="020B0604030504040204" pitchFamily="50" charset="-128"/>
            </a:endParaRPr>
          </a:p>
        </p:txBody>
      </p:sp>
      <p:cxnSp>
        <p:nvCxnSpPr>
          <p:cNvPr id="34" name="Straight Connector 22">
            <a:extLst>
              <a:ext uri="{FF2B5EF4-FFF2-40B4-BE49-F238E27FC236}">
                <a16:creationId xmlns:a16="http://schemas.microsoft.com/office/drawing/2014/main" id="{AE9FBFA3-B87D-2B33-D372-6A858D93D2B2}"/>
              </a:ext>
            </a:extLst>
          </p:cNvPr>
          <p:cNvCxnSpPr>
            <a:cxnSpLocks/>
          </p:cNvCxnSpPr>
          <p:nvPr/>
        </p:nvCxnSpPr>
        <p:spPr>
          <a:xfrm>
            <a:off x="6349853" y="2129269"/>
            <a:ext cx="5068749"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35" name="TextBox 34">
            <a:extLst>
              <a:ext uri="{FF2B5EF4-FFF2-40B4-BE49-F238E27FC236}">
                <a16:creationId xmlns:a16="http://schemas.microsoft.com/office/drawing/2014/main" id="{F783D534-D2F6-4E0C-0C16-74CE0C2AC8A8}"/>
              </a:ext>
            </a:extLst>
          </p:cNvPr>
          <p:cNvSpPr txBox="1"/>
          <p:nvPr/>
        </p:nvSpPr>
        <p:spPr>
          <a:xfrm>
            <a:off x="6349853" y="1873833"/>
            <a:ext cx="5068749" cy="252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0" tIns="45720" rIns="0" bIns="45720" numCol="1" spcCol="0" rtlCol="0" fromWordArt="0" anchor="b"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導出過程（計算式により、定量的に記載すること）</a:t>
            </a:r>
            <a:endParaRPr kumimoji="1" lang="zh-TW" altLang="en-US" sz="1200">
              <a:solidFill>
                <a:schemeClr val="tx1"/>
              </a:solidFill>
              <a:latin typeface="Meiryo UI" panose="020B0604030504040204" pitchFamily="50" charset="-128"/>
              <a:ea typeface="Meiryo UI" panose="020B0604030504040204" pitchFamily="50" charset="-128"/>
            </a:endParaRPr>
          </a:p>
        </p:txBody>
      </p:sp>
      <p:sp>
        <p:nvSpPr>
          <p:cNvPr id="36" name="TextBox 39">
            <a:extLst>
              <a:ext uri="{FF2B5EF4-FFF2-40B4-BE49-F238E27FC236}">
                <a16:creationId xmlns:a16="http://schemas.microsoft.com/office/drawing/2014/main" id="{61D88752-68A7-D0DD-077E-83AFF48E7C33}"/>
              </a:ext>
            </a:extLst>
          </p:cNvPr>
          <p:cNvSpPr txBox="1"/>
          <p:nvPr/>
        </p:nvSpPr>
        <p:spPr>
          <a:xfrm>
            <a:off x="6349853" y="2190338"/>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DEFBEA9D-F973-A617-A537-6B1854320136}"/>
              </a:ext>
            </a:extLst>
          </p:cNvPr>
          <p:cNvSpPr txBox="1"/>
          <p:nvPr/>
        </p:nvSpPr>
        <p:spPr>
          <a:xfrm>
            <a:off x="6349853" y="3334033"/>
            <a:ext cx="5076000" cy="1044000"/>
          </a:xfrm>
          <a:prstGeom prst="rect">
            <a:avLst/>
          </a:prstGeom>
          <a:solidFill>
            <a:schemeClr val="bg1">
              <a:lumMod val="95000"/>
            </a:schemeClr>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（補助がない場合）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r>
              <a:rPr lang="ja-JP" altLang="en-US" sz="1400">
                <a:solidFill>
                  <a:schemeClr val="tx1"/>
                </a:solidFill>
                <a:latin typeface="Meiryo UI" panose="020B0604030504040204" pitchFamily="50" charset="-128"/>
                <a:ea typeface="Meiryo UI" panose="020B0604030504040204" pitchFamily="50" charset="-128"/>
              </a:rPr>
              <a:t>（補助がある場合）</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a:t>
            </a:r>
          </a:p>
          <a:p>
            <a:pPr marL="177800" indent="-17780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7" name="グループ化 6">
            <a:extLst>
              <a:ext uri="{FF2B5EF4-FFF2-40B4-BE49-F238E27FC236}">
                <a16:creationId xmlns:a16="http://schemas.microsoft.com/office/drawing/2014/main" id="{1F2D26B4-78ED-EF06-5028-86E09CA01556}"/>
              </a:ext>
            </a:extLst>
          </p:cNvPr>
          <p:cNvGrpSpPr/>
          <p:nvPr/>
        </p:nvGrpSpPr>
        <p:grpSpPr>
          <a:xfrm>
            <a:off x="765598" y="1500588"/>
            <a:ext cx="10653004" cy="288000"/>
            <a:chOff x="156000" y="1879963"/>
            <a:chExt cx="5760000" cy="288000"/>
          </a:xfrm>
        </p:grpSpPr>
        <p:sp>
          <p:nvSpPr>
            <p:cNvPr id="19" name="正方形/長方形 18">
              <a:extLst>
                <a:ext uri="{FF2B5EF4-FFF2-40B4-BE49-F238E27FC236}">
                  <a16:creationId xmlns:a16="http://schemas.microsoft.com/office/drawing/2014/main" id="{DAAE4DE1-CFC6-7150-2EA1-01D2760BD3C8}"/>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zh-TW" altLang="en-US" sz="1400" i="1">
                  <a:solidFill>
                    <a:schemeClr val="tx1"/>
                  </a:solidFill>
                  <a:latin typeface="Meiryo UI" panose="020B0604030504040204" pitchFamily="50" charset="-128"/>
                  <a:ea typeface="Meiryo UI" panose="020B0604030504040204" pitchFamily="50" charset="-128"/>
                </a:rPr>
                <a:t>投資判断基準</a:t>
              </a:r>
            </a:p>
          </p:txBody>
        </p:sp>
        <p:cxnSp>
          <p:nvCxnSpPr>
            <p:cNvPr id="20" name="直線コネクタ 19">
              <a:extLst>
                <a:ext uri="{FF2B5EF4-FFF2-40B4-BE49-F238E27FC236}">
                  <a16:creationId xmlns:a16="http://schemas.microsoft.com/office/drawing/2014/main" id="{435FDC45-0491-8E26-5A59-82D7B229802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1" name="グループ化 30">
            <a:extLst>
              <a:ext uri="{FF2B5EF4-FFF2-40B4-BE49-F238E27FC236}">
                <a16:creationId xmlns:a16="http://schemas.microsoft.com/office/drawing/2014/main" id="{DEEC365F-F341-ED6D-7EDA-31ED52C0C6AC}"/>
              </a:ext>
            </a:extLst>
          </p:cNvPr>
          <p:cNvGrpSpPr/>
          <p:nvPr/>
        </p:nvGrpSpPr>
        <p:grpSpPr>
          <a:xfrm>
            <a:off x="765597" y="4879487"/>
            <a:ext cx="10660255" cy="288000"/>
            <a:chOff x="156000" y="1879963"/>
            <a:chExt cx="5760000" cy="288000"/>
          </a:xfrm>
        </p:grpSpPr>
        <p:sp>
          <p:nvSpPr>
            <p:cNvPr id="33" name="正方形/長方形 32">
              <a:extLst>
                <a:ext uri="{FF2B5EF4-FFF2-40B4-BE49-F238E27FC236}">
                  <a16:creationId xmlns:a16="http://schemas.microsoft.com/office/drawing/2014/main" id="{140DD3C5-ED8A-8FE1-0BFD-8474A638943C}"/>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その他の投資判断基準</a:t>
              </a:r>
            </a:p>
          </p:txBody>
        </p:sp>
        <p:cxnSp>
          <p:nvCxnSpPr>
            <p:cNvPr id="38" name="直線コネクタ 37">
              <a:extLst>
                <a:ext uri="{FF2B5EF4-FFF2-40B4-BE49-F238E27FC236}">
                  <a16:creationId xmlns:a16="http://schemas.microsoft.com/office/drawing/2014/main" id="{ECC5B974-7238-150C-D75F-24BA8D8E44A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24">
            <a:extLst>
              <a:ext uri="{FF2B5EF4-FFF2-40B4-BE49-F238E27FC236}">
                <a16:creationId xmlns:a16="http://schemas.microsoft.com/office/drawing/2014/main" id="{998937A7-666B-84AE-33D0-7275EC0AC9EE}"/>
              </a:ext>
            </a:extLst>
          </p:cNvPr>
          <p:cNvSpPr txBox="1"/>
          <p:nvPr/>
        </p:nvSpPr>
        <p:spPr>
          <a:xfrm>
            <a:off x="765595" y="5227456"/>
            <a:ext cx="1066025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6" name="Title 1">
            <a:extLst>
              <a:ext uri="{FF2B5EF4-FFF2-40B4-BE49-F238E27FC236}">
                <a16:creationId xmlns:a16="http://schemas.microsoft.com/office/drawing/2014/main" id="{AD2927FB-884F-C60D-69AB-D2142971264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D8459600-4755-40F5-265B-779A105E247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a:t>
            </a:r>
            <a:r>
              <a:rPr lang="ja-JP" altLang="en-US">
                <a:solidFill>
                  <a:schemeClr val="tx1"/>
                </a:solidFill>
              </a:rPr>
              <a:t>を前提としない場合</a:t>
            </a:r>
            <a:r>
              <a:rPr kumimoji="1" lang="ja-JP" altLang="en-US">
                <a:solidFill>
                  <a:schemeClr val="tx1"/>
                </a:solidFill>
              </a:rPr>
              <a:t>、自社の投資判断基準を満たさないため、投資が困難</a:t>
            </a:r>
            <a:endParaRPr kumimoji="1" lang="en-US" altLang="ja-JP">
              <a:solidFill>
                <a:schemeClr val="tx1"/>
              </a:solidFill>
            </a:endParaRPr>
          </a:p>
        </p:txBody>
      </p:sp>
      <p:cxnSp>
        <p:nvCxnSpPr>
          <p:cNvPr id="39" name="直線コネクタ 38">
            <a:extLst>
              <a:ext uri="{FF2B5EF4-FFF2-40B4-BE49-F238E27FC236}">
                <a16:creationId xmlns:a16="http://schemas.microsoft.com/office/drawing/2014/main" id="{B12D5E40-B2DB-5C00-47CF-48CD12DB2AD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E6244B4A-4B0B-2385-9E53-158311C6B5F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3" name="正方形/長方形 42">
            <a:extLst>
              <a:ext uri="{FF2B5EF4-FFF2-40B4-BE49-F238E27FC236}">
                <a16:creationId xmlns:a16="http://schemas.microsoft.com/office/drawing/2014/main" id="{B7470C46-7587-CB1C-65FB-CE6CE27F0D8E}"/>
              </a:ext>
            </a:extLst>
          </p:cNvPr>
          <p:cNvSpPr/>
          <p:nvPr/>
        </p:nvSpPr>
        <p:spPr>
          <a:xfrm>
            <a:off x="2161954" y="1461962"/>
            <a:ext cx="7868093" cy="393407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投資判断基準</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→以下に注意して記載すること。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補助対象となる設備投資計画が、補助を前提としない場合には、投資計画の</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internal rate of return</a:t>
            </a:r>
            <a:r>
              <a:rPr lang="ja-JP" altLang="en-US" sz="1400" dirty="0">
                <a:solidFill>
                  <a:srgbClr val="FF0000"/>
                </a:solidFill>
                <a:latin typeface="Meiryo UI" panose="020B0604030504040204" pitchFamily="50" charset="-128"/>
                <a:ea typeface="Meiryo UI" panose="020B0604030504040204" pitchFamily="50" charset="-128"/>
              </a:rPr>
              <a:t>：内部収益率）や  投資回収期間が投資判断に至る水準には達しないが、補助対象となることで</a:t>
            </a: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及び投資回収期間が投資判断に至る水準に達する計画であるなど、民間企業のみでは経済性の確保が困難な計画となっていることを示すこと。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などの指標を用いる場合は、その導出過程を具体的に記載すること。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1200150" lvl="2"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や投資回収期間以外に、自社の投資判断において重視している基準があれば、その基準の補助がない場合／ある場合の数値を記載すること。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「他制度による収益等」として、政府・公的機関による規制・制度的措置等に関する一定の見通し（</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価格等）を考慮しても差し支えない。</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燃料転換又は構造転換（燃料転換）の申請においては、</a:t>
            </a:r>
            <a:r>
              <a:rPr kumimoji="1" lang="ja-JP" altLang="en-US" sz="1400" u="sng" dirty="0">
                <a:solidFill>
                  <a:schemeClr val="tx1"/>
                </a:solidFill>
                <a:latin typeface="Meiryo UI" panose="020B0604030504040204" pitchFamily="50" charset="-128"/>
                <a:ea typeface="Meiryo UI" panose="020B0604030504040204" pitchFamily="50" charset="-128"/>
              </a:rPr>
              <a:t>燃料転換による低・脱炭素化によって、獲得を目指すグリーン事業（製品）の利益を考慮して計算すること。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58093744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F1EE95A-FD1D-9F60-80D9-D3B16F088901}"/>
            </a:ext>
          </a:extLst>
        </p:cNvPr>
        <p:cNvGrpSpPr/>
        <p:nvPr/>
      </p:nvGrpSpPr>
      <p:grpSpPr>
        <a:xfrm>
          <a:off x="0" y="0"/>
          <a:ext cx="0" cy="0"/>
          <a:chOff x="0" y="0"/>
          <a:chExt cx="0" cy="0"/>
        </a:xfrm>
      </p:grpSpPr>
      <p:graphicFrame>
        <p:nvGraphicFramePr>
          <p:cNvPr id="50" name="think-cell data - do not delete" hidden="1">
            <a:extLst>
              <a:ext uri="{FF2B5EF4-FFF2-40B4-BE49-F238E27FC236}">
                <a16:creationId xmlns:a16="http://schemas.microsoft.com/office/drawing/2014/main" id="{1128CD48-5B86-B8BB-E734-58A1EE458979}"/>
              </a:ext>
            </a:extLst>
          </p:cNvPr>
          <p:cNvGraphicFramePr>
            <a:graphicFrameLocks noChangeAspect="1"/>
          </p:cNvGraphicFramePr>
          <p:nvPr>
            <p:custDataLst>
              <p:tags r:id="rId1"/>
            </p:custDataLst>
            <p:extLst>
              <p:ext uri="{D42A27DB-BD31-4B8C-83A1-F6EECF244321}">
                <p14:modId xmlns:p14="http://schemas.microsoft.com/office/powerpoint/2010/main" val="139500072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27" imgW="306" imgH="306" progId="TCLayout.ActiveDocument.1">
                  <p:embed/>
                </p:oleObj>
              </mc:Choice>
              <mc:Fallback>
                <p:oleObj name="think-cellスライド" r:id="rId27" imgW="306" imgH="306" progId="TCLayout.ActiveDocument.1">
                  <p:embed/>
                  <p:pic>
                    <p:nvPicPr>
                      <p:cNvPr id="50" name="think-cell data - do not delete" hidden="1">
                        <a:extLst>
                          <a:ext uri="{FF2B5EF4-FFF2-40B4-BE49-F238E27FC236}">
                            <a16:creationId xmlns:a16="http://schemas.microsoft.com/office/drawing/2014/main" id="{1128CD48-5B86-B8BB-E734-58A1EE458979}"/>
                          </a:ext>
                        </a:extLst>
                      </p:cNvPr>
                      <p:cNvPicPr/>
                      <p:nvPr/>
                    </p:nvPicPr>
                    <p:blipFill>
                      <a:blip r:embed="rId28"/>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04E9F012-D143-3CF6-48EF-A711985474D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⑤ア 経済的基準</a:t>
            </a:r>
          </a:p>
        </p:txBody>
      </p:sp>
      <p:sp>
        <p:nvSpPr>
          <p:cNvPr id="26" name="Title 1">
            <a:extLst>
              <a:ext uri="{FF2B5EF4-FFF2-40B4-BE49-F238E27FC236}">
                <a16:creationId xmlns:a16="http://schemas.microsoft.com/office/drawing/2014/main" id="{01581ED1-98CC-52D0-CD62-79ADB8D0433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燃料転換によって、</a:t>
            </a:r>
            <a:r>
              <a:rPr kumimoji="1" lang="en-US" altLang="ja-JP" dirty="0">
                <a:solidFill>
                  <a:schemeClr val="tx1"/>
                </a:solidFill>
              </a:rPr>
              <a:t>xx</a:t>
            </a:r>
            <a:r>
              <a:rPr kumimoji="1" lang="ja-JP" altLang="en-US" dirty="0">
                <a:solidFill>
                  <a:schemeClr val="tx1"/>
                </a:solidFill>
              </a:rPr>
              <a:t>年に発電コストが投資水準を下回る予定だが、現状は投資が困難</a:t>
            </a:r>
            <a:endParaRPr kumimoji="1" lang="en-US" altLang="ja-JP" dirty="0">
              <a:solidFill>
                <a:schemeClr val="tx1"/>
              </a:solidFill>
            </a:endParaRPr>
          </a:p>
        </p:txBody>
      </p:sp>
      <p:cxnSp>
        <p:nvCxnSpPr>
          <p:cNvPr id="39" name="直線コネクタ 38">
            <a:extLst>
              <a:ext uri="{FF2B5EF4-FFF2-40B4-BE49-F238E27FC236}">
                <a16:creationId xmlns:a16="http://schemas.microsoft.com/office/drawing/2014/main" id="{2DA9D0FA-A993-FE1B-7513-2B33760A812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0" name="正方形/長方形 39">
            <a:extLst>
              <a:ext uri="{FF2B5EF4-FFF2-40B4-BE49-F238E27FC236}">
                <a16:creationId xmlns:a16="http://schemas.microsoft.com/office/drawing/2014/main" id="{21BAADE3-4932-10B3-A8CD-FB2B895EAEC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4" name="グループ化 3">
            <a:extLst>
              <a:ext uri="{FF2B5EF4-FFF2-40B4-BE49-F238E27FC236}">
                <a16:creationId xmlns:a16="http://schemas.microsoft.com/office/drawing/2014/main" id="{CF4416A0-1EAA-DA7D-D882-3DF7849FDB0D}"/>
              </a:ext>
            </a:extLst>
          </p:cNvPr>
          <p:cNvGrpSpPr/>
          <p:nvPr/>
        </p:nvGrpSpPr>
        <p:grpSpPr>
          <a:xfrm>
            <a:off x="180000" y="1397000"/>
            <a:ext cx="5832475" cy="288925"/>
            <a:chOff x="443077" y="1581440"/>
            <a:chExt cx="5328000" cy="324000"/>
          </a:xfrm>
        </p:grpSpPr>
        <p:sp>
          <p:nvSpPr>
            <p:cNvPr id="5" name="正方形/長方形 4">
              <a:extLst>
                <a:ext uri="{FF2B5EF4-FFF2-40B4-BE49-F238E27FC236}">
                  <a16:creationId xmlns:a16="http://schemas.microsoft.com/office/drawing/2014/main" id="{99CF5B85-E966-98D0-44B9-172B49C744A2}"/>
                </a:ext>
              </a:extLst>
            </p:cNvPr>
            <p:cNvSpPr/>
            <p:nvPr/>
          </p:nvSpPr>
          <p:spPr bwMode="auto">
            <a:xfrm>
              <a:off x="443077"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燃転実施による発電コストの推移</a:t>
              </a:r>
            </a:p>
          </p:txBody>
        </p:sp>
        <p:cxnSp>
          <p:nvCxnSpPr>
            <p:cNvPr id="7" name="直線コネクタ 6">
              <a:extLst>
                <a:ext uri="{FF2B5EF4-FFF2-40B4-BE49-F238E27FC236}">
                  <a16:creationId xmlns:a16="http://schemas.microsoft.com/office/drawing/2014/main" id="{3A468497-9228-6558-795D-40CD846A2A8C}"/>
                </a:ext>
              </a:extLst>
            </p:cNvPr>
            <p:cNvCxnSpPr>
              <a:cxnSpLocks/>
            </p:cNvCxnSpPr>
            <p:nvPr/>
          </p:nvCxnSpPr>
          <p:spPr>
            <a:xfrm>
              <a:off x="443077"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grpSp>
        <p:nvGrpSpPr>
          <p:cNvPr id="8" name="グループ化 7">
            <a:extLst>
              <a:ext uri="{FF2B5EF4-FFF2-40B4-BE49-F238E27FC236}">
                <a16:creationId xmlns:a16="http://schemas.microsoft.com/office/drawing/2014/main" id="{B0FCB7C3-F8DA-79A2-156B-AA323BE51122}"/>
              </a:ext>
            </a:extLst>
          </p:cNvPr>
          <p:cNvGrpSpPr/>
          <p:nvPr/>
        </p:nvGrpSpPr>
        <p:grpSpPr>
          <a:xfrm>
            <a:off x="6318251" y="1397000"/>
            <a:ext cx="5378450" cy="288925"/>
            <a:chOff x="6420923" y="1581440"/>
            <a:chExt cx="5328000" cy="324000"/>
          </a:xfrm>
        </p:grpSpPr>
        <p:sp>
          <p:nvSpPr>
            <p:cNvPr id="9" name="正方形/長方形 8">
              <a:extLst>
                <a:ext uri="{FF2B5EF4-FFF2-40B4-BE49-F238E27FC236}">
                  <a16:creationId xmlns:a16="http://schemas.microsoft.com/office/drawing/2014/main" id="{A8010649-E396-73BC-1BE6-254BC08DB1C2}"/>
                </a:ext>
              </a:extLst>
            </p:cNvPr>
            <p:cNvSpPr/>
            <p:nvPr/>
          </p:nvSpPr>
          <p:spPr bwMode="auto">
            <a:xfrm>
              <a:off x="6420923" y="1581440"/>
              <a:ext cx="5328000" cy="324000"/>
            </a:xfrm>
            <a:prstGeom prst="rect">
              <a:avLst/>
            </a:prstGeom>
            <a:solidFill>
              <a:schemeClr val="bg1"/>
            </a:solidFill>
            <a:ln w="9525">
              <a:noFill/>
              <a:miter lim="800000"/>
              <a:headEnd/>
              <a:tailEnd/>
            </a:ln>
            <a:effectLst/>
          </p:spPr>
          <p:txBody>
            <a:bodyPr wrap="square" rtlCol="0" anchor="ctr"/>
            <a:lstStyle/>
            <a:p>
              <a:pPr algn="l"/>
              <a:r>
                <a:rPr kumimoji="0" lang="ja-JP" altLang="en-US" sz="1400">
                  <a:latin typeface="Meiryo UI" panose="020B0604030504040204" pitchFamily="50" charset="-128"/>
                  <a:ea typeface="Meiryo UI" panose="020B0604030504040204" pitchFamily="50" charset="-128"/>
                </a:rPr>
                <a:t>前提条件</a:t>
              </a:r>
            </a:p>
          </p:txBody>
        </p:sp>
        <p:cxnSp>
          <p:nvCxnSpPr>
            <p:cNvPr id="12" name="直線コネクタ 11">
              <a:extLst>
                <a:ext uri="{FF2B5EF4-FFF2-40B4-BE49-F238E27FC236}">
                  <a16:creationId xmlns:a16="http://schemas.microsoft.com/office/drawing/2014/main" id="{9A245DA6-D1B5-881B-EC2B-66871AF478C7}"/>
                </a:ext>
              </a:extLst>
            </p:cNvPr>
            <p:cNvCxnSpPr>
              <a:cxnSpLocks/>
            </p:cNvCxnSpPr>
            <p:nvPr/>
          </p:nvCxnSpPr>
          <p:spPr>
            <a:xfrm>
              <a:off x="6420923" y="1905440"/>
              <a:ext cx="5328000"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grpSp>
      <p:sp>
        <p:nvSpPr>
          <p:cNvPr id="14" name="正方形/長方形 13">
            <a:extLst>
              <a:ext uri="{FF2B5EF4-FFF2-40B4-BE49-F238E27FC236}">
                <a16:creationId xmlns:a16="http://schemas.microsoft.com/office/drawing/2014/main" id="{EB48BF20-1C81-EEAD-7256-D1EE2EA8F055}"/>
              </a:ext>
            </a:extLst>
          </p:cNvPr>
          <p:cNvSpPr/>
          <p:nvPr/>
        </p:nvSpPr>
        <p:spPr bwMode="auto">
          <a:xfrm>
            <a:off x="163513" y="4064000"/>
            <a:ext cx="303825" cy="2511522"/>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年間発電量（</a:t>
            </a:r>
            <a:r>
              <a:rPr kumimoji="0" lang="en-US" altLang="ja-JP" sz="1400">
                <a:latin typeface="Meiryo UI" panose="020B0604030504040204" pitchFamily="50" charset="-128"/>
                <a:ea typeface="Meiryo UI" panose="020B0604030504040204" pitchFamily="50" charset="-128"/>
              </a:rPr>
              <a:t>GWh</a:t>
            </a:r>
            <a:r>
              <a:rPr kumimoji="0" lang="ja-JP" altLang="en-US" sz="1400">
                <a:latin typeface="Meiryo UI" panose="020B0604030504040204" pitchFamily="50" charset="-128"/>
                <a:ea typeface="Meiryo UI" panose="020B0604030504040204" pitchFamily="50" charset="-128"/>
              </a:rPr>
              <a:t>）</a:t>
            </a:r>
          </a:p>
        </p:txBody>
      </p:sp>
      <p:cxnSp>
        <p:nvCxnSpPr>
          <p:cNvPr id="15" name="直線コネクタ 14">
            <a:extLst>
              <a:ext uri="{FF2B5EF4-FFF2-40B4-BE49-F238E27FC236}">
                <a16:creationId xmlns:a16="http://schemas.microsoft.com/office/drawing/2014/main" id="{9EDF1906-90F9-6D6A-B5B0-2ECDA2A4CABB}"/>
              </a:ext>
            </a:extLst>
          </p:cNvPr>
          <p:cNvCxnSpPr>
            <a:cxnSpLocks/>
          </p:cNvCxnSpPr>
          <p:nvPr/>
        </p:nvCxnSpPr>
        <p:spPr>
          <a:xfrm>
            <a:off x="180000" y="3938588"/>
            <a:ext cx="11568916" cy="0"/>
          </a:xfrm>
          <a:prstGeom prst="line">
            <a:avLst/>
          </a:prstGeom>
          <a:ln w="9525">
            <a:solidFill>
              <a:schemeClr val="tx1"/>
            </a:solidFill>
          </a:ln>
        </p:spPr>
        <p:style>
          <a:lnRef idx="1">
            <a:schemeClr val="accent1"/>
          </a:lnRef>
          <a:fillRef idx="0">
            <a:schemeClr val="accent1"/>
          </a:fillRef>
          <a:effectRef idx="0">
            <a:schemeClr val="accent1"/>
          </a:effectRef>
          <a:fontRef idx="minor">
            <a:schemeClr val="tx1"/>
          </a:fontRef>
        </p:style>
      </p:cxnSp>
      <p:sp>
        <p:nvSpPr>
          <p:cNvPr id="16" name="正方形/長方形 15">
            <a:extLst>
              <a:ext uri="{FF2B5EF4-FFF2-40B4-BE49-F238E27FC236}">
                <a16:creationId xmlns:a16="http://schemas.microsoft.com/office/drawing/2014/main" id="{33EE0071-B1AB-DD9C-9433-729D8C7064B0}"/>
              </a:ext>
            </a:extLst>
          </p:cNvPr>
          <p:cNvSpPr/>
          <p:nvPr/>
        </p:nvSpPr>
        <p:spPr bwMode="auto">
          <a:xfrm>
            <a:off x="180000" y="1819275"/>
            <a:ext cx="287338" cy="2014538"/>
          </a:xfrm>
          <a:prstGeom prst="rect">
            <a:avLst/>
          </a:prstGeom>
          <a:solidFill>
            <a:schemeClr val="bg1">
              <a:lumMod val="95000"/>
            </a:schemeClr>
          </a:solidFill>
          <a:ln w="9525">
            <a:solidFill>
              <a:schemeClr val="tx1">
                <a:lumMod val="50000"/>
                <a:lumOff val="50000"/>
              </a:schemeClr>
            </a:solidFill>
            <a:miter lim="800000"/>
            <a:headEnd/>
            <a:tailEnd/>
          </a:ln>
          <a:effectLst/>
        </p:spPr>
        <p:txBody>
          <a:bodyPr vert="eaVert" wrap="none" rtlCol="0" anchor="ctr"/>
          <a:lstStyle/>
          <a:p>
            <a:pPr algn="ctr"/>
            <a:r>
              <a:rPr kumimoji="0" lang="ja-JP" altLang="en-US" sz="1400">
                <a:latin typeface="Meiryo UI" panose="020B0604030504040204" pitchFamily="50" charset="-128"/>
                <a:ea typeface="Meiryo UI" panose="020B0604030504040204" pitchFamily="50" charset="-128"/>
              </a:rPr>
              <a:t>発電コスト（円</a:t>
            </a:r>
            <a:r>
              <a:rPr kumimoji="0" lang="en-US" altLang="ja-JP" sz="1400">
                <a:latin typeface="Meiryo UI" panose="020B0604030504040204" pitchFamily="50" charset="-128"/>
                <a:ea typeface="Meiryo UI" panose="020B0604030504040204" pitchFamily="50" charset="-128"/>
              </a:rPr>
              <a:t>/kWh</a:t>
            </a:r>
            <a:r>
              <a:rPr kumimoji="0" lang="ja-JP" altLang="en-US" sz="1400">
                <a:latin typeface="Meiryo UI" panose="020B0604030504040204" pitchFamily="50" charset="-128"/>
                <a:ea typeface="Meiryo UI" panose="020B0604030504040204" pitchFamily="50" charset="-128"/>
              </a:rPr>
              <a:t>）</a:t>
            </a:r>
          </a:p>
        </p:txBody>
      </p:sp>
      <p:sp>
        <p:nvSpPr>
          <p:cNvPr id="17" name="正方形/長方形 16">
            <a:extLst>
              <a:ext uri="{FF2B5EF4-FFF2-40B4-BE49-F238E27FC236}">
                <a16:creationId xmlns:a16="http://schemas.microsoft.com/office/drawing/2014/main" id="{8FD88B3A-2CDD-957D-6AB8-D8AE3DCBB09A}"/>
              </a:ext>
            </a:extLst>
          </p:cNvPr>
          <p:cNvSpPr/>
          <p:nvPr/>
        </p:nvSpPr>
        <p:spPr bwMode="auto">
          <a:xfrm>
            <a:off x="6318251" y="1717675"/>
            <a:ext cx="5287963" cy="2227263"/>
          </a:xfrm>
          <a:prstGeom prst="rect">
            <a:avLst/>
          </a:prstGeom>
          <a:noFill/>
          <a:ln w="9525">
            <a:noFill/>
            <a:miter lim="800000"/>
            <a:headEnd/>
            <a:tailEnd/>
          </a:ln>
          <a:effectLst/>
        </p:spPr>
        <p:txBody>
          <a:bodyPr wrap="square" rtlCol="0" anchor="ctr"/>
          <a:lstStyle/>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石炭価格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en-US" altLang="ja-JP" sz="1400">
                <a:latin typeface="Meiryo UI" panose="020B0604030504040204" pitchFamily="50" charset="-128"/>
                <a:ea typeface="Meiryo UI" panose="020B0604030504040204" pitchFamily="50" charset="-128"/>
              </a:rPr>
              <a:t>25</a:t>
            </a:r>
            <a:r>
              <a:rPr kumimoji="0" lang="ja-JP" altLang="en-US" sz="1400">
                <a:latin typeface="Meiryo UI" panose="020B0604030504040204" pitchFamily="50" charset="-128"/>
                <a:ea typeface="Meiryo UI" panose="020B0604030504040204" pitchFamily="50" charset="-128"/>
              </a:rPr>
              <a:t>年以降はベースシナリオの価格として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b="1" u="sng">
                <a:latin typeface="Meiryo UI" panose="020B0604030504040204" pitchFamily="50" charset="-128"/>
                <a:ea typeface="Meiryo UI" panose="020B0604030504040204" pitchFamily="50" charset="-128"/>
              </a:rPr>
              <a:t>と想定</a:t>
            </a:r>
            <a:r>
              <a:rPr kumimoji="0" lang="ja-JP" altLang="en-US" sz="1400">
                <a:latin typeface="Meiryo UI" panose="020B0604030504040204" pitchFamily="50" charset="-128"/>
                <a:ea typeface="Meiryo UI" panose="020B0604030504040204" pitchFamily="50" charset="-128"/>
              </a:rPr>
              <a:t>するが、</a:t>
            </a:r>
            <a:r>
              <a:rPr kumimoji="0" lang="ja-JP" altLang="en-US" sz="1400" b="1" u="sng">
                <a:latin typeface="Meiryo UI" panose="020B0604030504040204" pitchFamily="50" charset="-128"/>
                <a:ea typeface="Meiryo UI" panose="020B0604030504040204" pitchFamily="50" charset="-128"/>
              </a:rPr>
              <a:t>リスク価格として</a:t>
            </a:r>
            <a:r>
              <a:rPr kumimoji="0" lang="en-US" altLang="ja-JP" sz="1400" b="1" u="sng">
                <a:latin typeface="Meiryo UI" panose="020B0604030504040204" pitchFamily="50" charset="-128"/>
                <a:ea typeface="Meiryo UI" panose="020B0604030504040204" pitchFamily="50" charset="-128"/>
              </a:rPr>
              <a:t>XXX$/t</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endParaRPr kumimoji="0" lang="en-US" altLang="ja-JP" sz="1400">
              <a:latin typeface="Meiryo UI" panose="020B0604030504040204" pitchFamily="50" charset="-128"/>
              <a:ea typeface="Meiryo UI" panose="020B0604030504040204" pitchFamily="50" charset="-128"/>
            </a:endParaRPr>
          </a:p>
          <a:p>
            <a:r>
              <a:rPr kumimoji="0" lang="en-US" altLang="ja-JP" sz="1400">
                <a:latin typeface="Meiryo UI" panose="020B0604030504040204" pitchFamily="50" charset="-128"/>
                <a:ea typeface="Meiryo UI" panose="020B0604030504040204" pitchFamily="50" charset="-128"/>
              </a:rPr>
              <a:t>【</a:t>
            </a:r>
            <a:r>
              <a:rPr kumimoji="0" lang="ja-JP" altLang="en-US" sz="1400">
                <a:latin typeface="Meiryo UI" panose="020B0604030504040204" pitchFamily="50" charset="-128"/>
                <a:ea typeface="Meiryo UI" panose="020B0604030504040204" pitchFamily="50" charset="-128"/>
              </a:rPr>
              <a:t>炭素価格</a:t>
            </a:r>
            <a:r>
              <a:rPr kumimoji="0" lang="en-US" altLang="ja-JP" sz="1400">
                <a:latin typeface="Meiryo UI" panose="020B0604030504040204" pitchFamily="50" charset="-128"/>
                <a:ea typeface="Meiryo UI" panose="020B0604030504040204" pitchFamily="50" charset="-128"/>
              </a:rPr>
              <a:t>】</a:t>
            </a:r>
          </a:p>
          <a:p>
            <a:pPr marL="180975" indent="-180975">
              <a:buFont typeface="Arial" panose="020B0604020202020204" pitchFamily="34" charset="0"/>
              <a:buChar char="•"/>
            </a:pPr>
            <a:r>
              <a:rPr kumimoji="0" lang="ja-JP" altLang="en-US" sz="1400">
                <a:latin typeface="Meiryo UI" panose="020B0604030504040204" pitchFamily="50" charset="-128"/>
                <a:ea typeface="Meiryo UI" panose="020B0604030504040204" pitchFamily="50" charset="-128"/>
              </a:rPr>
              <a:t>欧州ほど上昇しないと捉えて</a:t>
            </a:r>
            <a:r>
              <a:rPr kumimoji="0" lang="en-US" altLang="ja-JP" sz="1400" b="1" u="sng">
                <a:latin typeface="Meiryo UI" panose="020B0604030504040204" pitchFamily="50" charset="-128"/>
                <a:ea typeface="Meiryo UI" panose="020B0604030504040204" pitchFamily="50" charset="-128"/>
              </a:rPr>
              <a:t>XXX</a:t>
            </a:r>
            <a:r>
              <a:rPr kumimoji="0" lang="ja-JP" altLang="en-US" sz="1400" b="1" u="sng">
                <a:latin typeface="Meiryo UI" panose="020B0604030504040204" pitchFamily="50" charset="-128"/>
                <a:ea typeface="Meiryo UI" panose="020B0604030504040204" pitchFamily="50" charset="-128"/>
              </a:rPr>
              <a:t>円</a:t>
            </a:r>
            <a:r>
              <a:rPr kumimoji="0" lang="en-US" altLang="ja-JP" sz="1400" b="1" u="sng">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と設定</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直近の国内カーボンクレジット市場で最も取引の多い再エネ（電力）の価格が</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ｰ</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〇〇国では</a:t>
            </a: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円</a:t>
            </a:r>
            <a:r>
              <a:rPr kumimoji="0" lang="en-US" altLang="ja-JP" sz="1400">
                <a:latin typeface="Meiryo UI" panose="020B0604030504040204" pitchFamily="50" charset="-128"/>
                <a:ea typeface="Meiryo UI" panose="020B0604030504040204" pitchFamily="50" charset="-128"/>
              </a:rPr>
              <a:t>/t-CO2</a:t>
            </a:r>
            <a:r>
              <a:rPr kumimoji="0" lang="ja-JP" altLang="en-US" sz="1400">
                <a:latin typeface="Meiryo UI" panose="020B0604030504040204" pitchFamily="50" charset="-128"/>
                <a:ea typeface="Meiryo UI" panose="020B0604030504040204" pitchFamily="50" charset="-128"/>
              </a:rPr>
              <a:t>程度を推移</a:t>
            </a:r>
          </a:p>
        </p:txBody>
      </p:sp>
      <p:sp>
        <p:nvSpPr>
          <p:cNvPr id="19" name="正方形/長方形 18">
            <a:extLst>
              <a:ext uri="{FF2B5EF4-FFF2-40B4-BE49-F238E27FC236}">
                <a16:creationId xmlns:a16="http://schemas.microsoft.com/office/drawing/2014/main" id="{E1491386-1BA7-3A78-1225-0F708F2CDB3E}"/>
              </a:ext>
            </a:extLst>
          </p:cNvPr>
          <p:cNvSpPr/>
          <p:nvPr/>
        </p:nvSpPr>
        <p:spPr bwMode="auto">
          <a:xfrm>
            <a:off x="6318251" y="4453000"/>
            <a:ext cx="5287963" cy="2016000"/>
          </a:xfrm>
          <a:prstGeom prst="rect">
            <a:avLst/>
          </a:prstGeom>
          <a:noFill/>
          <a:ln w="9525">
            <a:noFill/>
            <a:miter lim="800000"/>
            <a:headEnd/>
            <a:tailEnd/>
          </a:ln>
          <a:effectLst/>
        </p:spPr>
        <p:txBody>
          <a:bodyPr wrap="square" rtlCol="0" anchor="ctr"/>
          <a:lstStyle/>
          <a:p>
            <a:pPr marL="180975" indent="-180975">
              <a:buFont typeface="Arial" panose="020B0604020202020204" pitchFamily="34" charset="0"/>
              <a:buChar char="•"/>
            </a:pPr>
            <a:r>
              <a:rPr kumimoji="0" lang="ja-JP" altLang="en-US" sz="1400" b="1" u="sng">
                <a:latin typeface="Meiryo UI" panose="020B0604030504040204" pitchFamily="50" charset="-128"/>
                <a:ea typeface="Meiryo UI" panose="020B0604030504040204" pitchFamily="50" charset="-128"/>
              </a:rPr>
              <a:t>燃転を契機に、エネルギー効率の高い製造ラインに更新</a:t>
            </a:r>
            <a:r>
              <a:rPr kumimoji="0" lang="ja-JP" altLang="en-US" sz="1400">
                <a:latin typeface="Meiryo UI" panose="020B0604030504040204" pitchFamily="50" charset="-128"/>
                <a:ea typeface="Meiryo UI" panose="020B0604030504040204" pitchFamily="50" charset="-128"/>
              </a:rPr>
              <a:t>することで必要電力量が減少。</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〇〇工場を低炭素製品のマザー工場への転換を目指し、燃転後に製造装置の更新を計画</a:t>
            </a:r>
            <a:endParaRPr kumimoji="0" lang="en-US" altLang="ja-JP" sz="1400">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〇〇製品→</a:t>
            </a:r>
            <a:r>
              <a:rPr kumimoji="0" lang="ja-JP" altLang="en-US" sz="1400" b="1" u="sng">
                <a:latin typeface="Meiryo UI" panose="020B0604030504040204" pitchFamily="50" charset="-128"/>
                <a:ea typeface="Meiryo UI" panose="020B0604030504040204" pitchFamily="50" charset="-128"/>
              </a:rPr>
              <a:t>△△製品等を主力とした製造ラインに更新</a:t>
            </a:r>
            <a:endParaRPr kumimoji="0" lang="en-US" altLang="ja-JP" sz="1400" b="1" u="sng">
              <a:latin typeface="Meiryo UI" panose="020B0604030504040204" pitchFamily="50" charset="-128"/>
              <a:ea typeface="Meiryo UI" panose="020B0604030504040204" pitchFamily="50" charset="-128"/>
            </a:endParaRPr>
          </a:p>
          <a:p>
            <a:pPr marL="360363" lvl="1" indent="-184150">
              <a:buFont typeface="Meiryo UI" panose="020B0604030504040204" pitchFamily="50" charset="-128"/>
              <a:buChar char="‒"/>
            </a:pPr>
            <a:r>
              <a:rPr kumimoji="0" lang="ja-JP" altLang="en-US" sz="1400">
                <a:latin typeface="Meiryo UI" panose="020B0604030504040204" pitchFamily="50" charset="-128"/>
                <a:ea typeface="Meiryo UI" panose="020B0604030504040204" pitchFamily="50" charset="-128"/>
              </a:rPr>
              <a:t>更新後の製造ラインは現状よりも</a:t>
            </a:r>
            <a:r>
              <a:rPr kumimoji="0" lang="ja-JP" altLang="en-US" sz="1400" b="1" u="sng">
                <a:latin typeface="Meiryo UI" panose="020B0604030504040204" pitchFamily="50" charset="-128"/>
                <a:ea typeface="Meiryo UI" panose="020B0604030504040204" pitchFamily="50" charset="-128"/>
              </a:rPr>
              <a:t>エネルギー効率が上がることが見込まれる</a:t>
            </a:r>
            <a:endParaRPr kumimoji="0" lang="en-US" altLang="ja-JP" sz="1400" b="1" u="sng">
              <a:latin typeface="Meiryo UI" panose="020B0604030504040204" pitchFamily="50" charset="-128"/>
              <a:ea typeface="Meiryo UI" panose="020B0604030504040204" pitchFamily="50" charset="-128"/>
            </a:endParaRPr>
          </a:p>
        </p:txBody>
      </p:sp>
      <p:graphicFrame>
        <p:nvGraphicFramePr>
          <p:cNvPr id="116" name="Chart 3">
            <a:extLst>
              <a:ext uri="{FF2B5EF4-FFF2-40B4-BE49-F238E27FC236}">
                <a16:creationId xmlns:a16="http://schemas.microsoft.com/office/drawing/2014/main" id="{33B23345-06A5-E8E8-04D3-89F83E30368C}"/>
              </a:ext>
            </a:extLst>
          </p:cNvPr>
          <p:cNvGraphicFramePr/>
          <p:nvPr>
            <p:custDataLst>
              <p:tags r:id="rId2"/>
            </p:custDataLst>
            <p:extLst>
              <p:ext uri="{D42A27DB-BD31-4B8C-83A1-F6EECF244321}">
                <p14:modId xmlns:p14="http://schemas.microsoft.com/office/powerpoint/2010/main" val="3207113167"/>
              </p:ext>
            </p:extLst>
          </p:nvPr>
        </p:nvGraphicFramePr>
        <p:xfrm>
          <a:off x="679450" y="1824038"/>
          <a:ext cx="5100638" cy="2195512"/>
        </p:xfrm>
        <a:graphic>
          <a:graphicData uri="http://schemas.openxmlformats.org/drawingml/2006/chart">
            <c:chart xmlns:c="http://schemas.openxmlformats.org/drawingml/2006/chart" xmlns:r="http://schemas.openxmlformats.org/officeDocument/2006/relationships" r:id="rId29"/>
          </a:graphicData>
        </a:graphic>
      </p:graphicFrame>
      <p:sp>
        <p:nvSpPr>
          <p:cNvPr id="22" name="テキスト プレースホルダー 2">
            <a:extLst>
              <a:ext uri="{FF2B5EF4-FFF2-40B4-BE49-F238E27FC236}">
                <a16:creationId xmlns:a16="http://schemas.microsoft.com/office/drawing/2014/main" id="{73D1812B-A9DD-1C3F-55A6-DA149EF52E61}"/>
              </a:ext>
            </a:extLst>
          </p:cNvPr>
          <p:cNvSpPr>
            <a:spLocks noGrp="1"/>
          </p:cNvSpPr>
          <p:nvPr>
            <p:custDataLst>
              <p:tags r:id="rId3"/>
            </p:custDataLst>
          </p:nvPr>
        </p:nvSpPr>
        <p:spPr bwMode="gray">
          <a:xfrm>
            <a:off x="803275" y="3421063"/>
            <a:ext cx="98425"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fld id="{2A69BAB0-05AC-45ED-B5C4-7D7EB792BEC1}" type="datetime'''''''''''''''''''0'''''''''''''''''''''''''''''''''''''''">
              <a:rPr lang="ja-JP" altLang="en-US" sz="1400" smtClean="0">
                <a:ea typeface="游ゴシック" panose="020B0400000000000000" pitchFamily="50" charset="-128"/>
              </a:rPr>
              <a:pPr marL="0" lvl="0" indent="0" algn="r">
                <a:spcBef>
                  <a:spcPct val="0"/>
                </a:spcBef>
                <a:spcAft>
                  <a:spcPct val="0"/>
                </a:spcAft>
                <a:buNone/>
              </a:pPr>
              <a:t>0</a:t>
            </a:fld>
            <a:endParaRPr kumimoji="1" lang="ja-JP" altLang="en-US" sz="1400">
              <a:ea typeface="游ゴシック" panose="020B0400000000000000" pitchFamily="50" charset="-128"/>
            </a:endParaRPr>
          </a:p>
        </p:txBody>
      </p:sp>
      <p:sp>
        <p:nvSpPr>
          <p:cNvPr id="23" name="テキスト プレースホルダー 2">
            <a:extLst>
              <a:ext uri="{FF2B5EF4-FFF2-40B4-BE49-F238E27FC236}">
                <a16:creationId xmlns:a16="http://schemas.microsoft.com/office/drawing/2014/main" id="{8C90E2E5-705B-A5D3-A054-7AFEB2648E43}"/>
              </a:ext>
            </a:extLst>
          </p:cNvPr>
          <p:cNvSpPr>
            <a:spLocks noGrp="1"/>
          </p:cNvSpPr>
          <p:nvPr>
            <p:custDataLst>
              <p:tags r:id="rId4"/>
            </p:custDataLst>
          </p:nvPr>
        </p:nvSpPr>
        <p:spPr bwMode="gray">
          <a:xfrm>
            <a:off x="546100" y="3100388"/>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4" name="テキスト プレースホルダー 2">
            <a:extLst>
              <a:ext uri="{FF2B5EF4-FFF2-40B4-BE49-F238E27FC236}">
                <a16:creationId xmlns:a16="http://schemas.microsoft.com/office/drawing/2014/main" id="{D6634DB1-40B5-B78B-77FF-6D38B58BA135}"/>
              </a:ext>
            </a:extLst>
          </p:cNvPr>
          <p:cNvSpPr>
            <a:spLocks noGrp="1"/>
          </p:cNvSpPr>
          <p:nvPr>
            <p:custDataLst>
              <p:tags r:id="rId5"/>
            </p:custDataLst>
          </p:nvPr>
        </p:nvSpPr>
        <p:spPr bwMode="gray">
          <a:xfrm>
            <a:off x="546100" y="277971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5" name="テキスト プレースホルダー 2">
            <a:extLst>
              <a:ext uri="{FF2B5EF4-FFF2-40B4-BE49-F238E27FC236}">
                <a16:creationId xmlns:a16="http://schemas.microsoft.com/office/drawing/2014/main" id="{FBBCDD5B-5ED1-1C4E-2BB7-FBF5CBCF43EF}"/>
              </a:ext>
            </a:extLst>
          </p:cNvPr>
          <p:cNvSpPr>
            <a:spLocks noGrp="1"/>
          </p:cNvSpPr>
          <p:nvPr>
            <p:custDataLst>
              <p:tags r:id="rId6"/>
            </p:custDataLst>
          </p:nvPr>
        </p:nvSpPr>
        <p:spPr bwMode="gray">
          <a:xfrm>
            <a:off x="546100" y="24574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7" name="テキスト プレースホルダー 2">
            <a:extLst>
              <a:ext uri="{FF2B5EF4-FFF2-40B4-BE49-F238E27FC236}">
                <a16:creationId xmlns:a16="http://schemas.microsoft.com/office/drawing/2014/main" id="{C2CDAC83-9884-21C3-534E-4B991DD5A078}"/>
              </a:ext>
            </a:extLst>
          </p:cNvPr>
          <p:cNvSpPr>
            <a:spLocks noGrp="1"/>
          </p:cNvSpPr>
          <p:nvPr>
            <p:custDataLst>
              <p:tags r:id="rId7"/>
            </p:custDataLst>
          </p:nvPr>
        </p:nvSpPr>
        <p:spPr bwMode="gray">
          <a:xfrm>
            <a:off x="546100" y="2136775"/>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8" name="テキスト プレースホルダー 2">
            <a:extLst>
              <a:ext uri="{FF2B5EF4-FFF2-40B4-BE49-F238E27FC236}">
                <a16:creationId xmlns:a16="http://schemas.microsoft.com/office/drawing/2014/main" id="{2C18A83A-2843-92E4-0A34-192882838781}"/>
              </a:ext>
            </a:extLst>
          </p:cNvPr>
          <p:cNvSpPr>
            <a:spLocks noGrp="1"/>
          </p:cNvSpPr>
          <p:nvPr>
            <p:custDataLst>
              <p:tags r:id="rId8"/>
            </p:custDataLst>
          </p:nvPr>
        </p:nvSpPr>
        <p:spPr bwMode="gray">
          <a:xfrm>
            <a:off x="546100" y="181610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r">
              <a:spcBef>
                <a:spcPct val="0"/>
              </a:spcBef>
              <a:spcAft>
                <a:spcPct val="0"/>
              </a:spcAft>
              <a:buNone/>
            </a:pPr>
            <a:r>
              <a:rPr kumimoji="1" lang="ja-JP" altLang="en-US" sz="1400">
                <a:ea typeface="游ゴシック" panose="020B0400000000000000" pitchFamily="50" charset="-128"/>
              </a:rPr>
              <a:t>○○</a:t>
            </a:r>
          </a:p>
        </p:txBody>
      </p:sp>
      <p:sp>
        <p:nvSpPr>
          <p:cNvPr id="29" name="テキスト プレースホルダー 2">
            <a:extLst>
              <a:ext uri="{FF2B5EF4-FFF2-40B4-BE49-F238E27FC236}">
                <a16:creationId xmlns:a16="http://schemas.microsoft.com/office/drawing/2014/main" id="{339F7AA9-19A0-FBB9-594E-8D98289FDA68}"/>
              </a:ext>
            </a:extLst>
          </p:cNvPr>
          <p:cNvSpPr>
            <a:spLocks noGrp="1"/>
          </p:cNvSpPr>
          <p:nvPr>
            <p:custDataLst>
              <p:tags r:id="rId9"/>
            </p:custDataLst>
          </p:nvPr>
        </p:nvSpPr>
        <p:spPr bwMode="auto">
          <a:xfrm>
            <a:off x="5524500" y="1906588"/>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C17A7FF-E2D3-429A-BD4C-CE5343C01019}" type="datetime'''''''''''''''''未''''''''''''''''''実''''''''''''''''''施'">
              <a:rPr lang="ja-JP" altLang="en-US" sz="1400" smtClean="0"/>
              <a:pPr marL="0" lvl="0" indent="0">
                <a:spcBef>
                  <a:spcPct val="0"/>
                </a:spcBef>
                <a:spcAft>
                  <a:spcPct val="0"/>
                </a:spcAft>
                <a:buNone/>
              </a:pPr>
              <a:t>未実施</a:t>
            </a:fld>
            <a:endParaRPr kumimoji="1" lang="ja-JP" altLang="en-US" sz="1400"/>
          </a:p>
        </p:txBody>
      </p:sp>
      <p:sp>
        <p:nvSpPr>
          <p:cNvPr id="30" name="テキスト プレースホルダー 2">
            <a:extLst>
              <a:ext uri="{FF2B5EF4-FFF2-40B4-BE49-F238E27FC236}">
                <a16:creationId xmlns:a16="http://schemas.microsoft.com/office/drawing/2014/main" id="{48959D27-BAD7-E71D-FCD8-9C00A90E3BCF}"/>
              </a:ext>
            </a:extLst>
          </p:cNvPr>
          <p:cNvSpPr>
            <a:spLocks noGrp="1"/>
          </p:cNvSpPr>
          <p:nvPr>
            <p:custDataLst>
              <p:tags r:id="rId10"/>
            </p:custDataLst>
          </p:nvPr>
        </p:nvSpPr>
        <p:spPr bwMode="auto">
          <a:xfrm>
            <a:off x="5524500" y="2646363"/>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6D480CFA-6D34-44FD-87C9-88EA3476C50F}" type="datetime'実''''''''''''''''''''''''''''''''''''''''''''''''''施'''''''">
              <a:rPr lang="ja-JP" altLang="en-US" sz="1400" smtClean="0"/>
              <a:pPr marL="0" lvl="0" indent="0">
                <a:spcBef>
                  <a:spcPct val="0"/>
                </a:spcBef>
                <a:spcAft>
                  <a:spcPct val="0"/>
                </a:spcAft>
                <a:buNone/>
              </a:pPr>
              <a:t>実施</a:t>
            </a:fld>
            <a:endParaRPr kumimoji="1" lang="ja-JP" altLang="en-US" sz="1400"/>
          </a:p>
        </p:txBody>
      </p:sp>
      <p:graphicFrame>
        <p:nvGraphicFramePr>
          <p:cNvPr id="109" name="Chart 3">
            <a:extLst>
              <a:ext uri="{FF2B5EF4-FFF2-40B4-BE49-F238E27FC236}">
                <a16:creationId xmlns:a16="http://schemas.microsoft.com/office/drawing/2014/main" id="{ED8594B1-2ACF-3701-EC3A-089A4CD1A5B6}"/>
              </a:ext>
            </a:extLst>
          </p:cNvPr>
          <p:cNvGraphicFramePr/>
          <p:nvPr>
            <p:custDataLst>
              <p:tags r:id="rId11"/>
            </p:custDataLst>
            <p:extLst>
              <p:ext uri="{D42A27DB-BD31-4B8C-83A1-F6EECF244321}">
                <p14:modId xmlns:p14="http://schemas.microsoft.com/office/powerpoint/2010/main" val="2743189027"/>
              </p:ext>
            </p:extLst>
          </p:nvPr>
        </p:nvGraphicFramePr>
        <p:xfrm>
          <a:off x="431800" y="4518025"/>
          <a:ext cx="5662613" cy="2078038"/>
        </p:xfrm>
        <a:graphic>
          <a:graphicData uri="http://schemas.openxmlformats.org/drawingml/2006/chart">
            <c:chart xmlns:c="http://schemas.openxmlformats.org/drawingml/2006/chart" xmlns:r="http://schemas.openxmlformats.org/officeDocument/2006/relationships" r:id="rId30"/>
          </a:graphicData>
        </a:graphic>
      </p:graphicFrame>
      <p:sp>
        <p:nvSpPr>
          <p:cNvPr id="33" name="テキスト プレースホルダー 2">
            <a:extLst>
              <a:ext uri="{FF2B5EF4-FFF2-40B4-BE49-F238E27FC236}">
                <a16:creationId xmlns:a16="http://schemas.microsoft.com/office/drawing/2014/main" id="{DFC9EE7E-CB20-AD33-D8A3-9F07DB5E6FC1}"/>
              </a:ext>
            </a:extLst>
          </p:cNvPr>
          <p:cNvSpPr>
            <a:spLocks noGrp="1"/>
          </p:cNvSpPr>
          <p:nvPr>
            <p:custDataLst>
              <p:tags r:id="rId12"/>
            </p:custDataLst>
          </p:nvPr>
        </p:nvSpPr>
        <p:spPr bwMode="auto">
          <a:xfrm>
            <a:off x="61595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1D2D1303-AC2C-42B8-8CF9-156CE2391C36}" type="datetime'''''''''''''''''''''20''''''''''''''''2''''''''''''''''5'''">
              <a:rPr lang="ja-JP" altLang="en-US" sz="1400" smtClean="0"/>
              <a:pPr marL="0" lvl="0" indent="0" algn="ctr">
                <a:spcBef>
                  <a:spcPct val="0"/>
                </a:spcBef>
                <a:spcAft>
                  <a:spcPct val="0"/>
                </a:spcAft>
                <a:buNone/>
              </a:pPr>
              <a:t>2025</a:t>
            </a:fld>
            <a:endParaRPr kumimoji="1" lang="ja-JP" altLang="en-US" sz="1400"/>
          </a:p>
        </p:txBody>
      </p:sp>
      <p:sp>
        <p:nvSpPr>
          <p:cNvPr id="34" name="テキスト プレースホルダー 2">
            <a:extLst>
              <a:ext uri="{FF2B5EF4-FFF2-40B4-BE49-F238E27FC236}">
                <a16:creationId xmlns:a16="http://schemas.microsoft.com/office/drawing/2014/main" id="{56B48E28-0345-2147-CF3F-71D2B9E754B5}"/>
              </a:ext>
            </a:extLst>
          </p:cNvPr>
          <p:cNvSpPr>
            <a:spLocks noGrp="1"/>
          </p:cNvSpPr>
          <p:nvPr>
            <p:custDataLst>
              <p:tags r:id="rId13"/>
            </p:custDataLst>
          </p:nvPr>
        </p:nvSpPr>
        <p:spPr bwMode="auto">
          <a:xfrm>
            <a:off x="12271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A607163-4A5C-431D-AEC9-EA6A920D3E55}" type="datetime'''''''''20''''''''2''''''''''''''''''6'''''''''''''''''">
              <a:rPr lang="ja-JP" altLang="en-US" sz="1400" smtClean="0"/>
              <a:pPr marL="0" lvl="0" indent="0" algn="ctr">
                <a:spcBef>
                  <a:spcPct val="0"/>
                </a:spcBef>
                <a:spcAft>
                  <a:spcPct val="0"/>
                </a:spcAft>
                <a:buNone/>
              </a:pPr>
              <a:t>2026</a:t>
            </a:fld>
            <a:endParaRPr kumimoji="1" lang="ja-JP" altLang="en-US" sz="1400"/>
          </a:p>
        </p:txBody>
      </p:sp>
      <p:sp>
        <p:nvSpPr>
          <p:cNvPr id="35" name="テキスト プレースホルダー 2">
            <a:extLst>
              <a:ext uri="{FF2B5EF4-FFF2-40B4-BE49-F238E27FC236}">
                <a16:creationId xmlns:a16="http://schemas.microsoft.com/office/drawing/2014/main" id="{53DA00EF-ED6A-9D46-9E3E-9A8BF6721EAD}"/>
              </a:ext>
            </a:extLst>
          </p:cNvPr>
          <p:cNvSpPr>
            <a:spLocks noGrp="1"/>
          </p:cNvSpPr>
          <p:nvPr>
            <p:custDataLst>
              <p:tags r:id="rId14"/>
            </p:custDataLst>
          </p:nvPr>
        </p:nvSpPr>
        <p:spPr bwMode="auto">
          <a:xfrm>
            <a:off x="183673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0138B08D-6711-4F9F-A4E0-BC9C2C49F276}" type="datetime'''''''''''2''''''0''''''''2''''''''''''7'''">
              <a:rPr lang="ja-JP" altLang="en-US" sz="1400" smtClean="0"/>
              <a:pPr marL="0" lvl="0" indent="0" algn="ctr">
                <a:spcBef>
                  <a:spcPct val="0"/>
                </a:spcBef>
                <a:spcAft>
                  <a:spcPct val="0"/>
                </a:spcAft>
                <a:buNone/>
              </a:pPr>
              <a:t>2027</a:t>
            </a:fld>
            <a:endParaRPr kumimoji="1" lang="ja-JP" altLang="en-US" sz="1400"/>
          </a:p>
        </p:txBody>
      </p:sp>
      <p:sp>
        <p:nvSpPr>
          <p:cNvPr id="36" name="テキスト プレースホルダー 2">
            <a:extLst>
              <a:ext uri="{FF2B5EF4-FFF2-40B4-BE49-F238E27FC236}">
                <a16:creationId xmlns:a16="http://schemas.microsoft.com/office/drawing/2014/main" id="{FBFDFDC4-FA87-2978-587C-E4E2955C193E}"/>
              </a:ext>
            </a:extLst>
          </p:cNvPr>
          <p:cNvSpPr>
            <a:spLocks noGrp="1"/>
          </p:cNvSpPr>
          <p:nvPr>
            <p:custDataLst>
              <p:tags r:id="rId15"/>
            </p:custDataLst>
          </p:nvPr>
        </p:nvSpPr>
        <p:spPr bwMode="auto">
          <a:xfrm>
            <a:off x="244792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2D4C439-AB4B-44C0-9EA7-99A70DDE634F}" type="datetime'''''''2''''''''02''''8'''''''''''''''''''''''''''''">
              <a:rPr lang="ja-JP" altLang="en-US" sz="1400" smtClean="0"/>
              <a:pPr marL="0" lvl="0" indent="0" algn="ctr">
                <a:spcBef>
                  <a:spcPct val="0"/>
                </a:spcBef>
                <a:spcAft>
                  <a:spcPct val="0"/>
                </a:spcAft>
                <a:buNone/>
              </a:pPr>
              <a:t>2028</a:t>
            </a:fld>
            <a:endParaRPr kumimoji="1" lang="ja-JP" altLang="en-US" sz="1400"/>
          </a:p>
        </p:txBody>
      </p:sp>
      <p:sp>
        <p:nvSpPr>
          <p:cNvPr id="37" name="テキスト プレースホルダー 2">
            <a:extLst>
              <a:ext uri="{FF2B5EF4-FFF2-40B4-BE49-F238E27FC236}">
                <a16:creationId xmlns:a16="http://schemas.microsoft.com/office/drawing/2014/main" id="{5D1120FF-6428-8BAB-F4F4-5A1B5781F5D0}"/>
              </a:ext>
            </a:extLst>
          </p:cNvPr>
          <p:cNvSpPr>
            <a:spLocks noGrp="1"/>
          </p:cNvSpPr>
          <p:nvPr>
            <p:custDataLst>
              <p:tags r:id="rId16"/>
            </p:custDataLst>
          </p:nvPr>
        </p:nvSpPr>
        <p:spPr bwMode="auto">
          <a:xfrm>
            <a:off x="3059113"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8F372023-553C-458F-AB9F-175A8B518CE8}" type="datetime'2''''''''''''''''''02''''''''''''''''''''''''9'''''''''''''''">
              <a:rPr lang="ja-JP" altLang="en-US" sz="1400" smtClean="0"/>
              <a:pPr marL="0" lvl="0" indent="0" algn="ctr">
                <a:spcBef>
                  <a:spcPct val="0"/>
                </a:spcBef>
                <a:spcAft>
                  <a:spcPct val="0"/>
                </a:spcAft>
                <a:buNone/>
              </a:pPr>
              <a:t>2029</a:t>
            </a:fld>
            <a:endParaRPr kumimoji="1" lang="ja-JP" altLang="en-US" sz="1400"/>
          </a:p>
        </p:txBody>
      </p:sp>
      <p:sp>
        <p:nvSpPr>
          <p:cNvPr id="38" name="テキスト プレースホルダー 2">
            <a:extLst>
              <a:ext uri="{FF2B5EF4-FFF2-40B4-BE49-F238E27FC236}">
                <a16:creationId xmlns:a16="http://schemas.microsoft.com/office/drawing/2014/main" id="{3E39D51D-3F92-CA3D-C046-EDFEE9C13227}"/>
              </a:ext>
            </a:extLst>
          </p:cNvPr>
          <p:cNvSpPr>
            <a:spLocks noGrp="1"/>
          </p:cNvSpPr>
          <p:nvPr>
            <p:custDataLst>
              <p:tags r:id="rId17"/>
            </p:custDataLst>
          </p:nvPr>
        </p:nvSpPr>
        <p:spPr bwMode="auto">
          <a:xfrm>
            <a:off x="36703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928552F-14C1-42F3-9F82-20F71AB34DAA}" type="datetime'''2''''''''0''''''''''3''''''0'''''''''''''">
              <a:rPr lang="ja-JP" altLang="en-US" sz="1400" smtClean="0"/>
              <a:pPr marL="0" lvl="0" indent="0" algn="ctr">
                <a:spcBef>
                  <a:spcPct val="0"/>
                </a:spcBef>
                <a:spcAft>
                  <a:spcPct val="0"/>
                </a:spcAft>
                <a:buNone/>
              </a:pPr>
              <a:t>2030</a:t>
            </a:fld>
            <a:endParaRPr kumimoji="1" lang="ja-JP" altLang="en-US" sz="1400"/>
          </a:p>
        </p:txBody>
      </p:sp>
      <p:sp>
        <p:nvSpPr>
          <p:cNvPr id="41" name="テキスト プレースホルダー 2">
            <a:extLst>
              <a:ext uri="{FF2B5EF4-FFF2-40B4-BE49-F238E27FC236}">
                <a16:creationId xmlns:a16="http://schemas.microsoft.com/office/drawing/2014/main" id="{2A4BF602-825E-DC8E-A937-DE5050AB2360}"/>
              </a:ext>
            </a:extLst>
          </p:cNvPr>
          <p:cNvSpPr>
            <a:spLocks noGrp="1"/>
          </p:cNvSpPr>
          <p:nvPr>
            <p:custDataLst>
              <p:tags r:id="rId18"/>
            </p:custDataLst>
          </p:nvPr>
        </p:nvSpPr>
        <p:spPr bwMode="auto">
          <a:xfrm>
            <a:off x="4279900"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F4E904F-9F97-4CC4-8A79-78997E41B0C2}" type="datetime'''2''0''''''''''''''''''''''''''''''''3''''''''''''''1'''">
              <a:rPr lang="ja-JP" altLang="en-US" sz="1400" smtClean="0"/>
              <a:pPr marL="0" lvl="0" indent="0" algn="ctr">
                <a:spcBef>
                  <a:spcPct val="0"/>
                </a:spcBef>
                <a:spcAft>
                  <a:spcPct val="0"/>
                </a:spcAft>
                <a:buNone/>
              </a:pPr>
              <a:t>2031</a:t>
            </a:fld>
            <a:endParaRPr kumimoji="1" lang="ja-JP" altLang="en-US" sz="1400"/>
          </a:p>
        </p:txBody>
      </p:sp>
      <p:sp>
        <p:nvSpPr>
          <p:cNvPr id="42" name="テキスト プレースホルダー 2">
            <a:extLst>
              <a:ext uri="{FF2B5EF4-FFF2-40B4-BE49-F238E27FC236}">
                <a16:creationId xmlns:a16="http://schemas.microsoft.com/office/drawing/2014/main" id="{22062BD7-DB92-4887-5516-C486BFF0ABA6}"/>
              </a:ext>
            </a:extLst>
          </p:cNvPr>
          <p:cNvSpPr>
            <a:spLocks noGrp="1"/>
          </p:cNvSpPr>
          <p:nvPr>
            <p:custDataLst>
              <p:tags r:id="rId19"/>
            </p:custDataLst>
          </p:nvPr>
        </p:nvSpPr>
        <p:spPr bwMode="auto">
          <a:xfrm>
            <a:off x="4891088"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B539ADDA-3592-4680-9B44-064FE61CEBE7}" type="datetime'''''''''2''''''''''''''''''''''032'''''''">
              <a:rPr lang="ja-JP" altLang="en-US" sz="1400" smtClean="0"/>
              <a:pPr marL="0" lvl="0" indent="0" algn="ctr">
                <a:spcBef>
                  <a:spcPct val="0"/>
                </a:spcBef>
                <a:spcAft>
                  <a:spcPct val="0"/>
                </a:spcAft>
                <a:buNone/>
              </a:pPr>
              <a:t>2032</a:t>
            </a:fld>
            <a:endParaRPr kumimoji="1" lang="ja-JP" altLang="en-US" sz="1400"/>
          </a:p>
        </p:txBody>
      </p:sp>
      <p:sp>
        <p:nvSpPr>
          <p:cNvPr id="43" name="テキスト プレースホルダー 2">
            <a:extLst>
              <a:ext uri="{FF2B5EF4-FFF2-40B4-BE49-F238E27FC236}">
                <a16:creationId xmlns:a16="http://schemas.microsoft.com/office/drawing/2014/main" id="{72C07B05-24FB-DD24-B4A2-F5E5C5FD2187}"/>
              </a:ext>
            </a:extLst>
          </p:cNvPr>
          <p:cNvSpPr>
            <a:spLocks noGrp="1"/>
          </p:cNvSpPr>
          <p:nvPr>
            <p:custDataLst>
              <p:tags r:id="rId20"/>
            </p:custDataLst>
          </p:nvPr>
        </p:nvSpPr>
        <p:spPr bwMode="auto">
          <a:xfrm>
            <a:off x="5502275" y="6572250"/>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D4D66AC3-137D-4100-8CED-57B354A858A3}" type="datetime'''''2''''''''''''''''''''''''0''33'''">
              <a:rPr lang="ja-JP" altLang="en-US" sz="1400" smtClean="0"/>
              <a:pPr marL="0" lvl="0" indent="0" algn="ctr">
                <a:spcBef>
                  <a:spcPct val="0"/>
                </a:spcBef>
                <a:spcAft>
                  <a:spcPct val="0"/>
                </a:spcAft>
                <a:buNone/>
              </a:pPr>
              <a:t>2033</a:t>
            </a:fld>
            <a:endParaRPr kumimoji="1" lang="ja-JP" altLang="en-US" sz="1400"/>
          </a:p>
        </p:txBody>
      </p:sp>
      <p:sp>
        <p:nvSpPr>
          <p:cNvPr id="68" name="正方形/長方形 67">
            <a:extLst>
              <a:ext uri="{FF2B5EF4-FFF2-40B4-BE49-F238E27FC236}">
                <a16:creationId xmlns:a16="http://schemas.microsoft.com/office/drawing/2014/main" id="{422CBBD4-8344-17F8-57B7-331BCA595B52}"/>
              </a:ext>
            </a:extLst>
          </p:cNvPr>
          <p:cNvSpPr/>
          <p:nvPr>
            <p:custDataLst>
              <p:tags r:id="rId21"/>
            </p:custDataLst>
          </p:nvPr>
        </p:nvSpPr>
        <p:spPr bwMode="auto">
          <a:xfrm>
            <a:off x="849313" y="4135438"/>
            <a:ext cx="250825" cy="187325"/>
          </a:xfrm>
          <a:prstGeom prst="rect">
            <a:avLst/>
          </a:prstGeom>
          <a:solidFill>
            <a:schemeClr val="accent1"/>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69" name="正方形/長方形 68">
            <a:extLst>
              <a:ext uri="{FF2B5EF4-FFF2-40B4-BE49-F238E27FC236}">
                <a16:creationId xmlns:a16="http://schemas.microsoft.com/office/drawing/2014/main" id="{B8D062A7-0CD9-2F6C-F3DC-EC2EE365EA10}"/>
              </a:ext>
            </a:extLst>
          </p:cNvPr>
          <p:cNvSpPr/>
          <p:nvPr>
            <p:custDataLst>
              <p:tags r:id="rId22"/>
            </p:custDataLst>
          </p:nvPr>
        </p:nvSpPr>
        <p:spPr bwMode="auto">
          <a:xfrm>
            <a:off x="1785938" y="4135438"/>
            <a:ext cx="250825" cy="187325"/>
          </a:xfrm>
          <a:prstGeom prst="rect">
            <a:avLst/>
          </a:prstGeom>
          <a:solidFill>
            <a:schemeClr val="accent2"/>
          </a:solidFill>
          <a:ln w="19050" cap="flat" cmpd="sng" algn="ctr">
            <a:noFill/>
            <a:prstDash val="solid"/>
            <a:miter lim="800000"/>
            <a:headEnd type="none" w="med" len="med"/>
            <a:tailEnd type="none" w="med" len="med"/>
          </a:ln>
          <a:effectLst/>
          <a:extLst>
            <a:ext uri="{91240B29-F687-4F45-9708-019B960494DF}">
              <a14:hiddenLine xmlns:a14="http://schemas.microsoft.com/office/drawing/2010/main" w="19050" cap="flat" cmpd="sng" algn="ctr">
                <a:solidFill>
                  <a:srgbClr val="FF0000"/>
                </a:solidFill>
                <a:prstDash val="solid"/>
                <a:miter lim="800000"/>
                <a:headEnd type="none" w="med" len="med"/>
                <a:tailEnd type="none" w="med" len="med"/>
              </a14:hiddenLine>
            </a:ext>
          </a:extLst>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l"/>
            <a:endParaRPr kumimoji="1" lang="ja-JP" altLang="en-US" sz="1400">
              <a:solidFill>
                <a:srgbClr val="FF0000"/>
              </a:solidFill>
              <a:latin typeface="Meiryo UI" panose="020B0604030504040204" pitchFamily="50" charset="-128"/>
              <a:ea typeface="Meiryo UI" panose="020B0604030504040204" pitchFamily="50" charset="-128"/>
            </a:endParaRPr>
          </a:p>
        </p:txBody>
      </p:sp>
      <p:sp>
        <p:nvSpPr>
          <p:cNvPr id="70" name="テキスト プレースホルダー 2">
            <a:extLst>
              <a:ext uri="{FF2B5EF4-FFF2-40B4-BE49-F238E27FC236}">
                <a16:creationId xmlns:a16="http://schemas.microsoft.com/office/drawing/2014/main" id="{CD156731-B896-5466-3C96-47BF55307914}"/>
              </a:ext>
            </a:extLst>
          </p:cNvPr>
          <p:cNvSpPr>
            <a:spLocks noGrp="1"/>
          </p:cNvSpPr>
          <p:nvPr>
            <p:custDataLst>
              <p:tags r:id="rId23"/>
            </p:custDataLst>
          </p:nvPr>
        </p:nvSpPr>
        <p:spPr bwMode="auto">
          <a:xfrm>
            <a:off x="1150938" y="4146550"/>
            <a:ext cx="533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CC48947F-CBAB-41F8-AD5C-33B8F3C6B5FC}" type="datetime'''''''未''''''''''''''''''実''''施'''''''''''">
              <a:rPr lang="ja-JP" altLang="en-US" sz="1400" smtClean="0"/>
              <a:pPr marL="0" lvl="0" indent="0">
                <a:spcBef>
                  <a:spcPct val="0"/>
                </a:spcBef>
                <a:spcAft>
                  <a:spcPct val="0"/>
                </a:spcAft>
                <a:buNone/>
              </a:pPr>
              <a:t>未実施</a:t>
            </a:fld>
            <a:endParaRPr kumimoji="1" lang="ja-JP" altLang="en-US" sz="1400"/>
          </a:p>
        </p:txBody>
      </p:sp>
      <p:sp>
        <p:nvSpPr>
          <p:cNvPr id="71" name="テキスト プレースホルダー 2">
            <a:extLst>
              <a:ext uri="{FF2B5EF4-FFF2-40B4-BE49-F238E27FC236}">
                <a16:creationId xmlns:a16="http://schemas.microsoft.com/office/drawing/2014/main" id="{75A233D6-FF31-0B4F-EDEE-7827CB233E0A}"/>
              </a:ext>
            </a:extLst>
          </p:cNvPr>
          <p:cNvSpPr>
            <a:spLocks noGrp="1"/>
          </p:cNvSpPr>
          <p:nvPr>
            <p:custDataLst>
              <p:tags r:id="rId24"/>
            </p:custDataLst>
          </p:nvPr>
        </p:nvSpPr>
        <p:spPr bwMode="auto">
          <a:xfrm>
            <a:off x="2087563" y="4146550"/>
            <a:ext cx="3556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0A134D21-2E4D-4E82-9E93-98E2D716C327}" type="datetime'''''''''''''''''''''''''''''''''''''''実''''''''施'''''''">
              <a:rPr lang="ja-JP" altLang="en-US" sz="1400" smtClean="0"/>
              <a:pPr marL="0" lvl="0" indent="0">
                <a:spcBef>
                  <a:spcPct val="0"/>
                </a:spcBef>
                <a:spcAft>
                  <a:spcPct val="0"/>
                </a:spcAft>
                <a:buNone/>
              </a:pPr>
              <a:t>実施</a:t>
            </a:fld>
            <a:endParaRPr kumimoji="1" lang="ja-JP" altLang="en-US" sz="1400"/>
          </a:p>
        </p:txBody>
      </p:sp>
      <p:cxnSp>
        <p:nvCxnSpPr>
          <p:cNvPr id="76" name="直線コネクタ 75">
            <a:extLst>
              <a:ext uri="{FF2B5EF4-FFF2-40B4-BE49-F238E27FC236}">
                <a16:creationId xmlns:a16="http://schemas.microsoft.com/office/drawing/2014/main" id="{9C753D3B-00E9-5E5B-FEFF-1A1CBB92D561}"/>
              </a:ext>
            </a:extLst>
          </p:cNvPr>
          <p:cNvCxnSpPr>
            <a:cxnSpLocks/>
          </p:cNvCxnSpPr>
          <p:nvPr/>
        </p:nvCxnSpPr>
        <p:spPr>
          <a:xfrm>
            <a:off x="1044575" y="2388616"/>
            <a:ext cx="4832351" cy="0"/>
          </a:xfrm>
          <a:prstGeom prst="line">
            <a:avLst/>
          </a:prstGeom>
          <a:ln>
            <a:solidFill>
              <a:srgbClr val="FF0000"/>
            </a:solidFill>
          </a:ln>
        </p:spPr>
        <p:style>
          <a:lnRef idx="2">
            <a:schemeClr val="accent1"/>
          </a:lnRef>
          <a:fillRef idx="0">
            <a:schemeClr val="accent1"/>
          </a:fillRef>
          <a:effectRef idx="1">
            <a:schemeClr val="accent1"/>
          </a:effectRef>
          <a:fontRef idx="minor">
            <a:schemeClr val="tx1"/>
          </a:fontRef>
        </p:style>
      </p:cxnSp>
      <p:sp>
        <p:nvSpPr>
          <p:cNvPr id="77" name="テキスト ボックス 76">
            <a:extLst>
              <a:ext uri="{FF2B5EF4-FFF2-40B4-BE49-F238E27FC236}">
                <a16:creationId xmlns:a16="http://schemas.microsoft.com/office/drawing/2014/main" id="{68172F1C-DBF8-76DC-9552-779D452589FE}"/>
              </a:ext>
            </a:extLst>
          </p:cNvPr>
          <p:cNvSpPr txBox="1"/>
          <p:nvPr/>
        </p:nvSpPr>
        <p:spPr>
          <a:xfrm>
            <a:off x="3795713" y="2361848"/>
            <a:ext cx="1928733" cy="276999"/>
          </a:xfrm>
          <a:prstGeom prst="rect">
            <a:avLst/>
          </a:prstGeom>
          <a:noFill/>
        </p:spPr>
        <p:txBody>
          <a:bodyPr wrap="none" rtlCol="0">
            <a:spAutoFit/>
          </a:bodyPr>
          <a:lstStyle/>
          <a:p>
            <a:r>
              <a:rPr kumimoji="1" lang="ja-JP" altLang="en-US" sz="1200">
                <a:solidFill>
                  <a:srgbClr val="FF0000"/>
                </a:solidFill>
                <a:latin typeface="Meiryo UI" panose="020B0604030504040204" pitchFamily="50" charset="-128"/>
                <a:ea typeface="Meiryo UI" panose="020B0604030504040204" pitchFamily="50" charset="-128"/>
              </a:rPr>
              <a:t>発電コストにおける投資水準</a:t>
            </a:r>
          </a:p>
        </p:txBody>
      </p:sp>
      <p:sp>
        <p:nvSpPr>
          <p:cNvPr id="48" name="正方形/長方形 47">
            <a:extLst>
              <a:ext uri="{FF2B5EF4-FFF2-40B4-BE49-F238E27FC236}">
                <a16:creationId xmlns:a16="http://schemas.microsoft.com/office/drawing/2014/main" id="{10094DE9-2B9F-8537-AC71-25303676C0D0}"/>
              </a:ext>
            </a:extLst>
          </p:cNvPr>
          <p:cNvSpPr/>
          <p:nvPr/>
        </p:nvSpPr>
        <p:spPr>
          <a:xfrm>
            <a:off x="2160366" y="1943308"/>
            <a:ext cx="7868093" cy="432342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燃料転換実施による発電コストの見込</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→適宜グラフを活用して見込を記載すること。また、以下に留意すること。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発電コストは、燃転前と比べ燃転後の方が安価となることが望ましい。</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IRR</a:t>
            </a:r>
            <a:r>
              <a:rPr lang="ja-JP" altLang="en-US" sz="1400" dirty="0">
                <a:solidFill>
                  <a:srgbClr val="FF0000"/>
                </a:solidFill>
                <a:latin typeface="Meiryo UI" panose="020B0604030504040204" pitchFamily="50" charset="-128"/>
                <a:ea typeface="Meiryo UI" panose="020B0604030504040204" pitchFamily="50" charset="-128"/>
              </a:rPr>
              <a:t>など申請者が掲げる他の事業性判断の指標（前頁）はクリアできていることは必須である。</a:t>
            </a:r>
            <a:endParaRPr lang="en-US" altLang="ja-JP" sz="1400" strike="sngStrike"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前提条件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71554843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a:t>
            </a:r>
            <a:r>
              <a:rPr lang="ja-JP" altLang="en-US" sz="1400" u="sng" dirty="0">
                <a:solidFill>
                  <a:srgbClr val="FF0000"/>
                </a:solidFill>
                <a:latin typeface="Meiryo UI" panose="020B0604030504040204" pitchFamily="50" charset="-128"/>
                <a:ea typeface="Meiryo UI" panose="020B0604030504040204" pitchFamily="50" charset="-128"/>
              </a:rPr>
              <a:t>（</a:t>
            </a: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「設備等の先進性」は不要）</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endParaRPr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F2F4D79E-465E-5764-43E1-39605B0D799A}"/>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F750846A-40B6-CE3D-8BFA-FC75BFC44BBB}"/>
              </a:ext>
            </a:extLst>
          </p:cNvPr>
          <p:cNvSpPr txBox="1"/>
          <p:nvPr/>
        </p:nvSpPr>
        <p:spPr>
          <a:xfrm>
            <a:off x="765596" y="2393245"/>
            <a:ext cx="8887361"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会社全体の売上高（直近３事業年度の平均）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0" name="TextBox 35" descr="ｔ">
            <a:extLst>
              <a:ext uri="{FF2B5EF4-FFF2-40B4-BE49-F238E27FC236}">
                <a16:creationId xmlns:a16="http://schemas.microsoft.com/office/drawing/2014/main" id="{BC5BE5A4-DE0C-FF18-61B2-E75EF07EC476}"/>
              </a:ext>
            </a:extLst>
          </p:cNvPr>
          <p:cNvSpPr txBox="1"/>
          <p:nvPr/>
        </p:nvSpPr>
        <p:spPr>
          <a:xfrm>
            <a:off x="1113521" y="2849165"/>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sp>
        <p:nvSpPr>
          <p:cNvPr id="6" name="TextBox 35" descr="ｔ">
            <a:extLst>
              <a:ext uri="{FF2B5EF4-FFF2-40B4-BE49-F238E27FC236}">
                <a16:creationId xmlns:a16="http://schemas.microsoft.com/office/drawing/2014/main" id="{69AB5FFF-E771-B9D0-1F8E-3DB2F50B2ADE}"/>
              </a:ext>
            </a:extLst>
          </p:cNvPr>
          <p:cNvSpPr txBox="1"/>
          <p:nvPr/>
        </p:nvSpPr>
        <p:spPr>
          <a:xfrm>
            <a:off x="765595" y="4652492"/>
            <a:ext cx="8950157"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zh-TW" altLang="en-US" sz="1400">
                <a:solidFill>
                  <a:schemeClr val="tx1"/>
                </a:solidFill>
                <a:latin typeface="Meiryo UI" panose="020B0604030504040204" pitchFamily="50" charset="-128"/>
                <a:ea typeface="Meiryo UI" panose="020B0604030504040204" pitchFamily="50" charset="-128"/>
              </a:rPr>
              <a:t>補助対象事業総事業費比率</a:t>
            </a:r>
            <a:r>
              <a:rPr kumimoji="1" lang="en-US" altLang="ja-JP" sz="1400">
                <a:solidFill>
                  <a:schemeClr val="tx1"/>
                </a:solidFill>
                <a:latin typeface="Meiryo UI" panose="020B0604030504040204" pitchFamily="50" charset="-128"/>
                <a:ea typeface="Meiryo UI" panose="020B0604030504040204" pitchFamily="50" charset="-128"/>
              </a:rPr>
              <a:t>÷EBITDA</a:t>
            </a:r>
            <a:r>
              <a:rPr kumimoji="1" lang="ja-JP" altLang="en-US" sz="1400">
                <a:solidFill>
                  <a:schemeClr val="tx1"/>
                </a:solidFill>
                <a:latin typeface="Meiryo UI" panose="020B0604030504040204" pitchFamily="50" charset="-128"/>
                <a:ea typeface="Meiryo UI" panose="020B0604030504040204" pitchFamily="50" charset="-128"/>
              </a:rPr>
              <a:t>（直近３事業年度の平均）</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TextBox 35" descr="ｔ">
            <a:extLst>
              <a:ext uri="{FF2B5EF4-FFF2-40B4-BE49-F238E27FC236}">
                <a16:creationId xmlns:a16="http://schemas.microsoft.com/office/drawing/2014/main" id="{3BF17CCC-7584-1D31-1DE4-0EA661632D28}"/>
              </a:ext>
            </a:extLst>
          </p:cNvPr>
          <p:cNvSpPr txBox="1"/>
          <p:nvPr/>
        </p:nvSpPr>
        <p:spPr>
          <a:xfrm>
            <a:off x="1176316" y="5108412"/>
            <a:ext cx="1956644"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ja-JP" altLang="en-US" b="1">
                <a:solidFill>
                  <a:schemeClr val="tx1"/>
                </a:solidFill>
                <a:latin typeface="Meiryo UI" panose="020B0604030504040204" pitchFamily="50" charset="-128"/>
                <a:ea typeface="Meiryo UI" panose="020B0604030504040204" pitchFamily="50" charset="-128"/>
              </a:rPr>
              <a:t>＝　　</a:t>
            </a:r>
            <a:r>
              <a:rPr kumimoji="1" lang="en-US" altLang="ja-JP" b="1">
                <a:solidFill>
                  <a:schemeClr val="tx1"/>
                </a:solidFill>
                <a:latin typeface="Meiryo UI" panose="020B0604030504040204" pitchFamily="50" charset="-128"/>
                <a:ea typeface="Meiryo UI" panose="020B0604030504040204" pitchFamily="50" charset="-128"/>
              </a:rPr>
              <a:t>XX%</a:t>
            </a:r>
            <a:endParaRPr kumimoji="1" lang="en-US" altLang="ja-JP">
              <a:solidFill>
                <a:schemeClr val="tx1"/>
              </a:solidFill>
              <a:latin typeface="Meiryo UI" panose="020B0604030504040204" pitchFamily="50" charset="-128"/>
              <a:ea typeface="Meiryo UI" panose="020B0604030504040204" pitchFamily="50" charset="-128"/>
            </a:endParaRPr>
          </a:p>
        </p:txBody>
      </p:sp>
      <p:grpSp>
        <p:nvGrpSpPr>
          <p:cNvPr id="4" name="グループ化 3">
            <a:extLst>
              <a:ext uri="{FF2B5EF4-FFF2-40B4-BE49-F238E27FC236}">
                <a16:creationId xmlns:a16="http://schemas.microsoft.com/office/drawing/2014/main" id="{DD6D03CC-C6A5-1B14-2D82-F7AC452B2B69}"/>
              </a:ext>
            </a:extLst>
          </p:cNvPr>
          <p:cNvGrpSpPr/>
          <p:nvPr/>
        </p:nvGrpSpPr>
        <p:grpSpPr>
          <a:xfrm>
            <a:off x="765597" y="1981833"/>
            <a:ext cx="10657837" cy="288000"/>
            <a:chOff x="156000" y="1879963"/>
            <a:chExt cx="5760000" cy="288000"/>
          </a:xfrm>
        </p:grpSpPr>
        <p:sp>
          <p:nvSpPr>
            <p:cNvPr id="10" name="正方形/長方形 9">
              <a:extLst>
                <a:ext uri="{FF2B5EF4-FFF2-40B4-BE49-F238E27FC236}">
                  <a16:creationId xmlns:a16="http://schemas.microsoft.com/office/drawing/2014/main" id="{6C6F335B-2D55-BDED-C390-381991560A2A}"/>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会社全体の売上高、</a:t>
              </a:r>
              <a:r>
                <a:rPr kumimoji="1" lang="en-US" altLang="ja-JP" sz="1400" dirty="0">
                  <a:solidFill>
                    <a:schemeClr val="tx1"/>
                  </a:solidFill>
                  <a:latin typeface="Meiryo UI" panose="020B0604030504040204" pitchFamily="50" charset="-128"/>
                  <a:ea typeface="Meiryo UI" panose="020B0604030504040204" pitchFamily="50" charset="-128"/>
                </a:rPr>
                <a:t>EBITDA</a:t>
              </a:r>
              <a:r>
                <a:rPr kumimoji="1" lang="ja-JP" altLang="en-US" sz="1400" dirty="0">
                  <a:solidFill>
                    <a:schemeClr val="tx1"/>
                  </a:solidFill>
                  <a:latin typeface="Meiryo UI" panose="020B0604030504040204" pitchFamily="50" charset="-128"/>
                  <a:ea typeface="Meiryo UI" panose="020B0604030504040204" pitchFamily="50" charset="-128"/>
                </a:rPr>
                <a:t>に対する補助対象事業総事業費比率</a:t>
              </a:r>
            </a:p>
          </p:txBody>
        </p:sp>
        <p:cxnSp>
          <p:nvCxnSpPr>
            <p:cNvPr id="11" name="直線コネクタ 10">
              <a:extLst>
                <a:ext uri="{FF2B5EF4-FFF2-40B4-BE49-F238E27FC236}">
                  <a16:creationId xmlns:a16="http://schemas.microsoft.com/office/drawing/2014/main" id="{1194843E-E531-5F89-5C99-DE7B728257F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 name="Title 1">
            <a:extLst>
              <a:ext uri="{FF2B5EF4-FFF2-40B4-BE49-F238E27FC236}">
                <a16:creationId xmlns:a16="http://schemas.microsoft.com/office/drawing/2014/main" id="{2B7716B2-6442-25CF-833B-C696D49F7D1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⑤ウ その他定性的基準</a:t>
            </a:r>
          </a:p>
        </p:txBody>
      </p:sp>
      <p:sp>
        <p:nvSpPr>
          <p:cNvPr id="5" name="Title 1">
            <a:extLst>
              <a:ext uri="{FF2B5EF4-FFF2-40B4-BE49-F238E27FC236}">
                <a16:creationId xmlns:a16="http://schemas.microsoft.com/office/drawing/2014/main" id="{11FDD67A-57CD-A8AF-9AB4-05A6B56348F6}"/>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補助を前提としない場合、間接補助</a:t>
            </a:r>
            <a:r>
              <a:rPr kumimoji="1" lang="ja-JP" altLang="en-US">
                <a:solidFill>
                  <a:schemeClr val="tx1"/>
                </a:solidFill>
              </a:rPr>
              <a:t>事業は自社にとって大規模な投資であ</a:t>
            </a:r>
            <a:r>
              <a:rPr lang="ja-JP" altLang="en-US">
                <a:solidFill>
                  <a:schemeClr val="tx1"/>
                </a:solidFill>
              </a:rPr>
              <a:t>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85A01310-CB08-4A05-886B-FDCE8D83D56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3" name="正方形/長方形 12">
            <a:extLst>
              <a:ext uri="{FF2B5EF4-FFF2-40B4-BE49-F238E27FC236}">
                <a16:creationId xmlns:a16="http://schemas.microsoft.com/office/drawing/2014/main" id="{08C53A16-A2D4-CFD9-E5AB-4DFD47C00F75}"/>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16" name="正方形/長方形 15">
            <a:extLst>
              <a:ext uri="{FF2B5EF4-FFF2-40B4-BE49-F238E27FC236}">
                <a16:creationId xmlns:a16="http://schemas.microsoft.com/office/drawing/2014/main" id="{23C7A289-A440-D2AA-1E12-C04D7A579F60}"/>
              </a:ext>
            </a:extLst>
          </p:cNvPr>
          <p:cNvSpPr/>
          <p:nvPr/>
        </p:nvSpPr>
        <p:spPr>
          <a:xfrm>
            <a:off x="2161954" y="1968544"/>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に対する補助対象事業総事業費比率</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→補助対象事業の総事業費が、企業規模に対して大規模なものである場合は、会社全体の売上高、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（直近３事業年度の平均）に対する補助対象事業の総事業費比率を記載すること。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分母は部門の売上高、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ではなく、会社全体の売上高、</a:t>
            </a:r>
            <a:r>
              <a:rPr lang="en-US" altLang="ja-JP" sz="1400" dirty="0">
                <a:solidFill>
                  <a:srgbClr val="FF0000"/>
                </a:solidFill>
                <a:latin typeface="Meiryo UI" panose="020B0604030504040204" pitchFamily="50" charset="-128"/>
                <a:ea typeface="Meiryo UI" panose="020B0604030504040204" pitchFamily="50" charset="-128"/>
              </a:rPr>
              <a:t>EBITDA</a:t>
            </a:r>
            <a:r>
              <a:rPr lang="ja-JP" altLang="en-US" sz="1400" dirty="0">
                <a:solidFill>
                  <a:srgbClr val="FF0000"/>
                </a:solidFill>
                <a:latin typeface="Meiryo UI" panose="020B0604030504040204" pitchFamily="50" charset="-128"/>
                <a:ea typeface="Meiryo UI" panose="020B0604030504040204" pitchFamily="50" charset="-128"/>
              </a:rPr>
              <a:t>とし、分子は補助対象事業総事業費とすること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加点を目指す場合のみ記載すること。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76549596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6FA9D73-702D-A033-AA06-CFBB41B61C25}"/>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1C79DDD9-9B72-8329-42F8-B9FBDD784C22}"/>
              </a:ext>
            </a:extLst>
          </p:cNvPr>
          <p:cNvGraphicFramePr>
            <a:graphicFrameLocks noChangeAspect="1"/>
          </p:cNvGraphicFramePr>
          <p:nvPr>
            <p:custDataLst>
              <p:tags r:id="rId1"/>
            </p:custDataLst>
            <p:extLst>
              <p:ext uri="{D42A27DB-BD31-4B8C-83A1-F6EECF244321}">
                <p14:modId xmlns:p14="http://schemas.microsoft.com/office/powerpoint/2010/main" val="239136984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1C79DDD9-9B72-8329-42F8-B9FBDD784C22}"/>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F587C465-0365-62DF-F9E9-BE908707AFDD}"/>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AC7C6CAF-C800-F93A-5EC0-5A0C4547D1DA}"/>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現状、市場は</a:t>
            </a:r>
            <a:r>
              <a:rPr lang="en-US" altLang="ja-JP">
                <a:solidFill>
                  <a:schemeClr val="tx1"/>
                </a:solidFill>
              </a:rPr>
              <a:t>xx</a:t>
            </a:r>
            <a:r>
              <a:rPr lang="ja-JP" altLang="en-US">
                <a:solidFill>
                  <a:schemeClr val="tx1"/>
                </a:solidFill>
              </a:rPr>
              <a:t>のように変化する中、競合は</a:t>
            </a:r>
            <a:r>
              <a:rPr lang="en-US" altLang="ja-JP">
                <a:solidFill>
                  <a:schemeClr val="tx1"/>
                </a:solidFill>
              </a:rPr>
              <a:t>xx</a:t>
            </a:r>
            <a:r>
              <a:rPr lang="ja-JP" altLang="en-US">
                <a:solidFill>
                  <a:schemeClr val="tx1"/>
                </a:solidFill>
              </a:rPr>
              <a:t>に注力。自社は</a:t>
            </a:r>
            <a:r>
              <a:rPr lang="en-US" altLang="ja-JP">
                <a:solidFill>
                  <a:schemeClr val="tx1"/>
                </a:solidFill>
              </a:rPr>
              <a:t>xx</a:t>
            </a:r>
            <a:r>
              <a:rPr lang="ja-JP" altLang="en-US">
                <a:solidFill>
                  <a:schemeClr val="tx1"/>
                </a:solidFill>
              </a:rPr>
              <a:t>の方針</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A8B8571C-BDF6-1FAD-307C-B8D4DD5AE99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1E455721-E9AB-3EF2-3EAA-BBF85A30DE9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0F39E84F-2EE8-45EF-F2F3-D2F6C916D876}"/>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A3FF2424-1590-9881-836F-8B11BD6F61EA}"/>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TextBox 23">
              <a:extLst>
                <a:ext uri="{FF2B5EF4-FFF2-40B4-BE49-F238E27FC236}">
                  <a16:creationId xmlns:a16="http://schemas.microsoft.com/office/drawing/2014/main" id="{3C4A2A7A-4670-DC37-9A51-3735D65BD33D}"/>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en-US" altLang="ja-JP" dirty="0">
                  <a:solidFill>
                    <a:schemeClr val="tx1"/>
                  </a:solidFill>
                </a:rPr>
                <a:t>xx</a:t>
              </a:r>
              <a:r>
                <a:rPr lang="ja-JP" altLang="en-US" dirty="0">
                  <a:solidFill>
                    <a:schemeClr val="tx1"/>
                  </a:solidFill>
                </a:rPr>
                <a:t>業界の事業環境と自社のポジショニング</a:t>
              </a:r>
              <a:endParaRPr lang="en-US" altLang="ja-JP" dirty="0">
                <a:solidFill>
                  <a:schemeClr val="tx1"/>
                </a:solidFill>
              </a:endParaRPr>
            </a:p>
          </p:txBody>
        </p:sp>
      </p:grpSp>
      <p:grpSp>
        <p:nvGrpSpPr>
          <p:cNvPr id="16" name="グループ化 15">
            <a:extLst>
              <a:ext uri="{FF2B5EF4-FFF2-40B4-BE49-F238E27FC236}">
                <a16:creationId xmlns:a16="http://schemas.microsoft.com/office/drawing/2014/main" id="{AEDBCFEB-3F89-5F69-ACF3-4E9D4FEEF8F6}"/>
              </a:ext>
            </a:extLst>
          </p:cNvPr>
          <p:cNvGrpSpPr/>
          <p:nvPr/>
        </p:nvGrpSpPr>
        <p:grpSpPr>
          <a:xfrm>
            <a:off x="6092684" y="1659077"/>
            <a:ext cx="5943316" cy="360000"/>
            <a:chOff x="543578" y="1377175"/>
            <a:chExt cx="5239039" cy="360000"/>
          </a:xfrm>
        </p:grpSpPr>
        <p:cxnSp>
          <p:nvCxnSpPr>
            <p:cNvPr id="18" name="Straight Connector 18">
              <a:extLst>
                <a:ext uri="{FF2B5EF4-FFF2-40B4-BE49-F238E27FC236}">
                  <a16:creationId xmlns:a16="http://schemas.microsoft.com/office/drawing/2014/main" id="{E487B086-A3F1-F8C2-29D9-59B700902AD8}"/>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TextBox 23">
              <a:extLst>
                <a:ext uri="{FF2B5EF4-FFF2-40B4-BE49-F238E27FC236}">
                  <a16:creationId xmlns:a16="http://schemas.microsoft.com/office/drawing/2014/main" id="{1C5F912C-850B-F470-55B8-28486BC79B2F}"/>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dirty="0">
                  <a:solidFill>
                    <a:schemeClr val="tx1"/>
                  </a:solidFill>
                </a:rPr>
                <a:t>今後の自社の</a:t>
              </a:r>
              <a:r>
                <a:rPr lang="en-US" altLang="ja-JP" dirty="0">
                  <a:solidFill>
                    <a:schemeClr val="tx1"/>
                  </a:solidFill>
                </a:rPr>
                <a:t>GX</a:t>
              </a:r>
              <a:r>
                <a:rPr lang="ja-JP" altLang="en-US" dirty="0">
                  <a:solidFill>
                    <a:schemeClr val="tx1"/>
                  </a:solidFill>
                </a:rPr>
                <a:t>の位置づけ</a:t>
              </a:r>
              <a:endParaRPr lang="ja-JP" altLang="en-US" strike="sngStrike" dirty="0">
                <a:solidFill>
                  <a:schemeClr val="tx1"/>
                </a:solidFill>
              </a:endParaRPr>
            </a:p>
          </p:txBody>
        </p:sp>
      </p:grpSp>
      <p:sp>
        <p:nvSpPr>
          <p:cNvPr id="24" name="正方形/長方形 23">
            <a:extLst>
              <a:ext uri="{FF2B5EF4-FFF2-40B4-BE49-F238E27FC236}">
                <a16:creationId xmlns:a16="http://schemas.microsoft.com/office/drawing/2014/main" id="{AD2371E8-4C82-E096-1B54-E676752A7915}"/>
              </a:ext>
            </a:extLst>
          </p:cNvPr>
          <p:cNvSpPr/>
          <p:nvPr/>
        </p:nvSpPr>
        <p:spPr>
          <a:xfrm>
            <a:off x="180000" y="21351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市場</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市場規模は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兆円ほどであり、地産地消型の市場である。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B80F726A-3F14-A7A6-4874-F12DAF51029D}"/>
              </a:ext>
            </a:extLst>
          </p:cNvPr>
          <p:cNvSpPr/>
          <p:nvPr/>
        </p:nvSpPr>
        <p:spPr>
          <a:xfrm>
            <a:off x="180000" y="36249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競合</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A516ADC0-7531-5326-610B-B4685E774B6C}"/>
              </a:ext>
            </a:extLst>
          </p:cNvPr>
          <p:cNvSpPr/>
          <p:nvPr/>
        </p:nvSpPr>
        <p:spPr>
          <a:xfrm>
            <a:off x="180000" y="5114754"/>
            <a:ext cx="5239037" cy="1350023"/>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自社</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当社は業界２番目に大きいシェアを占めている。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当社の強みとしては、</a:t>
            </a:r>
            <a:r>
              <a:rPr kumimoji="1" lang="en-US" altLang="ja-JP" sz="1400">
                <a:solidFill>
                  <a:schemeClr val="tx1"/>
                </a:solidFill>
                <a:latin typeface="Meiryo UI" panose="020B0604030504040204" pitchFamily="50" charset="-128"/>
                <a:ea typeface="Meiryo UI" panose="020B0604030504040204" pitchFamily="50" charset="-128"/>
              </a:rPr>
              <a:t>XXX</a:t>
            </a:r>
            <a:r>
              <a:rPr kumimoji="1" lang="ja-JP" altLang="en-US" sz="1400">
                <a:solidFill>
                  <a:schemeClr val="tx1"/>
                </a:solidFill>
                <a:latin typeface="Meiryo UI" panose="020B0604030504040204" pitchFamily="50" charset="-128"/>
                <a:ea typeface="Meiryo UI" panose="020B0604030504040204" pitchFamily="50" charset="-128"/>
              </a:rPr>
              <a:t>であり、特に</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向けに出荷している。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30" name="正方形/長方形 29">
            <a:extLst>
              <a:ext uri="{FF2B5EF4-FFF2-40B4-BE49-F238E27FC236}">
                <a16:creationId xmlns:a16="http://schemas.microsoft.com/office/drawing/2014/main" id="{C4024912-FEF1-6A59-E905-75E03C06D15E}"/>
              </a:ext>
            </a:extLst>
          </p:cNvPr>
          <p:cNvSpPr/>
          <p:nvPr/>
        </p:nvSpPr>
        <p:spPr>
          <a:xfrm>
            <a:off x="6111722" y="2132896"/>
            <a:ext cx="5921715" cy="433187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dirty="0">
                <a:solidFill>
                  <a:schemeClr val="tx1"/>
                </a:solidFill>
                <a:latin typeface="Meiryo UI" panose="020B0604030504040204" pitchFamily="50" charset="-128"/>
                <a:ea typeface="Meiryo UI" panose="020B0604030504040204" pitchFamily="50" charset="-128"/>
              </a:rPr>
              <a:t>【xx</a:t>
            </a:r>
            <a:r>
              <a:rPr lang="ja-JP" altLang="en-US" sz="1400" dirty="0">
                <a:solidFill>
                  <a:schemeClr val="tx1"/>
                </a:solidFill>
                <a:latin typeface="Meiryo UI" panose="020B0604030504040204" pitchFamily="50" charset="-128"/>
                <a:ea typeface="Meiryo UI" panose="020B0604030504040204" pitchFamily="50" charset="-128"/>
              </a:rPr>
              <a:t>事業の全体戦略</a:t>
            </a:r>
            <a:r>
              <a:rPr kumimoji="1" lang="en-US" altLang="ja-JP" sz="1400" dirty="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dirty="0">
                <a:solidFill>
                  <a:schemeClr val="tx1"/>
                </a:solidFill>
                <a:latin typeface="Meiryo UI" panose="020B0604030504040204" pitchFamily="50" charset="-128"/>
                <a:ea typeface="Meiryo UI" panose="020B0604030504040204" pitchFamily="50" charset="-128"/>
              </a:rPr>
              <a:t>xxx</a:t>
            </a:r>
          </a:p>
          <a:p>
            <a:endParaRPr kumimoji="1" lang="en-US" altLang="ja-JP" sz="1400" dirty="0">
              <a:solidFill>
                <a:schemeClr val="tx1"/>
              </a:solidFill>
              <a:latin typeface="Meiryo UI" panose="020B0604030504040204" pitchFamily="50" charset="-128"/>
              <a:ea typeface="Meiryo UI" panose="020B0604030504040204" pitchFamily="50" charset="-128"/>
            </a:endParaRPr>
          </a:p>
        </p:txBody>
      </p:sp>
      <p:grpSp>
        <p:nvGrpSpPr>
          <p:cNvPr id="31" name="グループ化 30">
            <a:extLst>
              <a:ext uri="{FF2B5EF4-FFF2-40B4-BE49-F238E27FC236}">
                <a16:creationId xmlns:a16="http://schemas.microsoft.com/office/drawing/2014/main" id="{A5DA87AC-9BC5-4FA6-4C48-9B805F0B43BF}"/>
              </a:ext>
            </a:extLst>
          </p:cNvPr>
          <p:cNvGrpSpPr/>
          <p:nvPr/>
        </p:nvGrpSpPr>
        <p:grpSpPr>
          <a:xfrm>
            <a:off x="5647861" y="2092789"/>
            <a:ext cx="216000" cy="4371988"/>
            <a:chOff x="6120034" y="2188198"/>
            <a:chExt cx="216000" cy="4371988"/>
          </a:xfrm>
        </p:grpSpPr>
        <p:cxnSp>
          <p:nvCxnSpPr>
            <p:cNvPr id="32" name="Straight Connector 40">
              <a:extLst>
                <a:ext uri="{FF2B5EF4-FFF2-40B4-BE49-F238E27FC236}">
                  <a16:creationId xmlns:a16="http://schemas.microsoft.com/office/drawing/2014/main" id="{7E864CEF-B7A5-7B8A-08E7-163EB09E095B}"/>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3" name="Freeform 94">
              <a:extLst>
                <a:ext uri="{FF2B5EF4-FFF2-40B4-BE49-F238E27FC236}">
                  <a16:creationId xmlns:a16="http://schemas.microsoft.com/office/drawing/2014/main" id="{724957BE-08E8-66E7-501F-871BFE19913D}"/>
                </a:ext>
              </a:extLst>
            </p:cNvPr>
            <p:cNvSpPr>
              <a:spLocks/>
            </p:cNvSpPr>
            <p:nvPr/>
          </p:nvSpPr>
          <p:spPr bwMode="gray">
            <a:xfrm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4751D597-4A0B-C5D0-F5F4-77B867E77C1B}"/>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業界の事業環境と自社のポジショニング</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kumimoji="1" lang="ja-JP" altLang="en-US" sz="1400" dirty="0">
                <a:solidFill>
                  <a:srgbClr val="FF0000"/>
                </a:solidFill>
                <a:latin typeface="Meiryo UI" panose="020B0604030504040204" pitchFamily="50" charset="-128"/>
                <a:ea typeface="Meiryo UI" panose="020B0604030504040204" pitchFamily="50" charset="-128"/>
              </a:rPr>
              <a:t>市場、競合、自社の観点については、漏れなく記載すること。</a:t>
            </a:r>
            <a:r>
              <a:rPr lang="ja-JP" altLang="en-US" sz="1400" dirty="0">
                <a:solidFill>
                  <a:srgbClr val="FF0000"/>
                </a:solidFill>
                <a:latin typeface="Meiryo UI" panose="020B0604030504040204" pitchFamily="50" charset="-128"/>
                <a:ea typeface="Meiryo UI" panose="020B0604030504040204" pitchFamily="50" charset="-128"/>
              </a:rPr>
              <a:t>市場規模は、国内市場か海外市場（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国、</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地域）を明記すること。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今後の自社の事業戦略</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→今後の自社にとっての</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の位置づけ（</a:t>
            </a:r>
            <a:r>
              <a:rPr lang="en-US" altLang="ja-JP" sz="1400" dirty="0">
                <a:solidFill>
                  <a:srgbClr val="FF0000"/>
                </a:solidFill>
                <a:latin typeface="Meiryo UI" panose="020B0604030504040204" pitchFamily="50" charset="-128"/>
                <a:ea typeface="Meiryo UI" panose="020B0604030504040204" pitchFamily="50" charset="-128"/>
              </a:rPr>
              <a:t> GX</a:t>
            </a:r>
            <a:r>
              <a:rPr lang="ja-JP" altLang="en-US" sz="1400" dirty="0">
                <a:solidFill>
                  <a:srgbClr val="FF0000"/>
                </a:solidFill>
                <a:latin typeface="Meiryo UI" panose="020B0604030504040204" pitchFamily="50" charset="-128"/>
                <a:ea typeface="Meiryo UI" panose="020B0604030504040204" pitchFamily="50" charset="-128"/>
              </a:rPr>
              <a:t>がどの領域の競争力強化に必要となるか）についても記載すること。また、その理由についても、市場・顧客からの要請、競合との差別化、自社にとってのその事業（製品）の重要性（売上、利益貢献度が高い等）を踏まえて記載すること。</a:t>
            </a:r>
            <a:endParaRPr lang="ja-JP" altLang="en-US" sz="1400" dirty="0">
              <a:solidFill>
                <a:srgbClr val="00B0F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rgbClr val="00B0F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376392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0.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0AC623C-4CE2-954F-2282-1C34224EC3BF}"/>
              </a:ext>
            </a:extLst>
          </p:cNvPr>
          <p:cNvGraphicFramePr>
            <a:graphicFrameLocks noChangeAspect="1"/>
          </p:cNvGraphicFramePr>
          <p:nvPr>
            <p:custDataLst>
              <p:tags r:id="rId1"/>
            </p:custDataLst>
            <p:extLst>
              <p:ext uri="{D42A27DB-BD31-4B8C-83A1-F6EECF244321}">
                <p14:modId xmlns:p14="http://schemas.microsoft.com/office/powerpoint/2010/main" val="2769191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0AC623C-4CE2-954F-2282-1C34224EC3B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2.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4.xml><?xml version="1.0" encoding="utf-8"?>
<p:sld xmlns:a="http://schemas.openxmlformats.org/drawingml/2006/main" xmlns:r="http://schemas.openxmlformats.org/officeDocument/2006/relationships" xmlns:p="http://schemas.openxmlformats.org/presentationml/2006/main">
  <p:cSld>
    <p:bg>
      <p:bgPr>
        <a:solidFill>
          <a:schemeClr val="accent2">
            <a:lumMod val="20000"/>
            <a:lumOff val="8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83C48CA1-F470-7609-DD54-F42734A88807}"/>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6AD74B62-8B05-3998-301A-72296D2FDA4C}"/>
              </a:ext>
            </a:extLst>
          </p:cNvPr>
          <p:cNvGraphicFramePr>
            <a:graphicFrameLocks noChangeAspect="1"/>
          </p:cNvGraphicFramePr>
          <p:nvPr>
            <p:custDataLst>
              <p:tags r:id="rId1"/>
            </p:custDataLst>
            <p:extLst>
              <p:ext uri="{D42A27DB-BD31-4B8C-83A1-F6EECF244321}">
                <p14:modId xmlns:p14="http://schemas.microsoft.com/office/powerpoint/2010/main" val="296151679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5" imgW="561" imgH="561" progId="TCLayout.ActiveDocument.1">
                  <p:embed/>
                </p:oleObj>
              </mc:Choice>
              <mc:Fallback>
                <p:oleObj name="think-cellスライド" r:id="rId15" imgW="561" imgH="561" progId="TCLayout.ActiveDocument.1">
                  <p:embed/>
                  <p:pic>
                    <p:nvPicPr>
                      <p:cNvPr id="38" name="think-cell data - do not delete" hidden="1">
                        <a:extLst>
                          <a:ext uri="{FF2B5EF4-FFF2-40B4-BE49-F238E27FC236}">
                            <a16:creationId xmlns:a16="http://schemas.microsoft.com/office/drawing/2014/main" id="{6AD74B62-8B05-3998-301A-72296D2FDA4C}"/>
                          </a:ext>
                        </a:extLst>
                      </p:cNvPr>
                      <p:cNvPicPr/>
                      <p:nvPr/>
                    </p:nvPicPr>
                    <p:blipFill>
                      <a:blip r:embed="rId16"/>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3BFB7E0-1B46-D22D-D09A-F01B8CD7960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5E41E1F1-C7BE-CBDF-EC9C-E6650CD285E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年にグリーン製品での売上高</a:t>
            </a:r>
            <a:r>
              <a:rPr lang="en-US" altLang="ja-JP">
                <a:solidFill>
                  <a:schemeClr val="tx1"/>
                </a:solidFill>
              </a:rPr>
              <a:t>xx</a:t>
            </a:r>
            <a:r>
              <a:rPr lang="ja-JP" altLang="en-US">
                <a:solidFill>
                  <a:schemeClr val="tx1"/>
                </a:solidFill>
              </a:rPr>
              <a:t>億円を目指す</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3BAE4A4E-F8A3-83CD-1467-F4802ED732C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F576DE72-9AF1-0F50-8299-EDA50FEC640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3" name="グループ化 2">
            <a:extLst>
              <a:ext uri="{FF2B5EF4-FFF2-40B4-BE49-F238E27FC236}">
                <a16:creationId xmlns:a16="http://schemas.microsoft.com/office/drawing/2014/main" id="{01F90AE8-BB4B-29AD-419A-182518F6F154}"/>
              </a:ext>
            </a:extLst>
          </p:cNvPr>
          <p:cNvGrpSpPr/>
          <p:nvPr/>
        </p:nvGrpSpPr>
        <p:grpSpPr>
          <a:xfrm>
            <a:off x="4768487" y="1729003"/>
            <a:ext cx="4217290" cy="288000"/>
            <a:chOff x="6384000" y="1597513"/>
            <a:chExt cx="5652000" cy="324000"/>
          </a:xfrm>
        </p:grpSpPr>
        <p:sp>
          <p:nvSpPr>
            <p:cNvPr id="6" name="正方形/長方形 5">
              <a:extLst>
                <a:ext uri="{FF2B5EF4-FFF2-40B4-BE49-F238E27FC236}">
                  <a16:creationId xmlns:a16="http://schemas.microsoft.com/office/drawing/2014/main" id="{230D1AE8-A6C9-24E6-BEB2-5F9FC82CB64A}"/>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自社における全事業（製品）の概要</a:t>
              </a:r>
            </a:p>
          </p:txBody>
        </p:sp>
        <p:cxnSp>
          <p:nvCxnSpPr>
            <p:cNvPr id="8" name="直線コネクタ 7">
              <a:extLst>
                <a:ext uri="{FF2B5EF4-FFF2-40B4-BE49-F238E27FC236}">
                  <a16:creationId xmlns:a16="http://schemas.microsoft.com/office/drawing/2014/main" id="{6EED59AA-5C7F-46DA-4304-1690D92F233F}"/>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9" name="正方形/長方形 8">
            <a:extLst>
              <a:ext uri="{FF2B5EF4-FFF2-40B4-BE49-F238E27FC236}">
                <a16:creationId xmlns:a16="http://schemas.microsoft.com/office/drawing/2014/main" id="{D6984507-87E2-F8CE-F0D6-1DA8C4800AE5}"/>
              </a:ext>
            </a:extLst>
          </p:cNvPr>
          <p:cNvSpPr/>
          <p:nvPr/>
        </p:nvSpPr>
        <p:spPr bwMode="gray">
          <a:xfrm>
            <a:off x="4768487" y="2152941"/>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A</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0" name="正方形/長方形 9">
            <a:extLst>
              <a:ext uri="{FF2B5EF4-FFF2-40B4-BE49-F238E27FC236}">
                <a16:creationId xmlns:a16="http://schemas.microsoft.com/office/drawing/2014/main" id="{D805D214-5092-E8F0-32C2-5EC16C320EA9}"/>
              </a:ext>
            </a:extLst>
          </p:cNvPr>
          <p:cNvSpPr/>
          <p:nvPr/>
        </p:nvSpPr>
        <p:spPr bwMode="gray">
          <a:xfrm>
            <a:off x="4768487" y="2875378"/>
            <a:ext cx="1553478" cy="664036"/>
          </a:xfrm>
          <a:prstGeom prst="rect">
            <a:avLst/>
          </a:prstGeom>
          <a:solidFill>
            <a:schemeClr val="bg1">
              <a:lumMod val="95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B</a:t>
            </a:r>
            <a:r>
              <a:rPr kumimoji="0" lang="ja-JP" altLang="en-US" sz="1400">
                <a:latin typeface="Meiryo UI" panose="020B0604030504040204" pitchFamily="50" charset="-128"/>
                <a:ea typeface="Meiryo UI" panose="020B0604030504040204" pitchFamily="50" charset="-128"/>
              </a:rPr>
              <a:t>事業</a:t>
            </a:r>
            <a:endParaRPr kumimoji="0" lang="en-US" altLang="ja-JP" sz="140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（製品）</a:t>
            </a:r>
          </a:p>
        </p:txBody>
      </p:sp>
      <p:sp>
        <p:nvSpPr>
          <p:cNvPr id="11" name="正方形/長方形 10">
            <a:extLst>
              <a:ext uri="{FF2B5EF4-FFF2-40B4-BE49-F238E27FC236}">
                <a16:creationId xmlns:a16="http://schemas.microsoft.com/office/drawing/2014/main" id="{8A4C8983-692B-C196-E461-F5D9E7B04FF8}"/>
              </a:ext>
            </a:extLst>
          </p:cNvPr>
          <p:cNvSpPr/>
          <p:nvPr/>
        </p:nvSpPr>
        <p:spPr bwMode="gray">
          <a:xfrm>
            <a:off x="5319304" y="3597815"/>
            <a:ext cx="1002661" cy="664036"/>
          </a:xfrm>
          <a:prstGeom prst="rect">
            <a:avLst/>
          </a:prstGeom>
          <a:solidFill>
            <a:schemeClr val="accent6">
              <a:lumMod val="20000"/>
              <a:lumOff val="80000"/>
            </a:schemeClr>
          </a:solidFill>
          <a:ln>
            <a:solidFill>
              <a:schemeClr val="tx1"/>
            </a:solidFill>
          </a:ln>
        </p:spPr>
        <p:txBody>
          <a:bodyPr vert="horz"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latin typeface="Meiryo UI" panose="020B0604030504040204" pitchFamily="50" charset="-128"/>
                <a:ea typeface="Meiryo UI" panose="020B0604030504040204" pitchFamily="50" charset="-128"/>
              </a:rPr>
              <a:t>C</a:t>
            </a:r>
            <a:r>
              <a:rPr kumimoji="0" lang="ja-JP" altLang="en-US" sz="1400" dirty="0">
                <a:latin typeface="Meiryo UI" panose="020B0604030504040204" pitchFamily="50" charset="-128"/>
                <a:ea typeface="Meiryo UI" panose="020B0604030504040204" pitchFamily="50" charset="-128"/>
              </a:rPr>
              <a:t>事業</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latin typeface="Meiryo UI" panose="020B0604030504040204" pitchFamily="50" charset="-128"/>
                <a:ea typeface="Meiryo UI" panose="020B0604030504040204" pitchFamily="50" charset="-128"/>
              </a:rPr>
              <a:t>（製品）</a:t>
            </a:r>
            <a:endParaRPr kumimoji="0" lang="en-US" altLang="ja-JP" sz="1400" dirty="0">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latin typeface="Meiryo UI" panose="020B0604030504040204" pitchFamily="50" charset="-128"/>
                <a:ea typeface="Meiryo UI" panose="020B0604030504040204" pitchFamily="50" charset="-128"/>
              </a:rPr>
              <a:t>（既存の一部）</a:t>
            </a:r>
            <a:endParaRPr kumimoji="0" lang="en-US" altLang="ja-JP" sz="9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4EA7DEED-C814-89A5-EA7B-DC8B2BE30099}"/>
              </a:ext>
            </a:extLst>
          </p:cNvPr>
          <p:cNvSpPr/>
          <p:nvPr/>
        </p:nvSpPr>
        <p:spPr bwMode="gray">
          <a:xfrm>
            <a:off x="6379654" y="2875377"/>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17" name="正方形/長方形 16">
            <a:extLst>
              <a:ext uri="{FF2B5EF4-FFF2-40B4-BE49-F238E27FC236}">
                <a16:creationId xmlns:a16="http://schemas.microsoft.com/office/drawing/2014/main" id="{FA0934BC-B725-ADE5-4A60-B3D8FE2C8953}"/>
              </a:ext>
            </a:extLst>
          </p:cNvPr>
          <p:cNvSpPr/>
          <p:nvPr/>
        </p:nvSpPr>
        <p:spPr bwMode="gray">
          <a:xfrm>
            <a:off x="6379654" y="3597814"/>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E193098F-0F95-8B6D-F476-C6F65DC86AA0}"/>
              </a:ext>
            </a:extLst>
          </p:cNvPr>
          <p:cNvSpPr/>
          <p:nvPr/>
        </p:nvSpPr>
        <p:spPr bwMode="gray">
          <a:xfrm>
            <a:off x="6379654" y="4320249"/>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9F11FB3-BD14-C38D-3EDE-C5549FBFC959}"/>
              </a:ext>
            </a:extLst>
          </p:cNvPr>
          <p:cNvSpPr/>
          <p:nvPr/>
        </p:nvSpPr>
        <p:spPr bwMode="gray">
          <a:xfrm>
            <a:off x="5319304" y="4320250"/>
            <a:ext cx="1002661" cy="664036"/>
          </a:xfrm>
          <a:prstGeom prst="rect">
            <a:avLst/>
          </a:prstGeom>
          <a:solidFill>
            <a:schemeClr val="accent3"/>
          </a:solidFill>
          <a:ln>
            <a:solidFill>
              <a:schemeClr val="tx1"/>
            </a:solidFill>
          </a:ln>
        </p:spPr>
        <p:txBody>
          <a:bodyPr vert="horz" wrap="non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en-US" altLang="ja-JP" sz="1400" dirty="0">
                <a:solidFill>
                  <a:schemeClr val="bg1"/>
                </a:solidFill>
                <a:latin typeface="Meiryo UI" panose="020B0604030504040204" pitchFamily="50" charset="-128"/>
                <a:ea typeface="Meiryo UI" panose="020B0604030504040204" pitchFamily="50" charset="-128"/>
              </a:rPr>
              <a:t>D</a:t>
            </a:r>
            <a:r>
              <a:rPr kumimoji="0" lang="ja-JP" altLang="en-US" sz="1400" dirty="0">
                <a:solidFill>
                  <a:schemeClr val="bg1"/>
                </a:solidFill>
                <a:latin typeface="Meiryo UI" panose="020B0604030504040204" pitchFamily="50" charset="-128"/>
                <a:ea typeface="Meiryo UI" panose="020B0604030504040204" pitchFamily="50" charset="-128"/>
              </a:rPr>
              <a:t>事業</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1400" dirty="0">
                <a:solidFill>
                  <a:schemeClr val="bg1"/>
                </a:solidFill>
                <a:latin typeface="Meiryo UI" panose="020B0604030504040204" pitchFamily="50" charset="-128"/>
                <a:ea typeface="Meiryo UI" panose="020B0604030504040204" pitchFamily="50" charset="-128"/>
              </a:rPr>
              <a:t>（製品）</a:t>
            </a:r>
            <a:endParaRPr kumimoji="0" lang="en-US" altLang="ja-JP" sz="1400" dirty="0">
              <a:solidFill>
                <a:schemeClr val="bg1"/>
              </a:solidFill>
              <a:latin typeface="Meiryo UI" panose="020B0604030504040204" pitchFamily="50" charset="-128"/>
              <a:ea typeface="Meiryo UI" panose="020B0604030504040204" pitchFamily="50" charset="-128"/>
            </a:endParaRPr>
          </a:p>
          <a:p>
            <a:pPr marR="0" algn="ctr" defTabSz="914400" rtl="0" eaLnBrk="1" fontAlgn="auto" latinLnBrk="0" hangingPunct="1">
              <a:lnSpc>
                <a:spcPct val="100000"/>
              </a:lnSpc>
              <a:spcBef>
                <a:spcPts val="0"/>
              </a:spcBef>
              <a:spcAft>
                <a:spcPts val="0"/>
              </a:spcAft>
              <a:buClrTx/>
              <a:buSzTx/>
              <a:tabLst/>
            </a:pPr>
            <a:r>
              <a:rPr kumimoji="0" lang="ja-JP" altLang="en-US" sz="900" dirty="0">
                <a:solidFill>
                  <a:schemeClr val="bg1"/>
                </a:solidFill>
                <a:latin typeface="Meiryo UI" panose="020B0604030504040204" pitchFamily="50" charset="-128"/>
                <a:ea typeface="Meiryo UI" panose="020B0604030504040204" pitchFamily="50" charset="-128"/>
              </a:rPr>
              <a:t>（新規）</a:t>
            </a:r>
            <a:endParaRPr kumimoji="0" lang="en-US" altLang="ja-JP" sz="900" dirty="0">
              <a:solidFill>
                <a:schemeClr val="bg1"/>
              </a:solidFill>
              <a:latin typeface="Meiryo UI" panose="020B0604030504040204" pitchFamily="50" charset="-128"/>
              <a:ea typeface="Meiryo UI" panose="020B0604030504040204" pitchFamily="50" charset="-128"/>
            </a:endParaRPr>
          </a:p>
        </p:txBody>
      </p:sp>
      <p:sp>
        <p:nvSpPr>
          <p:cNvPr id="23" name="正方形/長方形 22">
            <a:extLst>
              <a:ext uri="{FF2B5EF4-FFF2-40B4-BE49-F238E27FC236}">
                <a16:creationId xmlns:a16="http://schemas.microsoft.com/office/drawing/2014/main" id="{F4B8A957-F584-00FF-9EB3-574F25C0E26B}"/>
              </a:ext>
            </a:extLst>
          </p:cNvPr>
          <p:cNvSpPr/>
          <p:nvPr/>
        </p:nvSpPr>
        <p:spPr bwMode="gray">
          <a:xfrm>
            <a:off x="9099715" y="215294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9BA3DFCB-23EF-71E0-4F5F-D91A9E98E4A2}"/>
              </a:ext>
            </a:extLst>
          </p:cNvPr>
          <p:cNvSpPr/>
          <p:nvPr/>
        </p:nvSpPr>
        <p:spPr bwMode="gray">
          <a:xfrm>
            <a:off x="9099715" y="2875378"/>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DCC9E8D5-EB8B-5C70-9F9E-09495339C0D1}"/>
              </a:ext>
            </a:extLst>
          </p:cNvPr>
          <p:cNvSpPr/>
          <p:nvPr/>
        </p:nvSpPr>
        <p:spPr bwMode="gray">
          <a:xfrm>
            <a:off x="9099715" y="3597815"/>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sp>
        <p:nvSpPr>
          <p:cNvPr id="36" name="正方形/長方形 35">
            <a:extLst>
              <a:ext uri="{FF2B5EF4-FFF2-40B4-BE49-F238E27FC236}">
                <a16:creationId xmlns:a16="http://schemas.microsoft.com/office/drawing/2014/main" id="{50204787-861F-7AF6-0B56-3D8C4FC9C6CB}"/>
              </a:ext>
            </a:extLst>
          </p:cNvPr>
          <p:cNvSpPr/>
          <p:nvPr/>
        </p:nvSpPr>
        <p:spPr bwMode="gray">
          <a:xfrm>
            <a:off x="9099715" y="4320251"/>
            <a:ext cx="2936285"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indent="-180975"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en-US" altLang="ja-JP" sz="1400">
                <a:latin typeface="Meiryo UI" panose="020B0604030504040204" pitchFamily="50" charset="-128"/>
                <a:ea typeface="Meiryo UI" panose="020B0604030504040204" pitchFamily="50" charset="-128"/>
              </a:rPr>
              <a:t>xx</a:t>
            </a:r>
            <a:endParaRPr kumimoji="0" lang="ja-JP" altLang="en-US" sz="1400">
              <a:latin typeface="Meiryo UI" panose="020B0604030504040204" pitchFamily="50" charset="-128"/>
              <a:ea typeface="Meiryo UI" panose="020B0604030504040204" pitchFamily="50" charset="-128"/>
            </a:endParaRPr>
          </a:p>
        </p:txBody>
      </p:sp>
      <p:grpSp>
        <p:nvGrpSpPr>
          <p:cNvPr id="37" name="グループ化 36">
            <a:extLst>
              <a:ext uri="{FF2B5EF4-FFF2-40B4-BE49-F238E27FC236}">
                <a16:creationId xmlns:a16="http://schemas.microsoft.com/office/drawing/2014/main" id="{F7AC0484-626B-B8D7-8F0E-AEDF0ED109AF}"/>
              </a:ext>
            </a:extLst>
          </p:cNvPr>
          <p:cNvGrpSpPr/>
          <p:nvPr/>
        </p:nvGrpSpPr>
        <p:grpSpPr>
          <a:xfrm>
            <a:off x="9099715" y="1729003"/>
            <a:ext cx="2936285" cy="288000"/>
            <a:chOff x="6384000" y="1597513"/>
            <a:chExt cx="5652000" cy="324000"/>
          </a:xfrm>
        </p:grpSpPr>
        <p:sp>
          <p:nvSpPr>
            <p:cNvPr id="39" name="正方形/長方形 38">
              <a:extLst>
                <a:ext uri="{FF2B5EF4-FFF2-40B4-BE49-F238E27FC236}">
                  <a16:creationId xmlns:a16="http://schemas.microsoft.com/office/drawing/2014/main" id="{51650AB2-8447-8779-660B-7F59C5F7B53E}"/>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今後の戦略方針</a:t>
              </a:r>
            </a:p>
          </p:txBody>
        </p:sp>
        <p:cxnSp>
          <p:nvCxnSpPr>
            <p:cNvPr id="40" name="直線コネクタ 39">
              <a:extLst>
                <a:ext uri="{FF2B5EF4-FFF2-40B4-BE49-F238E27FC236}">
                  <a16:creationId xmlns:a16="http://schemas.microsoft.com/office/drawing/2014/main" id="{E897350B-A093-83AE-34F9-E1BDDD4C7053}"/>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sp>
        <p:nvSpPr>
          <p:cNvPr id="41" name="正方形/長方形 40">
            <a:extLst>
              <a:ext uri="{FF2B5EF4-FFF2-40B4-BE49-F238E27FC236}">
                <a16:creationId xmlns:a16="http://schemas.microsoft.com/office/drawing/2014/main" id="{222533ED-1240-847A-41E7-A1B2053EDE9A}"/>
              </a:ext>
            </a:extLst>
          </p:cNvPr>
          <p:cNvSpPr/>
          <p:nvPr/>
        </p:nvSpPr>
        <p:spPr bwMode="gray">
          <a:xfrm>
            <a:off x="6379654" y="2152941"/>
            <a:ext cx="2662373" cy="664036"/>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L="180975" marR="0" lvl="0" indent="-180975" algn="l" defTabSz="914400" rtl="0" eaLnBrk="1" fontAlgn="auto" latinLnBrk="0" hangingPunct="1">
              <a:lnSpc>
                <a:spcPct val="100000"/>
              </a:lnSpc>
              <a:spcBef>
                <a:spcPts val="0"/>
              </a:spcBef>
              <a:spcAft>
                <a:spcPts val="0"/>
              </a:spcAft>
              <a:buClrTx/>
              <a:buSzTx/>
              <a:buFont typeface="Arial" panose="020B0604020202020204" pitchFamily="34" charset="0"/>
              <a:buChar char="•"/>
              <a:tabLst/>
              <a:defRPr/>
            </a:pPr>
            <a:r>
              <a:rPr kumimoji="0" lang="en-US" altLang="ja-JP" sz="1400">
                <a:solidFill>
                  <a:prstClr val="black"/>
                </a:solidFill>
                <a:latin typeface="Meiryo UI" panose="020B0604030504040204" pitchFamily="50" charset="-128"/>
                <a:ea typeface="Meiryo UI" panose="020B0604030504040204" pitchFamily="50" charset="-128"/>
              </a:rPr>
              <a:t>xx</a:t>
            </a:r>
            <a:endParaRPr kumimoji="0" lang="en-US" altLang="ja-JP" sz="1400">
              <a:latin typeface="Meiryo UI" panose="020B0604030504040204" pitchFamily="50" charset="-128"/>
              <a:ea typeface="Meiryo UI" panose="020B0604030504040204" pitchFamily="50" charset="-128"/>
            </a:endParaRPr>
          </a:p>
        </p:txBody>
      </p:sp>
      <p:sp>
        <p:nvSpPr>
          <p:cNvPr id="63" name="正方形/長方形 62">
            <a:extLst>
              <a:ext uri="{FF2B5EF4-FFF2-40B4-BE49-F238E27FC236}">
                <a16:creationId xmlns:a16="http://schemas.microsoft.com/office/drawing/2014/main" id="{76775A70-D1D0-7A26-401F-BBB48F3F2817}"/>
              </a:ext>
            </a:extLst>
          </p:cNvPr>
          <p:cNvSpPr/>
          <p:nvPr/>
        </p:nvSpPr>
        <p:spPr bwMode="gray">
          <a:xfrm>
            <a:off x="4768487" y="3597812"/>
            <a:ext cx="493127" cy="1386473"/>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グリーン事業（製品）</a:t>
            </a:r>
            <a:r>
              <a:rPr kumimoji="0" lang="en-US" altLang="ja-JP" sz="1400" baseline="30000">
                <a:latin typeface="Meiryo UI" panose="020B0604030504040204" pitchFamily="50" charset="-128"/>
                <a:ea typeface="Meiryo UI" panose="020B0604030504040204" pitchFamily="50" charset="-128"/>
              </a:rPr>
              <a:t>※</a:t>
            </a:r>
            <a:endParaRPr kumimoji="0" lang="ja-JP" altLang="en-US" sz="1400" baseline="30000">
              <a:latin typeface="Meiryo UI" panose="020B0604030504040204" pitchFamily="50" charset="-128"/>
              <a:ea typeface="Meiryo UI" panose="020B0604030504040204" pitchFamily="50" charset="-128"/>
            </a:endParaRPr>
          </a:p>
        </p:txBody>
      </p:sp>
      <p:sp>
        <p:nvSpPr>
          <p:cNvPr id="66" name="正方形/長方形 65">
            <a:extLst>
              <a:ext uri="{FF2B5EF4-FFF2-40B4-BE49-F238E27FC236}">
                <a16:creationId xmlns:a16="http://schemas.microsoft.com/office/drawing/2014/main" id="{D2DA92C9-4A5F-E731-E68A-84F369B6B702}"/>
              </a:ext>
            </a:extLst>
          </p:cNvPr>
          <p:cNvSpPr/>
          <p:nvPr/>
        </p:nvSpPr>
        <p:spPr>
          <a:xfrm>
            <a:off x="180000" y="6253892"/>
            <a:ext cx="11856000"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000" dirty="0">
                <a:solidFill>
                  <a:schemeClr val="tx1"/>
                </a:solidFill>
                <a:latin typeface="Meiryo UI" panose="020B0604030504040204" pitchFamily="50" charset="-128"/>
                <a:ea typeface="Meiryo UI" panose="020B0604030504040204" pitchFamily="50" charset="-128"/>
              </a:rPr>
              <a:t>※</a:t>
            </a:r>
            <a:r>
              <a:rPr kumimoji="1" lang="ja-JP" altLang="en-US" sz="1000" dirty="0">
                <a:solidFill>
                  <a:schemeClr val="tx1"/>
                </a:solidFill>
                <a:latin typeface="Meiryo UI" panose="020B0604030504040204" pitchFamily="50" charset="-128"/>
                <a:ea typeface="Meiryo UI" panose="020B0604030504040204" pitchFamily="50" charset="-128"/>
              </a:rPr>
              <a:t>グリーンプレミアムを訴求する事業（製品）。</a:t>
            </a:r>
            <a:br>
              <a:rPr kumimoji="1" lang="en-US" altLang="ja-JP" sz="1000" strike="sngStrike" dirty="0">
                <a:solidFill>
                  <a:schemeClr val="tx1"/>
                </a:solidFill>
                <a:latin typeface="Meiryo UI" panose="020B0604030504040204" pitchFamily="50" charset="-128"/>
                <a:ea typeface="Meiryo UI" panose="020B0604030504040204" pitchFamily="50" charset="-128"/>
              </a:rPr>
            </a:br>
            <a:r>
              <a:rPr kumimoji="1" lang="ja-JP" altLang="en-US" sz="1000" dirty="0">
                <a:solidFill>
                  <a:schemeClr val="tx1"/>
                </a:solidFill>
                <a:latin typeface="Meiryo UI" panose="020B0604030504040204" pitchFamily="50" charset="-128"/>
                <a:ea typeface="Meiryo UI" panose="020B0604030504040204" pitchFamily="50" charset="-128"/>
              </a:rPr>
              <a:t>なお、既存事業（製品）の一部について低・脱炭素化によってグリーンプレミアムを訴求するものは「既存の一部」、新規に立ち上げてグリーンプレミアムを訴求する事業（製品）は「新規」と表す。</a:t>
            </a:r>
          </a:p>
        </p:txBody>
      </p:sp>
      <p:grpSp>
        <p:nvGrpSpPr>
          <p:cNvPr id="7" name="グループ化 6">
            <a:extLst>
              <a:ext uri="{FF2B5EF4-FFF2-40B4-BE49-F238E27FC236}">
                <a16:creationId xmlns:a16="http://schemas.microsoft.com/office/drawing/2014/main" id="{D7A5EE1C-7FFD-88A3-90FF-4625D8A6734C}"/>
              </a:ext>
            </a:extLst>
          </p:cNvPr>
          <p:cNvGrpSpPr/>
          <p:nvPr/>
        </p:nvGrpSpPr>
        <p:grpSpPr>
          <a:xfrm>
            <a:off x="179999" y="1729003"/>
            <a:ext cx="4474549" cy="288000"/>
            <a:chOff x="6384000" y="1597513"/>
            <a:chExt cx="5652000" cy="324000"/>
          </a:xfrm>
        </p:grpSpPr>
        <p:sp>
          <p:nvSpPr>
            <p:cNvPr id="12" name="正方形/長方形 11">
              <a:extLst>
                <a:ext uri="{FF2B5EF4-FFF2-40B4-BE49-F238E27FC236}">
                  <a16:creationId xmlns:a16="http://schemas.microsoft.com/office/drawing/2014/main" id="{4EB3749D-DDC8-E405-9A53-047D94D3F17F}"/>
                </a:ext>
              </a:extLst>
            </p:cNvPr>
            <p:cNvSpPr/>
            <p:nvPr/>
          </p:nvSpPr>
          <p:spPr bwMode="gray">
            <a:xfrm>
              <a:off x="6384000" y="1597513"/>
              <a:ext cx="5652000" cy="324000"/>
            </a:xfrm>
            <a:prstGeom prst="rect">
              <a:avLst/>
            </a:prstGeom>
            <a:solidFill>
              <a:schemeClr val="bg1"/>
            </a:solidFill>
            <a:ln>
              <a:no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a:latin typeface="Meiryo UI" panose="020B0604030504040204" pitchFamily="50" charset="-128"/>
                  <a:ea typeface="Meiryo UI" panose="020B0604030504040204" pitchFamily="50" charset="-128"/>
                </a:rPr>
                <a:t>自社における全事業（製品）の現状売上・目標売上</a:t>
              </a:r>
              <a:r>
                <a:rPr kumimoji="0" lang="ja-JP" altLang="en-US" sz="900">
                  <a:latin typeface="Meiryo UI" panose="020B0604030504040204" pitchFamily="50" charset="-128"/>
                  <a:ea typeface="Meiryo UI" panose="020B0604030504040204" pitchFamily="50" charset="-128"/>
                </a:rPr>
                <a:t>（億円）</a:t>
              </a:r>
              <a:endParaRPr kumimoji="0" lang="ja-JP" altLang="en-US" sz="1400">
                <a:latin typeface="Meiryo UI" panose="020B0604030504040204" pitchFamily="50" charset="-128"/>
                <a:ea typeface="Meiryo UI" panose="020B0604030504040204" pitchFamily="50" charset="-128"/>
              </a:endParaRPr>
            </a:p>
          </p:txBody>
        </p:sp>
        <p:cxnSp>
          <p:nvCxnSpPr>
            <p:cNvPr id="13" name="直線コネクタ 12">
              <a:extLst>
                <a:ext uri="{FF2B5EF4-FFF2-40B4-BE49-F238E27FC236}">
                  <a16:creationId xmlns:a16="http://schemas.microsoft.com/office/drawing/2014/main" id="{30D80ACA-6E59-BB78-435A-24B751BF028B}"/>
                </a:ext>
              </a:extLst>
            </p:cNvPr>
            <p:cNvCxnSpPr>
              <a:cxnSpLocks/>
            </p:cNvCxnSpPr>
            <p:nvPr/>
          </p:nvCxnSpPr>
          <p:spPr>
            <a:xfrm>
              <a:off x="6384000" y="1921513"/>
              <a:ext cx="5652000" cy="0"/>
            </a:xfrm>
            <a:prstGeom prst="line">
              <a:avLst/>
            </a:prstGeom>
            <a:ln w="9525">
              <a:solidFill>
                <a:schemeClr val="tx1"/>
              </a:solidFill>
            </a:ln>
          </p:spPr>
          <p:style>
            <a:lnRef idx="2">
              <a:schemeClr val="accent1"/>
            </a:lnRef>
            <a:fillRef idx="0">
              <a:schemeClr val="accent1"/>
            </a:fillRef>
            <a:effectRef idx="1">
              <a:schemeClr val="accent1"/>
            </a:effectRef>
            <a:fontRef idx="minor">
              <a:schemeClr val="tx1"/>
            </a:fontRef>
          </p:style>
        </p:cxnSp>
      </p:grpSp>
      <p:graphicFrame>
        <p:nvGraphicFramePr>
          <p:cNvPr id="68" name="Chart 3">
            <a:extLst>
              <a:ext uri="{FF2B5EF4-FFF2-40B4-BE49-F238E27FC236}">
                <a16:creationId xmlns:a16="http://schemas.microsoft.com/office/drawing/2014/main" id="{1EAE9445-B6E4-67C7-4C29-F8FFD1B934DC}"/>
              </a:ext>
            </a:extLst>
          </p:cNvPr>
          <p:cNvGraphicFramePr/>
          <p:nvPr>
            <p:custDataLst>
              <p:tags r:id="rId2"/>
            </p:custDataLst>
            <p:extLst>
              <p:ext uri="{D42A27DB-BD31-4B8C-83A1-F6EECF244321}">
                <p14:modId xmlns:p14="http://schemas.microsoft.com/office/powerpoint/2010/main" val="2308807068"/>
              </p:ext>
            </p:extLst>
          </p:nvPr>
        </p:nvGraphicFramePr>
        <p:xfrm>
          <a:off x="17463" y="2066925"/>
          <a:ext cx="2913062" cy="4106863"/>
        </p:xfrm>
        <a:graphic>
          <a:graphicData uri="http://schemas.openxmlformats.org/drawingml/2006/chart">
            <c:chart xmlns:c="http://schemas.openxmlformats.org/drawingml/2006/chart" xmlns:r="http://schemas.openxmlformats.org/officeDocument/2006/relationships" r:id="rId17"/>
          </a:graphicData>
        </a:graphic>
      </p:graphicFrame>
      <p:cxnSp>
        <p:nvCxnSpPr>
          <p:cNvPr id="58" name="直線コネクタ 57">
            <a:extLst>
              <a:ext uri="{FF2B5EF4-FFF2-40B4-BE49-F238E27FC236}">
                <a16:creationId xmlns:a16="http://schemas.microsoft.com/office/drawing/2014/main" id="{5FAEA3D9-B4E5-E2AE-60FD-590942D96BC5}"/>
              </a:ext>
            </a:extLst>
          </p:cNvPr>
          <p:cNvCxnSpPr/>
          <p:nvPr>
            <p:custDataLst>
              <p:tags r:id="rId3"/>
            </p:custDataLst>
          </p:nvPr>
        </p:nvCxnSpPr>
        <p:spPr bwMode="auto">
          <a:xfrm flipH="1" flipV="1">
            <a:off x="2517775" y="2716214"/>
            <a:ext cx="58738" cy="163513"/>
          </a:xfrm>
          <a:prstGeom prst="line">
            <a:avLst/>
          </a:prstGeom>
          <a:ln w="6350" cap="flat" cmpd="sng" algn="ctr">
            <a:solidFill>
              <a:schemeClr val="tx1"/>
            </a:solidFill>
            <a:prstDash val="solid"/>
            <a:miter lim="800000"/>
            <a:headEnd type="none" w="med" len="med"/>
            <a:tailEnd type="none" w="med" len="med"/>
          </a:ln>
          <a:effectLst/>
        </p:spPr>
        <p:style>
          <a:lnRef idx="1">
            <a:schemeClr val="dk1"/>
          </a:lnRef>
          <a:fillRef idx="0">
            <a:schemeClr val="dk1"/>
          </a:fillRef>
          <a:effectRef idx="0">
            <a:schemeClr val="dk1"/>
          </a:effectRef>
          <a:fontRef idx="minor">
            <a:schemeClr val="tx1"/>
          </a:fontRef>
        </p:style>
      </p:cxnSp>
      <p:sp>
        <p:nvSpPr>
          <p:cNvPr id="16" name="テキスト プレースホルダー 2">
            <a:extLst>
              <a:ext uri="{FF2B5EF4-FFF2-40B4-BE49-F238E27FC236}">
                <a16:creationId xmlns:a16="http://schemas.microsoft.com/office/drawing/2014/main" id="{27CA5CB8-70E3-CE13-3662-49658D0CA28D}"/>
              </a:ext>
            </a:extLst>
          </p:cNvPr>
          <p:cNvSpPr>
            <a:spLocks noGrp="1"/>
          </p:cNvSpPr>
          <p:nvPr>
            <p:custDataLst>
              <p:tags r:id="rId4"/>
            </p:custDataLst>
          </p:nvPr>
        </p:nvSpPr>
        <p:spPr bwMode="auto">
          <a:xfrm>
            <a:off x="258764" y="5957888"/>
            <a:ext cx="113347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2D463E8-B196-4861-AB97-8365160B0BEB}" type="datetime'''現''''''''''''''状（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現状（20xx年）</a:t>
            </a:fld>
            <a:endParaRPr kumimoji="1" lang="ja-JP" altLang="en-US" sz="1200">
              <a:latin typeface="Meiryo UI" panose="020B0604030504040204" pitchFamily="50" charset="-128"/>
              <a:ea typeface="Meiryo UI" panose="020B0604030504040204" pitchFamily="50" charset="-128"/>
            </a:endParaRPr>
          </a:p>
        </p:txBody>
      </p:sp>
      <p:sp>
        <p:nvSpPr>
          <p:cNvPr id="18" name="テキスト プレースホルダー 2">
            <a:extLst>
              <a:ext uri="{FF2B5EF4-FFF2-40B4-BE49-F238E27FC236}">
                <a16:creationId xmlns:a16="http://schemas.microsoft.com/office/drawing/2014/main" id="{64A30614-247C-E72B-0534-EDAEACB24D75}"/>
              </a:ext>
            </a:extLst>
          </p:cNvPr>
          <p:cNvSpPr>
            <a:spLocks noGrp="1"/>
          </p:cNvSpPr>
          <p:nvPr>
            <p:custDataLst>
              <p:tags r:id="rId5"/>
            </p:custDataLst>
          </p:nvPr>
        </p:nvSpPr>
        <p:spPr bwMode="auto">
          <a:xfrm>
            <a:off x="1638300" y="5957888"/>
            <a:ext cx="962025"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3D92D60E-0FCD-4A23-8064-46170FD92246}" type="datetime'目標''''''''(20x''''x''''年'')'''''''''''''''''">
              <a:rPr lang="ja-JP" altLang="en-US" sz="1200" smtClean="0">
                <a:latin typeface="Meiryo UI" panose="020B0604030504040204" pitchFamily="50" charset="-128"/>
                <a:ea typeface="Meiryo UI" panose="020B0604030504040204" pitchFamily="50" charset="-128"/>
              </a:rPr>
              <a:pPr marL="0" lvl="0" indent="0" algn="ctr">
                <a:spcBef>
                  <a:spcPct val="0"/>
                </a:spcBef>
                <a:spcAft>
                  <a:spcPct val="0"/>
                </a:spcAft>
                <a:buNone/>
              </a:pPr>
              <a:t>目標(20xx年)</a:t>
            </a:fld>
            <a:endParaRPr kumimoji="1" lang="ja-JP" altLang="en-US" sz="1200">
              <a:latin typeface="Meiryo UI" panose="020B0604030504040204" pitchFamily="50" charset="-128"/>
              <a:ea typeface="Meiryo UI" panose="020B0604030504040204" pitchFamily="50" charset="-128"/>
            </a:endParaRPr>
          </a:p>
        </p:txBody>
      </p:sp>
      <p:sp>
        <p:nvSpPr>
          <p:cNvPr id="19" name="テキスト プレースホルダー 2">
            <a:extLst>
              <a:ext uri="{FF2B5EF4-FFF2-40B4-BE49-F238E27FC236}">
                <a16:creationId xmlns:a16="http://schemas.microsoft.com/office/drawing/2014/main" id="{FEB78E07-05B7-3631-127C-373E0A81C82A}"/>
              </a:ext>
            </a:extLst>
          </p:cNvPr>
          <p:cNvSpPr>
            <a:spLocks noGrp="1"/>
          </p:cNvSpPr>
          <p:nvPr>
            <p:custDataLst>
              <p:tags r:id="rId6"/>
            </p:custDataLst>
          </p:nvPr>
        </p:nvSpPr>
        <p:spPr bwMode="auto">
          <a:xfrm>
            <a:off x="2601913" y="2333625"/>
            <a:ext cx="1511300"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F8EADC6C-DA90-425D-91AB-045CA46FB100}" type="datetime'D事''''''''''''業&#10;（グ''リ''ー''''ン''''''''事業''''''：''''''''新''規）'''">
              <a:rPr lang="en-US" altLang="en-US" sz="1200" smtClean="0">
                <a:latin typeface="Meiryo UI" panose="020B0604030504040204" pitchFamily="50" charset="-128"/>
                <a:ea typeface="Meiryo UI" panose="020B0604030504040204" pitchFamily="50" charset="-128"/>
              </a:rPr>
              <a:pPr/>
              <a:t>D事業
（グリーン事業：新規）</a:t>
            </a:fld>
            <a:endParaRPr kumimoji="1" lang="ja-JP" altLang="en-US" sz="1200">
              <a:latin typeface="Meiryo UI" panose="020B0604030504040204" pitchFamily="50" charset="-128"/>
              <a:ea typeface="Meiryo UI" panose="020B0604030504040204" pitchFamily="50" charset="-128"/>
            </a:endParaRPr>
          </a:p>
        </p:txBody>
      </p:sp>
      <p:sp>
        <p:nvSpPr>
          <p:cNvPr id="24" name="テキスト プレースホルダー 2">
            <a:extLst>
              <a:ext uri="{FF2B5EF4-FFF2-40B4-BE49-F238E27FC236}">
                <a16:creationId xmlns:a16="http://schemas.microsoft.com/office/drawing/2014/main" id="{B1C37BF2-80C3-A9F3-5A14-0BC1459F3C9B}"/>
              </a:ext>
            </a:extLst>
          </p:cNvPr>
          <p:cNvSpPr>
            <a:spLocks noGrp="1"/>
          </p:cNvSpPr>
          <p:nvPr>
            <p:custDataLst>
              <p:tags r:id="rId7"/>
            </p:custDataLst>
          </p:nvPr>
        </p:nvSpPr>
        <p:spPr bwMode="auto">
          <a:xfrm>
            <a:off x="2601913" y="2714625"/>
            <a:ext cx="1939925" cy="3302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7337224B-19D7-4D46-8B53-1B4EF6639645}" type="datetime'''''''''C事''''業''''&#10;''''（グリー''''''''ン''事業：''既存''の''一''''部）'">
              <a:rPr lang="en-US" altLang="en-US" sz="1200" smtClean="0">
                <a:latin typeface="Meiryo UI" panose="020B0604030504040204" pitchFamily="50" charset="-128"/>
                <a:ea typeface="Meiryo UI" panose="020B0604030504040204" pitchFamily="50" charset="-128"/>
              </a:rPr>
              <a:pPr/>
              <a:t>C事業
（グリーン事業：既存の一部）</a:t>
            </a:fld>
            <a:endParaRPr kumimoji="1" lang="ja-JP" altLang="en-US" sz="1200">
              <a:latin typeface="Meiryo UI" panose="020B0604030504040204" pitchFamily="50" charset="-128"/>
              <a:ea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3331F068-7EEA-AEC1-BB37-5FB6665D033E}"/>
              </a:ext>
            </a:extLst>
          </p:cNvPr>
          <p:cNvSpPr>
            <a:spLocks noGrp="1"/>
          </p:cNvSpPr>
          <p:nvPr>
            <p:custDataLst>
              <p:tags r:id="rId8"/>
            </p:custDataLst>
          </p:nvPr>
        </p:nvSpPr>
        <p:spPr bwMode="auto">
          <a:xfrm>
            <a:off x="2601913" y="3095625"/>
            <a:ext cx="10175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D7FF97E9-7176-4E31-94CB-8FF5BA48E69F}" type="datetime'''''C''事''''''''''''''業''''''''''''（既''''''''''''''''''存）'">
              <a:rPr lang="en-US" altLang="en-US" sz="1200" smtClean="0">
                <a:latin typeface="Meiryo UI" panose="020B0604030504040204" pitchFamily="50" charset="-128"/>
                <a:ea typeface="Meiryo UI" panose="020B0604030504040204" pitchFamily="50" charset="-128"/>
              </a:rPr>
              <a:pPr/>
              <a:t>C事業（既存）</a:t>
            </a:fld>
            <a:endParaRPr kumimoji="1" lang="ja-JP" altLang="en-US" sz="1200">
              <a:latin typeface="Meiryo UI" panose="020B0604030504040204" pitchFamily="50" charset="-128"/>
              <a:ea typeface="Meiryo UI" panose="020B0604030504040204" pitchFamily="50" charset="-128"/>
            </a:endParaRPr>
          </a:p>
        </p:txBody>
      </p:sp>
      <p:sp>
        <p:nvSpPr>
          <p:cNvPr id="30" name="テキスト プレースホルダー 2">
            <a:extLst>
              <a:ext uri="{FF2B5EF4-FFF2-40B4-BE49-F238E27FC236}">
                <a16:creationId xmlns:a16="http://schemas.microsoft.com/office/drawing/2014/main" id="{200364B3-FDD5-9E15-3D2E-7AE1D5437B1B}"/>
              </a:ext>
            </a:extLst>
          </p:cNvPr>
          <p:cNvSpPr>
            <a:spLocks noGrp="1"/>
          </p:cNvSpPr>
          <p:nvPr>
            <p:custDataLst>
              <p:tags r:id="rId9"/>
            </p:custDataLst>
          </p:nvPr>
        </p:nvSpPr>
        <p:spPr bwMode="auto">
          <a:xfrm>
            <a:off x="2601913" y="531336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B37EDB33-E470-43DA-ADBA-4061A2762FA4}" type="datetime'''''A事''業'''''''''''''''''">
              <a:rPr lang="en-US" altLang="en-US" sz="1200" smtClean="0">
                <a:latin typeface="Meiryo UI" panose="020B0604030504040204" pitchFamily="50" charset="-128"/>
                <a:ea typeface="Meiryo UI" panose="020B0604030504040204" pitchFamily="50" charset="-128"/>
              </a:rPr>
              <a:pPr marL="0" lvl="0" indent="0">
                <a:spcBef>
                  <a:spcPct val="0"/>
                </a:spcBef>
                <a:spcAft>
                  <a:spcPct val="0"/>
                </a:spcAft>
                <a:buNone/>
              </a:pPr>
              <a:t>A事業</a:t>
            </a:fld>
            <a:endParaRPr kumimoji="1" lang="ja-JP" altLang="en-US" sz="1200">
              <a:latin typeface="Meiryo UI" panose="020B0604030504040204" pitchFamily="50" charset="-128"/>
              <a:ea typeface="Meiryo UI" panose="020B0604030504040204" pitchFamily="50" charset="-128"/>
            </a:endParaRPr>
          </a:p>
        </p:txBody>
      </p:sp>
      <p:sp>
        <p:nvSpPr>
          <p:cNvPr id="31" name="テキスト プレースホルダー 2">
            <a:extLst>
              <a:ext uri="{FF2B5EF4-FFF2-40B4-BE49-F238E27FC236}">
                <a16:creationId xmlns:a16="http://schemas.microsoft.com/office/drawing/2014/main" id="{926BAE6A-83B4-3254-A691-3B90C83FE35A}"/>
              </a:ext>
            </a:extLst>
          </p:cNvPr>
          <p:cNvSpPr>
            <a:spLocks noGrp="1"/>
          </p:cNvSpPr>
          <p:nvPr>
            <p:custDataLst>
              <p:tags r:id="rId10"/>
            </p:custDataLst>
          </p:nvPr>
        </p:nvSpPr>
        <p:spPr bwMode="gray">
          <a:xfrm>
            <a:off x="585788" y="3657600"/>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334AEC57-2414-4620-BD6D-C7192E78F207}" type="datetime'4'',''''''''''''''0''''''''00'">
              <a:rPr lang="ja-JP" altLang="en-US" sz="1200" smtClean="0"/>
              <a:pPr/>
              <a:t>4,000</a:t>
            </a:fld>
            <a:endParaRPr kumimoji="1" lang="ja-JP" altLang="en-US" sz="1200"/>
          </a:p>
        </p:txBody>
      </p:sp>
      <p:sp>
        <p:nvSpPr>
          <p:cNvPr id="32" name="テキスト プレースホルダー 2">
            <a:extLst>
              <a:ext uri="{FF2B5EF4-FFF2-40B4-BE49-F238E27FC236}">
                <a16:creationId xmlns:a16="http://schemas.microsoft.com/office/drawing/2014/main" id="{D18DDD2B-5771-AA7C-3034-6A19E49309BD}"/>
              </a:ext>
            </a:extLst>
          </p:cNvPr>
          <p:cNvSpPr>
            <a:spLocks noGrp="1"/>
          </p:cNvSpPr>
          <p:nvPr>
            <p:custDataLst>
              <p:tags r:id="rId11"/>
            </p:custDataLst>
          </p:nvPr>
        </p:nvSpPr>
        <p:spPr bwMode="gray">
          <a:xfrm>
            <a:off x="1879600" y="2125663"/>
            <a:ext cx="479425" cy="182563"/>
          </a:xfrm>
          <a:prstGeom prst="rect">
            <a:avLst/>
          </a:prstGeom>
          <a:noFill/>
          <a:ln>
            <a:noFill/>
          </a:ln>
          <a:effectLst/>
          <a:extLst>
            <a:ext uri="{909E8E84-426E-40DD-AFC4-6F175D3DCCD1}">
              <a14:hiddenFill xmlns:a14="http://schemas.microsoft.com/office/drawing/2010/main">
                <a:solidFill>
                  <a:scrgbClr r="0" g="0" b="0"/>
                </a:solidFill>
              </a14:hiddenFill>
            </a:ext>
          </a:extLst>
        </p:spPr>
        <p:txBody>
          <a:bodyPr vert="horz" wrap="none" lIns="22225" tIns="0" rIns="22225" bIns="0" rtlCol="0" anchor="b">
            <a:noAutofit/>
          </a:bodyPr>
          <a:lstStyle>
            <a:lvl1pPr marL="0" indent="0" algn="l" defTabSz="914423" rtl="0" eaLnBrk="1" latinLnBrk="0" hangingPunct="1">
              <a:spcBef>
                <a:spcPts val="600"/>
              </a:spcBef>
              <a:spcAft>
                <a:spcPts val="600"/>
              </a:spcAft>
              <a:buClr>
                <a:srgbClr val="002060"/>
              </a:buClr>
              <a:buFont typeface="Arial" panose="020B0604020202020204" pitchFamily="34" charset="0"/>
              <a:buNone/>
              <a:defRPr kumimoji="1" sz="20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1pPr>
            <a:lvl2pPr marL="630254" indent="-285757"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2pPr>
            <a:lvl3pPr marL="896960" indent="-228606" algn="l" defTabSz="914423" rtl="0" eaLnBrk="1" latinLnBrk="0" hangingPunct="1">
              <a:spcBef>
                <a:spcPts val="600"/>
              </a:spcBef>
              <a:spcAft>
                <a:spcPts val="600"/>
              </a:spcAft>
              <a:buFont typeface="メイリオ" panose="020B0604030504040204" pitchFamily="50" charset="-128"/>
              <a:buChar char="‒"/>
              <a:defRPr kumimoji="1" sz="1600" b="0" i="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3pPr>
            <a:lvl4pPr marL="1165254" indent="-228606" algn="l" defTabSz="914423" rtl="0" eaLnBrk="1" latinLnBrk="0" hangingPunct="1">
              <a:spcBef>
                <a:spcPct val="20000"/>
              </a:spcBef>
              <a:buFont typeface="Meiryo UI" panose="020B0604030504040204" pitchFamily="50" charset="-128"/>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4pPr>
            <a:lvl5pPr marL="1527213" indent="-228606" algn="l" defTabSz="914423" rtl="0" eaLnBrk="1" latinLnBrk="0" hangingPunct="1">
              <a:spcBef>
                <a:spcPct val="20000"/>
              </a:spcBef>
              <a:buFont typeface="Arial" pitchFamily="34" charset="0"/>
              <a:buChar char="»"/>
              <a:defRPr kumimoji="1" sz="1600" kern="1200">
                <a:solidFill>
                  <a:schemeClr val="tx1"/>
                </a:solidFill>
                <a:latin typeface="Meiryo UI" panose="020B0604030504040204" pitchFamily="50" charset="-128"/>
                <a:ea typeface="Meiryo UI" panose="020B0604030504040204" pitchFamily="50" charset="-128"/>
                <a:cs typeface="Meiryo UI" panose="020B0604030504040204" pitchFamily="50" charset="-128"/>
              </a:defRPr>
            </a:lvl5pPr>
            <a:lvl6pPr marL="2514663"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6pPr>
            <a:lvl7pPr marL="2971874"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7pPr>
            <a:lvl8pPr marL="3429086"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8pPr>
            <a:lvl9pPr marL="3886297" indent="-228606" algn="l" defTabSz="914423" rtl="0" eaLnBrk="1" latinLnBrk="0" hangingPunct="1">
              <a:spcBef>
                <a:spcPct val="20000"/>
              </a:spcBef>
              <a:buFont typeface="Arial" pitchFamily="34" charset="0"/>
              <a:buChar char="•"/>
              <a:defRPr kumimoji="1" sz="2000" kern="1200">
                <a:solidFill>
                  <a:schemeClr val="tx1"/>
                </a:solidFill>
                <a:latin typeface="+mn-lt"/>
                <a:ea typeface="+mn-ea"/>
                <a:cs typeface="+mn-cs"/>
              </a:defRPr>
            </a:lvl9pPr>
          </a:lstStyle>
          <a:p>
            <a:pPr lvl="0" algn="ctr">
              <a:spcBef>
                <a:spcPct val="0"/>
              </a:spcBef>
              <a:spcAft>
                <a:spcPct val="0"/>
              </a:spcAft>
            </a:pPr>
            <a:fld id="{74372D8B-8A71-4716-9498-5F1440C3EF3A}" type="datetime'''''''7'''''''''''',0''''''''0''''''''''''''''''''0'">
              <a:rPr lang="ja-JP" altLang="en-US" sz="1200" smtClean="0"/>
              <a:pPr/>
              <a:t>7,000</a:t>
            </a:fld>
            <a:endParaRPr kumimoji="1" lang="ja-JP" altLang="en-US" sz="1200"/>
          </a:p>
        </p:txBody>
      </p:sp>
      <p:sp>
        <p:nvSpPr>
          <p:cNvPr id="47" name="テキスト プレースホルダー 2">
            <a:extLst>
              <a:ext uri="{FF2B5EF4-FFF2-40B4-BE49-F238E27FC236}">
                <a16:creationId xmlns:a16="http://schemas.microsoft.com/office/drawing/2014/main" id="{7DC1A08D-80A2-F6C5-645C-9026DCB1F62D}"/>
              </a:ext>
            </a:extLst>
          </p:cNvPr>
          <p:cNvSpPr>
            <a:spLocks noGrp="1"/>
          </p:cNvSpPr>
          <p:nvPr>
            <p:custDataLst>
              <p:tags r:id="rId12"/>
            </p:custDataLst>
          </p:nvPr>
        </p:nvSpPr>
        <p:spPr bwMode="auto">
          <a:xfrm>
            <a:off x="2601913" y="4037013"/>
            <a:ext cx="407988" cy="165100"/>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ctr">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spcBef>
                <a:spcPct val="0"/>
              </a:spcBef>
              <a:spcAft>
                <a:spcPct val="0"/>
              </a:spcAft>
              <a:buNone/>
            </a:pPr>
            <a:fld id="{AF9EF1DB-9911-443E-815E-43F9BF1C943B}" type="datetime'''''''B''''''''''''''''''''''''''''''''''''''''事''''業'''''''">
              <a:rPr lang="en-US" altLang="en-US" sz="1200" smtClean="0">
                <a:latin typeface="Meiryo UI" panose="020B0604030504040204" pitchFamily="50" charset="-128"/>
                <a:ea typeface="Meiryo UI" panose="020B0604030504040204" pitchFamily="50" charset="-128"/>
              </a:rPr>
              <a:pPr/>
              <a:t>B事業</a:t>
            </a:fld>
            <a:endParaRPr kumimoji="1" lang="ja-JP" altLang="en-US" sz="1200">
              <a:latin typeface="Meiryo UI" panose="020B0604030504040204" pitchFamily="50" charset="-128"/>
              <a:ea typeface="Meiryo UI" panose="020B0604030504040204" pitchFamily="50" charset="-128"/>
            </a:endParaRPr>
          </a:p>
        </p:txBody>
      </p:sp>
      <p:sp>
        <p:nvSpPr>
          <p:cNvPr id="21" name="正方形/長方形 20">
            <a:extLst>
              <a:ext uri="{FF2B5EF4-FFF2-40B4-BE49-F238E27FC236}">
                <a16:creationId xmlns:a16="http://schemas.microsoft.com/office/drawing/2014/main" id="{B3E20ED0-1FB6-5175-98FA-06D298DE0465}"/>
              </a:ext>
            </a:extLst>
          </p:cNvPr>
          <p:cNvSpPr/>
          <p:nvPr/>
        </p:nvSpPr>
        <p:spPr>
          <a:xfrm>
            <a:off x="1421848" y="1225723"/>
            <a:ext cx="9348304" cy="440655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自社における全事業（製品）の現状売上・目標売上</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r>
              <a:rPr kumimoji="1" lang="ja-JP" altLang="en-US" sz="1400" dirty="0">
                <a:solidFill>
                  <a:srgbClr val="FF0000"/>
                </a:solidFill>
                <a:latin typeface="Meiryo UI" panose="020B0604030504040204" pitchFamily="50" charset="-128"/>
                <a:ea typeface="Meiryo UI" panose="020B0604030504040204" pitchFamily="50" charset="-128"/>
              </a:rPr>
              <a:t>。</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申請企業の全事業（グリーンプレミアムを訴求しない既存事業も含めて）を記載すること。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燃料転換の場合は、燃料転換による低・脱炭素化）によって、獲得を目指すグリーン事業（製品）の売上高を明記すること。なお、グリーン事業（製品）の内、新たに立ち上げる新規事業（製品）がある場合は、既存事業と分けて記載すること。</a:t>
            </a:r>
          </a:p>
          <a:p>
            <a:pPr marL="1200150" lvl="2"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例示の</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事業は、既存事業（製品）の内、一部の製品について低・脱炭素化によってグリーンプレミアムを訴求する事業があるもの。</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事業は、新規に立ち上げるグリーンプレミアムを訴求する事業（製品）を示す。</a:t>
            </a:r>
          </a:p>
          <a:p>
            <a:pPr lvl="1"/>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自社における全事業（製品）の概要・今後の戦略方針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各事業の概要、及び今後の事業戦略、特に全社における当該事業の位置づけを踏まえた戦略を記載すること。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グリーンプレミアム事業については、戦略方針の中で、グリーンプレミアムの訴求方法について記載すること。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249631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982868-A840-A50F-20EF-A1D01F6A77AF}"/>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B45CE90-0F36-7F09-53BB-54DF272C93E9}"/>
              </a:ext>
            </a:extLst>
          </p:cNvPr>
          <p:cNvGraphicFramePr>
            <a:graphicFrameLocks noChangeAspect="1"/>
          </p:cNvGraphicFramePr>
          <p:nvPr>
            <p:custDataLst>
              <p:tags r:id="rId1"/>
            </p:custDataLst>
            <p:extLst>
              <p:ext uri="{D42A27DB-BD31-4B8C-83A1-F6EECF244321}">
                <p14:modId xmlns:p14="http://schemas.microsoft.com/office/powerpoint/2010/main" val="290818978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0" imgW="561" imgH="561" progId="TCLayout.ActiveDocument.1">
                  <p:embed/>
                </p:oleObj>
              </mc:Choice>
              <mc:Fallback>
                <p:oleObj name="think-cellスライド" r:id="rId10" imgW="561" imgH="561" progId="TCLayout.ActiveDocument.1">
                  <p:embed/>
                  <p:pic>
                    <p:nvPicPr>
                      <p:cNvPr id="38" name="think-cell data - do not delete" hidden="1">
                        <a:extLst>
                          <a:ext uri="{FF2B5EF4-FFF2-40B4-BE49-F238E27FC236}">
                            <a16:creationId xmlns:a16="http://schemas.microsoft.com/office/drawing/2014/main" id="{AB45CE90-0F36-7F09-53BB-54DF272C93E9}"/>
                          </a:ext>
                        </a:extLst>
                      </p:cNvPr>
                      <p:cNvPicPr/>
                      <p:nvPr/>
                    </p:nvPicPr>
                    <p:blipFill>
                      <a:blip r:embed="rId11"/>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1FB0420-10C6-43A1-235C-6BC78E2BAB1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F91D8215-C455-FC16-AA32-48A57777DAF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en-US" altLang="ja-JP">
                <a:solidFill>
                  <a:schemeClr val="tx1"/>
                </a:solidFill>
              </a:rPr>
              <a:t>【xx</a:t>
            </a:r>
            <a:r>
              <a:rPr lang="ja-JP" altLang="en-US">
                <a:solidFill>
                  <a:schemeClr val="tx1"/>
                </a:solidFill>
              </a:rPr>
              <a:t>製品</a:t>
            </a:r>
            <a:r>
              <a:rPr lang="en-US" altLang="ja-JP">
                <a:solidFill>
                  <a:schemeClr val="tx1"/>
                </a:solidFill>
              </a:rPr>
              <a:t>】</a:t>
            </a:r>
            <a:r>
              <a:rPr lang="ja-JP" altLang="en-US">
                <a:solidFill>
                  <a:schemeClr val="tx1"/>
                </a:solidFill>
              </a:rPr>
              <a:t>　</a:t>
            </a:r>
            <a:r>
              <a:rPr lang="en-US" altLang="ja-JP">
                <a:solidFill>
                  <a:schemeClr val="tx1"/>
                </a:solidFill>
              </a:rPr>
              <a:t>xx</a:t>
            </a:r>
            <a:r>
              <a:rPr lang="ja-JP" altLang="en-US">
                <a:solidFill>
                  <a:schemeClr val="tx1"/>
                </a:solidFill>
              </a:rPr>
              <a:t>によって市場成長が見込める</a:t>
            </a:r>
            <a:endParaRPr lang="en-US" altLang="ja-JP">
              <a:solidFill>
                <a:schemeClr val="tx1"/>
              </a:solidFill>
            </a:endParaRPr>
          </a:p>
        </p:txBody>
      </p:sp>
      <p:cxnSp>
        <p:nvCxnSpPr>
          <p:cNvPr id="28" name="直線コネクタ 27">
            <a:extLst>
              <a:ext uri="{FF2B5EF4-FFF2-40B4-BE49-F238E27FC236}">
                <a16:creationId xmlns:a16="http://schemas.microsoft.com/office/drawing/2014/main" id="{BB3CA569-E2A0-8D78-98CE-666F6EED3FE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C5E7443D-1050-AD14-6354-46C73958172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5" name="グループ化 4">
            <a:extLst>
              <a:ext uri="{FF2B5EF4-FFF2-40B4-BE49-F238E27FC236}">
                <a16:creationId xmlns:a16="http://schemas.microsoft.com/office/drawing/2014/main" id="{32CC05D8-EA55-9E31-CC8E-843DDCDFAD51}"/>
              </a:ext>
            </a:extLst>
          </p:cNvPr>
          <p:cNvGrpSpPr/>
          <p:nvPr/>
        </p:nvGrpSpPr>
        <p:grpSpPr>
          <a:xfrm>
            <a:off x="180000" y="1659077"/>
            <a:ext cx="5239039" cy="360000"/>
            <a:chOff x="543578" y="1377175"/>
            <a:chExt cx="5239039" cy="360000"/>
          </a:xfrm>
        </p:grpSpPr>
        <p:cxnSp>
          <p:nvCxnSpPr>
            <p:cNvPr id="7" name="Straight Connector 18">
              <a:extLst>
                <a:ext uri="{FF2B5EF4-FFF2-40B4-BE49-F238E27FC236}">
                  <a16:creationId xmlns:a16="http://schemas.microsoft.com/office/drawing/2014/main" id="{BA8DCD0C-1E9B-59BB-6166-DC12861936AC}"/>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TextBox 23">
              <a:extLst>
                <a:ext uri="{FF2B5EF4-FFF2-40B4-BE49-F238E27FC236}">
                  <a16:creationId xmlns:a16="http://schemas.microsoft.com/office/drawing/2014/main" id="{14FBE450-19FA-4501-438E-23087B457950}"/>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グリーン市場（</a:t>
              </a:r>
              <a:r>
                <a:rPr lang="en-US" altLang="ja-JP">
                  <a:solidFill>
                    <a:schemeClr val="tx1"/>
                  </a:solidFill>
                </a:rPr>
                <a:t>xx</a:t>
              </a:r>
              <a:r>
                <a:rPr lang="ja-JP" altLang="en-US">
                  <a:solidFill>
                    <a:schemeClr val="tx1"/>
                  </a:solidFill>
                </a:rPr>
                <a:t>製品）の市場予測（億円）</a:t>
              </a:r>
              <a:endParaRPr lang="en-US" altLang="ja-JP">
                <a:solidFill>
                  <a:schemeClr val="tx1"/>
                </a:solidFill>
              </a:endParaRPr>
            </a:p>
          </p:txBody>
        </p:sp>
      </p:grpSp>
      <p:grpSp>
        <p:nvGrpSpPr>
          <p:cNvPr id="13" name="グループ化 12">
            <a:extLst>
              <a:ext uri="{FF2B5EF4-FFF2-40B4-BE49-F238E27FC236}">
                <a16:creationId xmlns:a16="http://schemas.microsoft.com/office/drawing/2014/main" id="{5A74FAB7-3F3C-25F6-D61E-C4086FCC45DF}"/>
              </a:ext>
            </a:extLst>
          </p:cNvPr>
          <p:cNvGrpSpPr/>
          <p:nvPr/>
        </p:nvGrpSpPr>
        <p:grpSpPr>
          <a:xfrm>
            <a:off x="6092684" y="1659077"/>
            <a:ext cx="5943316" cy="360000"/>
            <a:chOff x="543578" y="1377175"/>
            <a:chExt cx="5239039" cy="360000"/>
          </a:xfrm>
        </p:grpSpPr>
        <p:cxnSp>
          <p:nvCxnSpPr>
            <p:cNvPr id="15" name="Straight Connector 18">
              <a:extLst>
                <a:ext uri="{FF2B5EF4-FFF2-40B4-BE49-F238E27FC236}">
                  <a16:creationId xmlns:a16="http://schemas.microsoft.com/office/drawing/2014/main" id="{CA56A420-6FCF-08F0-DA05-7973CAACF54E}"/>
                </a:ext>
              </a:extLst>
            </p:cNvPr>
            <p:cNvCxnSpPr>
              <a:cxnSpLocks/>
            </p:cNvCxnSpPr>
            <p:nvPr/>
          </p:nvCxnSpPr>
          <p:spPr>
            <a:xfrm>
              <a:off x="562617" y="1735278"/>
              <a:ext cx="522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6" name="TextBox 23">
              <a:extLst>
                <a:ext uri="{FF2B5EF4-FFF2-40B4-BE49-F238E27FC236}">
                  <a16:creationId xmlns:a16="http://schemas.microsoft.com/office/drawing/2014/main" id="{CC371482-6AA7-AEEA-880A-27EECAE6DBC6}"/>
                </a:ext>
              </a:extLst>
            </p:cNvPr>
            <p:cNvSpPr txBox="1"/>
            <p:nvPr/>
          </p:nvSpPr>
          <p:spPr>
            <a:xfrm>
              <a:off x="543578" y="1377175"/>
              <a:ext cx="5219999" cy="360000"/>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defPPr>
                <a:defRPr lang="en-US"/>
              </a:defPPr>
              <a:lvl1pPr>
                <a:defRPr kumimoji="1" sz="1400">
                  <a:solidFill>
                    <a:schemeClr val="tx2"/>
                  </a:solidFill>
                  <a:latin typeface="Meiryo UI" panose="020B0604030504040204" pitchFamily="50" charset="-128"/>
                  <a:ea typeface="Meiryo UI" panose="020B0604030504040204" pitchFamily="50" charset="-128"/>
                </a:defRPr>
              </a:lvl1pPr>
            </a:lstStyle>
            <a:p>
              <a:r>
                <a:rPr lang="ja-JP" altLang="en-US">
                  <a:solidFill>
                    <a:schemeClr val="tx1"/>
                  </a:solidFill>
                </a:rPr>
                <a:t>左記の根拠及び将来的な市場成長が見込める根拠</a:t>
              </a:r>
            </a:p>
          </p:txBody>
        </p:sp>
      </p:grpSp>
      <p:sp>
        <p:nvSpPr>
          <p:cNvPr id="18" name="正方形/長方形 17">
            <a:extLst>
              <a:ext uri="{FF2B5EF4-FFF2-40B4-BE49-F238E27FC236}">
                <a16:creationId xmlns:a16="http://schemas.microsoft.com/office/drawing/2014/main" id="{A10B54F4-E02E-8F01-C3F9-D3E5922C0850}"/>
              </a:ext>
            </a:extLst>
          </p:cNvPr>
          <p:cNvSpPr/>
          <p:nvPr/>
        </p:nvSpPr>
        <p:spPr>
          <a:xfrm>
            <a:off x="6111722" y="2132897"/>
            <a:ext cx="5921715" cy="3913840"/>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64155ECB-BB89-B8BD-51EC-3F77E3D522E2}"/>
              </a:ext>
            </a:extLst>
          </p:cNvPr>
          <p:cNvSpPr/>
          <p:nvPr/>
        </p:nvSpPr>
        <p:spPr bwMode="gray">
          <a:xfrm>
            <a:off x="199039" y="2132896"/>
            <a:ext cx="428886" cy="2330820"/>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市場規模</a:t>
            </a:r>
            <a:endParaRPr kumimoji="0" lang="ja-JP" altLang="en-US" sz="1400" baseline="30000">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443167FB-4A01-3FAF-3750-D0F5B5117DA1}"/>
              </a:ext>
            </a:extLst>
          </p:cNvPr>
          <p:cNvSpPr/>
          <p:nvPr/>
        </p:nvSpPr>
        <p:spPr bwMode="gray">
          <a:xfrm>
            <a:off x="199039" y="4830140"/>
            <a:ext cx="428886" cy="1570257"/>
          </a:xfrm>
          <a:prstGeom prst="rect">
            <a:avLst/>
          </a:prstGeom>
          <a:solidFill>
            <a:schemeClr val="bg1">
              <a:lumMod val="95000"/>
            </a:schemeClr>
          </a:solidFill>
          <a:ln>
            <a:solidFill>
              <a:schemeClr val="tx1"/>
            </a:solidFill>
          </a:ln>
        </p:spPr>
        <p:txBody>
          <a:bodyPr vert="eaVert" wrap="square" lIns="88641" tIns="44321" rIns="88641" bIns="44321" numCol="1" rtlCol="0" anchor="ctr" anchorCtr="0" compatLnSpc="1">
            <a:prstTxWarp prst="textNoShape">
              <a:avLst/>
            </a:prstTxWarp>
          </a:bodyPr>
          <a:lstStyle/>
          <a:p>
            <a:pPr marR="0" algn="ctr"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市場シェア</a:t>
            </a:r>
            <a:endParaRPr kumimoji="0" lang="ja-JP" altLang="en-US" sz="1400" baseline="30000">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0311EEAC-B0CD-5DCD-C816-4B322D91CEF1}"/>
              </a:ext>
            </a:extLst>
          </p:cNvPr>
          <p:cNvSpPr/>
          <p:nvPr/>
        </p:nvSpPr>
        <p:spPr bwMode="gray">
          <a:xfrm>
            <a:off x="810814" y="4830140"/>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自社</a:t>
            </a:r>
            <a:endParaRPr kumimoji="0" lang="en-US" altLang="ja-JP" sz="140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2B6E944B-9257-C323-F56D-134A7A319931}"/>
              </a:ext>
            </a:extLst>
          </p:cNvPr>
          <p:cNvSpPr/>
          <p:nvPr/>
        </p:nvSpPr>
        <p:spPr bwMode="gray">
          <a:xfrm>
            <a:off x="810814" y="5379122"/>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A</a:t>
            </a:r>
          </a:p>
        </p:txBody>
      </p:sp>
      <p:sp>
        <p:nvSpPr>
          <p:cNvPr id="8" name="正方形/長方形 7">
            <a:extLst>
              <a:ext uri="{FF2B5EF4-FFF2-40B4-BE49-F238E27FC236}">
                <a16:creationId xmlns:a16="http://schemas.microsoft.com/office/drawing/2014/main" id="{E3AED9D0-B1A8-45DF-9E5F-2CFBA6807C8A}"/>
              </a:ext>
            </a:extLst>
          </p:cNvPr>
          <p:cNvSpPr/>
          <p:nvPr/>
        </p:nvSpPr>
        <p:spPr bwMode="gray">
          <a:xfrm>
            <a:off x="810814" y="5928105"/>
            <a:ext cx="1613106"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ja-JP" altLang="en-US" sz="1400">
                <a:latin typeface="Meiryo UI" panose="020B0604030504040204" pitchFamily="50" charset="-128"/>
                <a:ea typeface="Meiryo UI" panose="020B0604030504040204" pitchFamily="50" charset="-128"/>
              </a:rPr>
              <a:t>主要競合</a:t>
            </a:r>
            <a:r>
              <a:rPr kumimoji="0" lang="en-US" altLang="ja-JP" sz="1400">
                <a:latin typeface="Meiryo UI" panose="020B0604030504040204" pitchFamily="50" charset="-128"/>
                <a:ea typeface="Meiryo UI" panose="020B0604030504040204" pitchFamily="50" charset="-128"/>
              </a:rPr>
              <a:t>B</a:t>
            </a:r>
          </a:p>
        </p:txBody>
      </p:sp>
      <p:sp>
        <p:nvSpPr>
          <p:cNvPr id="9" name="正方形/長方形 8">
            <a:extLst>
              <a:ext uri="{FF2B5EF4-FFF2-40B4-BE49-F238E27FC236}">
                <a16:creationId xmlns:a16="http://schemas.microsoft.com/office/drawing/2014/main" id="{F5207F24-4163-239C-B2B1-CB2312C09D3A}"/>
              </a:ext>
            </a:extLst>
          </p:cNvPr>
          <p:cNvSpPr/>
          <p:nvPr/>
        </p:nvSpPr>
        <p:spPr bwMode="gray">
          <a:xfrm>
            <a:off x="2606810" y="4830140"/>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0" name="正方形/長方形 9">
            <a:extLst>
              <a:ext uri="{FF2B5EF4-FFF2-40B4-BE49-F238E27FC236}">
                <a16:creationId xmlns:a16="http://schemas.microsoft.com/office/drawing/2014/main" id="{E73C8ACF-6024-E56C-36AD-546333B24D5D}"/>
              </a:ext>
            </a:extLst>
          </p:cNvPr>
          <p:cNvSpPr/>
          <p:nvPr/>
        </p:nvSpPr>
        <p:spPr bwMode="gray">
          <a:xfrm>
            <a:off x="2606810" y="5379122"/>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03125673-686B-0740-5C78-D185604D9D09}"/>
              </a:ext>
            </a:extLst>
          </p:cNvPr>
          <p:cNvSpPr/>
          <p:nvPr/>
        </p:nvSpPr>
        <p:spPr bwMode="gray">
          <a:xfrm>
            <a:off x="2606810" y="5928105"/>
            <a:ext cx="2677978" cy="472292"/>
          </a:xfrm>
          <a:prstGeom prst="rect">
            <a:avLst/>
          </a:prstGeom>
          <a:solidFill>
            <a:schemeClr val="bg1"/>
          </a:solidFill>
          <a:ln>
            <a:solidFill>
              <a:schemeClr val="tx1"/>
            </a:solidFill>
          </a:ln>
        </p:spPr>
        <p:txBody>
          <a:bodyPr vert="horz" wrap="square" lIns="88641" tIns="44321" rIns="88641" bIns="44321" numCol="1" rtlCol="0" anchor="ctr" anchorCtr="0" compatLnSpc="1">
            <a:prstTxWarp prst="textNoShape">
              <a:avLst/>
            </a:prstTxWarp>
          </a:bodyPr>
          <a:lstStyle/>
          <a:p>
            <a:pPr marR="0" algn="r" defTabSz="914400" rtl="0" eaLnBrk="1" fontAlgn="auto" latinLnBrk="0" hangingPunct="1">
              <a:lnSpc>
                <a:spcPct val="100000"/>
              </a:lnSpc>
              <a:spcBef>
                <a:spcPts val="0"/>
              </a:spcBef>
              <a:spcAft>
                <a:spcPts val="0"/>
              </a:spcAft>
              <a:buClrTx/>
              <a:buSzTx/>
              <a:tabLst/>
            </a:pPr>
            <a:r>
              <a:rPr kumimoji="0" lang="en-US" altLang="ja-JP" sz="1400">
                <a:latin typeface="Meiryo UI" panose="020B0604030504040204" pitchFamily="50" charset="-128"/>
                <a:ea typeface="Meiryo UI" panose="020B0604030504040204" pitchFamily="50" charset="-128"/>
              </a:rPr>
              <a:t>xxx</a:t>
            </a:r>
            <a:r>
              <a:rPr kumimoji="0" lang="ja-JP" altLang="en-US" sz="1400">
                <a:latin typeface="Meiryo UI" panose="020B0604030504040204" pitchFamily="50" charset="-128"/>
                <a:ea typeface="Meiryo UI" panose="020B0604030504040204" pitchFamily="50" charset="-128"/>
              </a:rPr>
              <a:t>％</a:t>
            </a:r>
            <a:endParaRPr kumimoji="0" lang="en-US" altLang="ja-JP" sz="1400">
              <a:latin typeface="Meiryo UI" panose="020B0604030504040204" pitchFamily="50" charset="-128"/>
              <a:ea typeface="Meiryo UI" panose="020B0604030504040204" pitchFamily="50" charset="-128"/>
            </a:endParaRPr>
          </a:p>
        </p:txBody>
      </p:sp>
      <p:graphicFrame>
        <p:nvGraphicFramePr>
          <p:cNvPr id="48" name="Chart 3">
            <a:extLst>
              <a:ext uri="{FF2B5EF4-FFF2-40B4-BE49-F238E27FC236}">
                <a16:creationId xmlns:a16="http://schemas.microsoft.com/office/drawing/2014/main" id="{3E44E4AC-70E0-28D5-5258-7BFB26FD75B1}"/>
              </a:ext>
            </a:extLst>
          </p:cNvPr>
          <p:cNvGraphicFramePr/>
          <p:nvPr>
            <p:custDataLst>
              <p:tags r:id="rId2"/>
            </p:custDataLst>
            <p:extLst>
              <p:ext uri="{D42A27DB-BD31-4B8C-83A1-F6EECF244321}">
                <p14:modId xmlns:p14="http://schemas.microsoft.com/office/powerpoint/2010/main" val="2068127942"/>
              </p:ext>
            </p:extLst>
          </p:nvPr>
        </p:nvGraphicFramePr>
        <p:xfrm>
          <a:off x="703263" y="1841500"/>
          <a:ext cx="4935537" cy="2649538"/>
        </p:xfrm>
        <a:graphic>
          <a:graphicData uri="http://schemas.openxmlformats.org/drawingml/2006/chart">
            <c:chart xmlns:c="http://schemas.openxmlformats.org/drawingml/2006/chart" xmlns:r="http://schemas.openxmlformats.org/officeDocument/2006/relationships" r:id="rId12"/>
          </a:graphicData>
        </a:graphic>
      </p:graphicFrame>
      <p:sp>
        <p:nvSpPr>
          <p:cNvPr id="17" name="テキスト プレースホルダー 2">
            <a:extLst>
              <a:ext uri="{FF2B5EF4-FFF2-40B4-BE49-F238E27FC236}">
                <a16:creationId xmlns:a16="http://schemas.microsoft.com/office/drawing/2014/main" id="{AFAA194E-956B-8CA4-6748-DC27AB33CE38}"/>
              </a:ext>
            </a:extLst>
          </p:cNvPr>
          <p:cNvSpPr>
            <a:spLocks noGrp="1"/>
          </p:cNvSpPr>
          <p:nvPr>
            <p:custDataLst>
              <p:tags r:id="rId3"/>
            </p:custDataLst>
          </p:nvPr>
        </p:nvSpPr>
        <p:spPr bwMode="auto">
          <a:xfrm>
            <a:off x="105886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85B72F9-3EB2-419A-9185-ACB9234EB068}"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0" name="テキスト プレースホルダー 2">
            <a:extLst>
              <a:ext uri="{FF2B5EF4-FFF2-40B4-BE49-F238E27FC236}">
                <a16:creationId xmlns:a16="http://schemas.microsoft.com/office/drawing/2014/main" id="{8695150F-10F3-EAD3-1509-FEF7FD256ACD}"/>
              </a:ext>
            </a:extLst>
          </p:cNvPr>
          <p:cNvSpPr>
            <a:spLocks noGrp="1"/>
          </p:cNvSpPr>
          <p:nvPr>
            <p:custDataLst>
              <p:tags r:id="rId4"/>
            </p:custDataLst>
          </p:nvPr>
        </p:nvSpPr>
        <p:spPr bwMode="auto">
          <a:xfrm>
            <a:off x="2012950"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77EB3A70-2E21-4C37-8F16-EACCC416215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2" name="テキスト プレースホルダー 2">
            <a:extLst>
              <a:ext uri="{FF2B5EF4-FFF2-40B4-BE49-F238E27FC236}">
                <a16:creationId xmlns:a16="http://schemas.microsoft.com/office/drawing/2014/main" id="{67E5C438-538A-85E1-54E2-44E4207BA9B0}"/>
              </a:ext>
            </a:extLst>
          </p:cNvPr>
          <p:cNvSpPr>
            <a:spLocks noGrp="1"/>
          </p:cNvSpPr>
          <p:nvPr>
            <p:custDataLst>
              <p:tags r:id="rId5"/>
            </p:custDataLst>
          </p:nvPr>
        </p:nvSpPr>
        <p:spPr bwMode="auto">
          <a:xfrm>
            <a:off x="2967038"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F4328CF5-BE36-4DFF-931C-CB9C915F5BBF}"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3" name="テキスト プレースホルダー 2">
            <a:extLst>
              <a:ext uri="{FF2B5EF4-FFF2-40B4-BE49-F238E27FC236}">
                <a16:creationId xmlns:a16="http://schemas.microsoft.com/office/drawing/2014/main" id="{AF01A6B9-0595-9A92-C3FB-906C157C5FA9}"/>
              </a:ext>
            </a:extLst>
          </p:cNvPr>
          <p:cNvSpPr>
            <a:spLocks noGrp="1"/>
          </p:cNvSpPr>
          <p:nvPr>
            <p:custDataLst>
              <p:tags r:id="rId6"/>
            </p:custDataLst>
          </p:nvPr>
        </p:nvSpPr>
        <p:spPr bwMode="auto">
          <a:xfrm>
            <a:off x="3921125"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4CD07E41-B5CE-4DC7-88B4-D5A914FA184A}"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sp>
        <p:nvSpPr>
          <p:cNvPr id="29" name="テキスト プレースホルダー 2">
            <a:extLst>
              <a:ext uri="{FF2B5EF4-FFF2-40B4-BE49-F238E27FC236}">
                <a16:creationId xmlns:a16="http://schemas.microsoft.com/office/drawing/2014/main" id="{711766DF-3650-A8DF-DE23-D73A2D5FB78F}"/>
              </a:ext>
            </a:extLst>
          </p:cNvPr>
          <p:cNvSpPr>
            <a:spLocks noGrp="1"/>
          </p:cNvSpPr>
          <p:nvPr>
            <p:custDataLst>
              <p:tags r:id="rId7"/>
            </p:custDataLst>
          </p:nvPr>
        </p:nvSpPr>
        <p:spPr bwMode="auto">
          <a:xfrm>
            <a:off x="4875213" y="4243388"/>
            <a:ext cx="406400" cy="192088"/>
          </a:xfrm>
          <a:prstGeom prst="rect">
            <a:avLst/>
          </a:prstGeom>
          <a:noFill/>
          <a:ln>
            <a:noFill/>
          </a:ln>
          <a:effectLst/>
          <a:extLst>
            <a:ext uri="{909E8E84-426E-40DD-AFC4-6F175D3DCCD1}">
              <a14:hiddenFill xmlns:a14="http://schemas.microsoft.com/office/drawing/2010/main">
                <a:solidFill>
                  <a:schemeClr val="accent1"/>
                </a:solidFill>
              </a14:hiddenFill>
            </a:ext>
          </a:extLst>
        </p:spPr>
        <p:txBody>
          <a:bodyPr vert="horz" wrap="none" lIns="0" tIns="0" rIns="0" bIns="0" rtlCol="0" anchor="t">
            <a:noAutofit/>
          </a:bodyPr>
          <a:lst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a:lstStyle>
          <a:p>
            <a:pPr marL="0" lvl="0" indent="0" algn="ctr">
              <a:spcBef>
                <a:spcPct val="0"/>
              </a:spcBef>
              <a:spcAft>
                <a:spcPct val="0"/>
              </a:spcAft>
              <a:buNone/>
            </a:pPr>
            <a:fld id="{CCAC8C82-6F9A-49A5-8D74-1E76A4CF3794}" type="datetime'x''''''''x''''''''xx'''''''''">
              <a:rPr lang="en-US" altLang="en-US" sz="1400" smtClean="0">
                <a:latin typeface="Meiryo UI" panose="020B0604030504040204" pitchFamily="50" charset="-128"/>
                <a:ea typeface="Meiryo UI" panose="020B0604030504040204" pitchFamily="50" charset="-128"/>
              </a:rPr>
              <a:pPr marL="0" lvl="0" indent="0" algn="ctr">
                <a:spcBef>
                  <a:spcPct val="0"/>
                </a:spcBef>
                <a:spcAft>
                  <a:spcPct val="0"/>
                </a:spcAft>
                <a:buNone/>
              </a:pPr>
              <a:t>xxxx</a:t>
            </a:fld>
            <a:endParaRPr kumimoji="1" lang="ja-JP" altLang="en-US" sz="1400">
              <a:latin typeface="Meiryo UI" panose="020B0604030504040204" pitchFamily="50" charset="-128"/>
              <a:ea typeface="Meiryo UI" panose="020B0604030504040204" pitchFamily="50" charset="-128"/>
              <a:sym typeface="Meiryo UI" panose="020B0604030504040204" pitchFamily="50" charset="-128"/>
            </a:endParaRPr>
          </a:p>
        </p:txBody>
      </p:sp>
      <p:cxnSp>
        <p:nvCxnSpPr>
          <p:cNvPr id="34" name="直線コネクタ 33">
            <a:extLst>
              <a:ext uri="{FF2B5EF4-FFF2-40B4-BE49-F238E27FC236}">
                <a16:creationId xmlns:a16="http://schemas.microsoft.com/office/drawing/2014/main" id="{59D063A0-E8E1-D167-1216-AFA9B6140E7F}"/>
              </a:ext>
            </a:extLst>
          </p:cNvPr>
          <p:cNvCxnSpPr>
            <a:cxnSpLocks/>
          </p:cNvCxnSpPr>
          <p:nvPr/>
        </p:nvCxnSpPr>
        <p:spPr>
          <a:xfrm>
            <a:off x="155999" y="4664257"/>
            <a:ext cx="5400000" cy="0"/>
          </a:xfrm>
          <a:prstGeom prst="line">
            <a:avLst/>
          </a:prstGeom>
          <a:ln w="9525">
            <a:solidFill>
              <a:schemeClr val="bg1">
                <a:lumMod val="50000"/>
              </a:schemeClr>
            </a:solidFill>
            <a:prstDash val="dash"/>
          </a:ln>
        </p:spPr>
        <p:style>
          <a:lnRef idx="2">
            <a:schemeClr val="accent1"/>
          </a:lnRef>
          <a:fillRef idx="0">
            <a:schemeClr val="accent1"/>
          </a:fillRef>
          <a:effectRef idx="1">
            <a:schemeClr val="accent1"/>
          </a:effectRef>
          <a:fontRef idx="minor">
            <a:schemeClr val="tx1"/>
          </a:fontRef>
        </p:style>
      </p:cxnSp>
      <p:grpSp>
        <p:nvGrpSpPr>
          <p:cNvPr id="36" name="グループ化 35">
            <a:extLst>
              <a:ext uri="{FF2B5EF4-FFF2-40B4-BE49-F238E27FC236}">
                <a16:creationId xmlns:a16="http://schemas.microsoft.com/office/drawing/2014/main" id="{A4C86070-462E-5A73-CC9B-780C39582444}"/>
              </a:ext>
            </a:extLst>
          </p:cNvPr>
          <p:cNvGrpSpPr/>
          <p:nvPr/>
        </p:nvGrpSpPr>
        <p:grpSpPr>
          <a:xfrm>
            <a:off x="5647861" y="2092789"/>
            <a:ext cx="216000" cy="4371988"/>
            <a:chOff x="6120034" y="2188198"/>
            <a:chExt cx="216000" cy="4371988"/>
          </a:xfrm>
        </p:grpSpPr>
        <p:cxnSp>
          <p:nvCxnSpPr>
            <p:cNvPr id="37" name="Straight Connector 40">
              <a:extLst>
                <a:ext uri="{FF2B5EF4-FFF2-40B4-BE49-F238E27FC236}">
                  <a16:creationId xmlns:a16="http://schemas.microsoft.com/office/drawing/2014/main" id="{908A3875-9505-A63E-92E8-1DC643EA3E14}"/>
                </a:ext>
              </a:extLst>
            </p:cNvPr>
            <p:cNvCxnSpPr>
              <a:cxnSpLocks/>
            </p:cNvCxnSpPr>
            <p:nvPr/>
          </p:nvCxnSpPr>
          <p:spPr>
            <a:xfrm flipV="1">
              <a:off x="6228033" y="2188198"/>
              <a:ext cx="0" cy="437198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Freeform 94">
              <a:extLst>
                <a:ext uri="{FF2B5EF4-FFF2-40B4-BE49-F238E27FC236}">
                  <a16:creationId xmlns:a16="http://schemas.microsoft.com/office/drawing/2014/main" id="{02E8E935-A89A-1156-234A-7284B58AB155}"/>
                </a:ext>
              </a:extLst>
            </p:cNvPr>
            <p:cNvSpPr>
              <a:spLocks/>
            </p:cNvSpPr>
            <p:nvPr/>
          </p:nvSpPr>
          <p:spPr bwMode="gray">
            <a:xfrm rot="10800000" flipH="1">
              <a:off x="6120034" y="4266192"/>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1" name="正方形/長方形 20">
            <a:extLst>
              <a:ext uri="{FF2B5EF4-FFF2-40B4-BE49-F238E27FC236}">
                <a16:creationId xmlns:a16="http://schemas.microsoft.com/office/drawing/2014/main" id="{A6FDAFF4-5D78-1A5F-2D8A-F49354F1BA69}"/>
              </a:ext>
            </a:extLst>
          </p:cNvPr>
          <p:cNvSpPr/>
          <p:nvPr/>
        </p:nvSpPr>
        <p:spPr>
          <a:xfrm>
            <a:off x="2161953" y="1743647"/>
            <a:ext cx="7868093" cy="33707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180975" indent="-180975">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グリーン市場（</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製品）の市場予測</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→市場規模については、適宜表やグラフを用いて、金額・数量のどちらかデータ取得が可能な過去</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年程度の実績と、将来見込みを記載すること。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市場シェアについては、適宜表やグラフを用いて、数量シェア・金額シェアのどちらであるか、いつ時点のシェアであるかを記載すること。また、足元のシェアも記載すること。その際に、主要な競合他社のシェアも可能な限り記載すること（推測値でも可）。</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左記の根拠及び将来的な市場成長が見込める根拠</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→具体的に記載すること。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前頁に記載したグリーン事業（製品）毎に本頁を作成すること。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55496268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332870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前述の事業戦略を踏まえ、</a:t>
            </a:r>
            <a:r>
              <a:rPr lang="en-US" altLang="ja-JP">
                <a:solidFill>
                  <a:schemeClr val="tx1"/>
                </a:solidFill>
              </a:rPr>
              <a:t>x</a:t>
            </a:r>
            <a:r>
              <a:rPr kumimoji="1" lang="en-US" altLang="ja-JP">
                <a:solidFill>
                  <a:schemeClr val="tx1"/>
                </a:solidFill>
              </a:rPr>
              <a:t>x</a:t>
            </a:r>
            <a:r>
              <a:rPr kumimoji="1" lang="ja-JP" altLang="en-US">
                <a:solidFill>
                  <a:schemeClr val="tx1"/>
                </a:solidFill>
              </a:rPr>
              <a:t>を目的として、</a:t>
            </a:r>
            <a:r>
              <a:rPr lang="en-US" altLang="ja-JP">
                <a:solidFill>
                  <a:schemeClr val="tx1"/>
                </a:solidFill>
              </a:rPr>
              <a:t>x</a:t>
            </a:r>
            <a:r>
              <a:rPr kumimoji="1" lang="en-US" altLang="ja-JP">
                <a:solidFill>
                  <a:schemeClr val="tx1"/>
                </a:solidFill>
              </a:rPr>
              <a:t>x</a:t>
            </a:r>
            <a:r>
              <a:rPr kumimoji="1" lang="ja-JP" altLang="en-US">
                <a:solidFill>
                  <a:schemeClr val="tx1"/>
                </a:solidFill>
              </a:rPr>
              <a:t>を実施する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燃料転換の場合は、その実施内容を記載すること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構造転換を実施する場合には、燃料転換として実施する内容に加えて、構造転換として追加で実施する内容についても記載すること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KeqyzHlhknrXaxwoxPdhYg"/>
</p:tagLst>
</file>

<file path=ppt/tags/tag10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01.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g17U_bHVVKZvQJFvBXNSRA"/>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JbboekozS5vU.OtXIJn12Q"/>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T0r_flENtEabzxgGtXkqHg"/>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QWSqJQjObwlc0rU4ATzo3A"/>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m2C8InYntj14G8eTSjoDng"/>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gZqzbsspur1zI6_ojtUZcQ"/>
</p:tagLst>
</file>

<file path=ppt/tags/tag17.xml><?xml version="1.0" encoding="utf-8"?>
<p:tagLst xmlns:a="http://schemas.openxmlformats.org/drawingml/2006/main" xmlns:r="http://schemas.openxmlformats.org/officeDocument/2006/relationships" xmlns:p="http://schemas.openxmlformats.org/presentationml/2006/main">
  <p:tag name="THINKCELLSHAPEDONOTDELETE" val="tYan7L4Tm7TqaKuH0jwKrJw"/>
</p:tagLst>
</file>

<file path=ppt/tags/tag18.xml><?xml version="1.0" encoding="utf-8"?>
<p:tagLst xmlns:a="http://schemas.openxmlformats.org/drawingml/2006/main" xmlns:r="http://schemas.openxmlformats.org/officeDocument/2006/relationships" xmlns:p="http://schemas.openxmlformats.org/presentationml/2006/main">
  <p:tag name="THINKCELLSHAPEDONOTDELETE" val="tLf8P5qOBBRIBSi3G4HHCKg"/>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oVjVV_if61P76xSOSv_FeA"/>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R1wNO0WRan8zWZE4_de2fw"/>
</p:tagLst>
</file>

<file path=ppt/tags/tag2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2.xml><?xml version="1.0" encoding="utf-8"?>
<p:tagLst xmlns:a="http://schemas.openxmlformats.org/drawingml/2006/main" xmlns:r="http://schemas.openxmlformats.org/officeDocument/2006/relationships" xmlns:p="http://schemas.openxmlformats.org/presentationml/2006/main">
  <p:tag name="THINKCELLSHAPEDONOTDELETE" val="tzimyVBWnhab62KflOEr8JA"/>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WNC1B8M9BbNp5uQt..mMQg"/>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7XaJiAai8Hv3yYNyalWrgQ"/>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R60bfuS1XhcC7npZ34Kobg"/>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3hZ8L78MbKE.qoLmTn_rLg"/>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sfj_saLa.unfWeTfvj.EtQ"/>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4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5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6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6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7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73.xml><?xml version="1.0" encoding="utf-8"?>
<p:tagLst xmlns:a="http://schemas.openxmlformats.org/drawingml/2006/main" xmlns:r="http://schemas.openxmlformats.org/officeDocument/2006/relationships" xmlns:p="http://schemas.openxmlformats.org/presentationml/2006/main">
  <p:tag name="THINKCELLSHAPEDONOTDELETE" val="taze9rgazaATtLehBCDmv9Q"/>
</p:tagLst>
</file>

<file path=ppt/tags/tag74.xml><?xml version="1.0" encoding="utf-8"?>
<p:tagLst xmlns:a="http://schemas.openxmlformats.org/drawingml/2006/main" xmlns:r="http://schemas.openxmlformats.org/officeDocument/2006/relationships" xmlns:p="http://schemas.openxmlformats.org/presentationml/2006/main">
  <p:tag name="THINKCELLSHAPEDONOTDELETE" val="tC40pjX0XyQ7W1_fikkM0ug"/>
</p:tagLst>
</file>

<file path=ppt/tags/tag75.xml><?xml version="1.0" encoding="utf-8"?>
<p:tagLst xmlns:a="http://schemas.openxmlformats.org/drawingml/2006/main" xmlns:r="http://schemas.openxmlformats.org/officeDocument/2006/relationships" xmlns:p="http://schemas.openxmlformats.org/presentationml/2006/main">
  <p:tag name="THINKCELLSHAPEDONOTDELETE" val="tcNHZVxKjPmVmwdrxg4VoKQ"/>
</p:tagLst>
</file>

<file path=ppt/tags/tag76.xml><?xml version="1.0" encoding="utf-8"?>
<p:tagLst xmlns:a="http://schemas.openxmlformats.org/drawingml/2006/main" xmlns:r="http://schemas.openxmlformats.org/officeDocument/2006/relationships" xmlns:p="http://schemas.openxmlformats.org/presentationml/2006/main">
  <p:tag name="THINKCELLSHAPEDONOTDELETE" val="tEmjdEVfTdAoFjgcPNqgk_Q"/>
</p:tagLst>
</file>

<file path=ppt/tags/tag77.xml><?xml version="1.0" encoding="utf-8"?>
<p:tagLst xmlns:a="http://schemas.openxmlformats.org/drawingml/2006/main" xmlns:r="http://schemas.openxmlformats.org/officeDocument/2006/relationships" xmlns:p="http://schemas.openxmlformats.org/presentationml/2006/main">
  <p:tag name="THINKCELLSHAPEDONOTDELETE" val="tBPkyfwolGcpvhsl0oaTuWQ"/>
</p:tagLst>
</file>

<file path=ppt/tags/tag78.xml><?xml version="1.0" encoding="utf-8"?>
<p:tagLst xmlns:a="http://schemas.openxmlformats.org/drawingml/2006/main" xmlns:r="http://schemas.openxmlformats.org/officeDocument/2006/relationships" xmlns:p="http://schemas.openxmlformats.org/presentationml/2006/main">
  <p:tag name="THINKCELLSHAPEDONOTDELETE" val="tK1fZyCpn.zMCwW.1_P9oMw"/>
</p:tagLst>
</file>

<file path=ppt/tags/tag79.xml><?xml version="1.0" encoding="utf-8"?>
<p:tagLst xmlns:a="http://schemas.openxmlformats.org/drawingml/2006/main" xmlns:r="http://schemas.openxmlformats.org/officeDocument/2006/relationships" xmlns:p="http://schemas.openxmlformats.org/presentationml/2006/main">
  <p:tag name="THINKCELLSHAPEDONOTDELETE" val="tEZC16.GE_4CUyycBgS.FOg"/>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80.xml><?xml version="1.0" encoding="utf-8"?>
<p:tagLst xmlns:a="http://schemas.openxmlformats.org/drawingml/2006/main" xmlns:r="http://schemas.openxmlformats.org/officeDocument/2006/relationships" xmlns:p="http://schemas.openxmlformats.org/presentationml/2006/main">
  <p:tag name="THINKCELLSHAPEDONOTDELETE" val="tjvy9K18ncvZ1PKxiVwAvqg"/>
</p:tagLst>
</file>

<file path=ppt/tags/tag81.xml><?xml version="1.0" encoding="utf-8"?>
<p:tagLst xmlns:a="http://schemas.openxmlformats.org/drawingml/2006/main" xmlns:r="http://schemas.openxmlformats.org/officeDocument/2006/relationships" xmlns:p="http://schemas.openxmlformats.org/presentationml/2006/main">
  <p:tag name="THINKCELLSHAPEDONOTDELETE" val="th.7ZBp_ykgjGYehcovA4gw"/>
</p:tagLst>
</file>

<file path=ppt/tags/tag82.xml><?xml version="1.0" encoding="utf-8"?>
<p:tagLst xmlns:a="http://schemas.openxmlformats.org/drawingml/2006/main" xmlns:r="http://schemas.openxmlformats.org/officeDocument/2006/relationships" xmlns:p="http://schemas.openxmlformats.org/presentationml/2006/main">
  <p:tag name="THINKCELLSHAPEDONOTDELETE" val="toIsdJihgHTxaVJf0TkaLIQ"/>
</p:tagLst>
</file>

<file path=ppt/tags/tag83.xml><?xml version="1.0" encoding="utf-8"?>
<p:tagLst xmlns:a="http://schemas.openxmlformats.org/drawingml/2006/main" xmlns:r="http://schemas.openxmlformats.org/officeDocument/2006/relationships" xmlns:p="http://schemas.openxmlformats.org/presentationml/2006/main">
  <p:tag name="THINKCELLSHAPEDONOTDELETE" val="txZlPKK_GbF4XEuP4kZpc_w"/>
</p:tagLst>
</file>

<file path=ppt/tags/tag84.xml><?xml version="1.0" encoding="utf-8"?>
<p:tagLst xmlns:a="http://schemas.openxmlformats.org/drawingml/2006/main" xmlns:r="http://schemas.openxmlformats.org/officeDocument/2006/relationships" xmlns:p="http://schemas.openxmlformats.org/presentationml/2006/main">
  <p:tag name="THINKCELLSHAPEDONOTDELETE" val="tNF8Vz1jlbX9XmUfjZrG0kA"/>
</p:tagLst>
</file>

<file path=ppt/tags/tag85.xml><?xml version="1.0" encoding="utf-8"?>
<p:tagLst xmlns:a="http://schemas.openxmlformats.org/drawingml/2006/main" xmlns:r="http://schemas.openxmlformats.org/officeDocument/2006/relationships" xmlns:p="http://schemas.openxmlformats.org/presentationml/2006/main">
  <p:tag name="THINKCELLSHAPEDONOTDELETE" val="tobDR..cn9RZ2I5LOouPMlg"/>
</p:tagLst>
</file>

<file path=ppt/tags/tag86.xml><?xml version="1.0" encoding="utf-8"?>
<p:tagLst xmlns:a="http://schemas.openxmlformats.org/drawingml/2006/main" xmlns:r="http://schemas.openxmlformats.org/officeDocument/2006/relationships" xmlns:p="http://schemas.openxmlformats.org/presentationml/2006/main">
  <p:tag name="THINKCELLSHAPEDONOTDELETE" val="tYs.ZhK9KXJYmhVYWkK0CwA"/>
</p:tagLst>
</file>

<file path=ppt/tags/tag87.xml><?xml version="1.0" encoding="utf-8"?>
<p:tagLst xmlns:a="http://schemas.openxmlformats.org/drawingml/2006/main" xmlns:r="http://schemas.openxmlformats.org/officeDocument/2006/relationships" xmlns:p="http://schemas.openxmlformats.org/presentationml/2006/main">
  <p:tag name="THINKCELLSHAPEDONOTDELETE" val="tHCa2_OmD6_JWOcQW4Y18Zg"/>
</p:tagLst>
</file>

<file path=ppt/tags/tag88.xml><?xml version="1.0" encoding="utf-8"?>
<p:tagLst xmlns:a="http://schemas.openxmlformats.org/drawingml/2006/main" xmlns:r="http://schemas.openxmlformats.org/officeDocument/2006/relationships" xmlns:p="http://schemas.openxmlformats.org/presentationml/2006/main">
  <p:tag name="THINKCELLSHAPEDONOTDELETE" val="thtj_l40f_iH6uLyi1n85QA"/>
</p:tagLst>
</file>

<file path=ppt/tags/tag89.xml><?xml version="1.0" encoding="utf-8"?>
<p:tagLst xmlns:a="http://schemas.openxmlformats.org/drawingml/2006/main" xmlns:r="http://schemas.openxmlformats.org/officeDocument/2006/relationships" xmlns:p="http://schemas.openxmlformats.org/presentationml/2006/main">
  <p:tag name="THINKCELLSHAPEDONOTDELETE" val="tpLa4s32i54QTRZXpfju10g"/>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0.xml><?xml version="1.0" encoding="utf-8"?>
<p:tagLst xmlns:a="http://schemas.openxmlformats.org/drawingml/2006/main" xmlns:r="http://schemas.openxmlformats.org/officeDocument/2006/relationships" xmlns:p="http://schemas.openxmlformats.org/presentationml/2006/main">
  <p:tag name="THINKCELLSHAPEDONOTDELETE" val="tKovB3soS59_vCqF84Rx5Ew"/>
</p:tagLst>
</file>

<file path=ppt/tags/tag91.xml><?xml version="1.0" encoding="utf-8"?>
<p:tagLst xmlns:a="http://schemas.openxmlformats.org/drawingml/2006/main" xmlns:r="http://schemas.openxmlformats.org/officeDocument/2006/relationships" xmlns:p="http://schemas.openxmlformats.org/presentationml/2006/main">
  <p:tag name="THINKCELLSHAPEDONOTDELETE" val="tKDO.u7pZezCHohhu_XCVKA"/>
</p:tagLst>
</file>

<file path=ppt/tags/tag92.xml><?xml version="1.0" encoding="utf-8"?>
<p:tagLst xmlns:a="http://schemas.openxmlformats.org/drawingml/2006/main" xmlns:r="http://schemas.openxmlformats.org/officeDocument/2006/relationships" xmlns:p="http://schemas.openxmlformats.org/presentationml/2006/main">
  <p:tag name="THINKCELLSHAPEDONOTDELETE" val="tqxaegQBASwpr7rkxwLckfQ"/>
</p:tagLst>
</file>

<file path=ppt/tags/tag93.xml><?xml version="1.0" encoding="utf-8"?>
<p:tagLst xmlns:a="http://schemas.openxmlformats.org/drawingml/2006/main" xmlns:r="http://schemas.openxmlformats.org/officeDocument/2006/relationships" xmlns:p="http://schemas.openxmlformats.org/presentationml/2006/main">
  <p:tag name="THINKCELLSHAPEDONOTDELETE" val="thuSfYEInkNFrjUdBE3GVSQ"/>
</p:tagLst>
</file>

<file path=ppt/tags/tag94.xml><?xml version="1.0" encoding="utf-8"?>
<p:tagLst xmlns:a="http://schemas.openxmlformats.org/drawingml/2006/main" xmlns:r="http://schemas.openxmlformats.org/officeDocument/2006/relationships" xmlns:p="http://schemas.openxmlformats.org/presentationml/2006/main">
  <p:tag name="THINKCELLSHAPEDONOTDELETE" val="tkEeo4lFWpBZE.fPBsoqZPw"/>
</p:tagLst>
</file>

<file path=ppt/tags/tag95.xml><?xml version="1.0" encoding="utf-8"?>
<p:tagLst xmlns:a="http://schemas.openxmlformats.org/drawingml/2006/main" xmlns:r="http://schemas.openxmlformats.org/officeDocument/2006/relationships" xmlns:p="http://schemas.openxmlformats.org/presentationml/2006/main">
  <p:tag name="THINKCELLSHAPEDONOTDELETE" val="txsSfI0RCtTavCN7ryE_lLQ"/>
</p:tagLst>
</file>

<file path=ppt/tags/tag9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9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9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docProps/app.xml><?xml version="1.0" encoding="utf-8"?>
<Properties xmlns="http://schemas.openxmlformats.org/officeDocument/2006/extended-properties" xmlns:vt="http://schemas.openxmlformats.org/officeDocument/2006/docPropsVTypes">
  <TotalTime>0</TotalTime>
  <Words>16980</Words>
  <PresentationFormat>ワイド画面</PresentationFormat>
  <Paragraphs>2050</Paragraphs>
  <Slides>64</Slides>
  <Notes>49</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64</vt:i4>
      </vt:variant>
    </vt:vector>
  </HeadingPairs>
  <TitlesOfParts>
    <vt:vector size="72"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dc:creator/>
  <cp:lastModifiedBy/>
  <dcterms:created xsi:type="dcterms:W3CDTF">2025-06-10T11:44:03Z</dcterms:created>
  <dcterms:modified xsi:type="dcterms:W3CDTF">2025-06-13T02:13:17Z</dcterms:modified>
</cp:coreProperties>
</file>